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handoutMasterIdLst>
    <p:handoutMasterId r:id="rId11"/>
  </p:handoutMasterIdLst>
  <p:sldIdLst>
    <p:sldId id="262" r:id="rId2"/>
    <p:sldId id="260" r:id="rId3"/>
    <p:sldId id="265" r:id="rId4"/>
    <p:sldId id="266" r:id="rId5"/>
    <p:sldId id="267" r:id="rId6"/>
    <p:sldId id="268" r:id="rId7"/>
    <p:sldId id="269"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068" y="-7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78E0C8-D6F1-45C4-8FA2-83D64C7E92C5}" type="slidenum">
              <a:rPr lang="en-US" smtClean="0"/>
              <a:pPr/>
              <a:t>‹#›</a:t>
            </a:fld>
            <a:endParaRPr lang="en-US"/>
          </a:p>
        </p:txBody>
      </p:sp>
    </p:spTree>
    <p:extLst>
      <p:ext uri="{BB962C8B-B14F-4D97-AF65-F5344CB8AC3E}">
        <p14:creationId xmlns:p14="http://schemas.microsoft.com/office/powerpoint/2010/main" xmlns="" val="324187272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3BBC5-86DA-4C3E-9088-2E3D24833681}" type="slidenum">
              <a:rPr lang="en-US" smtClean="0"/>
              <a:pPr/>
              <a:t>‹#›</a:t>
            </a:fld>
            <a:endParaRPr lang="en-US"/>
          </a:p>
        </p:txBody>
      </p:sp>
    </p:spTree>
    <p:extLst>
      <p:ext uri="{BB962C8B-B14F-4D97-AF65-F5344CB8AC3E}">
        <p14:creationId xmlns:p14="http://schemas.microsoft.com/office/powerpoint/2010/main" xmlns="" val="69160740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descr="C:\Users\arsil\Desktop\Smartcreative.jpg"/>
          <p:cNvPicPr>
            <a:picLocks noChangeAspect="1" noChangeArrowheads="1"/>
          </p:cNvPicPr>
          <p:nvPr userDrawn="1"/>
        </p:nvPicPr>
        <p:blipFill>
          <a:blip r:embed="rId2">
            <a:extLst>
              <a:ext uri="{28A0092B-C50C-407E-A947-70E740481C1C}">
                <a14:useLocalDpi xmlns:a14="http://schemas.microsoft.com/office/drawing/2010/main" xmlns="" val="0"/>
              </a:ext>
            </a:extLst>
          </a:blip>
          <a:srcRect l="1051" r="800" b="504"/>
          <a:stretch>
            <a:fillRect/>
          </a:stretch>
        </p:blipFill>
        <p:spPr bwMode="auto">
          <a:xfrm>
            <a:off x="0" y="8731"/>
            <a:ext cx="9144000" cy="6840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ubtitle 2"/>
          <p:cNvSpPr>
            <a:spLocks noGrp="1"/>
          </p:cNvSpPr>
          <p:nvPr>
            <p:ph type="subTitle" idx="1"/>
          </p:nvPr>
        </p:nvSpPr>
        <p:spPr>
          <a:xfrm>
            <a:off x="3048000" y="5029200"/>
            <a:ext cx="5943600" cy="1694329"/>
          </a:xfrm>
        </p:spPr>
        <p:txBody>
          <a:bodyPr anchor="b"/>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52400" y="5029200"/>
            <a:ext cx="2590800" cy="1692275"/>
          </a:xfrm>
        </p:spPr>
        <p:txBody>
          <a:bodyPr anchor="b"/>
          <a:lstStyle>
            <a:lvl1pPr algn="ctr">
              <a:defRPr sz="2000" b="1">
                <a:solidFill>
                  <a:schemeClr val="tx1"/>
                </a:solidFill>
                <a:effectLst>
                  <a:outerShdw blurRad="38100" dist="38100" dir="2700000" algn="tl">
                    <a:srgbClr val="000000">
                      <a:alpha val="43137"/>
                    </a:srgbClr>
                  </a:outerShdw>
                </a:effectLst>
              </a:defRPr>
            </a:lvl1pPr>
          </a:lstStyle>
          <a:p>
            <a:r>
              <a:rPr lang="en-US" smtClean="0"/>
              <a:t>TKT306 - Perancangan Tata Letak Fasilitas</a:t>
            </a:r>
            <a:endParaRPr lang="en-US" sz="1800" dirty="0"/>
          </a:p>
        </p:txBody>
      </p:sp>
      <p:sp>
        <p:nvSpPr>
          <p:cNvPr id="2" name="Title 1"/>
          <p:cNvSpPr>
            <a:spLocks noGrp="1"/>
          </p:cNvSpPr>
          <p:nvPr>
            <p:ph type="ctrTitle"/>
          </p:nvPr>
        </p:nvSpPr>
        <p:spPr>
          <a:xfrm>
            <a:off x="3048000" y="1219200"/>
            <a:ext cx="5943600" cy="3581400"/>
          </a:xfrm>
        </p:spPr>
        <p:txBody>
          <a:bodyPr anchor="b"/>
          <a:lstStyle>
            <a:lvl1pPr>
              <a:defRPr>
                <a:solidFill>
                  <a:schemeClr val="bg1"/>
                </a:solidFill>
              </a:defRPr>
            </a:lvl1pPr>
          </a:lstStyle>
          <a:p>
            <a:r>
              <a:rPr lang="en-US" smtClean="0"/>
              <a:t>Click to edit Master title style</a:t>
            </a:r>
            <a:endParaRPr lang="en-US"/>
          </a:p>
        </p:txBody>
      </p:sp>
    </p:spTree>
    <p:extLst>
      <p:ext uri="{BB962C8B-B14F-4D97-AF65-F5344CB8AC3E}">
        <p14:creationId xmlns:p14="http://schemas.microsoft.com/office/powerpoint/2010/main" xmlns="" val="81921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392743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403034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137515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16" descr="SUB#LIST copy.jpg"/>
          <p:cNvPicPr>
            <a:picLocks noChangeAspect="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1" y="1"/>
            <a:ext cx="9143999" cy="6857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3124200" y="2362200"/>
            <a:ext cx="3505200" cy="7524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3657600" y="3200400"/>
            <a:ext cx="5303520" cy="3505200"/>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152400"/>
            <a:ext cx="3657600" cy="365125"/>
          </a:xfrm>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a:xfrm>
            <a:off x="4419600" y="152400"/>
            <a:ext cx="2895600" cy="365125"/>
          </a:xfrm>
        </p:spPr>
        <p:txBody>
          <a:body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12"/>
          </p:nvPr>
        </p:nvSpPr>
        <p:spPr>
          <a:xfrm>
            <a:off x="7696200" y="152400"/>
            <a:ext cx="990600" cy="365125"/>
          </a:xfrm>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210438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312831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TKT306 - Perancangan Tata Letak Fasilitas</a:t>
            </a:r>
            <a:endParaRPr lang="en-US"/>
          </a:p>
        </p:txBody>
      </p:sp>
      <p:sp>
        <p:nvSpPr>
          <p:cNvPr id="8" name="Footer Placeholder 7"/>
          <p:cNvSpPr>
            <a:spLocks noGrp="1"/>
          </p:cNvSpPr>
          <p:nvPr>
            <p:ph type="ftr" sz="quarter" idx="11"/>
          </p:nvPr>
        </p:nvSpPr>
        <p:spPr/>
        <p:txBody>
          <a:bodyPr/>
          <a:lstStyle/>
          <a:p>
            <a:r>
              <a:rPr lang="en-US" smtClean="0"/>
              <a:t>6623 - Taufiqur Rachman</a:t>
            </a:r>
            <a:endParaRPr lang="en-US"/>
          </a:p>
        </p:txBody>
      </p:sp>
      <p:sp>
        <p:nvSpPr>
          <p:cNvPr id="9" name="Slide Number Placeholder 8"/>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261695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TKT306 - Perancangan Tata Letak Fasilitas</a:t>
            </a:r>
            <a:endParaRPr lang="en-US"/>
          </a:p>
        </p:txBody>
      </p:sp>
      <p:sp>
        <p:nvSpPr>
          <p:cNvPr id="4" name="Footer Placeholder 3"/>
          <p:cNvSpPr>
            <a:spLocks noGrp="1"/>
          </p:cNvSpPr>
          <p:nvPr>
            <p:ph type="ftr" sz="quarter" idx="11"/>
          </p:nvPr>
        </p:nvSpPr>
        <p:spPr/>
        <p:txBody>
          <a:bodyPr/>
          <a:lstStyle/>
          <a:p>
            <a:r>
              <a:rPr lang="en-US" smtClean="0"/>
              <a:t>6623 - Taufiqur Rachman</a:t>
            </a:r>
            <a:endParaRPr lang="en-US"/>
          </a:p>
        </p:txBody>
      </p:sp>
      <p:sp>
        <p:nvSpPr>
          <p:cNvPr id="5" name="Slide Number Placeholder 4"/>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9397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TKT306 - Perancangan Tata Letak Fasilitas</a:t>
            </a:r>
            <a:endParaRPr lang="en-US"/>
          </a:p>
        </p:txBody>
      </p:sp>
      <p:sp>
        <p:nvSpPr>
          <p:cNvPr id="3" name="Footer Placeholder 2"/>
          <p:cNvSpPr>
            <a:spLocks noGrp="1"/>
          </p:cNvSpPr>
          <p:nvPr>
            <p:ph type="ftr" sz="quarter" idx="11"/>
          </p:nvPr>
        </p:nvSpPr>
        <p:spPr/>
        <p:txBody>
          <a:bodyPr/>
          <a:lstStyle/>
          <a:p>
            <a:r>
              <a:rPr lang="en-US" smtClean="0"/>
              <a:t>6623 - Taufiqur Rachman</a:t>
            </a:r>
            <a:endParaRPr lang="en-US"/>
          </a:p>
        </p:txBody>
      </p:sp>
      <p:sp>
        <p:nvSpPr>
          <p:cNvPr id="4" name="Slide Number Placeholder 3"/>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18660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3889087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342295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C:\Users\arsil\Desktop\Smartcreative2.jpg"/>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Placeholder 1"/>
          <p:cNvSpPr>
            <a:spLocks noGrp="1"/>
          </p:cNvSpPr>
          <p:nvPr>
            <p:ph type="title"/>
          </p:nvPr>
        </p:nvSpPr>
        <p:spPr>
          <a:xfrm>
            <a:off x="457200" y="609600"/>
            <a:ext cx="8229600" cy="914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72243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3474720" cy="365125"/>
          </a:xfrm>
          <a:prstGeom prst="rect">
            <a:avLst/>
          </a:prstGeom>
        </p:spPr>
        <p:txBody>
          <a:bodyPr vert="horz" lIns="91440" tIns="45720" rIns="91440" bIns="45720" rtlCol="0" anchor="ctr"/>
          <a:lstStyle>
            <a:lvl1pPr algn="l">
              <a:defRPr sz="1200">
                <a:solidFill>
                  <a:schemeClr val="bg1"/>
                </a:solidFill>
              </a:defRPr>
            </a:lvl1pPr>
          </a:lstStyle>
          <a:p>
            <a:r>
              <a:rPr lang="en-US" smtClean="0"/>
              <a:t>TKT306 - Perancangan Tata Letak Fasilitas</a:t>
            </a:r>
            <a:endParaRPr lang="en-US" dirty="0"/>
          </a:p>
        </p:txBody>
      </p:sp>
      <p:sp>
        <p:nvSpPr>
          <p:cNvPr id="5" name="Footer Placeholder 4"/>
          <p:cNvSpPr>
            <a:spLocks noGrp="1"/>
          </p:cNvSpPr>
          <p:nvPr>
            <p:ph type="ftr" sz="quarter" idx="3"/>
          </p:nvPr>
        </p:nvSpPr>
        <p:spPr>
          <a:xfrm>
            <a:off x="43434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4"/>
          </p:nvPr>
        </p:nvSpPr>
        <p:spPr>
          <a:xfrm>
            <a:off x="7620000" y="6356350"/>
            <a:ext cx="1066800" cy="365125"/>
          </a:xfrm>
          <a:prstGeom prst="rect">
            <a:avLst/>
          </a:prstGeom>
        </p:spPr>
        <p:txBody>
          <a:bodyPr vert="horz" lIns="91440" tIns="45720" rIns="91440" bIns="45720" rtlCol="0" anchor="ctr"/>
          <a:lstStyle>
            <a:lvl1pPr algn="r">
              <a:defRPr sz="1200">
                <a:solidFill>
                  <a:schemeClr val="bg1"/>
                </a:solidFill>
              </a:defRPr>
            </a:lvl1pPr>
          </a:lstStyle>
          <a:p>
            <a:fld id="{0A156141-EE72-4F1F-A749-B7E82EFB5B5F}" type="slidenum">
              <a:rPr lang="en-US" smtClean="0"/>
              <a:pPr/>
              <a:t>‹#›</a:t>
            </a:fld>
            <a:endParaRPr lang="en-US" dirty="0"/>
          </a:p>
        </p:txBody>
      </p:sp>
    </p:spTree>
    <p:extLst>
      <p:ext uri="{BB962C8B-B14F-4D97-AF65-F5344CB8AC3E}">
        <p14:creationId xmlns:p14="http://schemas.microsoft.com/office/powerpoint/2010/main" xmlns="" val="4072005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1219200"/>
            <a:ext cx="5943600" cy="2133600"/>
          </a:xfrm>
        </p:spPr>
        <p:txBody>
          <a:bodyPr anchor="ctr">
            <a:noAutofit/>
          </a:bodyPr>
          <a:lstStyle/>
          <a:p>
            <a:r>
              <a:rPr lang="en-US" sz="3600" dirty="0" smtClean="0"/>
              <a:t>LAPORAN KEUANGAN:</a:t>
            </a:r>
            <a:br>
              <a:rPr lang="en-US" sz="3600" dirty="0" smtClean="0"/>
            </a:br>
            <a:r>
              <a:rPr lang="en-US" sz="3600" dirty="0" smtClean="0"/>
              <a:t>ARUS KAS</a:t>
            </a:r>
            <a:endParaRPr lang="en-US" sz="3600"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0" y="5029199"/>
            <a:ext cx="5943600" cy="1677528"/>
          </a:xfrm>
        </p:spPr>
        <p:txBody>
          <a:bodyPr>
            <a:normAutofit/>
          </a:bodyPr>
          <a:lstStyle/>
          <a:p>
            <a:endParaRPr lang="en-US" sz="1800" b="1" dirty="0" smtClean="0">
              <a:effectLst>
                <a:outerShdw blurRad="38100" dist="38100" dir="2700000" algn="tl">
                  <a:srgbClr val="000000">
                    <a:alpha val="43137"/>
                  </a:srgbClr>
                </a:outerShdw>
              </a:effectLst>
            </a:endParaRPr>
          </a:p>
          <a:p>
            <a:r>
              <a:rPr lang="en-US" sz="1800" b="1" dirty="0" smtClean="0">
                <a:solidFill>
                  <a:schemeClr val="bg1"/>
                </a:solidFill>
                <a:effectLst>
                  <a:outerShdw blurRad="38100" dist="38100" dir="2700000" algn="tl">
                    <a:srgbClr val="000000">
                      <a:alpha val="43137"/>
                    </a:srgbClr>
                  </a:outerShdw>
                </a:effectLst>
              </a:rPr>
              <a:t>FAKULTAS </a:t>
            </a:r>
            <a:r>
              <a:rPr lang="en-US" sz="1800" b="1" dirty="0" smtClean="0">
                <a:solidFill>
                  <a:schemeClr val="bg1"/>
                </a:solidFill>
                <a:effectLst>
                  <a:outerShdw blurRad="38100" dist="38100" dir="2700000" algn="tl">
                    <a:srgbClr val="000000">
                      <a:alpha val="43137"/>
                    </a:srgbClr>
                  </a:outerShdw>
                </a:effectLst>
              </a:rPr>
              <a:t>EKONOMI DAN BISNIS </a:t>
            </a:r>
          </a:p>
          <a:p>
            <a:r>
              <a:rPr lang="en-US" sz="1800" b="1" dirty="0" smtClean="0">
                <a:solidFill>
                  <a:schemeClr val="bg1"/>
                </a:solidFill>
                <a:effectLst>
                  <a:outerShdw blurRad="38100" dist="38100" dir="2700000" algn="tl">
                    <a:srgbClr val="000000">
                      <a:alpha val="43137"/>
                    </a:srgbClr>
                  </a:outerShdw>
                </a:effectLst>
              </a:rPr>
              <a:t>UNIVERSITAS </a:t>
            </a:r>
            <a:r>
              <a:rPr lang="en-US" sz="1800" b="1" dirty="0" smtClean="0">
                <a:solidFill>
                  <a:schemeClr val="bg1"/>
                </a:solidFill>
                <a:effectLst>
                  <a:outerShdw blurRad="38100" dist="38100" dir="2700000" algn="tl">
                    <a:srgbClr val="000000">
                      <a:alpha val="43137"/>
                    </a:srgbClr>
                  </a:outerShdw>
                </a:effectLst>
              </a:rPr>
              <a:t>ESA UNGGUL</a:t>
            </a:r>
            <a:endParaRPr lang="en-US" sz="1800" b="1" dirty="0">
              <a:solidFill>
                <a:schemeClr val="bg1"/>
              </a:solidFill>
              <a:effectLst>
                <a:outerShdw blurRad="38100" dist="38100" dir="2700000" algn="tl">
                  <a:srgbClr val="000000">
                    <a:alpha val="43137"/>
                  </a:srgbClr>
                </a:outerShdw>
              </a:effectLst>
            </a:endParaRPr>
          </a:p>
        </p:txBody>
      </p:sp>
      <p:sp>
        <p:nvSpPr>
          <p:cNvPr id="7" name="Date Placeholder 3"/>
          <p:cNvSpPr txBox="1">
            <a:spLocks/>
          </p:cNvSpPr>
          <p:nvPr/>
        </p:nvSpPr>
        <p:spPr>
          <a:xfrm>
            <a:off x="152400" y="5014452"/>
            <a:ext cx="2590800" cy="1692275"/>
          </a:xfrm>
          <a:prstGeom prst="rect">
            <a:avLst/>
          </a:prstGeom>
        </p:spPr>
        <p:txBody>
          <a:bodyPr vert="horz" lIns="91440" tIns="45720" rIns="91440" bIns="45720" rtlCol="0" anchor="b"/>
          <a:lstStyle>
            <a:defPPr>
              <a:defRPr lang="en-US"/>
            </a:defPPr>
            <a:lvl1pPr marL="0" algn="ctr" defTabSz="914400" rtl="0" eaLnBrk="1" latinLnBrk="0" hangingPunct="1">
              <a:defRPr sz="2800" b="1" kern="1200">
                <a:solidFill>
                  <a:schemeClr val="tx1"/>
                </a:solidFill>
                <a:effectLst>
                  <a:outerShdw blurRad="38100" dist="38100" dir="2700000" algn="tl">
                    <a:srgbClr val="000000">
                      <a:alpha val="43137"/>
                    </a:srgbClr>
                  </a:outerShdw>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d-ID" sz="2000" dirty="0" smtClean="0"/>
              <a:t>EMB 914</a:t>
            </a:r>
            <a:endParaRPr lang="en-US" sz="2000" dirty="0" smtClean="0"/>
          </a:p>
          <a:p>
            <a:endParaRPr lang="id-ID" sz="2000" dirty="0" smtClean="0"/>
          </a:p>
          <a:p>
            <a:endParaRPr lang="id-ID" sz="2000" dirty="0"/>
          </a:p>
          <a:p>
            <a:r>
              <a:rPr lang="en-US" sz="2000" dirty="0" smtClean="0"/>
              <a:t>TEORI</a:t>
            </a:r>
          </a:p>
          <a:p>
            <a:r>
              <a:rPr lang="en-US" sz="2000" dirty="0" smtClean="0"/>
              <a:t>AKUNTANSI</a:t>
            </a:r>
            <a:endParaRPr lang="en-US" sz="2000" dirty="0" smtClean="0"/>
          </a:p>
        </p:txBody>
      </p:sp>
      <p:sp>
        <p:nvSpPr>
          <p:cNvPr id="5" name="Title 1"/>
          <p:cNvSpPr txBox="1">
            <a:spLocks/>
          </p:cNvSpPr>
          <p:nvPr/>
        </p:nvSpPr>
        <p:spPr>
          <a:xfrm>
            <a:off x="3048000" y="3429000"/>
            <a:ext cx="5943600" cy="137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b="1" dirty="0" smtClean="0">
                <a:effectLst>
                  <a:outerShdw blurRad="38100" dist="38100" dir="2700000" algn="tl">
                    <a:srgbClr val="000000">
                      <a:alpha val="43137"/>
                    </a:srgbClr>
                  </a:outerShdw>
                </a:effectLst>
              </a:rPr>
              <a:t>PERTEMUAN </a:t>
            </a:r>
            <a:r>
              <a:rPr lang="en-US" b="1" dirty="0" smtClean="0">
                <a:effectLst>
                  <a:outerShdw blurRad="38100" dist="38100" dir="2700000" algn="tl">
                    <a:srgbClr val="000000">
                      <a:alpha val="43137"/>
                    </a:srgbClr>
                  </a:outerShdw>
                </a:effectLst>
              </a:rPr>
              <a:t>#7</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7398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2800" b="1" dirty="0" smtClean="0"/>
              <a:t>KEMAMPUAN AKHIR YANG DIHARAPKAN</a:t>
            </a:r>
            <a:endParaRPr lang="en-US" sz="2800" b="1" dirty="0"/>
          </a:p>
        </p:txBody>
      </p:sp>
      <p:sp>
        <p:nvSpPr>
          <p:cNvPr id="8" name="Content Placeholder 7"/>
          <p:cNvSpPr>
            <a:spLocks noGrp="1"/>
          </p:cNvSpPr>
          <p:nvPr>
            <p:ph idx="1"/>
          </p:nvPr>
        </p:nvSpPr>
        <p:spPr/>
        <p:txBody>
          <a:bodyPr>
            <a:normAutofit lnSpcReduction="10000"/>
          </a:bodyPr>
          <a:lstStyle/>
          <a:p>
            <a:pPr lvl="0"/>
            <a:r>
              <a:rPr lang="en-US" dirty="0" err="1" smtClean="0"/>
              <a:t>Mampu</a:t>
            </a:r>
            <a:r>
              <a:rPr lang="en-US" dirty="0" smtClean="0"/>
              <a:t> </a:t>
            </a:r>
            <a:r>
              <a:rPr lang="en-US" dirty="0" err="1" smtClean="0"/>
              <a:t>menjelaskan</a:t>
            </a:r>
            <a:r>
              <a:rPr lang="en-US" dirty="0" smtClean="0"/>
              <a:t> </a:t>
            </a:r>
            <a:r>
              <a:rPr lang="en-US" dirty="0" err="1" smtClean="0"/>
              <a:t>kegunaan</a:t>
            </a:r>
            <a:r>
              <a:rPr lang="en-US" dirty="0" smtClean="0"/>
              <a:t> </a:t>
            </a:r>
            <a:r>
              <a:rPr lang="en-US" dirty="0" err="1" smtClean="0"/>
              <a:t>laporan</a:t>
            </a:r>
            <a:r>
              <a:rPr lang="en-US" dirty="0" smtClean="0"/>
              <a:t> </a:t>
            </a:r>
            <a:r>
              <a:rPr lang="en-US" dirty="0" err="1" smtClean="0"/>
              <a:t>arus</a:t>
            </a:r>
            <a:r>
              <a:rPr lang="en-US" dirty="0" smtClean="0"/>
              <a:t> </a:t>
            </a:r>
            <a:r>
              <a:rPr lang="en-US" dirty="0" err="1" smtClean="0"/>
              <a:t>kas</a:t>
            </a:r>
            <a:r>
              <a:rPr lang="en-US" dirty="0" smtClean="0"/>
              <a:t> </a:t>
            </a:r>
            <a:r>
              <a:rPr lang="en-US" dirty="0" err="1" smtClean="0"/>
              <a:t>bagi</a:t>
            </a:r>
            <a:r>
              <a:rPr lang="en-US" dirty="0" smtClean="0"/>
              <a:t> </a:t>
            </a:r>
            <a:r>
              <a:rPr lang="en-US" dirty="0" err="1" smtClean="0"/>
              <a:t>para</a:t>
            </a:r>
            <a:r>
              <a:rPr lang="en-US" dirty="0" smtClean="0"/>
              <a:t> investor, </a:t>
            </a:r>
            <a:r>
              <a:rPr lang="en-US" dirty="0" err="1" smtClean="0"/>
              <a:t>kreditur</a:t>
            </a:r>
            <a:r>
              <a:rPr lang="en-US" dirty="0" smtClean="0"/>
              <a:t>, </a:t>
            </a:r>
            <a:r>
              <a:rPr lang="en-US" dirty="0" err="1" smtClean="0"/>
              <a:t>dan</a:t>
            </a:r>
            <a:r>
              <a:rPr lang="en-US" dirty="0" smtClean="0"/>
              <a:t> </a:t>
            </a:r>
            <a:r>
              <a:rPr lang="en-US" dirty="0" err="1" smtClean="0"/>
              <a:t>pemakai</a:t>
            </a:r>
            <a:r>
              <a:rPr lang="en-US" dirty="0" smtClean="0"/>
              <a:t> </a:t>
            </a:r>
            <a:r>
              <a:rPr lang="en-US" dirty="0" err="1" smtClean="0"/>
              <a:t>lainnya</a:t>
            </a:r>
            <a:endParaRPr lang="en-US" dirty="0" smtClean="0"/>
          </a:p>
          <a:p>
            <a:pPr lvl="0"/>
            <a:r>
              <a:rPr lang="en-US" dirty="0" err="1" smtClean="0"/>
              <a:t>Mampu</a:t>
            </a:r>
            <a:r>
              <a:rPr lang="en-US" dirty="0" smtClean="0"/>
              <a:t> </a:t>
            </a:r>
            <a:r>
              <a:rPr lang="en-US" dirty="0" err="1" smtClean="0"/>
              <a:t>menjelaskan</a:t>
            </a:r>
            <a:r>
              <a:rPr lang="en-US" dirty="0" smtClean="0"/>
              <a:t> </a:t>
            </a:r>
            <a:r>
              <a:rPr lang="en-US" dirty="0" err="1" smtClean="0"/>
              <a:t>pengelompokan</a:t>
            </a:r>
            <a:r>
              <a:rPr lang="en-US" dirty="0" smtClean="0"/>
              <a:t> </a:t>
            </a:r>
            <a:r>
              <a:rPr lang="en-US" dirty="0" err="1" smtClean="0"/>
              <a:t>penerimaan</a:t>
            </a:r>
            <a:r>
              <a:rPr lang="en-US" dirty="0" smtClean="0"/>
              <a:t> </a:t>
            </a:r>
            <a:r>
              <a:rPr lang="en-US" dirty="0" err="1" smtClean="0"/>
              <a:t>dan</a:t>
            </a:r>
            <a:r>
              <a:rPr lang="en-US" dirty="0" smtClean="0"/>
              <a:t> </a:t>
            </a:r>
            <a:r>
              <a:rPr lang="en-US" dirty="0" err="1" smtClean="0"/>
              <a:t>pengeluaran</a:t>
            </a:r>
            <a:r>
              <a:rPr lang="en-US" dirty="0" smtClean="0"/>
              <a:t> </a:t>
            </a:r>
            <a:r>
              <a:rPr lang="en-US" dirty="0" err="1" smtClean="0"/>
              <a:t>dalam</a:t>
            </a:r>
            <a:r>
              <a:rPr lang="en-US" dirty="0" smtClean="0"/>
              <a:t> </a:t>
            </a:r>
            <a:r>
              <a:rPr lang="en-US" dirty="0" err="1" smtClean="0"/>
              <a:t>penyajian</a:t>
            </a:r>
            <a:r>
              <a:rPr lang="en-US" dirty="0" smtClean="0"/>
              <a:t> </a:t>
            </a:r>
            <a:r>
              <a:rPr lang="en-US" dirty="0" err="1" smtClean="0"/>
              <a:t>arus</a:t>
            </a:r>
            <a:r>
              <a:rPr lang="en-US" dirty="0" smtClean="0"/>
              <a:t> </a:t>
            </a:r>
            <a:r>
              <a:rPr lang="en-US" dirty="0" err="1" smtClean="0"/>
              <a:t>kas</a:t>
            </a:r>
            <a:endParaRPr lang="en-US" dirty="0" smtClean="0"/>
          </a:p>
          <a:p>
            <a:r>
              <a:rPr lang="en-US" dirty="0" err="1" smtClean="0"/>
              <a:t>Mampu</a:t>
            </a:r>
            <a:r>
              <a:rPr lang="en-US" dirty="0" smtClean="0"/>
              <a:t> </a:t>
            </a:r>
            <a:r>
              <a:rPr lang="en-US" dirty="0" err="1" smtClean="0"/>
              <a:t>menjelaskan</a:t>
            </a:r>
            <a:r>
              <a:rPr lang="en-US" dirty="0" smtClean="0"/>
              <a:t> </a:t>
            </a:r>
            <a:r>
              <a:rPr lang="en-US" dirty="0" err="1" smtClean="0"/>
              <a:t>bentuk-bentuk</a:t>
            </a:r>
            <a:r>
              <a:rPr lang="en-US" dirty="0" smtClean="0"/>
              <a:t> </a:t>
            </a:r>
            <a:r>
              <a:rPr lang="en-US" dirty="0" err="1" smtClean="0"/>
              <a:t>penyajian</a:t>
            </a:r>
            <a:r>
              <a:rPr lang="en-US" dirty="0" smtClean="0"/>
              <a:t> </a:t>
            </a:r>
            <a:r>
              <a:rPr lang="en-US" dirty="0" err="1" smtClean="0"/>
              <a:t>laporan</a:t>
            </a:r>
            <a:r>
              <a:rPr lang="en-US" dirty="0" smtClean="0"/>
              <a:t> </a:t>
            </a:r>
            <a:r>
              <a:rPr lang="en-US" dirty="0" err="1" smtClean="0"/>
              <a:t>arus</a:t>
            </a:r>
            <a:r>
              <a:rPr lang="en-US" dirty="0" smtClean="0"/>
              <a:t> </a:t>
            </a:r>
            <a:r>
              <a:rPr lang="en-US" dirty="0" err="1" smtClean="0"/>
              <a:t>kas</a:t>
            </a:r>
            <a:r>
              <a:rPr lang="en-US" dirty="0" smtClean="0"/>
              <a:t> </a:t>
            </a:r>
            <a:r>
              <a:rPr lang="en-US" dirty="0" err="1" smtClean="0"/>
              <a:t>dan</a:t>
            </a:r>
            <a:r>
              <a:rPr lang="en-US" dirty="0" smtClean="0"/>
              <a:t> </a:t>
            </a:r>
            <a:r>
              <a:rPr lang="en-US" dirty="0" err="1" smtClean="0"/>
              <a:t>isi</a:t>
            </a:r>
            <a:r>
              <a:rPr lang="en-US" dirty="0" smtClean="0"/>
              <a:t> yang </a:t>
            </a:r>
            <a:r>
              <a:rPr lang="en-US" dirty="0" err="1" smtClean="0"/>
              <a:t>ada</a:t>
            </a:r>
            <a:r>
              <a:rPr lang="en-US" dirty="0" smtClean="0"/>
              <a:t> </a:t>
            </a:r>
            <a:r>
              <a:rPr lang="en-US" dirty="0" err="1" smtClean="0"/>
              <a:t>di</a:t>
            </a:r>
            <a:r>
              <a:rPr lang="en-US" dirty="0" smtClean="0"/>
              <a:t> </a:t>
            </a:r>
            <a:r>
              <a:rPr lang="en-US" dirty="0" err="1" smtClean="0"/>
              <a:t>dalamnya</a:t>
            </a:r>
            <a:endParaRPr lang="en-US" dirty="0"/>
          </a:p>
        </p:txBody>
      </p:sp>
      <p:sp>
        <p:nvSpPr>
          <p:cNvPr id="6" name="Slide Number Placeholder 5"/>
          <p:cNvSpPr>
            <a:spLocks noGrp="1"/>
          </p:cNvSpPr>
          <p:nvPr>
            <p:ph type="sldNum" sz="quarter" idx="12"/>
          </p:nvPr>
        </p:nvSpPr>
        <p:spPr/>
        <p:txBody>
          <a:bodyPr/>
          <a:lstStyle/>
          <a:p>
            <a:fld id="{0A156141-EE72-4F1F-A749-B7E82EFB5B5F}" type="slidenum">
              <a:rPr lang="en-US" smtClean="0"/>
              <a:pPr/>
              <a:t>2</a:t>
            </a:fld>
            <a:endParaRPr lang="en-US"/>
          </a:p>
        </p:txBody>
      </p:sp>
    </p:spTree>
    <p:extLst>
      <p:ext uri="{BB962C8B-B14F-4D97-AF65-F5344CB8AC3E}">
        <p14:creationId xmlns:p14="http://schemas.microsoft.com/office/powerpoint/2010/main" xmlns="" val="3743941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09600" y="808037"/>
            <a:ext cx="8229600" cy="563563"/>
          </a:xfrm>
        </p:spPr>
        <p:txBody>
          <a:bodyPr>
            <a:normAutofit fontScale="90000"/>
          </a:bodyPr>
          <a:lstStyle/>
          <a:p>
            <a:pPr eaLnBrk="1" hangingPunct="1"/>
            <a:r>
              <a:rPr lang="en-US" sz="3200" b="1" dirty="0" err="1" smtClean="0">
                <a:solidFill>
                  <a:srgbClr val="3366FF"/>
                </a:solidFill>
                <a:latin typeface="Cooper Black" pitchFamily="18" charset="0"/>
              </a:rPr>
              <a:t>Tujuan</a:t>
            </a:r>
            <a:r>
              <a:rPr lang="en-US" sz="3200" b="1" dirty="0" smtClean="0">
                <a:solidFill>
                  <a:srgbClr val="3366FF"/>
                </a:solidFill>
                <a:latin typeface="Cooper Black" pitchFamily="18" charset="0"/>
              </a:rPr>
              <a:t> </a:t>
            </a:r>
            <a:r>
              <a:rPr lang="en-US" sz="3200" b="1" dirty="0" err="1" smtClean="0">
                <a:solidFill>
                  <a:srgbClr val="3366FF"/>
                </a:solidFill>
                <a:latin typeface="Cooper Black" pitchFamily="18" charset="0"/>
              </a:rPr>
              <a:t>Laporan</a:t>
            </a:r>
            <a:r>
              <a:rPr lang="en-US" sz="3200" b="1" dirty="0" smtClean="0">
                <a:solidFill>
                  <a:srgbClr val="3366FF"/>
                </a:solidFill>
                <a:latin typeface="Cooper Black" pitchFamily="18" charset="0"/>
              </a:rPr>
              <a:t> </a:t>
            </a:r>
            <a:r>
              <a:rPr lang="en-US" sz="3200" b="1" dirty="0" err="1" smtClean="0">
                <a:solidFill>
                  <a:srgbClr val="3366FF"/>
                </a:solidFill>
                <a:latin typeface="Cooper Black" pitchFamily="18" charset="0"/>
              </a:rPr>
              <a:t>Arus</a:t>
            </a:r>
            <a:r>
              <a:rPr lang="en-US" sz="3200" b="1" dirty="0" smtClean="0">
                <a:solidFill>
                  <a:srgbClr val="3366FF"/>
                </a:solidFill>
                <a:latin typeface="Cooper Black" pitchFamily="18" charset="0"/>
              </a:rPr>
              <a:t> </a:t>
            </a:r>
            <a:r>
              <a:rPr lang="en-US" sz="3200" b="1" dirty="0" err="1" smtClean="0">
                <a:solidFill>
                  <a:srgbClr val="3366FF"/>
                </a:solidFill>
                <a:latin typeface="Cooper Black" pitchFamily="18" charset="0"/>
              </a:rPr>
              <a:t>Kas</a:t>
            </a:r>
            <a:r>
              <a:rPr lang="en-US" sz="3200" b="1" dirty="0" smtClean="0">
                <a:solidFill>
                  <a:srgbClr val="3366FF"/>
                </a:solidFill>
                <a:latin typeface="Cooper Black" pitchFamily="18" charset="0"/>
              </a:rPr>
              <a:t/>
            </a:r>
            <a:br>
              <a:rPr lang="en-US" sz="3200" b="1" dirty="0" smtClean="0">
                <a:solidFill>
                  <a:srgbClr val="3366FF"/>
                </a:solidFill>
                <a:latin typeface="Cooper Black" pitchFamily="18" charset="0"/>
              </a:rPr>
            </a:br>
            <a:endParaRPr lang="en-US" sz="3200" b="1" dirty="0" smtClean="0">
              <a:solidFill>
                <a:srgbClr val="3366FF"/>
              </a:solidFill>
              <a:latin typeface="Cooper Black" pitchFamily="18" charset="0"/>
            </a:endParaRPr>
          </a:p>
        </p:txBody>
      </p:sp>
      <p:sp>
        <p:nvSpPr>
          <p:cNvPr id="3075" name="Rectangle 3"/>
          <p:cNvSpPr>
            <a:spLocks noGrp="1" noChangeArrowheads="1"/>
          </p:cNvSpPr>
          <p:nvPr>
            <p:ph type="body" idx="1"/>
          </p:nvPr>
        </p:nvSpPr>
        <p:spPr>
          <a:xfrm>
            <a:off x="457200" y="1219200"/>
            <a:ext cx="8229600" cy="4911725"/>
          </a:xfrm>
        </p:spPr>
        <p:txBody>
          <a:bodyPr/>
          <a:lstStyle/>
          <a:p>
            <a:pPr marL="609600" indent="-609600" eaLnBrk="1" hangingPunct="1">
              <a:lnSpc>
                <a:spcPct val="80000"/>
              </a:lnSpc>
            </a:pPr>
            <a:r>
              <a:rPr lang="en-US" sz="1800" b="1" dirty="0" err="1" smtClean="0">
                <a:solidFill>
                  <a:srgbClr val="3366FF"/>
                </a:solidFill>
                <a:latin typeface="Tahoma" pitchFamily="34" charset="0"/>
              </a:rPr>
              <a:t>Tujuan</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menyajikan</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Laporan</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arus</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kas</a:t>
            </a:r>
            <a:r>
              <a:rPr lang="en-US" sz="1800" b="1" dirty="0" smtClean="0">
                <a:solidFill>
                  <a:srgbClr val="3366FF"/>
                </a:solidFill>
                <a:latin typeface="Tahoma" pitchFamily="34" charset="0"/>
              </a:rPr>
              <a:t> </a:t>
            </a:r>
          </a:p>
          <a:p>
            <a:pPr marL="609600" indent="-609600" eaLnBrk="1" hangingPunct="1">
              <a:lnSpc>
                <a:spcPct val="80000"/>
              </a:lnSpc>
              <a:buFontTx/>
              <a:buNone/>
            </a:pP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adalah</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memberikan</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informasi</a:t>
            </a:r>
            <a:r>
              <a:rPr lang="en-US" sz="1800" b="1" dirty="0" smtClean="0">
                <a:solidFill>
                  <a:srgbClr val="3366FF"/>
                </a:solidFill>
                <a:latin typeface="Tahoma" pitchFamily="34" charset="0"/>
              </a:rPr>
              <a:t> yang </a:t>
            </a:r>
            <a:r>
              <a:rPr lang="en-US" sz="1800" b="1" dirty="0" err="1" smtClean="0">
                <a:solidFill>
                  <a:srgbClr val="3366FF"/>
                </a:solidFill>
                <a:latin typeface="Tahoma" pitchFamily="34" charset="0"/>
              </a:rPr>
              <a:t>relevan</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tentang</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penerimaan</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dan</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pengeluaran</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kas</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dari</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suatu</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perusahaan</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pada</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suatu</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periode</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tertentu.Laporan</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ini</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berguna</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bagi</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pemakai</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untuk</a:t>
            </a:r>
            <a:r>
              <a:rPr lang="en-US" sz="1800" b="1" dirty="0" smtClean="0">
                <a:solidFill>
                  <a:srgbClr val="3366FF"/>
                </a:solidFill>
                <a:latin typeface="Tahoma" pitchFamily="34" charset="0"/>
              </a:rPr>
              <a:t> :</a:t>
            </a:r>
          </a:p>
          <a:p>
            <a:pPr marL="609600" indent="-609600" eaLnBrk="1" hangingPunct="1">
              <a:lnSpc>
                <a:spcPct val="80000"/>
              </a:lnSpc>
              <a:buFontTx/>
              <a:buNone/>
            </a:pPr>
            <a:endParaRPr lang="en-US" sz="1800" b="1" dirty="0" smtClean="0">
              <a:solidFill>
                <a:srgbClr val="3366FF"/>
              </a:solidFill>
              <a:latin typeface="Tahoma" pitchFamily="34" charset="0"/>
            </a:endParaRPr>
          </a:p>
          <a:p>
            <a:pPr marL="990600" lvl="1" indent="-533400" eaLnBrk="1" hangingPunct="1">
              <a:lnSpc>
                <a:spcPct val="80000"/>
              </a:lnSpc>
            </a:pPr>
            <a:r>
              <a:rPr lang="en-US" sz="1800" b="1" dirty="0" err="1" smtClean="0">
                <a:solidFill>
                  <a:srgbClr val="3366FF"/>
                </a:solidFill>
                <a:latin typeface="Tahoma" pitchFamily="34" charset="0"/>
              </a:rPr>
              <a:t>menilai</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kemampuan</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perusahaan</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untuk</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memasukkan</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kas</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dimasa</a:t>
            </a:r>
            <a:r>
              <a:rPr lang="en-US" sz="1800" b="1" dirty="0" smtClean="0">
                <a:solidFill>
                  <a:srgbClr val="3366FF"/>
                </a:solidFill>
                <a:latin typeface="Tahoma" pitchFamily="34" charset="0"/>
              </a:rPr>
              <a:t> yang </a:t>
            </a:r>
            <a:r>
              <a:rPr lang="en-US" sz="1800" b="1" dirty="0" err="1" smtClean="0">
                <a:solidFill>
                  <a:srgbClr val="3366FF"/>
                </a:solidFill>
                <a:latin typeface="Tahoma" pitchFamily="34" charset="0"/>
              </a:rPr>
              <a:t>akan</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datang</a:t>
            </a:r>
            <a:endParaRPr lang="en-US" sz="1800" b="1" dirty="0" smtClean="0">
              <a:solidFill>
                <a:srgbClr val="3366FF"/>
              </a:solidFill>
              <a:latin typeface="Tahoma" pitchFamily="34" charset="0"/>
            </a:endParaRPr>
          </a:p>
          <a:p>
            <a:pPr marL="990600" lvl="1" indent="-533400" eaLnBrk="1" hangingPunct="1">
              <a:lnSpc>
                <a:spcPct val="80000"/>
              </a:lnSpc>
              <a:buFontTx/>
              <a:buNone/>
            </a:pPr>
            <a:endParaRPr lang="en-US" sz="1800" b="1" dirty="0" smtClean="0">
              <a:solidFill>
                <a:srgbClr val="3366FF"/>
              </a:solidFill>
              <a:latin typeface="Tahoma" pitchFamily="34" charset="0"/>
            </a:endParaRPr>
          </a:p>
          <a:p>
            <a:pPr marL="990600" lvl="1" indent="-533400" eaLnBrk="1" hangingPunct="1">
              <a:lnSpc>
                <a:spcPct val="80000"/>
              </a:lnSpc>
            </a:pPr>
            <a:r>
              <a:rPr lang="en-US" sz="1800" b="1" dirty="0" err="1" smtClean="0">
                <a:solidFill>
                  <a:srgbClr val="3366FF"/>
                </a:solidFill>
                <a:latin typeface="Tahoma" pitchFamily="34" charset="0"/>
              </a:rPr>
              <a:t>menilai</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kemampuan</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perusahaan</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untuk</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memenuhi</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kewajibannya</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membayar</a:t>
            </a:r>
            <a:r>
              <a:rPr lang="en-US" sz="1800" b="1" dirty="0" smtClean="0">
                <a:solidFill>
                  <a:srgbClr val="3366FF"/>
                </a:solidFill>
                <a:latin typeface="Tahoma" pitchFamily="34" charset="0"/>
              </a:rPr>
              <a:t> dividend an </a:t>
            </a:r>
            <a:r>
              <a:rPr lang="en-US" sz="1800" b="1" dirty="0" err="1" smtClean="0">
                <a:solidFill>
                  <a:srgbClr val="3366FF"/>
                </a:solidFill>
                <a:latin typeface="Tahoma" pitchFamily="34" charset="0"/>
              </a:rPr>
              <a:t>keperluan</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dana</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untuk</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kegiatan</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eksteren</a:t>
            </a:r>
            <a:endParaRPr lang="en-US" sz="1800" b="1" dirty="0" smtClean="0">
              <a:solidFill>
                <a:srgbClr val="3366FF"/>
              </a:solidFill>
              <a:latin typeface="Tahoma" pitchFamily="34" charset="0"/>
            </a:endParaRPr>
          </a:p>
          <a:p>
            <a:pPr marL="990600" lvl="1" indent="-533400" eaLnBrk="1" hangingPunct="1">
              <a:lnSpc>
                <a:spcPct val="80000"/>
              </a:lnSpc>
              <a:buFontTx/>
              <a:buNone/>
            </a:pPr>
            <a:endParaRPr lang="en-US" sz="1800" b="1" dirty="0" smtClean="0">
              <a:solidFill>
                <a:srgbClr val="3366FF"/>
              </a:solidFill>
              <a:latin typeface="Tahoma" pitchFamily="34" charset="0"/>
            </a:endParaRPr>
          </a:p>
          <a:p>
            <a:pPr marL="990600" lvl="1" indent="-533400" eaLnBrk="1" hangingPunct="1">
              <a:lnSpc>
                <a:spcPct val="80000"/>
              </a:lnSpc>
            </a:pPr>
            <a:r>
              <a:rPr lang="en-US" sz="1800" b="1" dirty="0" err="1" smtClean="0">
                <a:solidFill>
                  <a:srgbClr val="3366FF"/>
                </a:solidFill>
                <a:latin typeface="Tahoma" pitchFamily="34" charset="0"/>
              </a:rPr>
              <a:t>menilai</a:t>
            </a:r>
            <a:r>
              <a:rPr lang="en-US" sz="1800" b="1" dirty="0" smtClean="0">
                <a:solidFill>
                  <a:srgbClr val="3366FF"/>
                </a:solidFill>
                <a:latin typeface="Tahoma" pitchFamily="34" charset="0"/>
              </a:rPr>
              <a:t> alas an-</a:t>
            </a:r>
            <a:r>
              <a:rPr lang="en-US" sz="1800" b="1" dirty="0" err="1" smtClean="0">
                <a:solidFill>
                  <a:srgbClr val="3366FF"/>
                </a:solidFill>
                <a:latin typeface="Tahoma" pitchFamily="34" charset="0"/>
              </a:rPr>
              <a:t>alasan</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perbedaan</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antara</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laba</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bersih</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dan</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dikaitkan</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dengan</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penerimaan</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dan</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pengeluaran</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kas</a:t>
            </a:r>
            <a:endParaRPr lang="en-US" sz="1800" b="1" dirty="0" smtClean="0">
              <a:solidFill>
                <a:srgbClr val="3366FF"/>
              </a:solidFill>
              <a:latin typeface="Tahoma" pitchFamily="34" charset="0"/>
            </a:endParaRPr>
          </a:p>
          <a:p>
            <a:pPr marL="990600" lvl="1" indent="-533400" eaLnBrk="1" hangingPunct="1">
              <a:lnSpc>
                <a:spcPct val="80000"/>
              </a:lnSpc>
              <a:buFontTx/>
              <a:buNone/>
            </a:pPr>
            <a:endParaRPr lang="en-US" sz="1800" b="1" dirty="0" smtClean="0">
              <a:solidFill>
                <a:srgbClr val="3366FF"/>
              </a:solidFill>
              <a:latin typeface="Tahoma" pitchFamily="34" charset="0"/>
            </a:endParaRPr>
          </a:p>
          <a:p>
            <a:pPr marL="990600" lvl="1" indent="-533400" eaLnBrk="1" hangingPunct="1">
              <a:lnSpc>
                <a:spcPct val="80000"/>
              </a:lnSpc>
            </a:pPr>
            <a:r>
              <a:rPr lang="en-US" sz="1800" b="1" dirty="0" err="1" smtClean="0">
                <a:solidFill>
                  <a:srgbClr val="3366FF"/>
                </a:solidFill>
                <a:latin typeface="Tahoma" pitchFamily="34" charset="0"/>
              </a:rPr>
              <a:t>menilai</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pengaruh</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investasi</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baik</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kas</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maupun</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bukan</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kas</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dan</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transaksi</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keuangan</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lainnya</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terhadap</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posisi</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keuangan</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perusahaan</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dalam</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satu</a:t>
            </a:r>
            <a:r>
              <a:rPr lang="en-US" sz="1800" b="1" dirty="0" smtClean="0">
                <a:solidFill>
                  <a:srgbClr val="3366FF"/>
                </a:solidFill>
                <a:latin typeface="Tahoma" pitchFamily="34" charset="0"/>
              </a:rPr>
              <a:t> </a:t>
            </a:r>
            <a:r>
              <a:rPr lang="en-US" sz="1800" b="1" dirty="0" err="1" smtClean="0">
                <a:solidFill>
                  <a:srgbClr val="3366FF"/>
                </a:solidFill>
                <a:latin typeface="Tahoma" pitchFamily="34" charset="0"/>
              </a:rPr>
              <a:t>periode</a:t>
            </a:r>
            <a:r>
              <a:rPr lang="en-US" sz="1800" b="1" dirty="0" smtClean="0">
                <a:solidFill>
                  <a:srgbClr val="3366FF"/>
                </a:solidFill>
                <a:latin typeface="Tahoma" pitchFamily="34" charset="0"/>
              </a:rPr>
              <a:t>. </a:t>
            </a:r>
          </a:p>
        </p:txBody>
      </p:sp>
      <p:grpSp>
        <p:nvGrpSpPr>
          <p:cNvPr id="2" name="Group 4"/>
          <p:cNvGrpSpPr>
            <a:grpSpLocks/>
          </p:cNvGrpSpPr>
          <p:nvPr/>
        </p:nvGrpSpPr>
        <p:grpSpPr bwMode="auto">
          <a:xfrm>
            <a:off x="7164388" y="5229225"/>
            <a:ext cx="1666875" cy="1423988"/>
            <a:chOff x="1632" y="1248"/>
            <a:chExt cx="2682" cy="2286"/>
          </a:xfrm>
        </p:grpSpPr>
        <p:sp>
          <p:nvSpPr>
            <p:cNvPr id="3077" name="Gear"/>
            <p:cNvSpPr>
              <a:spLocks noEditPoints="1" noChangeArrowheads="1"/>
            </p:cNvSpPr>
            <p:nvPr/>
          </p:nvSpPr>
          <p:spPr bwMode="auto">
            <a:xfrm>
              <a:off x="3119" y="1248"/>
              <a:ext cx="1195" cy="1048"/>
            </a:xfrm>
            <a:custGeom>
              <a:avLst/>
              <a:gdLst>
                <a:gd name="T0" fmla="*/ 33 w 21600"/>
                <a:gd name="T1" fmla="*/ 0 h 21600"/>
                <a:gd name="T2" fmla="*/ 66 w 21600"/>
                <a:gd name="T3" fmla="*/ 25 h 21600"/>
                <a:gd name="T4" fmla="*/ 33 w 21600"/>
                <a:gd name="T5" fmla="*/ 51 h 21600"/>
                <a:gd name="T6" fmla="*/ 0 w 21600"/>
                <a:gd name="T7" fmla="*/ 25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FDA3A1"/>
            </a:solidFill>
            <a:ln w="9525">
              <a:miter lim="800000"/>
              <a:headEnd/>
              <a:tailEnd/>
            </a:ln>
            <a:scene3d>
              <a:camera prst="legacyPerspectiveFront">
                <a:rot lat="20099996" lon="1500000" rev="0"/>
              </a:camera>
              <a:lightRig rig="legacyFlat4" dir="b"/>
            </a:scene3d>
            <a:sp3d extrusionH="430200" prstMaterial="legacyMatte">
              <a:bevelT w="13500" h="13500" prst="angle"/>
              <a:bevelB w="13500" h="13500" prst="angle"/>
              <a:extrusionClr>
                <a:srgbClr val="FDA3A1"/>
              </a:extrusionClr>
            </a:sp3d>
          </p:spPr>
          <p:txBody>
            <a:bodyPr>
              <a:flatTx/>
            </a:bodyPr>
            <a:lstStyle/>
            <a:p>
              <a:endParaRPr lang="en-US"/>
            </a:p>
          </p:txBody>
        </p:sp>
        <p:sp>
          <p:nvSpPr>
            <p:cNvPr id="3078" name="AutoShape 6"/>
            <p:cNvSpPr>
              <a:spLocks noEditPoints="1" noChangeArrowheads="1"/>
            </p:cNvSpPr>
            <p:nvPr/>
          </p:nvSpPr>
          <p:spPr bwMode="auto">
            <a:xfrm>
              <a:off x="1632" y="1680"/>
              <a:ext cx="1429" cy="1253"/>
            </a:xfrm>
            <a:custGeom>
              <a:avLst/>
              <a:gdLst>
                <a:gd name="T0" fmla="*/ 47 w 21600"/>
                <a:gd name="T1" fmla="*/ 0 h 21600"/>
                <a:gd name="T2" fmla="*/ 95 w 21600"/>
                <a:gd name="T3" fmla="*/ 36 h 21600"/>
                <a:gd name="T4" fmla="*/ 47 w 21600"/>
                <a:gd name="T5" fmla="*/ 73 h 21600"/>
                <a:gd name="T6" fmla="*/ 0 w 21600"/>
                <a:gd name="T7" fmla="*/ 36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FDA3A1"/>
            </a:solidFill>
            <a:ln w="9525">
              <a:miter lim="800000"/>
              <a:headEnd/>
              <a:tailEnd/>
            </a:ln>
            <a:scene3d>
              <a:camera prst="legacyPerspectiveFront">
                <a:rot lat="20099996" lon="1500000" rev="0"/>
              </a:camera>
              <a:lightRig rig="legacyFlat4" dir="b"/>
            </a:scene3d>
            <a:sp3d extrusionH="430200" prstMaterial="legacyMatte">
              <a:bevelT w="13500" h="13500" prst="angle"/>
              <a:bevelB w="13500" h="13500" prst="angle"/>
              <a:extrusionClr>
                <a:srgbClr val="FDA3A1"/>
              </a:extrusionClr>
            </a:sp3d>
          </p:spPr>
          <p:txBody>
            <a:bodyPr>
              <a:flatTx/>
            </a:bodyPr>
            <a:lstStyle/>
            <a:p>
              <a:endParaRPr lang="en-US"/>
            </a:p>
          </p:txBody>
        </p:sp>
        <p:sp>
          <p:nvSpPr>
            <p:cNvPr id="3079" name="AutoShape 7"/>
            <p:cNvSpPr>
              <a:spLocks noEditPoints="1" noChangeArrowheads="1"/>
            </p:cNvSpPr>
            <p:nvPr/>
          </p:nvSpPr>
          <p:spPr bwMode="auto">
            <a:xfrm>
              <a:off x="2559" y="2142"/>
              <a:ext cx="1588" cy="1392"/>
            </a:xfrm>
            <a:custGeom>
              <a:avLst/>
              <a:gdLst>
                <a:gd name="T0" fmla="*/ 58 w 21600"/>
                <a:gd name="T1" fmla="*/ 0 h 21600"/>
                <a:gd name="T2" fmla="*/ 117 w 21600"/>
                <a:gd name="T3" fmla="*/ 45 h 21600"/>
                <a:gd name="T4" fmla="*/ 58 w 21600"/>
                <a:gd name="T5" fmla="*/ 90 h 21600"/>
                <a:gd name="T6" fmla="*/ 0 w 21600"/>
                <a:gd name="T7" fmla="*/ 45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FDA3A1"/>
            </a:solidFill>
            <a:ln w="9525">
              <a:miter lim="800000"/>
              <a:headEnd/>
              <a:tailEnd/>
            </a:ln>
            <a:scene3d>
              <a:camera prst="legacyPerspectiveFront">
                <a:rot lat="20099996" lon="1500000" rev="0"/>
              </a:camera>
              <a:lightRig rig="legacyFlat4" dir="b"/>
            </a:scene3d>
            <a:sp3d extrusionH="430200" prstMaterial="legacyMatte">
              <a:bevelT w="13500" h="13500" prst="angle"/>
              <a:bevelB w="13500" h="13500" prst="angle"/>
              <a:extrusionClr>
                <a:srgbClr val="FDA3A1"/>
              </a:extrusionClr>
            </a:sp3d>
          </p:spPr>
          <p:txBody>
            <a:bodyPr>
              <a:flatTx/>
            </a:bodyPr>
            <a:lstStyle/>
            <a:p>
              <a:endParaRPr lang="en-US"/>
            </a:p>
          </p:txBody>
        </p:sp>
      </p:gr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563562"/>
          </a:xfrm>
        </p:spPr>
        <p:txBody>
          <a:bodyPr/>
          <a:lstStyle/>
          <a:p>
            <a:pPr eaLnBrk="1" hangingPunct="1"/>
            <a:r>
              <a:rPr lang="en-US" sz="2800" b="1" smtClean="0">
                <a:solidFill>
                  <a:srgbClr val="3366FF"/>
                </a:solidFill>
                <a:latin typeface="Cooper Black" pitchFamily="18" charset="0"/>
              </a:rPr>
              <a:t>Pengelompokan dalam Laporan Arus Kas</a:t>
            </a:r>
          </a:p>
        </p:txBody>
      </p:sp>
      <p:sp>
        <p:nvSpPr>
          <p:cNvPr id="4099" name="Rectangle 3"/>
          <p:cNvSpPr>
            <a:spLocks noGrp="1" noChangeArrowheads="1"/>
          </p:cNvSpPr>
          <p:nvPr>
            <p:ph type="body" idx="1"/>
          </p:nvPr>
        </p:nvSpPr>
        <p:spPr>
          <a:xfrm>
            <a:off x="457200" y="1066800"/>
            <a:ext cx="8229600" cy="5486400"/>
          </a:xfrm>
        </p:spPr>
        <p:txBody>
          <a:bodyPr/>
          <a:lstStyle/>
          <a:p>
            <a:pPr marL="609600" indent="-609600" eaLnBrk="1" hangingPunct="1">
              <a:lnSpc>
                <a:spcPct val="80000"/>
              </a:lnSpc>
              <a:buFontTx/>
              <a:buNone/>
            </a:pPr>
            <a:endParaRPr lang="en-US" sz="1200" b="1" smtClean="0">
              <a:solidFill>
                <a:srgbClr val="3366FF"/>
              </a:solidFill>
              <a:latin typeface="Tahoma" pitchFamily="34" charset="0"/>
            </a:endParaRPr>
          </a:p>
          <a:p>
            <a:pPr marL="609600" indent="-609600" eaLnBrk="1" hangingPunct="1">
              <a:lnSpc>
                <a:spcPct val="80000"/>
              </a:lnSpc>
              <a:buFontTx/>
              <a:buNone/>
            </a:pPr>
            <a:r>
              <a:rPr lang="en-US" sz="1200" b="1" smtClean="0">
                <a:solidFill>
                  <a:srgbClr val="3366FF"/>
                </a:solidFill>
                <a:latin typeface="Tahoma" pitchFamily="34" charset="0"/>
              </a:rPr>
              <a:t>Dalam laporan ini penerimaan dan pengeluaran kas dikelompokkan sebagai berikut :</a:t>
            </a:r>
          </a:p>
          <a:p>
            <a:pPr marL="609600" indent="-609600" eaLnBrk="1" hangingPunct="1">
              <a:lnSpc>
                <a:spcPct val="80000"/>
              </a:lnSpc>
            </a:pPr>
            <a:r>
              <a:rPr lang="en-US" sz="2000" b="1" i="1" u="sng" smtClean="0">
                <a:solidFill>
                  <a:srgbClr val="3366FF"/>
                </a:solidFill>
                <a:latin typeface="Impact" pitchFamily="34" charset="0"/>
              </a:rPr>
              <a:t>kegiatan operasional perusahaan (operating)</a:t>
            </a:r>
          </a:p>
          <a:p>
            <a:pPr marL="990600" lvl="1" indent="-533400" algn="r" eaLnBrk="1" hangingPunct="1">
              <a:lnSpc>
                <a:spcPct val="80000"/>
              </a:lnSpc>
              <a:buFontTx/>
              <a:buNone/>
            </a:pPr>
            <a:endParaRPr lang="en-US" sz="1800" b="1" i="1" u="sng" smtClean="0">
              <a:solidFill>
                <a:srgbClr val="3366FF"/>
              </a:solidFill>
              <a:latin typeface="Impact" pitchFamily="34" charset="0"/>
            </a:endParaRPr>
          </a:p>
          <a:p>
            <a:pPr marL="609600" indent="-609600" eaLnBrk="1" hangingPunct="1">
              <a:lnSpc>
                <a:spcPct val="80000"/>
              </a:lnSpc>
              <a:buFontTx/>
              <a:buNone/>
            </a:pPr>
            <a:r>
              <a:rPr lang="en-US" sz="1200" b="1" smtClean="0">
                <a:solidFill>
                  <a:srgbClr val="3366FF"/>
                </a:solidFill>
                <a:latin typeface="Tahoma" pitchFamily="34" charset="0"/>
              </a:rPr>
              <a:t>	yaitu aktivitas penghasil utama pendapatan perusahaan dan aktivitas lain yang bukan merupakan aktivitas investasi dan aktivitas pendanaan </a:t>
            </a:r>
          </a:p>
          <a:p>
            <a:pPr marL="609600" indent="-609600" eaLnBrk="1" hangingPunct="1">
              <a:lnSpc>
                <a:spcPct val="80000"/>
              </a:lnSpc>
              <a:buFontTx/>
              <a:buNone/>
            </a:pPr>
            <a:r>
              <a:rPr lang="en-US" sz="1200" b="1" smtClean="0">
                <a:solidFill>
                  <a:srgbClr val="3366FF"/>
                </a:solidFill>
                <a:latin typeface="Tahoma" pitchFamily="34" charset="0"/>
              </a:rPr>
              <a:t>	Contoh arus kas masuk  :</a:t>
            </a:r>
          </a:p>
          <a:p>
            <a:pPr marL="609600" indent="-609600" eaLnBrk="1" hangingPunct="1">
              <a:lnSpc>
                <a:spcPct val="80000"/>
              </a:lnSpc>
              <a:buFontTx/>
              <a:buNone/>
            </a:pPr>
            <a:r>
              <a:rPr lang="en-US" sz="1200" b="1" smtClean="0">
                <a:solidFill>
                  <a:srgbClr val="3366FF"/>
                </a:solidFill>
                <a:latin typeface="Tahoma" pitchFamily="34" charset="0"/>
              </a:rPr>
              <a:t>	penerimaan kas dari penjulana barang dan jasa termasuk penerimaan dari piutang akibat penjualan, baik jangka panjang atau jangka pendek</a:t>
            </a:r>
          </a:p>
          <a:p>
            <a:pPr marL="609600" indent="-609600" eaLnBrk="1" hangingPunct="1">
              <a:lnSpc>
                <a:spcPct val="80000"/>
              </a:lnSpc>
              <a:buFontTx/>
              <a:buNone/>
            </a:pPr>
            <a:endParaRPr lang="en-US" sz="1200" b="1" smtClean="0">
              <a:solidFill>
                <a:srgbClr val="3366FF"/>
              </a:solidFill>
              <a:latin typeface="Tahoma" pitchFamily="34" charset="0"/>
            </a:endParaRPr>
          </a:p>
          <a:p>
            <a:pPr marL="609600" indent="-609600" eaLnBrk="1" hangingPunct="1">
              <a:lnSpc>
                <a:spcPct val="80000"/>
              </a:lnSpc>
              <a:buFontTx/>
              <a:buNone/>
            </a:pPr>
            <a:r>
              <a:rPr lang="en-US" sz="1200" b="1" smtClean="0">
                <a:solidFill>
                  <a:srgbClr val="3366FF"/>
                </a:solidFill>
                <a:latin typeface="Tahoma" pitchFamily="34" charset="0"/>
              </a:rPr>
              <a:t>	penerimaan dari bunga pinjaman atas penerimaan dari surat berharga lainnya </a:t>
            </a:r>
          </a:p>
          <a:p>
            <a:pPr marL="609600" indent="-609600" eaLnBrk="1" hangingPunct="1">
              <a:lnSpc>
                <a:spcPct val="80000"/>
              </a:lnSpc>
              <a:buFontTx/>
              <a:buNone/>
            </a:pPr>
            <a:r>
              <a:rPr lang="en-US" sz="1200" b="1" smtClean="0">
                <a:solidFill>
                  <a:srgbClr val="3366FF"/>
                </a:solidFill>
                <a:latin typeface="Tahoma" pitchFamily="34" charset="0"/>
              </a:rPr>
              <a:t>	Seperti bunga dan dividen</a:t>
            </a:r>
          </a:p>
          <a:p>
            <a:pPr marL="609600" indent="-609600" eaLnBrk="1" hangingPunct="1">
              <a:lnSpc>
                <a:spcPct val="80000"/>
              </a:lnSpc>
              <a:buFontTx/>
              <a:buNone/>
            </a:pPr>
            <a:endParaRPr lang="en-US" sz="1200" b="1" smtClean="0">
              <a:solidFill>
                <a:srgbClr val="3366FF"/>
              </a:solidFill>
              <a:latin typeface="Tahoma" pitchFamily="34" charset="0"/>
            </a:endParaRPr>
          </a:p>
          <a:p>
            <a:pPr marL="609600" indent="-609600" eaLnBrk="1" hangingPunct="1">
              <a:lnSpc>
                <a:spcPct val="80000"/>
              </a:lnSpc>
              <a:buFontTx/>
              <a:buNone/>
            </a:pPr>
            <a:r>
              <a:rPr lang="en-US" sz="1200" b="1" smtClean="0">
                <a:solidFill>
                  <a:srgbClr val="3366FF"/>
                </a:solidFill>
                <a:latin typeface="Tahoma" pitchFamily="34" charset="0"/>
              </a:rPr>
              <a:t>	semua penerimaan yang bukan berasal dari sebagian yang sudah dimasukkan dalam kelompok investasi pembiayaan, seperti jumlah uang yang diterima  dari tuntutan pengadilan, klaim asuransi, kecuali yang berhubungan dengan kegiatan investasi dan pembiayaan seperti kerusakan gedung, pengembalian dana dari supplier </a:t>
            </a:r>
          </a:p>
          <a:p>
            <a:pPr marL="609600" indent="-609600" algn="r" eaLnBrk="1" hangingPunct="1">
              <a:lnSpc>
                <a:spcPct val="80000"/>
              </a:lnSpc>
              <a:buFontTx/>
              <a:buNone/>
            </a:pPr>
            <a:r>
              <a:rPr lang="en-US" sz="1200" b="1" smtClean="0">
                <a:solidFill>
                  <a:srgbClr val="3366FF"/>
                </a:solidFill>
                <a:latin typeface="Tahoma" pitchFamily="34" charset="0"/>
              </a:rPr>
              <a:t> </a:t>
            </a:r>
          </a:p>
          <a:p>
            <a:pPr marL="609600" indent="-609600" eaLnBrk="1" hangingPunct="1">
              <a:lnSpc>
                <a:spcPct val="80000"/>
              </a:lnSpc>
              <a:buFontTx/>
              <a:buNone/>
            </a:pPr>
            <a:r>
              <a:rPr lang="en-US" sz="1200" b="1" smtClean="0">
                <a:solidFill>
                  <a:srgbClr val="3366FF"/>
                </a:solidFill>
                <a:latin typeface="Tahoma" pitchFamily="34" charset="0"/>
              </a:rPr>
              <a:t>	Contoh arus kas keluar dari kegiatan operasi</a:t>
            </a:r>
          </a:p>
          <a:p>
            <a:pPr marL="609600" indent="-609600" algn="r" eaLnBrk="1" hangingPunct="1">
              <a:lnSpc>
                <a:spcPct val="80000"/>
              </a:lnSpc>
              <a:buFontTx/>
              <a:buNone/>
            </a:pPr>
            <a:endParaRPr lang="en-US" sz="1200" b="1" smtClean="0">
              <a:solidFill>
                <a:srgbClr val="3366FF"/>
              </a:solidFill>
              <a:latin typeface="Tahoma" pitchFamily="34" charset="0"/>
            </a:endParaRPr>
          </a:p>
          <a:p>
            <a:pPr marL="990600" lvl="1" indent="-533400" eaLnBrk="1" hangingPunct="1">
              <a:lnSpc>
                <a:spcPct val="80000"/>
              </a:lnSpc>
            </a:pPr>
            <a:r>
              <a:rPr lang="en-US" sz="1000" b="1" smtClean="0">
                <a:solidFill>
                  <a:srgbClr val="3366FF"/>
                </a:solidFill>
                <a:latin typeface="Tahoma" pitchFamily="34" charset="0"/>
              </a:rPr>
              <a:t>pembayaran kas untuk membeli bahan yang akan digunakan untuk produksi atau dijual</a:t>
            </a:r>
          </a:p>
          <a:p>
            <a:pPr marL="609600" indent="-609600" eaLnBrk="1" hangingPunct="1">
              <a:lnSpc>
                <a:spcPct val="80000"/>
              </a:lnSpc>
              <a:buFontTx/>
              <a:buNone/>
            </a:pPr>
            <a:endParaRPr lang="en-US" sz="1200" b="1" smtClean="0">
              <a:solidFill>
                <a:srgbClr val="3366FF"/>
              </a:solidFill>
              <a:latin typeface="Tahoma" pitchFamily="34" charset="0"/>
            </a:endParaRPr>
          </a:p>
          <a:p>
            <a:pPr marL="990600" lvl="1" indent="-533400" eaLnBrk="1" hangingPunct="1">
              <a:lnSpc>
                <a:spcPct val="80000"/>
              </a:lnSpc>
            </a:pPr>
            <a:r>
              <a:rPr lang="en-US" sz="1000" b="1" smtClean="0">
                <a:solidFill>
                  <a:srgbClr val="3366FF"/>
                </a:solidFill>
                <a:latin typeface="Tahoma" pitchFamily="34" charset="0"/>
              </a:rPr>
              <a:t>pembayaran kas pada supplier dan pegawai untuk produksi barang dan jasa dan supplier lain</a:t>
            </a:r>
          </a:p>
          <a:p>
            <a:pPr marL="609600" indent="-609600" eaLnBrk="1" hangingPunct="1">
              <a:lnSpc>
                <a:spcPct val="80000"/>
              </a:lnSpc>
            </a:pPr>
            <a:endParaRPr lang="en-US" sz="1200" b="1" smtClean="0">
              <a:solidFill>
                <a:srgbClr val="3366FF"/>
              </a:solidFill>
              <a:latin typeface="Tahoma" pitchFamily="34" charset="0"/>
            </a:endParaRPr>
          </a:p>
          <a:p>
            <a:pPr marL="990600" lvl="1" indent="-533400" eaLnBrk="1" hangingPunct="1">
              <a:lnSpc>
                <a:spcPct val="80000"/>
              </a:lnSpc>
            </a:pPr>
            <a:r>
              <a:rPr lang="en-US" sz="1000" b="1" smtClean="0">
                <a:solidFill>
                  <a:srgbClr val="3366FF"/>
                </a:solidFill>
                <a:latin typeface="Tahoma" pitchFamily="34" charset="0"/>
              </a:rPr>
              <a:t>pembayaran kepada pemerintah untuk pajak, denda dan lain-lain</a:t>
            </a:r>
          </a:p>
          <a:p>
            <a:pPr marL="609600" indent="-609600" eaLnBrk="1" hangingPunct="1">
              <a:lnSpc>
                <a:spcPct val="80000"/>
              </a:lnSpc>
            </a:pPr>
            <a:endParaRPr lang="en-US" sz="1200" b="1" smtClean="0">
              <a:solidFill>
                <a:srgbClr val="3366FF"/>
              </a:solidFill>
              <a:latin typeface="Tahoma" pitchFamily="34" charset="0"/>
            </a:endParaRPr>
          </a:p>
          <a:p>
            <a:pPr marL="990600" lvl="1" indent="-533400" eaLnBrk="1" hangingPunct="1">
              <a:lnSpc>
                <a:spcPct val="80000"/>
              </a:lnSpc>
            </a:pPr>
            <a:r>
              <a:rPr lang="en-US" sz="1000" b="1" smtClean="0">
                <a:solidFill>
                  <a:srgbClr val="3366FF"/>
                </a:solidFill>
                <a:latin typeface="Tahoma" pitchFamily="34" charset="0"/>
              </a:rPr>
              <a:t>pembayaran kepada pemberi pinjaman dan kreditur lainnya seprti bunga</a:t>
            </a:r>
          </a:p>
          <a:p>
            <a:pPr marL="609600" indent="-609600" eaLnBrk="1" hangingPunct="1">
              <a:lnSpc>
                <a:spcPct val="80000"/>
              </a:lnSpc>
              <a:buFontTx/>
              <a:buNone/>
            </a:pPr>
            <a:endParaRPr lang="en-US" sz="1200" b="1" smtClean="0">
              <a:solidFill>
                <a:srgbClr val="3366FF"/>
              </a:solidFill>
              <a:latin typeface="Tahoma" pitchFamily="34" charset="0"/>
            </a:endParaRPr>
          </a:p>
          <a:p>
            <a:pPr marL="990600" lvl="1" indent="-533400" eaLnBrk="1" hangingPunct="1">
              <a:lnSpc>
                <a:spcPct val="80000"/>
              </a:lnSpc>
            </a:pPr>
            <a:r>
              <a:rPr lang="en-US" sz="1000" b="1" smtClean="0">
                <a:solidFill>
                  <a:srgbClr val="3366FF"/>
                </a:solidFill>
                <a:latin typeface="Tahoma" pitchFamily="34" charset="0"/>
              </a:rPr>
              <a:t>seluruh pembayaran kas yang tidak berasal dari transaksi investasi atau pembiayaan seperti pembayaran tuntutan I pengadilan, pengembalian dana kepada langganan dan sumbangan.</a:t>
            </a:r>
          </a:p>
        </p:txBody>
      </p:sp>
      <p:grpSp>
        <p:nvGrpSpPr>
          <p:cNvPr id="2" name="Group 4"/>
          <p:cNvGrpSpPr>
            <a:grpSpLocks/>
          </p:cNvGrpSpPr>
          <p:nvPr/>
        </p:nvGrpSpPr>
        <p:grpSpPr bwMode="auto">
          <a:xfrm>
            <a:off x="7477125" y="908050"/>
            <a:ext cx="1666875" cy="1423988"/>
            <a:chOff x="1632" y="1248"/>
            <a:chExt cx="2682" cy="2286"/>
          </a:xfrm>
        </p:grpSpPr>
        <p:sp>
          <p:nvSpPr>
            <p:cNvPr id="4101" name="Gear"/>
            <p:cNvSpPr>
              <a:spLocks noEditPoints="1" noChangeArrowheads="1"/>
            </p:cNvSpPr>
            <p:nvPr/>
          </p:nvSpPr>
          <p:spPr bwMode="auto">
            <a:xfrm>
              <a:off x="3119" y="1248"/>
              <a:ext cx="1195" cy="1048"/>
            </a:xfrm>
            <a:custGeom>
              <a:avLst/>
              <a:gdLst>
                <a:gd name="T0" fmla="*/ 33 w 21600"/>
                <a:gd name="T1" fmla="*/ 0 h 21600"/>
                <a:gd name="T2" fmla="*/ 66 w 21600"/>
                <a:gd name="T3" fmla="*/ 25 h 21600"/>
                <a:gd name="T4" fmla="*/ 33 w 21600"/>
                <a:gd name="T5" fmla="*/ 51 h 21600"/>
                <a:gd name="T6" fmla="*/ 0 w 21600"/>
                <a:gd name="T7" fmla="*/ 25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FDA3A1"/>
            </a:solidFill>
            <a:ln w="9525">
              <a:miter lim="800000"/>
              <a:headEnd/>
              <a:tailEnd/>
            </a:ln>
            <a:scene3d>
              <a:camera prst="legacyPerspectiveFront">
                <a:rot lat="20099996" lon="1500000" rev="0"/>
              </a:camera>
              <a:lightRig rig="legacyFlat4" dir="b"/>
            </a:scene3d>
            <a:sp3d extrusionH="430200" prstMaterial="legacyMatte">
              <a:bevelT w="13500" h="13500" prst="angle"/>
              <a:bevelB w="13500" h="13500" prst="angle"/>
              <a:extrusionClr>
                <a:srgbClr val="FDA3A1"/>
              </a:extrusionClr>
            </a:sp3d>
          </p:spPr>
          <p:txBody>
            <a:bodyPr>
              <a:flatTx/>
            </a:bodyPr>
            <a:lstStyle/>
            <a:p>
              <a:endParaRPr lang="en-US"/>
            </a:p>
          </p:txBody>
        </p:sp>
        <p:sp>
          <p:nvSpPr>
            <p:cNvPr id="4102" name="AutoShape 6"/>
            <p:cNvSpPr>
              <a:spLocks noEditPoints="1" noChangeArrowheads="1"/>
            </p:cNvSpPr>
            <p:nvPr/>
          </p:nvSpPr>
          <p:spPr bwMode="auto">
            <a:xfrm>
              <a:off x="1632" y="1680"/>
              <a:ext cx="1429" cy="1253"/>
            </a:xfrm>
            <a:custGeom>
              <a:avLst/>
              <a:gdLst>
                <a:gd name="T0" fmla="*/ 47 w 21600"/>
                <a:gd name="T1" fmla="*/ 0 h 21600"/>
                <a:gd name="T2" fmla="*/ 95 w 21600"/>
                <a:gd name="T3" fmla="*/ 36 h 21600"/>
                <a:gd name="T4" fmla="*/ 47 w 21600"/>
                <a:gd name="T5" fmla="*/ 73 h 21600"/>
                <a:gd name="T6" fmla="*/ 0 w 21600"/>
                <a:gd name="T7" fmla="*/ 36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FDA3A1"/>
            </a:solidFill>
            <a:ln w="9525">
              <a:miter lim="800000"/>
              <a:headEnd/>
              <a:tailEnd/>
            </a:ln>
            <a:scene3d>
              <a:camera prst="legacyPerspectiveFront">
                <a:rot lat="20099996" lon="1500000" rev="0"/>
              </a:camera>
              <a:lightRig rig="legacyFlat4" dir="b"/>
            </a:scene3d>
            <a:sp3d extrusionH="430200" prstMaterial="legacyMatte">
              <a:bevelT w="13500" h="13500" prst="angle"/>
              <a:bevelB w="13500" h="13500" prst="angle"/>
              <a:extrusionClr>
                <a:srgbClr val="FDA3A1"/>
              </a:extrusionClr>
            </a:sp3d>
          </p:spPr>
          <p:txBody>
            <a:bodyPr>
              <a:flatTx/>
            </a:bodyPr>
            <a:lstStyle/>
            <a:p>
              <a:endParaRPr lang="en-US"/>
            </a:p>
          </p:txBody>
        </p:sp>
        <p:sp>
          <p:nvSpPr>
            <p:cNvPr id="4103" name="AutoShape 7"/>
            <p:cNvSpPr>
              <a:spLocks noEditPoints="1" noChangeArrowheads="1"/>
            </p:cNvSpPr>
            <p:nvPr/>
          </p:nvSpPr>
          <p:spPr bwMode="auto">
            <a:xfrm>
              <a:off x="2559" y="2142"/>
              <a:ext cx="1588" cy="1392"/>
            </a:xfrm>
            <a:custGeom>
              <a:avLst/>
              <a:gdLst>
                <a:gd name="T0" fmla="*/ 58 w 21600"/>
                <a:gd name="T1" fmla="*/ 0 h 21600"/>
                <a:gd name="T2" fmla="*/ 117 w 21600"/>
                <a:gd name="T3" fmla="*/ 45 h 21600"/>
                <a:gd name="T4" fmla="*/ 58 w 21600"/>
                <a:gd name="T5" fmla="*/ 90 h 21600"/>
                <a:gd name="T6" fmla="*/ 0 w 21600"/>
                <a:gd name="T7" fmla="*/ 45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FDA3A1"/>
            </a:solidFill>
            <a:ln w="9525">
              <a:miter lim="800000"/>
              <a:headEnd/>
              <a:tailEnd/>
            </a:ln>
            <a:scene3d>
              <a:camera prst="legacyPerspectiveFront">
                <a:rot lat="20099996" lon="1500000" rev="0"/>
              </a:camera>
              <a:lightRig rig="legacyFlat4" dir="b"/>
            </a:scene3d>
            <a:sp3d extrusionH="430200" prstMaterial="legacyMatte">
              <a:bevelT w="13500" h="13500" prst="angle"/>
              <a:bevelB w="13500" h="13500" prst="angle"/>
              <a:extrusionClr>
                <a:srgbClr val="FDA3A1"/>
              </a:extrusionClr>
            </a:sp3d>
          </p:spPr>
          <p:txBody>
            <a:bodyPr>
              <a:flatTx/>
            </a:bodyPr>
            <a:lstStyle/>
            <a:p>
              <a:endParaRPr lang="en-US"/>
            </a:p>
          </p:txBody>
        </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457200" y="1143000"/>
            <a:ext cx="8229600" cy="4987925"/>
          </a:xfrm>
        </p:spPr>
        <p:txBody>
          <a:bodyPr/>
          <a:lstStyle/>
          <a:p>
            <a:pPr marL="990600" lvl="1" indent="-533400" eaLnBrk="1" hangingPunct="1">
              <a:lnSpc>
                <a:spcPct val="80000"/>
              </a:lnSpc>
              <a:buFontTx/>
              <a:buNone/>
            </a:pPr>
            <a:r>
              <a:rPr lang="en-US" sz="1400" b="1" i="1" smtClean="0">
                <a:solidFill>
                  <a:srgbClr val="3366FF"/>
                </a:solidFill>
                <a:latin typeface="Tahoma" pitchFamily="34" charset="0"/>
              </a:rPr>
              <a:t>* </a:t>
            </a:r>
            <a:r>
              <a:rPr lang="en-US" sz="1400" b="1" i="1" u="sng" smtClean="0">
                <a:solidFill>
                  <a:srgbClr val="3366FF"/>
                </a:solidFill>
                <a:latin typeface="Tahoma" pitchFamily="34" charset="0"/>
              </a:rPr>
              <a:t>kegiatan pembiayaan(financing</a:t>
            </a:r>
            <a:r>
              <a:rPr lang="en-US" sz="1400" b="1" u="sng" smtClean="0">
                <a:solidFill>
                  <a:srgbClr val="3366FF"/>
                </a:solidFill>
                <a:latin typeface="Tahoma" pitchFamily="34" charset="0"/>
              </a:rPr>
              <a:t>)</a:t>
            </a:r>
          </a:p>
          <a:p>
            <a:pPr marL="990600" lvl="1" indent="-533400" algn="r" eaLnBrk="1" hangingPunct="1">
              <a:lnSpc>
                <a:spcPct val="80000"/>
              </a:lnSpc>
              <a:buFontTx/>
              <a:buNone/>
            </a:pPr>
            <a:endParaRPr lang="en-US" sz="1400" b="1" u="sng" smtClean="0">
              <a:solidFill>
                <a:srgbClr val="3366FF"/>
              </a:solidFill>
              <a:latin typeface="Tahoma" pitchFamily="34" charset="0"/>
            </a:endParaRPr>
          </a:p>
          <a:p>
            <a:pPr marL="990600" lvl="1" indent="-533400" eaLnBrk="1" hangingPunct="1">
              <a:lnSpc>
                <a:spcPct val="80000"/>
              </a:lnSpc>
              <a:buFontTx/>
              <a:buNone/>
            </a:pPr>
            <a:r>
              <a:rPr lang="en-US" sz="1400" b="1" smtClean="0">
                <a:solidFill>
                  <a:srgbClr val="3366FF"/>
                </a:solidFill>
                <a:latin typeface="Tahoma" pitchFamily="34" charset="0"/>
              </a:rPr>
              <a:t>	adalah aktivitas yang mengakibatkan perubahan dalam jumlah serta komposisi modal dan pinjaman jangka panjang perusahaan berupa kegiatan mendapatkan sumber-sumber dana dari pemilik dengan memberikan pospek penghasilan serta sumber dana tersebut, meminjam atau membayar utang kembali atau melakukan pinjaman jangka panjang untuk membayar utang tertentu</a:t>
            </a:r>
          </a:p>
          <a:p>
            <a:pPr marL="990600" lvl="1" indent="-533400" eaLnBrk="1" hangingPunct="1">
              <a:lnSpc>
                <a:spcPct val="80000"/>
              </a:lnSpc>
              <a:buFontTx/>
              <a:buNone/>
            </a:pPr>
            <a:endParaRPr lang="en-US" sz="1400" b="1" smtClean="0">
              <a:solidFill>
                <a:srgbClr val="3366FF"/>
              </a:solidFill>
              <a:latin typeface="Tahoma" pitchFamily="34" charset="0"/>
            </a:endParaRPr>
          </a:p>
          <a:p>
            <a:pPr marL="609600" indent="-609600" eaLnBrk="1" hangingPunct="1">
              <a:lnSpc>
                <a:spcPct val="80000"/>
              </a:lnSpc>
              <a:buFontTx/>
              <a:buNone/>
            </a:pPr>
            <a:r>
              <a:rPr lang="en-US" sz="1400" b="1" smtClean="0">
                <a:solidFill>
                  <a:srgbClr val="3366FF"/>
                </a:solidFill>
                <a:latin typeface="Tahoma" pitchFamily="34" charset="0"/>
              </a:rPr>
              <a:t>		contoh arus kas masuk dalam kegiatan ini :</a:t>
            </a:r>
            <a:br>
              <a:rPr lang="en-US" sz="1400" b="1" smtClean="0">
                <a:solidFill>
                  <a:srgbClr val="3366FF"/>
                </a:solidFill>
                <a:latin typeface="Tahoma" pitchFamily="34" charset="0"/>
              </a:rPr>
            </a:br>
            <a:r>
              <a:rPr lang="en-US" sz="1400" b="1" smtClean="0">
                <a:solidFill>
                  <a:srgbClr val="3366FF"/>
                </a:solidFill>
                <a:latin typeface="Tahoma" pitchFamily="34" charset="0"/>
              </a:rPr>
              <a:t> 	-        penerimaan dan pengeluaran surat berharga dalam bentuk equity</a:t>
            </a:r>
          </a:p>
          <a:p>
            <a:pPr marL="609600" indent="-609600" eaLnBrk="1" hangingPunct="1">
              <a:lnSpc>
                <a:spcPct val="80000"/>
              </a:lnSpc>
              <a:buFontTx/>
              <a:buNone/>
            </a:pPr>
            <a:endParaRPr lang="en-US" sz="1400" b="1" smtClean="0">
              <a:solidFill>
                <a:srgbClr val="3366FF"/>
              </a:solidFill>
              <a:latin typeface="Tahoma" pitchFamily="34" charset="0"/>
            </a:endParaRPr>
          </a:p>
          <a:p>
            <a:pPr marL="1371600" lvl="2" indent="-457200" eaLnBrk="1" hangingPunct="1">
              <a:lnSpc>
                <a:spcPct val="80000"/>
              </a:lnSpc>
            </a:pPr>
            <a:r>
              <a:rPr lang="en-US" sz="1400" b="1" smtClean="0">
                <a:solidFill>
                  <a:srgbClr val="3366FF"/>
                </a:solidFill>
                <a:latin typeface="Tahoma" pitchFamily="34" charset="0"/>
              </a:rPr>
              <a:t> penerimaan dan pengeluaran obligasi, hipotek, wesel, dan pinjaman jangka pendek lainnya</a:t>
            </a:r>
          </a:p>
          <a:p>
            <a:pPr marL="609600" indent="-609600" eaLnBrk="1" hangingPunct="1">
              <a:lnSpc>
                <a:spcPct val="80000"/>
              </a:lnSpc>
              <a:buFontTx/>
              <a:buNone/>
            </a:pPr>
            <a:endParaRPr lang="en-US" sz="1400" b="1" smtClean="0">
              <a:solidFill>
                <a:srgbClr val="3366FF"/>
              </a:solidFill>
              <a:latin typeface="Tahoma" pitchFamily="34" charset="0"/>
            </a:endParaRPr>
          </a:p>
          <a:p>
            <a:pPr marL="609600" indent="-609600" eaLnBrk="1" hangingPunct="1">
              <a:lnSpc>
                <a:spcPct val="80000"/>
              </a:lnSpc>
              <a:buFontTx/>
              <a:buNone/>
            </a:pPr>
            <a:r>
              <a:rPr lang="en-US" sz="1400" b="1" smtClean="0">
                <a:solidFill>
                  <a:srgbClr val="3366FF"/>
                </a:solidFill>
                <a:latin typeface="Tahoma" pitchFamily="34" charset="0"/>
              </a:rPr>
              <a:t>		contoh arus kas keluar dari kegiatan pembiayaan</a:t>
            </a:r>
          </a:p>
          <a:p>
            <a:pPr marL="1371600" lvl="2" indent="-457200" eaLnBrk="1" hangingPunct="1">
              <a:lnSpc>
                <a:spcPct val="80000"/>
              </a:lnSpc>
            </a:pPr>
            <a:r>
              <a:rPr lang="en-US" sz="1400" b="1" smtClean="0">
                <a:solidFill>
                  <a:srgbClr val="3366FF"/>
                </a:solidFill>
                <a:latin typeface="Tahoma" pitchFamily="34" charset="0"/>
              </a:rPr>
              <a:t>pembayaran dividend an bunga kepada pemilik akibat adanya surat berharga saham</a:t>
            </a:r>
          </a:p>
          <a:p>
            <a:pPr marL="609600" indent="-609600" eaLnBrk="1" hangingPunct="1">
              <a:lnSpc>
                <a:spcPct val="80000"/>
              </a:lnSpc>
              <a:buFontTx/>
              <a:buNone/>
            </a:pPr>
            <a:endParaRPr lang="en-US" sz="1400" b="1" smtClean="0">
              <a:solidFill>
                <a:srgbClr val="3366FF"/>
              </a:solidFill>
              <a:latin typeface="Tahoma" pitchFamily="34" charset="0"/>
            </a:endParaRPr>
          </a:p>
          <a:p>
            <a:pPr marL="1371600" lvl="2" indent="-457200" eaLnBrk="1" hangingPunct="1">
              <a:lnSpc>
                <a:spcPct val="80000"/>
              </a:lnSpc>
            </a:pPr>
            <a:r>
              <a:rPr lang="en-US" sz="1400" b="1" smtClean="0">
                <a:solidFill>
                  <a:srgbClr val="3366FF"/>
                </a:solidFill>
                <a:latin typeface="Tahoma" pitchFamily="34" charset="0"/>
              </a:rPr>
              <a:t>pembayaran kembali utang yang dipinjam</a:t>
            </a:r>
          </a:p>
          <a:p>
            <a:pPr marL="609600" indent="-609600" eaLnBrk="1" hangingPunct="1">
              <a:lnSpc>
                <a:spcPct val="80000"/>
              </a:lnSpc>
              <a:buFontTx/>
              <a:buNone/>
            </a:pPr>
            <a:endParaRPr lang="en-US" sz="1400" b="1" smtClean="0">
              <a:solidFill>
                <a:srgbClr val="3366FF"/>
              </a:solidFill>
              <a:latin typeface="Tahoma" pitchFamily="34" charset="0"/>
            </a:endParaRPr>
          </a:p>
          <a:p>
            <a:pPr marL="1371600" lvl="2" indent="-457200" eaLnBrk="1" hangingPunct="1">
              <a:lnSpc>
                <a:spcPct val="80000"/>
              </a:lnSpc>
            </a:pPr>
            <a:r>
              <a:rPr lang="en-US" sz="1400" b="1" smtClean="0">
                <a:solidFill>
                  <a:srgbClr val="3366FF"/>
                </a:solidFill>
                <a:latin typeface="Tahoma" pitchFamily="34" charset="0"/>
              </a:rPr>
              <a:t>pembayaran utang kepada kreditur termasuk utang yang sudah diperpanjang.</a:t>
            </a:r>
          </a:p>
        </p:txBody>
      </p:sp>
      <p:sp>
        <p:nvSpPr>
          <p:cNvPr id="5123" name="Rectangle 3"/>
          <p:cNvSpPr>
            <a:spLocks noGrp="1" noChangeArrowheads="1"/>
          </p:cNvSpPr>
          <p:nvPr>
            <p:ph type="title"/>
          </p:nvPr>
        </p:nvSpPr>
        <p:spPr>
          <a:xfrm>
            <a:off x="457200" y="274638"/>
            <a:ext cx="8229600" cy="715962"/>
          </a:xfrm>
          <a:noFill/>
        </p:spPr>
        <p:txBody>
          <a:bodyPr/>
          <a:lstStyle/>
          <a:p>
            <a:pPr eaLnBrk="1" hangingPunct="1"/>
            <a:r>
              <a:rPr lang="en-US" sz="2800" b="1" smtClean="0">
                <a:solidFill>
                  <a:srgbClr val="3366FF"/>
                </a:solidFill>
                <a:latin typeface="Cooper Black" pitchFamily="18" charset="0"/>
              </a:rPr>
              <a:t>Pengelompokan dalam Laporan Arus Kas</a:t>
            </a:r>
          </a:p>
        </p:txBody>
      </p:sp>
      <p:grpSp>
        <p:nvGrpSpPr>
          <p:cNvPr id="2" name="Group 9"/>
          <p:cNvGrpSpPr>
            <a:grpSpLocks/>
          </p:cNvGrpSpPr>
          <p:nvPr/>
        </p:nvGrpSpPr>
        <p:grpSpPr bwMode="auto">
          <a:xfrm>
            <a:off x="7164388" y="5229225"/>
            <a:ext cx="1666875" cy="1423988"/>
            <a:chOff x="1632" y="1248"/>
            <a:chExt cx="2682" cy="2286"/>
          </a:xfrm>
        </p:grpSpPr>
        <p:sp>
          <p:nvSpPr>
            <p:cNvPr id="5125" name="Gear"/>
            <p:cNvSpPr>
              <a:spLocks noEditPoints="1" noChangeArrowheads="1"/>
            </p:cNvSpPr>
            <p:nvPr/>
          </p:nvSpPr>
          <p:spPr bwMode="auto">
            <a:xfrm>
              <a:off x="3119" y="1248"/>
              <a:ext cx="1195" cy="1048"/>
            </a:xfrm>
            <a:custGeom>
              <a:avLst/>
              <a:gdLst>
                <a:gd name="T0" fmla="*/ 33 w 21600"/>
                <a:gd name="T1" fmla="*/ 0 h 21600"/>
                <a:gd name="T2" fmla="*/ 66 w 21600"/>
                <a:gd name="T3" fmla="*/ 25 h 21600"/>
                <a:gd name="T4" fmla="*/ 33 w 21600"/>
                <a:gd name="T5" fmla="*/ 51 h 21600"/>
                <a:gd name="T6" fmla="*/ 0 w 21600"/>
                <a:gd name="T7" fmla="*/ 25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FDA3A1"/>
            </a:solidFill>
            <a:ln w="9525">
              <a:miter lim="800000"/>
              <a:headEnd/>
              <a:tailEnd/>
            </a:ln>
            <a:scene3d>
              <a:camera prst="legacyPerspectiveFront">
                <a:rot lat="20099996" lon="1500000" rev="0"/>
              </a:camera>
              <a:lightRig rig="legacyFlat4" dir="b"/>
            </a:scene3d>
            <a:sp3d extrusionH="430200" prstMaterial="legacyMatte">
              <a:bevelT w="13500" h="13500" prst="angle"/>
              <a:bevelB w="13500" h="13500" prst="angle"/>
              <a:extrusionClr>
                <a:srgbClr val="FDA3A1"/>
              </a:extrusionClr>
            </a:sp3d>
          </p:spPr>
          <p:txBody>
            <a:bodyPr>
              <a:flatTx/>
            </a:bodyPr>
            <a:lstStyle/>
            <a:p>
              <a:endParaRPr lang="en-US"/>
            </a:p>
          </p:txBody>
        </p:sp>
        <p:sp>
          <p:nvSpPr>
            <p:cNvPr id="5126" name="AutoShape 11"/>
            <p:cNvSpPr>
              <a:spLocks noEditPoints="1" noChangeArrowheads="1"/>
            </p:cNvSpPr>
            <p:nvPr/>
          </p:nvSpPr>
          <p:spPr bwMode="auto">
            <a:xfrm>
              <a:off x="1632" y="1680"/>
              <a:ext cx="1429" cy="1253"/>
            </a:xfrm>
            <a:custGeom>
              <a:avLst/>
              <a:gdLst>
                <a:gd name="T0" fmla="*/ 47 w 21600"/>
                <a:gd name="T1" fmla="*/ 0 h 21600"/>
                <a:gd name="T2" fmla="*/ 95 w 21600"/>
                <a:gd name="T3" fmla="*/ 36 h 21600"/>
                <a:gd name="T4" fmla="*/ 47 w 21600"/>
                <a:gd name="T5" fmla="*/ 73 h 21600"/>
                <a:gd name="T6" fmla="*/ 0 w 21600"/>
                <a:gd name="T7" fmla="*/ 36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FDA3A1"/>
            </a:solidFill>
            <a:ln w="9525">
              <a:miter lim="800000"/>
              <a:headEnd/>
              <a:tailEnd/>
            </a:ln>
            <a:scene3d>
              <a:camera prst="legacyPerspectiveFront">
                <a:rot lat="20099996" lon="1500000" rev="0"/>
              </a:camera>
              <a:lightRig rig="legacyFlat4" dir="b"/>
            </a:scene3d>
            <a:sp3d extrusionH="430200" prstMaterial="legacyMatte">
              <a:bevelT w="13500" h="13500" prst="angle"/>
              <a:bevelB w="13500" h="13500" prst="angle"/>
              <a:extrusionClr>
                <a:srgbClr val="FDA3A1"/>
              </a:extrusionClr>
            </a:sp3d>
          </p:spPr>
          <p:txBody>
            <a:bodyPr>
              <a:flatTx/>
            </a:bodyPr>
            <a:lstStyle/>
            <a:p>
              <a:endParaRPr lang="en-US"/>
            </a:p>
          </p:txBody>
        </p:sp>
        <p:sp>
          <p:nvSpPr>
            <p:cNvPr id="5127" name="AutoShape 12"/>
            <p:cNvSpPr>
              <a:spLocks noEditPoints="1" noChangeArrowheads="1"/>
            </p:cNvSpPr>
            <p:nvPr/>
          </p:nvSpPr>
          <p:spPr bwMode="auto">
            <a:xfrm>
              <a:off x="2559" y="2142"/>
              <a:ext cx="1588" cy="1392"/>
            </a:xfrm>
            <a:custGeom>
              <a:avLst/>
              <a:gdLst>
                <a:gd name="T0" fmla="*/ 58 w 21600"/>
                <a:gd name="T1" fmla="*/ 0 h 21600"/>
                <a:gd name="T2" fmla="*/ 117 w 21600"/>
                <a:gd name="T3" fmla="*/ 45 h 21600"/>
                <a:gd name="T4" fmla="*/ 58 w 21600"/>
                <a:gd name="T5" fmla="*/ 90 h 21600"/>
                <a:gd name="T6" fmla="*/ 0 w 21600"/>
                <a:gd name="T7" fmla="*/ 45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FDA3A1"/>
            </a:solidFill>
            <a:ln w="9525">
              <a:miter lim="800000"/>
              <a:headEnd/>
              <a:tailEnd/>
            </a:ln>
            <a:scene3d>
              <a:camera prst="legacyPerspectiveFront">
                <a:rot lat="20099996" lon="1500000" rev="0"/>
              </a:camera>
              <a:lightRig rig="legacyFlat4" dir="b"/>
            </a:scene3d>
            <a:sp3d extrusionH="430200" prstMaterial="legacyMatte">
              <a:bevelT w="13500" h="13500" prst="angle"/>
              <a:bevelB w="13500" h="13500" prst="angle"/>
              <a:extrusionClr>
                <a:srgbClr val="FDA3A1"/>
              </a:extrusionClr>
            </a:sp3d>
          </p:spPr>
          <p:txBody>
            <a:bodyPr>
              <a:flatTx/>
            </a:bodyPr>
            <a:lstStyle/>
            <a:p>
              <a:endParaRPr lang="en-US"/>
            </a:p>
          </p:txBody>
        </p:sp>
      </p:gr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563562"/>
          </a:xfrm>
        </p:spPr>
        <p:txBody>
          <a:bodyPr/>
          <a:lstStyle/>
          <a:p>
            <a:pPr eaLnBrk="1" hangingPunct="1"/>
            <a:r>
              <a:rPr lang="en-US" sz="2400" b="1" smtClean="0">
                <a:solidFill>
                  <a:srgbClr val="3366FF"/>
                </a:solidFill>
                <a:latin typeface="Cooper Black" pitchFamily="18" charset="0"/>
              </a:rPr>
              <a:t>Pengelompokan dalam Laporan Arus Kas</a:t>
            </a:r>
          </a:p>
        </p:txBody>
      </p:sp>
      <p:sp>
        <p:nvSpPr>
          <p:cNvPr id="6147" name="Rectangle 3"/>
          <p:cNvSpPr>
            <a:spLocks noGrp="1" noChangeArrowheads="1"/>
          </p:cNvSpPr>
          <p:nvPr>
            <p:ph type="body" idx="1"/>
          </p:nvPr>
        </p:nvSpPr>
        <p:spPr>
          <a:xfrm>
            <a:off x="457200" y="1143000"/>
            <a:ext cx="8229600" cy="4987925"/>
          </a:xfrm>
        </p:spPr>
        <p:txBody>
          <a:bodyPr/>
          <a:lstStyle/>
          <a:p>
            <a:pPr marL="990600" lvl="1" indent="-533400" eaLnBrk="1" hangingPunct="1">
              <a:lnSpc>
                <a:spcPct val="80000"/>
              </a:lnSpc>
            </a:pPr>
            <a:r>
              <a:rPr lang="en-US" sz="1600" b="1" i="1" smtClean="0">
                <a:solidFill>
                  <a:srgbClr val="3366FF"/>
                </a:solidFill>
                <a:latin typeface="Impact" pitchFamily="34" charset="0"/>
              </a:rPr>
              <a:t>kegiatan investasi (investasi)</a:t>
            </a:r>
          </a:p>
          <a:p>
            <a:pPr marL="990600" lvl="1" indent="-533400" eaLnBrk="1" hangingPunct="1">
              <a:lnSpc>
                <a:spcPct val="80000"/>
              </a:lnSpc>
              <a:buFontTx/>
              <a:buNone/>
            </a:pPr>
            <a:endParaRPr lang="en-US" sz="1600" b="1" i="1" smtClean="0">
              <a:solidFill>
                <a:srgbClr val="3366FF"/>
              </a:solidFill>
              <a:latin typeface="Impact" pitchFamily="34" charset="0"/>
            </a:endParaRPr>
          </a:p>
          <a:p>
            <a:pPr marL="609600" indent="-609600" eaLnBrk="1" hangingPunct="1">
              <a:lnSpc>
                <a:spcPct val="80000"/>
              </a:lnSpc>
              <a:buFontTx/>
              <a:buNone/>
            </a:pPr>
            <a:r>
              <a:rPr lang="en-US" sz="1400" b="1" smtClean="0">
                <a:solidFill>
                  <a:srgbClr val="3366FF"/>
                </a:solidFill>
                <a:latin typeface="Tahoma" pitchFamily="34" charset="0"/>
              </a:rPr>
              <a:t>		yaitu perolehan dan pelepasan aktiva jangka panjang serta investasi lainnya 	yang tidak termasuk setara kas, antara lain menerima dan menagih pinjaman, 	utang surat berharga atau modal, aktiva tetap dan aktiva produktif lainnya 	yang digunakan dalam proses produksi.</a:t>
            </a:r>
          </a:p>
          <a:p>
            <a:pPr marL="609600" indent="-609600" eaLnBrk="1" hangingPunct="1">
              <a:lnSpc>
                <a:spcPct val="80000"/>
              </a:lnSpc>
              <a:buFontTx/>
              <a:buNone/>
            </a:pPr>
            <a:endParaRPr lang="en-US" sz="1400" b="1" smtClean="0">
              <a:solidFill>
                <a:srgbClr val="3366FF"/>
              </a:solidFill>
              <a:latin typeface="Tahoma" pitchFamily="34" charset="0"/>
            </a:endParaRPr>
          </a:p>
          <a:p>
            <a:pPr marL="609600" indent="-609600" eaLnBrk="1" hangingPunct="1">
              <a:lnSpc>
                <a:spcPct val="80000"/>
              </a:lnSpc>
              <a:buFontTx/>
              <a:buNone/>
            </a:pPr>
            <a:r>
              <a:rPr lang="en-US" sz="1400" b="1" smtClean="0">
                <a:solidFill>
                  <a:srgbClr val="3366FF"/>
                </a:solidFill>
                <a:latin typeface="Tahoma" pitchFamily="34" charset="0"/>
              </a:rPr>
              <a:t>		Contoh arus kas masuk :</a:t>
            </a:r>
          </a:p>
          <a:p>
            <a:pPr marL="1371600" lvl="2" indent="-457200" eaLnBrk="1" hangingPunct="1">
              <a:lnSpc>
                <a:spcPct val="80000"/>
              </a:lnSpc>
            </a:pPr>
            <a:r>
              <a:rPr lang="en-US" sz="1400" b="1" smtClean="0">
                <a:solidFill>
                  <a:srgbClr val="3366FF"/>
                </a:solidFill>
                <a:latin typeface="Tahoma" pitchFamily="34" charset="0"/>
              </a:rPr>
              <a:t>penerimaan pinjaman luar baik yang baru maupun yang lama</a:t>
            </a:r>
          </a:p>
          <a:p>
            <a:pPr marL="609600" indent="-609600" eaLnBrk="1" hangingPunct="1">
              <a:lnSpc>
                <a:spcPct val="80000"/>
              </a:lnSpc>
              <a:buFontTx/>
              <a:buNone/>
            </a:pPr>
            <a:endParaRPr lang="en-US" sz="1400" b="1" smtClean="0">
              <a:solidFill>
                <a:srgbClr val="3366FF"/>
              </a:solidFill>
              <a:latin typeface="Tahoma" pitchFamily="34" charset="0"/>
            </a:endParaRPr>
          </a:p>
          <a:p>
            <a:pPr marL="1371600" lvl="2" indent="-457200" eaLnBrk="1" hangingPunct="1">
              <a:lnSpc>
                <a:spcPct val="80000"/>
              </a:lnSpc>
            </a:pPr>
            <a:r>
              <a:rPr lang="en-US" sz="1400" b="1" smtClean="0">
                <a:solidFill>
                  <a:srgbClr val="3366FF"/>
                </a:solidFill>
                <a:latin typeface="Tahoma" pitchFamily="34" charset="0"/>
              </a:rPr>
              <a:t>penjualan saham sendiri maupun saham dalam bentuk investasi</a:t>
            </a:r>
          </a:p>
          <a:p>
            <a:pPr marL="609600" indent="-609600" eaLnBrk="1" hangingPunct="1">
              <a:lnSpc>
                <a:spcPct val="80000"/>
              </a:lnSpc>
              <a:buFontTx/>
              <a:buNone/>
            </a:pPr>
            <a:endParaRPr lang="en-US" sz="1400" b="1" smtClean="0">
              <a:solidFill>
                <a:srgbClr val="3366FF"/>
              </a:solidFill>
              <a:latin typeface="Tahoma" pitchFamily="34" charset="0"/>
            </a:endParaRPr>
          </a:p>
          <a:p>
            <a:pPr marL="1371600" lvl="2" indent="-457200" eaLnBrk="1" hangingPunct="1">
              <a:lnSpc>
                <a:spcPct val="80000"/>
              </a:lnSpc>
            </a:pPr>
            <a:r>
              <a:rPr lang="en-US" sz="1400" b="1" smtClean="0">
                <a:solidFill>
                  <a:srgbClr val="3366FF"/>
                </a:solidFill>
                <a:latin typeface="Tahoma" pitchFamily="34" charset="0"/>
              </a:rPr>
              <a:t>penerimaan dari penjualan aktiva tetap dan aktiva produktif lainnya</a:t>
            </a:r>
          </a:p>
          <a:p>
            <a:pPr marL="609600" indent="-609600" eaLnBrk="1" hangingPunct="1">
              <a:lnSpc>
                <a:spcPct val="80000"/>
              </a:lnSpc>
              <a:buFontTx/>
              <a:buNone/>
            </a:pPr>
            <a:endParaRPr lang="en-US" sz="1400" b="1" smtClean="0">
              <a:solidFill>
                <a:srgbClr val="3366FF"/>
              </a:solidFill>
              <a:latin typeface="Tahoma" pitchFamily="34" charset="0"/>
            </a:endParaRPr>
          </a:p>
          <a:p>
            <a:pPr marL="609600" indent="-609600" eaLnBrk="1" hangingPunct="1">
              <a:lnSpc>
                <a:spcPct val="80000"/>
              </a:lnSpc>
              <a:buFontTx/>
              <a:buNone/>
            </a:pPr>
            <a:r>
              <a:rPr lang="en-US" sz="1400" b="1" smtClean="0">
                <a:solidFill>
                  <a:srgbClr val="3366FF"/>
                </a:solidFill>
                <a:latin typeface="Tahoma" pitchFamily="34" charset="0"/>
              </a:rPr>
              <a:t>		contoh arus kas keluar :</a:t>
            </a:r>
          </a:p>
          <a:p>
            <a:pPr marL="609600" indent="-609600" eaLnBrk="1" hangingPunct="1">
              <a:lnSpc>
                <a:spcPct val="80000"/>
              </a:lnSpc>
              <a:buFontTx/>
              <a:buNone/>
            </a:pPr>
            <a:endParaRPr lang="en-US" sz="1400" b="1" smtClean="0">
              <a:solidFill>
                <a:srgbClr val="3366FF"/>
              </a:solidFill>
              <a:latin typeface="Tahoma" pitchFamily="34" charset="0"/>
            </a:endParaRPr>
          </a:p>
          <a:p>
            <a:pPr marL="1371600" lvl="2" indent="-457200" eaLnBrk="1" hangingPunct="1">
              <a:lnSpc>
                <a:spcPct val="80000"/>
              </a:lnSpc>
            </a:pPr>
            <a:r>
              <a:rPr lang="en-US" sz="1400" b="1" smtClean="0">
                <a:solidFill>
                  <a:srgbClr val="3366FF"/>
                </a:solidFill>
                <a:latin typeface="Tahoma" pitchFamily="34" charset="0"/>
              </a:rPr>
              <a:t>pembayaran utang perusahaan dan pembelian kembali surat utang perusahaan</a:t>
            </a:r>
          </a:p>
          <a:p>
            <a:pPr marL="609600" indent="-609600" eaLnBrk="1" hangingPunct="1">
              <a:lnSpc>
                <a:spcPct val="80000"/>
              </a:lnSpc>
              <a:buFontTx/>
              <a:buNone/>
            </a:pPr>
            <a:endParaRPr lang="en-US" sz="1400" b="1" smtClean="0">
              <a:solidFill>
                <a:srgbClr val="3366FF"/>
              </a:solidFill>
              <a:latin typeface="Tahoma" pitchFamily="34" charset="0"/>
            </a:endParaRPr>
          </a:p>
          <a:p>
            <a:pPr marL="1371600" lvl="2" indent="-457200" eaLnBrk="1" hangingPunct="1">
              <a:lnSpc>
                <a:spcPct val="80000"/>
              </a:lnSpc>
            </a:pPr>
            <a:r>
              <a:rPr lang="en-US" sz="1400" b="1" smtClean="0">
                <a:solidFill>
                  <a:srgbClr val="3366FF"/>
                </a:solidFill>
                <a:latin typeface="Tahoma" pitchFamily="34" charset="0"/>
              </a:rPr>
              <a:t>pembelian saham perusahaan lain atau perusahaan sendiri</a:t>
            </a:r>
          </a:p>
          <a:p>
            <a:pPr marL="609600" indent="-609600" eaLnBrk="1" hangingPunct="1">
              <a:lnSpc>
                <a:spcPct val="80000"/>
              </a:lnSpc>
              <a:buFontTx/>
              <a:buNone/>
            </a:pPr>
            <a:endParaRPr lang="en-US" sz="1400" b="1" smtClean="0">
              <a:solidFill>
                <a:srgbClr val="3366FF"/>
              </a:solidFill>
              <a:latin typeface="Tahoma" pitchFamily="34" charset="0"/>
            </a:endParaRPr>
          </a:p>
          <a:p>
            <a:pPr marL="1371600" lvl="2" indent="-457200" eaLnBrk="1" hangingPunct="1">
              <a:lnSpc>
                <a:spcPct val="80000"/>
              </a:lnSpc>
            </a:pPr>
            <a:r>
              <a:rPr lang="en-US" sz="1400" b="1" smtClean="0">
                <a:solidFill>
                  <a:srgbClr val="3366FF"/>
                </a:solidFill>
                <a:latin typeface="Tahoma" pitchFamily="34" charset="0"/>
              </a:rPr>
              <a:t>perolehan aktiva tetap dan aktiva produktif lainnya</a:t>
            </a:r>
          </a:p>
        </p:txBody>
      </p:sp>
      <p:grpSp>
        <p:nvGrpSpPr>
          <p:cNvPr id="2" name="Group 4"/>
          <p:cNvGrpSpPr>
            <a:grpSpLocks/>
          </p:cNvGrpSpPr>
          <p:nvPr/>
        </p:nvGrpSpPr>
        <p:grpSpPr bwMode="auto">
          <a:xfrm>
            <a:off x="7164388" y="4868863"/>
            <a:ext cx="1666875" cy="1423987"/>
            <a:chOff x="1632" y="1248"/>
            <a:chExt cx="2682" cy="2286"/>
          </a:xfrm>
        </p:grpSpPr>
        <p:sp>
          <p:nvSpPr>
            <p:cNvPr id="6149" name="Gear"/>
            <p:cNvSpPr>
              <a:spLocks noEditPoints="1" noChangeArrowheads="1"/>
            </p:cNvSpPr>
            <p:nvPr/>
          </p:nvSpPr>
          <p:spPr bwMode="auto">
            <a:xfrm>
              <a:off x="3119" y="1248"/>
              <a:ext cx="1195" cy="1048"/>
            </a:xfrm>
            <a:custGeom>
              <a:avLst/>
              <a:gdLst>
                <a:gd name="T0" fmla="*/ 33 w 21600"/>
                <a:gd name="T1" fmla="*/ 0 h 21600"/>
                <a:gd name="T2" fmla="*/ 66 w 21600"/>
                <a:gd name="T3" fmla="*/ 25 h 21600"/>
                <a:gd name="T4" fmla="*/ 33 w 21600"/>
                <a:gd name="T5" fmla="*/ 51 h 21600"/>
                <a:gd name="T6" fmla="*/ 0 w 21600"/>
                <a:gd name="T7" fmla="*/ 25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FDA3A1"/>
            </a:solidFill>
            <a:ln w="9525">
              <a:miter lim="800000"/>
              <a:headEnd/>
              <a:tailEnd/>
            </a:ln>
            <a:scene3d>
              <a:camera prst="legacyPerspectiveFront">
                <a:rot lat="20099996" lon="1500000" rev="0"/>
              </a:camera>
              <a:lightRig rig="legacyFlat4" dir="b"/>
            </a:scene3d>
            <a:sp3d extrusionH="430200" prstMaterial="legacyMatte">
              <a:bevelT w="13500" h="13500" prst="angle"/>
              <a:bevelB w="13500" h="13500" prst="angle"/>
              <a:extrusionClr>
                <a:srgbClr val="FDA3A1"/>
              </a:extrusionClr>
            </a:sp3d>
          </p:spPr>
          <p:txBody>
            <a:bodyPr>
              <a:flatTx/>
            </a:bodyPr>
            <a:lstStyle/>
            <a:p>
              <a:endParaRPr lang="en-US"/>
            </a:p>
          </p:txBody>
        </p:sp>
        <p:sp>
          <p:nvSpPr>
            <p:cNvPr id="6150" name="AutoShape 6"/>
            <p:cNvSpPr>
              <a:spLocks noEditPoints="1" noChangeArrowheads="1"/>
            </p:cNvSpPr>
            <p:nvPr/>
          </p:nvSpPr>
          <p:spPr bwMode="auto">
            <a:xfrm>
              <a:off x="1632" y="1680"/>
              <a:ext cx="1429" cy="1253"/>
            </a:xfrm>
            <a:custGeom>
              <a:avLst/>
              <a:gdLst>
                <a:gd name="T0" fmla="*/ 47 w 21600"/>
                <a:gd name="T1" fmla="*/ 0 h 21600"/>
                <a:gd name="T2" fmla="*/ 95 w 21600"/>
                <a:gd name="T3" fmla="*/ 36 h 21600"/>
                <a:gd name="T4" fmla="*/ 47 w 21600"/>
                <a:gd name="T5" fmla="*/ 73 h 21600"/>
                <a:gd name="T6" fmla="*/ 0 w 21600"/>
                <a:gd name="T7" fmla="*/ 36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FDA3A1"/>
            </a:solidFill>
            <a:ln w="9525">
              <a:miter lim="800000"/>
              <a:headEnd/>
              <a:tailEnd/>
            </a:ln>
            <a:scene3d>
              <a:camera prst="legacyPerspectiveFront">
                <a:rot lat="20099996" lon="1500000" rev="0"/>
              </a:camera>
              <a:lightRig rig="legacyFlat4" dir="b"/>
            </a:scene3d>
            <a:sp3d extrusionH="430200" prstMaterial="legacyMatte">
              <a:bevelT w="13500" h="13500" prst="angle"/>
              <a:bevelB w="13500" h="13500" prst="angle"/>
              <a:extrusionClr>
                <a:srgbClr val="FDA3A1"/>
              </a:extrusionClr>
            </a:sp3d>
          </p:spPr>
          <p:txBody>
            <a:bodyPr>
              <a:flatTx/>
            </a:bodyPr>
            <a:lstStyle/>
            <a:p>
              <a:endParaRPr lang="en-US"/>
            </a:p>
          </p:txBody>
        </p:sp>
        <p:sp>
          <p:nvSpPr>
            <p:cNvPr id="6151" name="AutoShape 7"/>
            <p:cNvSpPr>
              <a:spLocks noEditPoints="1" noChangeArrowheads="1"/>
            </p:cNvSpPr>
            <p:nvPr/>
          </p:nvSpPr>
          <p:spPr bwMode="auto">
            <a:xfrm>
              <a:off x="2559" y="2142"/>
              <a:ext cx="1588" cy="1392"/>
            </a:xfrm>
            <a:custGeom>
              <a:avLst/>
              <a:gdLst>
                <a:gd name="T0" fmla="*/ 58 w 21600"/>
                <a:gd name="T1" fmla="*/ 0 h 21600"/>
                <a:gd name="T2" fmla="*/ 117 w 21600"/>
                <a:gd name="T3" fmla="*/ 45 h 21600"/>
                <a:gd name="T4" fmla="*/ 58 w 21600"/>
                <a:gd name="T5" fmla="*/ 90 h 21600"/>
                <a:gd name="T6" fmla="*/ 0 w 21600"/>
                <a:gd name="T7" fmla="*/ 45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FDA3A1"/>
            </a:solidFill>
            <a:ln w="9525">
              <a:miter lim="800000"/>
              <a:headEnd/>
              <a:tailEnd/>
            </a:ln>
            <a:scene3d>
              <a:camera prst="legacyPerspectiveFront">
                <a:rot lat="20099996" lon="1500000" rev="0"/>
              </a:camera>
              <a:lightRig rig="legacyFlat4" dir="b"/>
            </a:scene3d>
            <a:sp3d extrusionH="430200" prstMaterial="legacyMatte">
              <a:bevelT w="13500" h="13500" prst="angle"/>
              <a:bevelB w="13500" h="13500" prst="angle"/>
              <a:extrusionClr>
                <a:srgbClr val="FDA3A1"/>
              </a:extrusionClr>
            </a:sp3d>
          </p:spPr>
          <p:txBody>
            <a:bodyPr>
              <a:flatTx/>
            </a:bodyPr>
            <a:lstStyle/>
            <a:p>
              <a:endParaRPr lang="en-US"/>
            </a:p>
          </p:txBody>
        </p:sp>
      </p:gr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r>
              <a:rPr lang="en-US" sz="2800" smtClean="0">
                <a:solidFill>
                  <a:schemeClr val="hlink"/>
                </a:solidFill>
                <a:latin typeface="Cooper Black" pitchFamily="18" charset="0"/>
              </a:rPr>
              <a:t>Bentuk Laporan Arus Kas</a:t>
            </a:r>
            <a:br>
              <a:rPr lang="en-US" sz="2800" smtClean="0">
                <a:solidFill>
                  <a:schemeClr val="hlink"/>
                </a:solidFill>
                <a:latin typeface="Cooper Black" pitchFamily="18" charset="0"/>
              </a:rPr>
            </a:br>
            <a:endParaRPr lang="en-US" sz="2800" smtClean="0">
              <a:solidFill>
                <a:schemeClr val="hlink"/>
              </a:solidFill>
              <a:latin typeface="Cooper Black" pitchFamily="18" charset="0"/>
            </a:endParaRPr>
          </a:p>
        </p:txBody>
      </p:sp>
      <p:sp>
        <p:nvSpPr>
          <p:cNvPr id="7171" name="Rectangle 3"/>
          <p:cNvSpPr>
            <a:spLocks noGrp="1" noChangeArrowheads="1"/>
          </p:cNvSpPr>
          <p:nvPr>
            <p:ph type="body" idx="1"/>
          </p:nvPr>
        </p:nvSpPr>
        <p:spPr/>
        <p:txBody>
          <a:bodyPr/>
          <a:lstStyle/>
          <a:p>
            <a:pPr marL="609600" indent="-609600" eaLnBrk="1" hangingPunct="1">
              <a:lnSpc>
                <a:spcPct val="90000"/>
              </a:lnSpc>
            </a:pPr>
            <a:r>
              <a:rPr lang="en-US" sz="2400" smtClean="0">
                <a:solidFill>
                  <a:schemeClr val="hlink"/>
                </a:solidFill>
                <a:latin typeface="Cooper Black" pitchFamily="18" charset="0"/>
              </a:rPr>
              <a:t>Ada 2 bentuk penyajian laporan arus kas :</a:t>
            </a:r>
          </a:p>
          <a:p>
            <a:pPr marL="990600" lvl="1" indent="-533400" eaLnBrk="1" hangingPunct="1">
              <a:lnSpc>
                <a:spcPct val="90000"/>
              </a:lnSpc>
            </a:pPr>
            <a:r>
              <a:rPr lang="en-US" sz="2000" smtClean="0">
                <a:solidFill>
                  <a:schemeClr val="hlink"/>
                </a:solidFill>
                <a:latin typeface="Cooper Black" pitchFamily="18" charset="0"/>
              </a:rPr>
              <a:t>direct method</a:t>
            </a:r>
          </a:p>
          <a:p>
            <a:pPr marL="1371600" lvl="2" indent="-457200" eaLnBrk="1" hangingPunct="1">
              <a:lnSpc>
                <a:spcPct val="90000"/>
              </a:lnSpc>
            </a:pPr>
            <a:r>
              <a:rPr lang="en-US" sz="1800" smtClean="0">
                <a:solidFill>
                  <a:schemeClr val="hlink"/>
                </a:solidFill>
                <a:latin typeface="Cooper Black" pitchFamily="18" charset="0"/>
              </a:rPr>
              <a:t>pelaporan arus kas dilakukan dengan cara melaporkan kelompok-kelompok penerimaan kas dan pengeluaran kas dari kegiatan operasi secara lengkap baru dilanjutkan dengan kegiatan investasi dan pembiayaan</a:t>
            </a:r>
          </a:p>
          <a:p>
            <a:pPr marL="990600" lvl="1" indent="-533400" eaLnBrk="1" hangingPunct="1">
              <a:lnSpc>
                <a:spcPct val="90000"/>
              </a:lnSpc>
            </a:pPr>
            <a:r>
              <a:rPr lang="en-US" sz="2000" smtClean="0">
                <a:solidFill>
                  <a:schemeClr val="hlink"/>
                </a:solidFill>
                <a:latin typeface="Cooper Black" pitchFamily="18" charset="0"/>
              </a:rPr>
              <a:t>indirect method</a:t>
            </a:r>
          </a:p>
          <a:p>
            <a:pPr marL="1371600" lvl="2" indent="-457200" eaLnBrk="1" hangingPunct="1">
              <a:lnSpc>
                <a:spcPct val="90000"/>
              </a:lnSpc>
            </a:pPr>
            <a:r>
              <a:rPr lang="en-US" sz="1800" smtClean="0">
                <a:solidFill>
                  <a:schemeClr val="hlink"/>
                </a:solidFill>
                <a:latin typeface="Cooper Black" pitchFamily="18" charset="0"/>
              </a:rPr>
              <a:t>dalam metode ini net income disesuaikan dengan menghilangkan :</a:t>
            </a:r>
            <a:br>
              <a:rPr lang="en-US" sz="1800" smtClean="0">
                <a:solidFill>
                  <a:schemeClr val="hlink"/>
                </a:solidFill>
                <a:latin typeface="Cooper Black" pitchFamily="18" charset="0"/>
              </a:rPr>
            </a:br>
            <a:r>
              <a:rPr lang="en-US" sz="1800" smtClean="0">
                <a:solidFill>
                  <a:schemeClr val="hlink"/>
                </a:solidFill>
                <a:latin typeface="Cooper Black" pitchFamily="18" charset="0"/>
              </a:rPr>
              <a:t>a.  pengaruh transaksi yang masih belum terealisir dari arus kas masuk dan keluar dari transaksi yang lalu seperti perubahan jumlah persediaan deferral income, arus kas masuk dan keluar yang accrued seperti piutang dan utang</a:t>
            </a:r>
          </a:p>
        </p:txBody>
      </p:sp>
      <p:grpSp>
        <p:nvGrpSpPr>
          <p:cNvPr id="2" name="Group 4"/>
          <p:cNvGrpSpPr>
            <a:grpSpLocks/>
          </p:cNvGrpSpPr>
          <p:nvPr/>
        </p:nvGrpSpPr>
        <p:grpSpPr bwMode="auto">
          <a:xfrm>
            <a:off x="7019925" y="5229225"/>
            <a:ext cx="1666875" cy="1423988"/>
            <a:chOff x="1632" y="1248"/>
            <a:chExt cx="2682" cy="2286"/>
          </a:xfrm>
        </p:grpSpPr>
        <p:sp>
          <p:nvSpPr>
            <p:cNvPr id="7173" name="Gear"/>
            <p:cNvSpPr>
              <a:spLocks noEditPoints="1" noChangeArrowheads="1"/>
            </p:cNvSpPr>
            <p:nvPr/>
          </p:nvSpPr>
          <p:spPr bwMode="auto">
            <a:xfrm>
              <a:off x="3119" y="1248"/>
              <a:ext cx="1195" cy="1048"/>
            </a:xfrm>
            <a:custGeom>
              <a:avLst/>
              <a:gdLst>
                <a:gd name="T0" fmla="*/ 33 w 21600"/>
                <a:gd name="T1" fmla="*/ 0 h 21600"/>
                <a:gd name="T2" fmla="*/ 66 w 21600"/>
                <a:gd name="T3" fmla="*/ 25 h 21600"/>
                <a:gd name="T4" fmla="*/ 33 w 21600"/>
                <a:gd name="T5" fmla="*/ 51 h 21600"/>
                <a:gd name="T6" fmla="*/ 0 w 21600"/>
                <a:gd name="T7" fmla="*/ 25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FDA3A1"/>
            </a:solidFill>
            <a:ln w="9525">
              <a:miter lim="800000"/>
              <a:headEnd/>
              <a:tailEnd/>
            </a:ln>
            <a:scene3d>
              <a:camera prst="legacyPerspectiveFront">
                <a:rot lat="20099996" lon="1500000" rev="0"/>
              </a:camera>
              <a:lightRig rig="legacyFlat4" dir="b"/>
            </a:scene3d>
            <a:sp3d extrusionH="430200" prstMaterial="legacyMatte">
              <a:bevelT w="13500" h="13500" prst="angle"/>
              <a:bevelB w="13500" h="13500" prst="angle"/>
              <a:extrusionClr>
                <a:srgbClr val="FDA3A1"/>
              </a:extrusionClr>
            </a:sp3d>
          </p:spPr>
          <p:txBody>
            <a:bodyPr>
              <a:flatTx/>
            </a:bodyPr>
            <a:lstStyle/>
            <a:p>
              <a:endParaRPr lang="en-US"/>
            </a:p>
          </p:txBody>
        </p:sp>
        <p:sp>
          <p:nvSpPr>
            <p:cNvPr id="7174" name="AutoShape 6"/>
            <p:cNvSpPr>
              <a:spLocks noEditPoints="1" noChangeArrowheads="1"/>
            </p:cNvSpPr>
            <p:nvPr/>
          </p:nvSpPr>
          <p:spPr bwMode="auto">
            <a:xfrm>
              <a:off x="1632" y="1680"/>
              <a:ext cx="1429" cy="1253"/>
            </a:xfrm>
            <a:custGeom>
              <a:avLst/>
              <a:gdLst>
                <a:gd name="T0" fmla="*/ 47 w 21600"/>
                <a:gd name="T1" fmla="*/ 0 h 21600"/>
                <a:gd name="T2" fmla="*/ 95 w 21600"/>
                <a:gd name="T3" fmla="*/ 36 h 21600"/>
                <a:gd name="T4" fmla="*/ 47 w 21600"/>
                <a:gd name="T5" fmla="*/ 73 h 21600"/>
                <a:gd name="T6" fmla="*/ 0 w 21600"/>
                <a:gd name="T7" fmla="*/ 36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FDA3A1"/>
            </a:solidFill>
            <a:ln w="9525">
              <a:miter lim="800000"/>
              <a:headEnd/>
              <a:tailEnd/>
            </a:ln>
            <a:scene3d>
              <a:camera prst="legacyPerspectiveFront">
                <a:rot lat="20099996" lon="1500000" rev="0"/>
              </a:camera>
              <a:lightRig rig="legacyFlat4" dir="b"/>
            </a:scene3d>
            <a:sp3d extrusionH="430200" prstMaterial="legacyMatte">
              <a:bevelT w="13500" h="13500" prst="angle"/>
              <a:bevelB w="13500" h="13500" prst="angle"/>
              <a:extrusionClr>
                <a:srgbClr val="FDA3A1"/>
              </a:extrusionClr>
            </a:sp3d>
          </p:spPr>
          <p:txBody>
            <a:bodyPr>
              <a:flatTx/>
            </a:bodyPr>
            <a:lstStyle/>
            <a:p>
              <a:endParaRPr lang="en-US"/>
            </a:p>
          </p:txBody>
        </p:sp>
        <p:sp>
          <p:nvSpPr>
            <p:cNvPr id="7175" name="AutoShape 7"/>
            <p:cNvSpPr>
              <a:spLocks noEditPoints="1" noChangeArrowheads="1"/>
            </p:cNvSpPr>
            <p:nvPr/>
          </p:nvSpPr>
          <p:spPr bwMode="auto">
            <a:xfrm>
              <a:off x="2559" y="2142"/>
              <a:ext cx="1588" cy="1392"/>
            </a:xfrm>
            <a:custGeom>
              <a:avLst/>
              <a:gdLst>
                <a:gd name="T0" fmla="*/ 58 w 21600"/>
                <a:gd name="T1" fmla="*/ 0 h 21600"/>
                <a:gd name="T2" fmla="*/ 117 w 21600"/>
                <a:gd name="T3" fmla="*/ 45 h 21600"/>
                <a:gd name="T4" fmla="*/ 58 w 21600"/>
                <a:gd name="T5" fmla="*/ 90 h 21600"/>
                <a:gd name="T6" fmla="*/ 0 w 21600"/>
                <a:gd name="T7" fmla="*/ 45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FDA3A1"/>
            </a:solidFill>
            <a:ln w="9525">
              <a:miter lim="800000"/>
              <a:headEnd/>
              <a:tailEnd/>
            </a:ln>
            <a:scene3d>
              <a:camera prst="legacyPerspectiveFront">
                <a:rot lat="20099996" lon="1500000" rev="0"/>
              </a:camera>
              <a:lightRig rig="legacyFlat4" dir="b"/>
            </a:scene3d>
            <a:sp3d extrusionH="430200" prstMaterial="legacyMatte">
              <a:bevelT w="13500" h="13500" prst="angle"/>
              <a:bevelB w="13500" h="13500" prst="angle"/>
              <a:extrusionClr>
                <a:srgbClr val="FDA3A1"/>
              </a:extrusionClr>
            </a:sp3d>
          </p:spPr>
          <p:txBody>
            <a:bodyPr>
              <a:flatTx/>
            </a:bodyPr>
            <a:lstStyle/>
            <a:p>
              <a:endParaRPr lang="en-US"/>
            </a:p>
          </p:txBody>
        </p:sp>
      </p:gr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09600"/>
            <a:ext cx="8229600" cy="5715000"/>
          </a:xfrm>
        </p:spPr>
        <p:txBody>
          <a:bodyPr>
            <a:normAutofit/>
          </a:bodyPr>
          <a:lstStyle/>
          <a:p>
            <a:pPr>
              <a:lnSpc>
                <a:spcPct val="150000"/>
              </a:lnSpc>
            </a:pP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SEKIAN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TERIMA KASIH</a:t>
            </a:r>
            <a:endPar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8</a:t>
            </a:fld>
            <a:endParaRPr lang="en-US"/>
          </a:p>
        </p:txBody>
      </p:sp>
    </p:spTree>
    <p:extLst>
      <p:ext uri="{BB962C8B-B14F-4D97-AF65-F5344CB8AC3E}">
        <p14:creationId xmlns:p14="http://schemas.microsoft.com/office/powerpoint/2010/main" xmlns="" val="38589929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172</Words>
  <Application>Microsoft Office PowerPoint</Application>
  <PresentationFormat>On-screen Show (4:3)</PresentationFormat>
  <Paragraphs>95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LAPORAN KEUANGAN: ARUS KAS</vt:lpstr>
      <vt:lpstr>KEMAMPUAN AKHIR YANG DIHARAPKAN</vt:lpstr>
      <vt:lpstr>Tujuan Laporan Arus Kas </vt:lpstr>
      <vt:lpstr>Pengelompokan dalam Laporan Arus Kas</vt:lpstr>
      <vt:lpstr>Pengelompokan dalam Laporan Arus Kas</vt:lpstr>
      <vt:lpstr>Pengelompokan dalam Laporan Arus Kas</vt:lpstr>
      <vt:lpstr>Bentuk Laporan Arus Kas </vt:lpstr>
      <vt:lpstr>SEKIAN DAN TERIMA 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FE STAFF</cp:lastModifiedBy>
  <cp:revision>19</cp:revision>
  <dcterms:created xsi:type="dcterms:W3CDTF">2017-09-09T11:34:57Z</dcterms:created>
  <dcterms:modified xsi:type="dcterms:W3CDTF">2017-09-19T02:00:58Z</dcterms:modified>
</cp:coreProperties>
</file>