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61" r:id="rId4"/>
    <p:sldId id="262" r:id="rId5"/>
    <p:sldId id="269" r:id="rId6"/>
    <p:sldId id="270" r:id="rId7"/>
    <p:sldId id="271" r:id="rId8"/>
    <p:sldId id="27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DFFA9E-6066-447C-B3E9-739D7344A8A5}" type="datetimeFigureOut">
              <a:rPr lang="en-US" smtClean="0"/>
              <a:pPr/>
              <a:t>5/8/2015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DFFA9E-6066-447C-B3E9-739D7344A8A5}" type="datetimeFigureOut">
              <a:rPr lang="en-US" smtClean="0"/>
              <a:pPr/>
              <a:t>5/8/2015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DFFA9E-6066-447C-B3E9-739D7344A8A5}" type="datetimeFigureOut">
              <a:rPr lang="en-US" smtClean="0"/>
              <a:pPr/>
              <a:t>5/8/2015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DFFA9E-6066-447C-B3E9-739D7344A8A5}" type="datetimeFigureOut">
              <a:rPr lang="en-US" smtClean="0"/>
              <a:pPr/>
              <a:t>5/8/2015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DFFA9E-6066-447C-B3E9-739D7344A8A5}" type="datetimeFigureOut">
              <a:rPr lang="en-US" smtClean="0"/>
              <a:pPr/>
              <a:t>5/8/2015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DFFA9E-6066-447C-B3E9-739D7344A8A5}" type="datetimeFigureOut">
              <a:rPr lang="en-US" smtClean="0"/>
              <a:pPr/>
              <a:t>5/8/2015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DFFA9E-6066-447C-B3E9-739D7344A8A5}" type="datetimeFigureOut">
              <a:rPr lang="en-US" smtClean="0"/>
              <a:pPr/>
              <a:t>5/8/2015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DFFA9E-6066-447C-B3E9-739D7344A8A5}" type="datetimeFigureOut">
              <a:rPr lang="en-US" smtClean="0"/>
              <a:pPr/>
              <a:t>5/8/2015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DFFA9E-6066-447C-B3E9-739D7344A8A5}" type="datetimeFigureOut">
              <a:rPr lang="en-US" smtClean="0"/>
              <a:pPr/>
              <a:t>5/8/2015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DFFA9E-6066-447C-B3E9-739D7344A8A5}" type="datetimeFigureOut">
              <a:rPr lang="en-US" smtClean="0"/>
              <a:pPr/>
              <a:t>5/8/2015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DFFA9E-6066-447C-B3E9-739D7344A8A5}" type="datetimeFigureOut">
              <a:rPr lang="en-US" smtClean="0"/>
              <a:pPr/>
              <a:t>5/8/2015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DFFA9E-6066-447C-B3E9-739D7344A8A5}" type="datetimeFigureOut">
              <a:rPr lang="en-US" smtClean="0"/>
              <a:pPr/>
              <a:t>5/8/2015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E6C362-165C-4A08-83DF-A5F37438ADA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 name="Rectangle 5"/>
          <p:cNvSpPr/>
          <p:nvPr/>
        </p:nvSpPr>
        <p:spPr>
          <a:xfrm>
            <a:off x="6019800" y="3810000"/>
            <a:ext cx="3124200" cy="32766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3810000"/>
            <a:ext cx="3048000" cy="32766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2"/>
          <p:cNvSpPr txBox="1">
            <a:spLocks noChangeArrowheads="1"/>
          </p:cNvSpPr>
          <p:nvPr/>
        </p:nvSpPr>
        <p:spPr>
          <a:xfrm>
            <a:off x="901700" y="533400"/>
            <a:ext cx="7340600" cy="8001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err="1" smtClean="0">
                <a:ln>
                  <a:noFill/>
                </a:ln>
                <a:effectLst/>
                <a:uLnTx/>
                <a:uFillTx/>
                <a:latin typeface="Arial Black" pitchFamily="34" charset="0"/>
                <a:ea typeface="+mj-ea"/>
                <a:cs typeface="+mj-cs"/>
              </a:rPr>
              <a:t>Pertemuan</a:t>
            </a:r>
            <a:r>
              <a:rPr kumimoji="0" lang="en-US" sz="2400" b="0" i="0" u="none" strike="noStrike" kern="1200" cap="none" spc="0" normalizeH="0" baseline="0" noProof="0" dirty="0" smtClean="0">
                <a:ln>
                  <a:noFill/>
                </a:ln>
                <a:effectLst/>
                <a:uLnTx/>
                <a:uFillTx/>
                <a:latin typeface="Arial Black" pitchFamily="34" charset="0"/>
                <a:ea typeface="+mj-ea"/>
                <a:cs typeface="+mj-cs"/>
              </a:rPr>
              <a:t>  12</a:t>
            </a:r>
          </a:p>
        </p:txBody>
      </p:sp>
      <p:sp>
        <p:nvSpPr>
          <p:cNvPr id="9" name="Rectangle 3"/>
          <p:cNvSpPr txBox="1">
            <a:spLocks noChangeArrowheads="1"/>
          </p:cNvSpPr>
          <p:nvPr/>
        </p:nvSpPr>
        <p:spPr>
          <a:xfrm>
            <a:off x="304800" y="2344261"/>
            <a:ext cx="8610600" cy="779939"/>
          </a:xfrm>
          <a:prstGeom prst="rect">
            <a:avLst/>
          </a:prstGeom>
        </p:spPr>
        <p:txBody>
          <a:bodyPr vert="horz" lIns="91440" tIns="45720" rIns="91440" bIns="45720" rtlCol="0">
            <a:normAutofit fontScale="70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0" i="0" u="none" strike="noStrike" kern="1200" cap="none" spc="0" normalizeH="0" baseline="0" noProof="0" dirty="0" smtClean="0">
                <a:ln>
                  <a:noFill/>
                </a:ln>
                <a:solidFill>
                  <a:schemeClr val="bg1"/>
                </a:solidFill>
                <a:effectLst/>
                <a:uLnTx/>
                <a:uFillTx/>
                <a:latin typeface="Arial Black" pitchFamily="34" charset="0"/>
                <a:ea typeface="+mn-ea"/>
                <a:cs typeface="+mn-cs"/>
              </a:rPr>
              <a:t>TRANSAKSI  DALAM  MATA  UANG  ASING</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600" dirty="0" smtClean="0">
                <a:solidFill>
                  <a:schemeClr val="bg1"/>
                </a:solidFill>
                <a:latin typeface="Arial Black" pitchFamily="34" charset="0"/>
              </a:rPr>
              <a:t>(2)</a:t>
            </a:r>
            <a:endParaRPr kumimoji="0" lang="en-US" sz="3600" b="0" i="0" u="none" strike="noStrike" kern="1200" cap="none" spc="0" normalizeH="0" baseline="0" noProof="0" dirty="0" smtClean="0">
              <a:ln>
                <a:noFill/>
              </a:ln>
              <a:solidFill>
                <a:schemeClr val="bg1"/>
              </a:solidFill>
              <a:effectLst/>
              <a:uLnTx/>
              <a:uFillTx/>
              <a:latin typeface="Arial Black" pitchFamily="34" charset="0"/>
              <a:ea typeface="+mn-ea"/>
              <a:cs typeface="+mn-cs"/>
            </a:endParaRPr>
          </a:p>
        </p:txBody>
      </p:sp>
      <p:pic>
        <p:nvPicPr>
          <p:cNvPr id="11" name="Picture 10" descr="Money-Dollar-3.jpg"/>
          <p:cNvPicPr>
            <a:picLocks noChangeAspect="1"/>
          </p:cNvPicPr>
          <p:nvPr/>
        </p:nvPicPr>
        <p:blipFill>
          <a:blip r:embed="rId2"/>
          <a:stretch>
            <a:fillRect/>
          </a:stretch>
        </p:blipFill>
        <p:spPr>
          <a:xfrm>
            <a:off x="2641600" y="3810000"/>
            <a:ext cx="4368800" cy="32766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1265" name="Rectangle 1"/>
          <p:cNvSpPr>
            <a:spLocks noChangeArrowheads="1"/>
          </p:cNvSpPr>
          <p:nvPr/>
        </p:nvSpPr>
        <p:spPr bwMode="auto">
          <a:xfrm>
            <a:off x="990600" y="-76200"/>
            <a:ext cx="70866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ms-MY" sz="2000" dirty="0" smtClean="0">
                <a:solidFill>
                  <a:schemeClr val="bg1"/>
                </a:solidFill>
                <a:latin typeface="Tahoma" pitchFamily="34" charset="0"/>
                <a:ea typeface="Tahoma" pitchFamily="34" charset="0"/>
                <a:cs typeface="Tahoma" pitchFamily="34" charset="0"/>
              </a:rPr>
              <a:t>Contoh</a:t>
            </a:r>
            <a:endParaRPr kumimoji="0" lang="ms-MY" sz="2000" b="0" i="0" u="none" strike="noStrike" cap="none" normalizeH="0" baseline="0" dirty="0" smtClean="0">
              <a:ln>
                <a:noFill/>
              </a:ln>
              <a:solidFill>
                <a:schemeClr val="bg1"/>
              </a:solidFill>
              <a:effectLst/>
              <a:latin typeface="Tahoma" pitchFamily="34" charset="0"/>
              <a:ea typeface="Tahoma" pitchFamily="34" charset="0"/>
              <a:cs typeface="Tahoma" pitchFamily="34" charset="0"/>
            </a:endParaRPr>
          </a:p>
        </p:txBody>
      </p:sp>
      <p:sp>
        <p:nvSpPr>
          <p:cNvPr id="5121" name="Rectangle 1"/>
          <p:cNvSpPr>
            <a:spLocks noChangeArrowheads="1"/>
          </p:cNvSpPr>
          <p:nvPr/>
        </p:nvSpPr>
        <p:spPr bwMode="auto">
          <a:xfrm>
            <a:off x="381000" y="381000"/>
            <a:ext cx="8382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kumimoji="0" lang="ms-MY" sz="14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PT.Duta Niaga  yang berlokasi di Jakarta adalah sebuah perusahaan ekspor impor.  Perusahaan ini membeli berbagai barang elektronik dari beberana negara lain, seperti Jepang, Singapura dan Hongkong. Perusahaan  ini menjual  berbagai barang produksi Indonesia   ke negara-negara lain.</a:t>
            </a:r>
            <a:r>
              <a:rPr lang="ms-MY" sz="1400" dirty="0" smtClean="0">
                <a:latin typeface="Tahoma" pitchFamily="34" charset="0"/>
                <a:ea typeface="Tahoma" pitchFamily="34" charset="0"/>
                <a:cs typeface="Tahoma" pitchFamily="34" charset="0"/>
              </a:rPr>
              <a:t> </a:t>
            </a:r>
          </a:p>
          <a:p>
            <a:pPr algn="just"/>
            <a:r>
              <a:rPr lang="ms-MY" sz="1400" dirty="0" smtClean="0">
                <a:latin typeface="Tahoma" pitchFamily="34" charset="0"/>
                <a:ea typeface="Tahoma" pitchFamily="34" charset="0"/>
                <a:cs typeface="Tahoma" pitchFamily="34" charset="0"/>
              </a:rPr>
              <a:t>Transaksi yang dilakukan kedua perusahaan  selama  bulan Desember  2012 adalah sebagai berikut :</a:t>
            </a:r>
            <a:endParaRPr lang="en-US" sz="1400" dirty="0" smtClean="0">
              <a:latin typeface="Tahoma" pitchFamily="34" charset="0"/>
              <a:ea typeface="Tahoma" pitchFamily="34" charset="0"/>
              <a:cs typeface="Tahoma" pitchFamily="34" charset="0"/>
            </a:endParaRPr>
          </a:p>
        </p:txBody>
      </p:sp>
      <p:graphicFrame>
        <p:nvGraphicFramePr>
          <p:cNvPr id="10" name="Table 9"/>
          <p:cNvGraphicFramePr>
            <a:graphicFrameLocks noGrp="1"/>
          </p:cNvGraphicFramePr>
          <p:nvPr/>
        </p:nvGraphicFramePr>
        <p:xfrm>
          <a:off x="457200" y="1447800"/>
          <a:ext cx="8458200" cy="4389923"/>
        </p:xfrm>
        <a:graphic>
          <a:graphicData uri="http://schemas.openxmlformats.org/drawingml/2006/table">
            <a:tbl>
              <a:tblPr/>
              <a:tblGrid>
                <a:gridCol w="1150708"/>
                <a:gridCol w="7307492"/>
              </a:tblGrid>
              <a:tr h="661737">
                <a:tc>
                  <a:txBody>
                    <a:bodyPr/>
                    <a:lstStyle/>
                    <a:p>
                      <a:pPr marL="0" marR="0" algn="r">
                        <a:spcBef>
                          <a:spcPts val="0"/>
                        </a:spcBef>
                        <a:spcAft>
                          <a:spcPts val="0"/>
                        </a:spcAft>
                      </a:pPr>
                      <a:r>
                        <a:rPr lang="ms-MY" sz="1400" dirty="0">
                          <a:latin typeface="Calibri"/>
                          <a:ea typeface="Times New Roman"/>
                          <a:cs typeface="Tahoma"/>
                        </a:rPr>
                        <a:t>4/12/2012</a:t>
                      </a:r>
                      <a:endParaRPr lang="en-US" sz="1400" dirty="0">
                        <a:latin typeface="Times New Roman"/>
                        <a:ea typeface="Times New Roman"/>
                        <a:cs typeface="Times New Roman"/>
                      </a:endParaRPr>
                    </a:p>
                  </a:txBody>
                  <a:tcPr marL="64717" marR="64717" marT="0" marB="0">
                    <a:lnL>
                      <a:noFill/>
                    </a:lnL>
                    <a:lnR>
                      <a:noFill/>
                    </a:lnR>
                    <a:lnT>
                      <a:noFill/>
                    </a:lnT>
                    <a:lnB>
                      <a:noFill/>
                    </a:lnB>
                  </a:tcPr>
                </a:tc>
                <a:tc>
                  <a:txBody>
                    <a:bodyPr/>
                    <a:lstStyle/>
                    <a:p>
                      <a:pPr marL="0" marR="0" algn="just">
                        <a:spcBef>
                          <a:spcPts val="0"/>
                        </a:spcBef>
                        <a:spcAft>
                          <a:spcPts val="0"/>
                        </a:spcAft>
                      </a:pPr>
                      <a:r>
                        <a:rPr lang="ms-MY" sz="1400" dirty="0">
                          <a:latin typeface="Calibri"/>
                          <a:ea typeface="Times New Roman"/>
                          <a:cs typeface="Tahoma"/>
                        </a:rPr>
                        <a:t>PT.Duta Niaga membeli  3.000 unit  HP  secara kredit  dari perusahaan Singapura, “Lion Corp” seharga Sin$ 230.000.  Kurs yang berlaku pada saat itu adalah  Sin $ 1 = Rp 6.500.   PT.Duta Niaga  akan membayar pembelian ini pada tanggal  4 Februari </a:t>
                      </a:r>
                      <a:r>
                        <a:rPr lang="ms-MY" sz="1400" dirty="0" smtClean="0">
                          <a:latin typeface="Calibri"/>
                          <a:ea typeface="Times New Roman"/>
                          <a:cs typeface="Tahoma"/>
                        </a:rPr>
                        <a:t>2013.</a:t>
                      </a:r>
                      <a:endParaRPr lang="en-US" sz="1400" dirty="0">
                        <a:latin typeface="Times New Roman"/>
                        <a:ea typeface="Times New Roman"/>
                        <a:cs typeface="Times New Roman"/>
                      </a:endParaRPr>
                    </a:p>
                  </a:txBody>
                  <a:tcPr marL="64717" marR="64717" marT="0" marB="0">
                    <a:lnL>
                      <a:noFill/>
                    </a:lnL>
                    <a:lnR>
                      <a:noFill/>
                    </a:lnR>
                    <a:lnT>
                      <a:noFill/>
                    </a:lnT>
                    <a:lnB>
                      <a:noFill/>
                    </a:lnB>
                  </a:tcPr>
                </a:tc>
              </a:tr>
              <a:tr h="661737">
                <a:tc>
                  <a:txBody>
                    <a:bodyPr/>
                    <a:lstStyle/>
                    <a:p>
                      <a:pPr marL="0" marR="0" algn="r">
                        <a:spcBef>
                          <a:spcPts val="0"/>
                        </a:spcBef>
                        <a:spcAft>
                          <a:spcPts val="0"/>
                        </a:spcAft>
                      </a:pPr>
                      <a:r>
                        <a:rPr lang="ms-MY" sz="1400">
                          <a:latin typeface="Calibri"/>
                          <a:ea typeface="Times New Roman"/>
                          <a:cs typeface="Tahoma"/>
                        </a:rPr>
                        <a:t>9/12/2012</a:t>
                      </a:r>
                      <a:endParaRPr lang="en-US" sz="1400">
                        <a:latin typeface="Times New Roman"/>
                        <a:ea typeface="Times New Roman"/>
                        <a:cs typeface="Times New Roman"/>
                      </a:endParaRPr>
                    </a:p>
                  </a:txBody>
                  <a:tcPr marL="64717" marR="64717" marT="0" marB="0">
                    <a:lnL>
                      <a:noFill/>
                    </a:lnL>
                    <a:lnR>
                      <a:noFill/>
                    </a:lnR>
                    <a:lnT>
                      <a:noFill/>
                    </a:lnT>
                    <a:lnB>
                      <a:noFill/>
                    </a:lnB>
                  </a:tcPr>
                </a:tc>
                <a:tc>
                  <a:txBody>
                    <a:bodyPr/>
                    <a:lstStyle/>
                    <a:p>
                      <a:pPr marL="0" marR="0" algn="just">
                        <a:spcBef>
                          <a:spcPts val="0"/>
                        </a:spcBef>
                        <a:spcAft>
                          <a:spcPts val="0"/>
                        </a:spcAft>
                      </a:pPr>
                      <a:r>
                        <a:rPr lang="ms-MY" sz="1400" dirty="0">
                          <a:latin typeface="Calibri"/>
                          <a:ea typeface="Times New Roman"/>
                          <a:cs typeface="Tahoma"/>
                        </a:rPr>
                        <a:t>PT.Duta Niaga  membeli 4.000 unit DVD Player dari perusahaan Jepang, “Sun Corp”  seharga ¥23.530.000  secara kredit. Pada saat ini nilai tukar rupiah adalah ¥1 = Rp 85.   PT.Duta Niaga berencana membayar pembelian ini pada tanggal 9 Februari </a:t>
                      </a:r>
                      <a:r>
                        <a:rPr lang="ms-MY" sz="1400" dirty="0" smtClean="0">
                          <a:latin typeface="Calibri"/>
                          <a:ea typeface="Times New Roman"/>
                          <a:cs typeface="Tahoma"/>
                        </a:rPr>
                        <a:t>2013.</a:t>
                      </a:r>
                      <a:endParaRPr lang="en-US" sz="1400" dirty="0">
                        <a:latin typeface="Times New Roman"/>
                        <a:ea typeface="Times New Roman"/>
                        <a:cs typeface="Times New Roman"/>
                      </a:endParaRPr>
                    </a:p>
                  </a:txBody>
                  <a:tcPr marL="64717" marR="64717" marT="0" marB="0">
                    <a:lnL>
                      <a:noFill/>
                    </a:lnL>
                    <a:lnR>
                      <a:noFill/>
                    </a:lnR>
                    <a:lnT>
                      <a:noFill/>
                    </a:lnT>
                    <a:lnB>
                      <a:noFill/>
                    </a:lnB>
                  </a:tcPr>
                </a:tc>
              </a:tr>
              <a:tr h="661737">
                <a:tc>
                  <a:txBody>
                    <a:bodyPr/>
                    <a:lstStyle/>
                    <a:p>
                      <a:pPr marL="0" marR="0" algn="r">
                        <a:spcBef>
                          <a:spcPts val="0"/>
                        </a:spcBef>
                        <a:spcAft>
                          <a:spcPts val="0"/>
                        </a:spcAft>
                      </a:pPr>
                      <a:r>
                        <a:rPr lang="ms-MY" sz="1400">
                          <a:latin typeface="Calibri"/>
                          <a:ea typeface="Times New Roman"/>
                          <a:cs typeface="Tahoma"/>
                        </a:rPr>
                        <a:t>12/12/2012</a:t>
                      </a:r>
                      <a:endParaRPr lang="en-US" sz="1400">
                        <a:latin typeface="Times New Roman"/>
                        <a:ea typeface="Times New Roman"/>
                        <a:cs typeface="Times New Roman"/>
                      </a:endParaRPr>
                    </a:p>
                  </a:txBody>
                  <a:tcPr marL="64717" marR="64717" marT="0" marB="0">
                    <a:lnL>
                      <a:noFill/>
                    </a:lnL>
                    <a:lnR>
                      <a:noFill/>
                    </a:lnR>
                    <a:lnT>
                      <a:noFill/>
                    </a:lnT>
                    <a:lnB>
                      <a:noFill/>
                    </a:lnB>
                  </a:tcPr>
                </a:tc>
                <a:tc>
                  <a:txBody>
                    <a:bodyPr/>
                    <a:lstStyle/>
                    <a:p>
                      <a:pPr marL="0" marR="0" algn="just">
                        <a:spcBef>
                          <a:spcPts val="0"/>
                        </a:spcBef>
                        <a:spcAft>
                          <a:spcPts val="0"/>
                        </a:spcAft>
                      </a:pPr>
                      <a:r>
                        <a:rPr lang="ms-MY" sz="1400" dirty="0">
                          <a:latin typeface="Calibri"/>
                          <a:ea typeface="Times New Roman"/>
                          <a:cs typeface="Tahoma"/>
                        </a:rPr>
                        <a:t>PT.Duta Niaga membeli  3.000 unit  MP-3 Player  secara kredit  dari perusahaan Singapura, “Sin Corp” seharga Sin$ 250.000.  Kurs yang berlaku pada saat itu adalah  Sin $ 1 = Rp 6.400.   PT.Duta Niaga  akan membayar pembelian ini pada tanggal  12 Februari </a:t>
                      </a:r>
                      <a:r>
                        <a:rPr lang="ms-MY" sz="1400" dirty="0" smtClean="0">
                          <a:latin typeface="Calibri"/>
                          <a:ea typeface="Times New Roman"/>
                          <a:cs typeface="Tahoma"/>
                        </a:rPr>
                        <a:t>2013.</a:t>
                      </a:r>
                      <a:endParaRPr lang="en-US" sz="1400" dirty="0">
                        <a:latin typeface="Times New Roman"/>
                        <a:ea typeface="Times New Roman"/>
                        <a:cs typeface="Times New Roman"/>
                      </a:endParaRPr>
                    </a:p>
                  </a:txBody>
                  <a:tcPr marL="64717" marR="64717" marT="0" marB="0">
                    <a:lnL>
                      <a:noFill/>
                    </a:lnL>
                    <a:lnR>
                      <a:noFill/>
                    </a:lnR>
                    <a:lnT>
                      <a:noFill/>
                    </a:lnT>
                    <a:lnB>
                      <a:noFill/>
                    </a:lnB>
                  </a:tcPr>
                </a:tc>
              </a:tr>
              <a:tr h="661737">
                <a:tc>
                  <a:txBody>
                    <a:bodyPr/>
                    <a:lstStyle/>
                    <a:p>
                      <a:pPr marL="0" marR="0" algn="r">
                        <a:spcBef>
                          <a:spcPts val="0"/>
                        </a:spcBef>
                        <a:spcAft>
                          <a:spcPts val="0"/>
                        </a:spcAft>
                      </a:pPr>
                      <a:r>
                        <a:rPr lang="ms-MY" sz="1400">
                          <a:latin typeface="Calibri"/>
                          <a:ea typeface="Times New Roman"/>
                          <a:cs typeface="Tahoma"/>
                        </a:rPr>
                        <a:t>16/12/2012</a:t>
                      </a:r>
                      <a:endParaRPr lang="en-US" sz="1400">
                        <a:latin typeface="Times New Roman"/>
                        <a:ea typeface="Times New Roman"/>
                        <a:cs typeface="Times New Roman"/>
                      </a:endParaRPr>
                    </a:p>
                  </a:txBody>
                  <a:tcPr marL="64717" marR="64717" marT="0" marB="0">
                    <a:lnL>
                      <a:noFill/>
                    </a:lnL>
                    <a:lnR>
                      <a:noFill/>
                    </a:lnR>
                    <a:lnT>
                      <a:noFill/>
                    </a:lnT>
                    <a:lnB>
                      <a:noFill/>
                    </a:lnB>
                  </a:tcPr>
                </a:tc>
                <a:tc>
                  <a:txBody>
                    <a:bodyPr/>
                    <a:lstStyle/>
                    <a:p>
                      <a:pPr marL="0" marR="0" algn="just">
                        <a:spcBef>
                          <a:spcPts val="0"/>
                        </a:spcBef>
                        <a:spcAft>
                          <a:spcPts val="0"/>
                        </a:spcAft>
                      </a:pPr>
                      <a:r>
                        <a:rPr lang="ms-MY" sz="1400">
                          <a:latin typeface="Calibri"/>
                          <a:ea typeface="Times New Roman"/>
                          <a:cs typeface="Tahoma"/>
                        </a:rPr>
                        <a:t>PT.Duta Niaga menjual barang dagangan secara kredit ke pelanggan di Singapura. Barang dagangan yang memiliki HPP sebesar Rp 300.000.000. tersebut dijual dengan harga total sebesar Sin$ 65.625. Kurs yang berlaku pada saat itu adalah  Sin $ 1 = Rp 6.400.</a:t>
                      </a:r>
                      <a:endParaRPr lang="en-US" sz="1400">
                        <a:latin typeface="Times New Roman"/>
                        <a:ea typeface="Times New Roman"/>
                        <a:cs typeface="Times New Roman"/>
                      </a:endParaRPr>
                    </a:p>
                  </a:txBody>
                  <a:tcPr marL="64717" marR="64717" marT="0" marB="0">
                    <a:lnL>
                      <a:noFill/>
                    </a:lnL>
                    <a:lnR>
                      <a:noFill/>
                    </a:lnR>
                    <a:lnT>
                      <a:noFill/>
                    </a:lnT>
                    <a:lnB>
                      <a:noFill/>
                    </a:lnB>
                  </a:tcPr>
                </a:tc>
              </a:tr>
              <a:tr h="661737">
                <a:tc>
                  <a:txBody>
                    <a:bodyPr/>
                    <a:lstStyle/>
                    <a:p>
                      <a:pPr marL="0" marR="0" algn="r">
                        <a:spcBef>
                          <a:spcPts val="0"/>
                        </a:spcBef>
                        <a:spcAft>
                          <a:spcPts val="0"/>
                        </a:spcAft>
                      </a:pPr>
                      <a:r>
                        <a:rPr lang="ms-MY" sz="1400">
                          <a:latin typeface="Calibri"/>
                          <a:ea typeface="Times New Roman"/>
                          <a:cs typeface="Tahoma"/>
                        </a:rPr>
                        <a:t>18/12/2012</a:t>
                      </a:r>
                      <a:endParaRPr lang="en-US" sz="1400">
                        <a:latin typeface="Times New Roman"/>
                        <a:ea typeface="Times New Roman"/>
                        <a:cs typeface="Times New Roman"/>
                      </a:endParaRPr>
                    </a:p>
                  </a:txBody>
                  <a:tcPr marL="64717" marR="64717" marT="0" marB="0">
                    <a:lnL>
                      <a:noFill/>
                    </a:lnL>
                    <a:lnR>
                      <a:noFill/>
                    </a:lnR>
                    <a:lnT>
                      <a:noFill/>
                    </a:lnT>
                    <a:lnB>
                      <a:noFill/>
                    </a:lnB>
                  </a:tcPr>
                </a:tc>
                <a:tc>
                  <a:txBody>
                    <a:bodyPr/>
                    <a:lstStyle/>
                    <a:p>
                      <a:pPr marL="0" marR="0" algn="just">
                        <a:spcBef>
                          <a:spcPts val="0"/>
                        </a:spcBef>
                        <a:spcAft>
                          <a:spcPts val="0"/>
                        </a:spcAft>
                      </a:pPr>
                      <a:r>
                        <a:rPr lang="ms-MY" sz="1400">
                          <a:latin typeface="Calibri"/>
                          <a:ea typeface="Times New Roman"/>
                          <a:cs typeface="Tahoma"/>
                        </a:rPr>
                        <a:t>PT.Duta Niaga menjual barang dagangan secara kredit ke pelanggan di Jepang. Barang dagangan yang memiliki HPP sebesar Rp 125.000.000. tersebut dijual dengan harga total sebesar  ¥ 2.815.000.  Pada saat ini nilai tukar rupiah adalah ¥1 = Rp 80.</a:t>
                      </a:r>
                      <a:endParaRPr lang="en-US" sz="1400">
                        <a:latin typeface="Times New Roman"/>
                        <a:ea typeface="Times New Roman"/>
                        <a:cs typeface="Times New Roman"/>
                      </a:endParaRPr>
                    </a:p>
                  </a:txBody>
                  <a:tcPr marL="64717" marR="64717" marT="0" marB="0">
                    <a:lnL>
                      <a:noFill/>
                    </a:lnL>
                    <a:lnR>
                      <a:noFill/>
                    </a:lnR>
                    <a:lnT>
                      <a:noFill/>
                    </a:lnT>
                    <a:lnB>
                      <a:noFill/>
                    </a:lnB>
                  </a:tcPr>
                </a:tc>
              </a:tr>
              <a:tr h="441157">
                <a:tc>
                  <a:txBody>
                    <a:bodyPr/>
                    <a:lstStyle/>
                    <a:p>
                      <a:pPr marL="0" marR="0" algn="r">
                        <a:spcBef>
                          <a:spcPts val="0"/>
                        </a:spcBef>
                        <a:spcAft>
                          <a:spcPts val="0"/>
                        </a:spcAft>
                      </a:pPr>
                      <a:r>
                        <a:rPr lang="ms-MY" sz="1400">
                          <a:latin typeface="Calibri"/>
                          <a:ea typeface="Times New Roman"/>
                          <a:cs typeface="Tahoma"/>
                        </a:rPr>
                        <a:t>26/12/2012</a:t>
                      </a:r>
                      <a:endParaRPr lang="en-US" sz="1400">
                        <a:latin typeface="Times New Roman"/>
                        <a:ea typeface="Times New Roman"/>
                        <a:cs typeface="Times New Roman"/>
                      </a:endParaRPr>
                    </a:p>
                  </a:txBody>
                  <a:tcPr marL="64717" marR="64717" marT="0" marB="0">
                    <a:lnL>
                      <a:noFill/>
                    </a:lnL>
                    <a:lnR>
                      <a:noFill/>
                    </a:lnR>
                    <a:lnT>
                      <a:noFill/>
                    </a:lnT>
                    <a:lnB>
                      <a:noFill/>
                    </a:lnB>
                  </a:tcPr>
                </a:tc>
                <a:tc>
                  <a:txBody>
                    <a:bodyPr/>
                    <a:lstStyle/>
                    <a:p>
                      <a:pPr marL="0" marR="0" algn="just">
                        <a:spcBef>
                          <a:spcPts val="0"/>
                        </a:spcBef>
                        <a:spcAft>
                          <a:spcPts val="0"/>
                        </a:spcAft>
                      </a:pPr>
                      <a:r>
                        <a:rPr lang="ms-MY" sz="1400">
                          <a:latin typeface="Calibri"/>
                          <a:ea typeface="Times New Roman"/>
                          <a:cs typeface="Tahoma"/>
                        </a:rPr>
                        <a:t>PT.Duta Niaga menjual barang dagangan secara kredit ke pelanggan di Surabaya. Barang dagangan yang memiliki HPP sebesar Rp 250.000.000. tersebut dijual dengan harga total sebesar  Rp 330.000.000.  </a:t>
                      </a:r>
                      <a:endParaRPr lang="en-US" sz="1400">
                        <a:latin typeface="Times New Roman"/>
                        <a:ea typeface="Times New Roman"/>
                        <a:cs typeface="Times New Roman"/>
                      </a:endParaRPr>
                    </a:p>
                  </a:txBody>
                  <a:tcPr marL="64717" marR="64717" marT="0" marB="0">
                    <a:lnL>
                      <a:noFill/>
                    </a:lnL>
                    <a:lnR>
                      <a:noFill/>
                    </a:lnR>
                    <a:lnT>
                      <a:noFill/>
                    </a:lnT>
                    <a:lnB>
                      <a:noFill/>
                    </a:lnB>
                  </a:tcPr>
                </a:tc>
              </a:tr>
              <a:tr h="220579">
                <a:tc>
                  <a:txBody>
                    <a:bodyPr/>
                    <a:lstStyle/>
                    <a:p>
                      <a:pPr marL="0" marR="0" algn="r">
                        <a:spcBef>
                          <a:spcPts val="0"/>
                        </a:spcBef>
                        <a:spcAft>
                          <a:spcPts val="0"/>
                        </a:spcAft>
                      </a:pPr>
                      <a:r>
                        <a:rPr lang="ms-MY" sz="1400">
                          <a:latin typeface="Calibri"/>
                          <a:ea typeface="Times New Roman"/>
                          <a:cs typeface="Tahoma"/>
                        </a:rPr>
                        <a:t>27/12/2012</a:t>
                      </a:r>
                      <a:endParaRPr lang="en-US" sz="1400">
                        <a:latin typeface="Times New Roman"/>
                        <a:ea typeface="Times New Roman"/>
                        <a:cs typeface="Times New Roman"/>
                      </a:endParaRPr>
                    </a:p>
                  </a:txBody>
                  <a:tcPr marL="64717" marR="64717" marT="0" marB="0">
                    <a:lnL>
                      <a:noFill/>
                    </a:lnL>
                    <a:lnR>
                      <a:noFill/>
                    </a:lnR>
                    <a:lnT>
                      <a:noFill/>
                    </a:lnT>
                    <a:lnB>
                      <a:noFill/>
                    </a:lnB>
                  </a:tcPr>
                </a:tc>
                <a:tc>
                  <a:txBody>
                    <a:bodyPr/>
                    <a:lstStyle/>
                    <a:p>
                      <a:pPr marL="0" marR="0" algn="just">
                        <a:spcBef>
                          <a:spcPts val="0"/>
                        </a:spcBef>
                        <a:spcAft>
                          <a:spcPts val="0"/>
                        </a:spcAft>
                      </a:pPr>
                      <a:r>
                        <a:rPr lang="ms-MY" sz="1400">
                          <a:latin typeface="Calibri"/>
                          <a:ea typeface="Times New Roman"/>
                          <a:cs typeface="Tahoma"/>
                        </a:rPr>
                        <a:t>Diterima pelunasan piutang dari pelanggan Indonesia sebesar Rp 145.000.000.  </a:t>
                      </a:r>
                      <a:endParaRPr lang="en-US" sz="1400">
                        <a:latin typeface="Times New Roman"/>
                        <a:ea typeface="Times New Roman"/>
                        <a:cs typeface="Times New Roman"/>
                      </a:endParaRPr>
                    </a:p>
                  </a:txBody>
                  <a:tcPr marL="64717" marR="64717" marT="0" marB="0">
                    <a:lnL>
                      <a:noFill/>
                    </a:lnL>
                    <a:lnR>
                      <a:noFill/>
                    </a:lnR>
                    <a:lnT>
                      <a:noFill/>
                    </a:lnT>
                    <a:lnB>
                      <a:noFill/>
                    </a:lnB>
                  </a:tcPr>
                </a:tc>
              </a:tr>
              <a:tr h="220579">
                <a:tc>
                  <a:txBody>
                    <a:bodyPr/>
                    <a:lstStyle/>
                    <a:p>
                      <a:pPr marL="0" marR="0" algn="r">
                        <a:spcBef>
                          <a:spcPts val="0"/>
                        </a:spcBef>
                        <a:spcAft>
                          <a:spcPts val="0"/>
                        </a:spcAft>
                      </a:pPr>
                      <a:r>
                        <a:rPr lang="ms-MY" sz="1400">
                          <a:latin typeface="Calibri"/>
                          <a:ea typeface="Times New Roman"/>
                          <a:cs typeface="Tahoma"/>
                        </a:rPr>
                        <a:t>28/12/2012</a:t>
                      </a:r>
                      <a:endParaRPr lang="en-US" sz="1400">
                        <a:latin typeface="Times New Roman"/>
                        <a:ea typeface="Times New Roman"/>
                        <a:cs typeface="Times New Roman"/>
                      </a:endParaRPr>
                    </a:p>
                  </a:txBody>
                  <a:tcPr marL="64717" marR="64717" marT="0" marB="0">
                    <a:lnL>
                      <a:noFill/>
                    </a:lnL>
                    <a:lnR>
                      <a:noFill/>
                    </a:lnR>
                    <a:lnT>
                      <a:noFill/>
                    </a:lnT>
                    <a:lnB>
                      <a:noFill/>
                    </a:lnB>
                  </a:tcPr>
                </a:tc>
                <a:tc>
                  <a:txBody>
                    <a:bodyPr/>
                    <a:lstStyle/>
                    <a:p>
                      <a:pPr marL="0" marR="0" algn="just">
                        <a:spcBef>
                          <a:spcPts val="0"/>
                        </a:spcBef>
                        <a:spcAft>
                          <a:spcPts val="0"/>
                        </a:spcAft>
                      </a:pPr>
                      <a:r>
                        <a:rPr lang="ms-MY" sz="1400" dirty="0">
                          <a:latin typeface="Calibri"/>
                          <a:ea typeface="Times New Roman"/>
                          <a:cs typeface="Tahoma"/>
                        </a:rPr>
                        <a:t>Dibayar macam-macam biaya operasional oleh PT.Duta Niaga sebesar Ro 27.000.000. secara tunai. </a:t>
                      </a:r>
                      <a:endParaRPr lang="en-US" sz="1400" dirty="0">
                        <a:latin typeface="Times New Roman"/>
                        <a:ea typeface="Times New Roman"/>
                        <a:cs typeface="Times New Roman"/>
                      </a:endParaRPr>
                    </a:p>
                  </a:txBody>
                  <a:tcPr marL="64717" marR="64717" marT="0" marB="0">
                    <a:lnL>
                      <a:noFill/>
                    </a:lnL>
                    <a:lnR>
                      <a:noFill/>
                    </a:lnR>
                    <a:lnT>
                      <a:noFill/>
                    </a:lnT>
                    <a:lnB>
                      <a:noFill/>
                    </a:lnB>
                  </a:tcPr>
                </a:tc>
              </a:tr>
            </a:tbl>
          </a:graphicData>
        </a:graphic>
      </p:graphicFrame>
      <p:sp>
        <p:nvSpPr>
          <p:cNvPr id="5122" name="Rectangle 2"/>
          <p:cNvSpPr>
            <a:spLocks noChangeArrowheads="1"/>
          </p:cNvSpPr>
          <p:nvPr/>
        </p:nvSpPr>
        <p:spPr bwMode="auto">
          <a:xfrm>
            <a:off x="381000" y="6019800"/>
            <a:ext cx="8382000"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ms-MY" sz="14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Pada tanggal  akhir Desember  2012  kurs tengah BI yang berlaku adalah  ¥1 = Rp 90 dan  Sin $ 1 = Rp 6.600.</a:t>
            </a:r>
            <a:endParaRPr kumimoji="0" lang="en-US" sz="14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ms-MY" sz="14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Berdasarkan data dan keterangan tersebut diatas, buatlah  </a:t>
            </a:r>
            <a:r>
              <a:rPr kumimoji="0" lang="ms-MY" sz="14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jurnal yang diperlukan</a:t>
            </a:r>
            <a:r>
              <a:rPr kumimoji="0" lang="ms-MY" sz="14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PT.Duta Niaga !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 name="Rectangle 5"/>
          <p:cNvSpPr/>
          <p:nvPr/>
        </p:nvSpPr>
        <p:spPr>
          <a:xfrm>
            <a:off x="5943600" y="5029200"/>
            <a:ext cx="3200400" cy="2057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029200"/>
            <a:ext cx="3048000" cy="2057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5" name="Rectangle 1"/>
          <p:cNvSpPr>
            <a:spLocks noChangeArrowheads="1"/>
          </p:cNvSpPr>
          <p:nvPr/>
        </p:nvSpPr>
        <p:spPr bwMode="auto">
          <a:xfrm>
            <a:off x="990600" y="133290"/>
            <a:ext cx="70866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ms-MY" sz="2000" b="0" i="0" u="none" strike="noStrike" cap="none" normalizeH="0" baseline="0" dirty="0" smtClean="0">
                <a:ln>
                  <a:noFill/>
                </a:ln>
                <a:solidFill>
                  <a:schemeClr val="bg1"/>
                </a:solidFill>
                <a:effectLst/>
                <a:latin typeface="Tahoma" pitchFamily="34" charset="0"/>
                <a:ea typeface="Tahoma" pitchFamily="34" charset="0"/>
                <a:cs typeface="Tahoma" pitchFamily="34" charset="0"/>
              </a:rPr>
              <a:t>Contoh</a:t>
            </a:r>
          </a:p>
        </p:txBody>
      </p:sp>
      <p:pic>
        <p:nvPicPr>
          <p:cNvPr id="9" name="Picture 8" descr="Money-Dollar-3.jpg"/>
          <p:cNvPicPr>
            <a:picLocks noChangeAspect="1"/>
          </p:cNvPicPr>
          <p:nvPr/>
        </p:nvPicPr>
        <p:blipFill>
          <a:blip r:embed="rId2" cstate="print"/>
          <a:stretch>
            <a:fillRect/>
          </a:stretch>
        </p:blipFill>
        <p:spPr>
          <a:xfrm>
            <a:off x="3124200" y="5029200"/>
            <a:ext cx="2743200" cy="2057400"/>
          </a:xfrm>
          <a:prstGeom prst="rect">
            <a:avLst/>
          </a:prstGeom>
        </p:spPr>
      </p:pic>
      <p:sp>
        <p:nvSpPr>
          <p:cNvPr id="9217" name="Rectangle 1"/>
          <p:cNvSpPr>
            <a:spLocks noChangeArrowheads="1"/>
          </p:cNvSpPr>
          <p:nvPr/>
        </p:nvSpPr>
        <p:spPr bwMode="auto">
          <a:xfrm>
            <a:off x="685800" y="1797784"/>
            <a:ext cx="76200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ms-MY" sz="20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PT.Mitra Niaga  yang berlokasi di Jakarta adalah sebuah perusahaan ekspor impor.  Perusahaan ini membeli berbagai barang elektronik dari beberana negara lain, seperti Jepang, Singapura dan Hongkong. Perusahaan  ini menjual  berbagai barang produksi Indonesia   ke negara-negara lain.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 name="Rectangle 5"/>
          <p:cNvSpPr/>
          <p:nvPr/>
        </p:nvSpPr>
        <p:spPr>
          <a:xfrm>
            <a:off x="5943600" y="5029200"/>
            <a:ext cx="3200400" cy="2057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029200"/>
            <a:ext cx="3048000" cy="2057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Money-Dollar-3.jpg"/>
          <p:cNvPicPr>
            <a:picLocks noChangeAspect="1"/>
          </p:cNvPicPr>
          <p:nvPr/>
        </p:nvPicPr>
        <p:blipFill>
          <a:blip r:embed="rId2" cstate="print"/>
          <a:stretch>
            <a:fillRect/>
          </a:stretch>
        </p:blipFill>
        <p:spPr>
          <a:xfrm>
            <a:off x="3124200" y="5029200"/>
            <a:ext cx="2743200" cy="2057400"/>
          </a:xfrm>
          <a:prstGeom prst="rect">
            <a:avLst/>
          </a:prstGeom>
        </p:spPr>
      </p:pic>
      <p:sp>
        <p:nvSpPr>
          <p:cNvPr id="10" name="Rectangle 1"/>
          <p:cNvSpPr>
            <a:spLocks noChangeArrowheads="1"/>
          </p:cNvSpPr>
          <p:nvPr/>
        </p:nvSpPr>
        <p:spPr bwMode="auto">
          <a:xfrm>
            <a:off x="990600" y="361890"/>
            <a:ext cx="70866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ms-MY" sz="2000" b="0" i="0" u="none" strike="noStrike" cap="none" normalizeH="0" baseline="0" dirty="0" smtClean="0">
                <a:ln>
                  <a:noFill/>
                </a:ln>
                <a:solidFill>
                  <a:schemeClr val="bg1"/>
                </a:solidFill>
                <a:effectLst/>
                <a:latin typeface="Tahoma" pitchFamily="34" charset="0"/>
                <a:ea typeface="Tahoma" pitchFamily="34" charset="0"/>
                <a:cs typeface="Tahoma" pitchFamily="34" charset="0"/>
              </a:rPr>
              <a:t>Contoh</a:t>
            </a:r>
          </a:p>
        </p:txBody>
      </p:sp>
      <p:sp>
        <p:nvSpPr>
          <p:cNvPr id="11" name="Rectangle 10"/>
          <p:cNvSpPr/>
          <p:nvPr/>
        </p:nvSpPr>
        <p:spPr>
          <a:xfrm>
            <a:off x="685800" y="1066800"/>
            <a:ext cx="7772400" cy="3477875"/>
          </a:xfrm>
          <a:prstGeom prst="rect">
            <a:avLst/>
          </a:prstGeom>
        </p:spPr>
        <p:txBody>
          <a:bodyPr wrap="square">
            <a:spAutoFit/>
          </a:bodyPr>
          <a:lstStyle/>
          <a:p>
            <a:pPr algn="just"/>
            <a:r>
              <a:rPr lang="ms-MY" sz="2000" dirty="0" smtClean="0">
                <a:latin typeface="Tahoma" pitchFamily="34" charset="0"/>
                <a:ea typeface="Tahoma" pitchFamily="34" charset="0"/>
                <a:cs typeface="Tahoma" pitchFamily="34" charset="0"/>
              </a:rPr>
              <a:t>Pada  tanggal  4 Januari 2012, PT.Mitra Niaga membeli  6.000 unit  HP  secara kredit  dari perusahaan Singapura, “Big Lion Corp” seharga Sin$ 450.000.  Kurs yang berlaku pada saat itu adalah  Sin $ 1 = Rp 6.200.   PT.Mitra Niaga  akan membayar pembelian ini pada tanggal  4 Februari 2012.</a:t>
            </a:r>
          </a:p>
          <a:p>
            <a:pPr algn="just"/>
            <a:endParaRPr lang="ms-MY" sz="2000" dirty="0" smtClean="0">
              <a:latin typeface="Tahoma" pitchFamily="34" charset="0"/>
              <a:ea typeface="Tahoma" pitchFamily="34" charset="0"/>
              <a:cs typeface="Tahoma" pitchFamily="34" charset="0"/>
            </a:endParaRPr>
          </a:p>
          <a:p>
            <a:pPr algn="just"/>
            <a:r>
              <a:rPr lang="ms-MY" sz="2000" dirty="0" smtClean="0">
                <a:latin typeface="Tahoma" pitchFamily="34" charset="0"/>
                <a:ea typeface="Tahoma" pitchFamily="34" charset="0"/>
                <a:cs typeface="Tahoma" pitchFamily="34" charset="0"/>
              </a:rPr>
              <a:t>Atas transaksi ini, jurnal yang perlu dibuat adalah (metode perpetual) :</a:t>
            </a:r>
          </a:p>
          <a:p>
            <a:pPr algn="just"/>
            <a:endParaRPr lang="ms-MY" sz="2000" dirty="0" smtClean="0">
              <a:latin typeface="Tahoma" pitchFamily="34" charset="0"/>
              <a:ea typeface="Tahoma" pitchFamily="34" charset="0"/>
              <a:cs typeface="Tahoma" pitchFamily="34" charset="0"/>
            </a:endParaRPr>
          </a:p>
          <a:p>
            <a:pPr algn="just"/>
            <a:r>
              <a:rPr lang="ms-MY" sz="2000" dirty="0" smtClean="0">
                <a:latin typeface="Tahoma" pitchFamily="34" charset="0"/>
                <a:ea typeface="Tahoma" pitchFamily="34" charset="0"/>
                <a:cs typeface="Tahoma" pitchFamily="34" charset="0"/>
              </a:rPr>
              <a:t>		</a:t>
            </a:r>
            <a:r>
              <a:rPr lang="ms-MY" sz="2000" i="1" dirty="0" smtClean="0">
                <a:latin typeface="Tahoma" pitchFamily="34" charset="0"/>
                <a:ea typeface="Tahoma" pitchFamily="34" charset="0"/>
                <a:cs typeface="Tahoma" pitchFamily="34" charset="0"/>
              </a:rPr>
              <a:t>Persediaan   2.790.000.000</a:t>
            </a:r>
          </a:p>
          <a:p>
            <a:pPr algn="just"/>
            <a:r>
              <a:rPr lang="ms-MY" sz="2000" i="1" dirty="0" smtClean="0">
                <a:latin typeface="Tahoma" pitchFamily="34" charset="0"/>
                <a:ea typeface="Tahoma" pitchFamily="34" charset="0"/>
                <a:cs typeface="Tahoma" pitchFamily="34" charset="0"/>
              </a:rPr>
              <a:t>			Hutang  Usaha      2.790.000.000</a:t>
            </a:r>
            <a:endParaRPr lang="en-US" sz="2000" i="1" dirty="0">
              <a:latin typeface="Tahoma" pitchFamily="34" charset="0"/>
              <a:ea typeface="Tahoma" pitchFamily="34" charset="0"/>
              <a:cs typeface="Tahom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 name="Rectangle 5"/>
          <p:cNvSpPr/>
          <p:nvPr/>
        </p:nvSpPr>
        <p:spPr>
          <a:xfrm>
            <a:off x="5943600" y="5029200"/>
            <a:ext cx="3200400" cy="2057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029200"/>
            <a:ext cx="3048000" cy="2057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Money-Dollar-3.jpg"/>
          <p:cNvPicPr>
            <a:picLocks noChangeAspect="1"/>
          </p:cNvPicPr>
          <p:nvPr/>
        </p:nvPicPr>
        <p:blipFill>
          <a:blip r:embed="rId2" cstate="print"/>
          <a:stretch>
            <a:fillRect/>
          </a:stretch>
        </p:blipFill>
        <p:spPr>
          <a:xfrm>
            <a:off x="3124200" y="5029200"/>
            <a:ext cx="2743200" cy="2057400"/>
          </a:xfrm>
          <a:prstGeom prst="rect">
            <a:avLst/>
          </a:prstGeom>
        </p:spPr>
      </p:pic>
      <p:sp>
        <p:nvSpPr>
          <p:cNvPr id="11" name="Rectangle 1"/>
          <p:cNvSpPr>
            <a:spLocks noChangeArrowheads="1"/>
          </p:cNvSpPr>
          <p:nvPr/>
        </p:nvSpPr>
        <p:spPr bwMode="auto">
          <a:xfrm>
            <a:off x="990600" y="361890"/>
            <a:ext cx="70866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ms-MY" sz="2000" b="0" i="0" u="none" strike="noStrike" cap="none" normalizeH="0" baseline="0" dirty="0" smtClean="0">
                <a:ln>
                  <a:noFill/>
                </a:ln>
                <a:solidFill>
                  <a:schemeClr val="bg1"/>
                </a:solidFill>
                <a:effectLst/>
                <a:latin typeface="Tahoma" pitchFamily="34" charset="0"/>
                <a:ea typeface="Tahoma" pitchFamily="34" charset="0"/>
                <a:cs typeface="Tahoma" pitchFamily="34" charset="0"/>
              </a:rPr>
              <a:t>Contoh</a:t>
            </a:r>
          </a:p>
        </p:txBody>
      </p:sp>
      <p:sp>
        <p:nvSpPr>
          <p:cNvPr id="12" name="Rectangle 11"/>
          <p:cNvSpPr/>
          <p:nvPr/>
        </p:nvSpPr>
        <p:spPr>
          <a:xfrm>
            <a:off x="457200" y="914400"/>
            <a:ext cx="8153400" cy="4093428"/>
          </a:xfrm>
          <a:prstGeom prst="rect">
            <a:avLst/>
          </a:prstGeom>
        </p:spPr>
        <p:txBody>
          <a:bodyPr wrap="square">
            <a:spAutoFit/>
          </a:bodyPr>
          <a:lstStyle/>
          <a:p>
            <a:pPr algn="just"/>
            <a:r>
              <a:rPr lang="ms-MY" sz="2000" dirty="0" smtClean="0">
                <a:latin typeface="Tahoma" pitchFamily="34" charset="0"/>
                <a:ea typeface="Tahoma" pitchFamily="34" charset="0"/>
                <a:cs typeface="Tahoma" pitchFamily="34" charset="0"/>
              </a:rPr>
              <a:t>Pada tanggal  10 Januari 2012, PT.Mitra Niaga menjual barang dagangan secara kredit ke “SingCorp” di Singapura. Barang dagangan yang memiliki BPP sebesar Rp 400.000.000. tersebut dijual dengan harga total sebesar US $ 61.000. Kurs yang berlaku pada saat itu adalah  US $ 1 = Rp 9.100.</a:t>
            </a:r>
          </a:p>
          <a:p>
            <a:pPr algn="just"/>
            <a:endParaRPr lang="ms-MY" sz="2000" dirty="0" smtClean="0">
              <a:latin typeface="Tahoma" pitchFamily="34" charset="0"/>
              <a:ea typeface="Tahoma" pitchFamily="34" charset="0"/>
              <a:cs typeface="Tahoma" pitchFamily="34" charset="0"/>
            </a:endParaRPr>
          </a:p>
          <a:p>
            <a:pPr algn="just"/>
            <a:r>
              <a:rPr lang="ms-MY" sz="2000" dirty="0" smtClean="0">
                <a:latin typeface="Tahoma" pitchFamily="34" charset="0"/>
                <a:ea typeface="Tahoma" pitchFamily="34" charset="0"/>
                <a:cs typeface="Tahoma" pitchFamily="34" charset="0"/>
              </a:rPr>
              <a:t>Atas transaksi ini, jurnal yang perlu dibuat adalah (metode perpetual) :</a:t>
            </a:r>
          </a:p>
          <a:p>
            <a:pPr algn="just"/>
            <a:endParaRPr lang="ms-MY" sz="2000" dirty="0" smtClean="0">
              <a:latin typeface="Tahoma" pitchFamily="34" charset="0"/>
              <a:ea typeface="Tahoma" pitchFamily="34" charset="0"/>
              <a:cs typeface="Tahoma" pitchFamily="34" charset="0"/>
            </a:endParaRPr>
          </a:p>
          <a:p>
            <a:pPr algn="just"/>
            <a:r>
              <a:rPr lang="ms-MY" sz="2000" dirty="0" smtClean="0">
                <a:latin typeface="Tahoma" pitchFamily="34" charset="0"/>
                <a:ea typeface="Tahoma" pitchFamily="34" charset="0"/>
                <a:cs typeface="Tahoma" pitchFamily="34" charset="0"/>
              </a:rPr>
              <a:t>		</a:t>
            </a:r>
            <a:r>
              <a:rPr lang="ms-MY" sz="2000" i="1" dirty="0" smtClean="0">
                <a:latin typeface="Tahoma" pitchFamily="34" charset="0"/>
                <a:ea typeface="Tahoma" pitchFamily="34" charset="0"/>
                <a:cs typeface="Tahoma" pitchFamily="34" charset="0"/>
              </a:rPr>
              <a:t>Piutang  Usaha   555.100.000.</a:t>
            </a:r>
          </a:p>
          <a:p>
            <a:pPr algn="just"/>
            <a:r>
              <a:rPr lang="ms-MY" sz="2000" i="1" dirty="0" smtClean="0">
                <a:latin typeface="Tahoma" pitchFamily="34" charset="0"/>
                <a:ea typeface="Tahoma" pitchFamily="34" charset="0"/>
                <a:cs typeface="Tahoma" pitchFamily="34" charset="0"/>
              </a:rPr>
              <a:t>		Beban Pokok	400.000.000.</a:t>
            </a:r>
          </a:p>
          <a:p>
            <a:pPr algn="just"/>
            <a:r>
              <a:rPr lang="ms-MY" sz="2000" i="1" dirty="0" smtClean="0">
                <a:latin typeface="Tahoma" pitchFamily="34" charset="0"/>
                <a:ea typeface="Tahoma" pitchFamily="34" charset="0"/>
                <a:cs typeface="Tahoma" pitchFamily="34" charset="0"/>
              </a:rPr>
              <a:t>			Penjualan      555.100.000.</a:t>
            </a:r>
          </a:p>
          <a:p>
            <a:pPr algn="just"/>
            <a:r>
              <a:rPr lang="ms-MY" sz="2000" i="1" dirty="0" smtClean="0">
                <a:latin typeface="Tahoma" pitchFamily="34" charset="0"/>
                <a:ea typeface="Tahoma" pitchFamily="34" charset="0"/>
                <a:cs typeface="Tahoma" pitchFamily="34" charset="0"/>
              </a:rPr>
              <a:t>			Persediaan    400.000.000.</a:t>
            </a:r>
            <a:endParaRPr lang="en-US" sz="2000" i="1" dirty="0" smtClean="0">
              <a:latin typeface="Tahoma" pitchFamily="34" charset="0"/>
              <a:ea typeface="Tahoma" pitchFamily="34" charset="0"/>
              <a:cs typeface="Tahoma" pitchFamily="34" charset="0"/>
            </a:endParaRPr>
          </a:p>
          <a:p>
            <a:pPr algn="just"/>
            <a:endParaRPr lang="en-US" sz="2000" dirty="0">
              <a:latin typeface="Tahoma" pitchFamily="34" charset="0"/>
              <a:ea typeface="Tahoma" pitchFamily="34" charset="0"/>
              <a:cs typeface="Tahom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 name="Rectangle 5"/>
          <p:cNvSpPr/>
          <p:nvPr/>
        </p:nvSpPr>
        <p:spPr>
          <a:xfrm>
            <a:off x="5943600" y="5029200"/>
            <a:ext cx="3200400" cy="2057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029200"/>
            <a:ext cx="3048000" cy="2057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Money-Dollar-3.jpg"/>
          <p:cNvPicPr>
            <a:picLocks noChangeAspect="1"/>
          </p:cNvPicPr>
          <p:nvPr/>
        </p:nvPicPr>
        <p:blipFill>
          <a:blip r:embed="rId2" cstate="print"/>
          <a:stretch>
            <a:fillRect/>
          </a:stretch>
        </p:blipFill>
        <p:spPr>
          <a:xfrm>
            <a:off x="3124200" y="5029200"/>
            <a:ext cx="2743200" cy="2057400"/>
          </a:xfrm>
          <a:prstGeom prst="rect">
            <a:avLst/>
          </a:prstGeom>
        </p:spPr>
      </p:pic>
      <p:sp>
        <p:nvSpPr>
          <p:cNvPr id="11" name="Rectangle 1"/>
          <p:cNvSpPr>
            <a:spLocks noChangeArrowheads="1"/>
          </p:cNvSpPr>
          <p:nvPr/>
        </p:nvSpPr>
        <p:spPr bwMode="auto">
          <a:xfrm>
            <a:off x="990600" y="361890"/>
            <a:ext cx="70866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ms-MY" sz="2000" b="0" i="0" u="none" strike="noStrike" cap="none" normalizeH="0" baseline="0" dirty="0" smtClean="0">
                <a:ln>
                  <a:noFill/>
                </a:ln>
                <a:solidFill>
                  <a:schemeClr val="bg1"/>
                </a:solidFill>
                <a:effectLst/>
                <a:latin typeface="Tahoma" pitchFamily="34" charset="0"/>
                <a:ea typeface="Tahoma" pitchFamily="34" charset="0"/>
                <a:cs typeface="Tahoma" pitchFamily="34" charset="0"/>
              </a:rPr>
              <a:t>Contoh</a:t>
            </a:r>
          </a:p>
        </p:txBody>
      </p:sp>
      <p:sp>
        <p:nvSpPr>
          <p:cNvPr id="12" name="Rectangle 11"/>
          <p:cNvSpPr/>
          <p:nvPr/>
        </p:nvSpPr>
        <p:spPr>
          <a:xfrm>
            <a:off x="457200" y="914400"/>
            <a:ext cx="8153400" cy="4093428"/>
          </a:xfrm>
          <a:prstGeom prst="rect">
            <a:avLst/>
          </a:prstGeom>
        </p:spPr>
        <p:txBody>
          <a:bodyPr wrap="square">
            <a:spAutoFit/>
          </a:bodyPr>
          <a:lstStyle/>
          <a:p>
            <a:pPr algn="just"/>
            <a:r>
              <a:rPr lang="ms-MY" sz="2000" dirty="0" smtClean="0">
                <a:latin typeface="Tahoma" pitchFamily="34" charset="0"/>
                <a:ea typeface="Tahoma" pitchFamily="34" charset="0"/>
                <a:cs typeface="Tahoma" pitchFamily="34" charset="0"/>
              </a:rPr>
              <a:t>Pada akhir  Januari  2012  kurs tengah BI yang berlaku adalah  Sin $ 1 = Rp 6.700  dan 1 US $ = Rp 9.400. </a:t>
            </a:r>
          </a:p>
          <a:p>
            <a:pPr algn="just"/>
            <a:endParaRPr lang="ms-MY" sz="2000" dirty="0" smtClean="0">
              <a:latin typeface="Tahoma" pitchFamily="34" charset="0"/>
              <a:ea typeface="Tahoma" pitchFamily="34" charset="0"/>
              <a:cs typeface="Tahoma" pitchFamily="34" charset="0"/>
            </a:endParaRPr>
          </a:p>
          <a:p>
            <a:pPr algn="just"/>
            <a:r>
              <a:rPr lang="ms-MY" sz="2000" dirty="0" smtClean="0">
                <a:latin typeface="Tahoma" pitchFamily="34" charset="0"/>
                <a:ea typeface="Tahoma" pitchFamily="34" charset="0"/>
                <a:cs typeface="Tahoma" pitchFamily="34" charset="0"/>
              </a:rPr>
              <a:t>Maka atas perubahan nilai tukar mata uang asing terhadap rupiah pada akhir Januari 2012 tersebut, perlu dibuat jurnal penyesuaian pada tanggal 31 Januari 2012 sebagai berikut :</a:t>
            </a:r>
          </a:p>
          <a:p>
            <a:pPr algn="just"/>
            <a:endParaRPr lang="ms-MY" sz="2000" dirty="0" smtClean="0">
              <a:latin typeface="Tahoma" pitchFamily="34" charset="0"/>
              <a:ea typeface="Tahoma" pitchFamily="34" charset="0"/>
              <a:cs typeface="Tahoma" pitchFamily="34" charset="0"/>
            </a:endParaRPr>
          </a:p>
          <a:p>
            <a:pPr algn="ctr"/>
            <a:r>
              <a:rPr lang="ms-MY" sz="2000" dirty="0" smtClean="0">
                <a:latin typeface="Tahoma" pitchFamily="34" charset="0"/>
                <a:ea typeface="Tahoma" pitchFamily="34" charset="0"/>
                <a:cs typeface="Tahoma" pitchFamily="34" charset="0"/>
              </a:rPr>
              <a:t>Atas Hutang Usaha</a:t>
            </a:r>
          </a:p>
          <a:p>
            <a:pPr algn="just"/>
            <a:endParaRPr lang="ms-MY" sz="2000" dirty="0" smtClean="0">
              <a:latin typeface="Tahoma" pitchFamily="34" charset="0"/>
              <a:ea typeface="Tahoma" pitchFamily="34" charset="0"/>
              <a:cs typeface="Tahoma" pitchFamily="34" charset="0"/>
            </a:endParaRPr>
          </a:p>
          <a:p>
            <a:pPr algn="just"/>
            <a:r>
              <a:rPr lang="ms-MY" sz="2000" dirty="0" smtClean="0">
                <a:latin typeface="Tahoma" pitchFamily="34" charset="0"/>
                <a:ea typeface="Tahoma" pitchFamily="34" charset="0"/>
                <a:cs typeface="Tahoma" pitchFamily="34" charset="0"/>
              </a:rPr>
              <a:t>		</a:t>
            </a:r>
            <a:r>
              <a:rPr lang="ms-MY" sz="2000" i="1" dirty="0" smtClean="0">
                <a:latin typeface="Tahoma" pitchFamily="34" charset="0"/>
                <a:ea typeface="Tahoma" pitchFamily="34" charset="0"/>
                <a:cs typeface="Tahoma" pitchFamily="34" charset="0"/>
              </a:rPr>
              <a:t>Selisih Kurs   225.000.000</a:t>
            </a:r>
          </a:p>
          <a:p>
            <a:pPr algn="just"/>
            <a:r>
              <a:rPr lang="ms-MY" sz="2000" i="1" dirty="0" smtClean="0">
                <a:latin typeface="Tahoma" pitchFamily="34" charset="0"/>
                <a:ea typeface="Tahoma" pitchFamily="34" charset="0"/>
                <a:cs typeface="Tahoma" pitchFamily="34" charset="0"/>
              </a:rPr>
              <a:t>			Hutang  Usaha      225.000.000</a:t>
            </a:r>
            <a:endParaRPr lang="en-US" sz="2000" i="1" dirty="0" smtClean="0">
              <a:latin typeface="Tahoma" pitchFamily="34" charset="0"/>
              <a:ea typeface="Tahoma" pitchFamily="34" charset="0"/>
              <a:cs typeface="Tahoma" pitchFamily="34" charset="0"/>
            </a:endParaRPr>
          </a:p>
          <a:p>
            <a:pPr algn="just"/>
            <a:endParaRPr lang="en-US" sz="2000" dirty="0" smtClean="0">
              <a:latin typeface="Tahoma" pitchFamily="34" charset="0"/>
              <a:ea typeface="Tahoma" pitchFamily="34" charset="0"/>
              <a:cs typeface="Tahoma" pitchFamily="34" charset="0"/>
            </a:endParaRPr>
          </a:p>
          <a:p>
            <a:pPr algn="just"/>
            <a:endParaRPr lang="en-US" sz="2000" dirty="0">
              <a:latin typeface="Tahoma" pitchFamily="34" charset="0"/>
              <a:ea typeface="Tahoma" pitchFamily="34" charset="0"/>
              <a:cs typeface="Tahom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 name="Rectangle 5"/>
          <p:cNvSpPr/>
          <p:nvPr/>
        </p:nvSpPr>
        <p:spPr>
          <a:xfrm>
            <a:off x="5943600" y="5029200"/>
            <a:ext cx="3200400" cy="2057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029200"/>
            <a:ext cx="3048000" cy="2057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Money-Dollar-3.jpg"/>
          <p:cNvPicPr>
            <a:picLocks noChangeAspect="1"/>
          </p:cNvPicPr>
          <p:nvPr/>
        </p:nvPicPr>
        <p:blipFill>
          <a:blip r:embed="rId2" cstate="print"/>
          <a:stretch>
            <a:fillRect/>
          </a:stretch>
        </p:blipFill>
        <p:spPr>
          <a:xfrm>
            <a:off x="3124200" y="5029200"/>
            <a:ext cx="2743200" cy="2057400"/>
          </a:xfrm>
          <a:prstGeom prst="rect">
            <a:avLst/>
          </a:prstGeom>
        </p:spPr>
      </p:pic>
      <p:sp>
        <p:nvSpPr>
          <p:cNvPr id="11" name="Rectangle 1"/>
          <p:cNvSpPr>
            <a:spLocks noChangeArrowheads="1"/>
          </p:cNvSpPr>
          <p:nvPr/>
        </p:nvSpPr>
        <p:spPr bwMode="auto">
          <a:xfrm>
            <a:off x="990600" y="361890"/>
            <a:ext cx="70866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ms-MY" sz="2000" b="0" i="0" u="none" strike="noStrike" cap="none" normalizeH="0" baseline="0" dirty="0" smtClean="0">
                <a:ln>
                  <a:noFill/>
                </a:ln>
                <a:solidFill>
                  <a:schemeClr val="bg1"/>
                </a:solidFill>
                <a:effectLst/>
                <a:latin typeface="Tahoma" pitchFamily="34" charset="0"/>
                <a:ea typeface="Tahoma" pitchFamily="34" charset="0"/>
                <a:cs typeface="Tahoma" pitchFamily="34" charset="0"/>
              </a:rPr>
              <a:t>Contoh</a:t>
            </a:r>
          </a:p>
        </p:txBody>
      </p:sp>
      <p:sp>
        <p:nvSpPr>
          <p:cNvPr id="12" name="Rectangle 11"/>
          <p:cNvSpPr/>
          <p:nvPr/>
        </p:nvSpPr>
        <p:spPr>
          <a:xfrm>
            <a:off x="457200" y="914400"/>
            <a:ext cx="8153400" cy="4093428"/>
          </a:xfrm>
          <a:prstGeom prst="rect">
            <a:avLst/>
          </a:prstGeom>
        </p:spPr>
        <p:txBody>
          <a:bodyPr wrap="square">
            <a:spAutoFit/>
          </a:bodyPr>
          <a:lstStyle/>
          <a:p>
            <a:pPr algn="just"/>
            <a:r>
              <a:rPr lang="ms-MY" sz="2000" dirty="0" smtClean="0">
                <a:latin typeface="Tahoma" pitchFamily="34" charset="0"/>
                <a:ea typeface="Tahoma" pitchFamily="34" charset="0"/>
                <a:cs typeface="Tahoma" pitchFamily="34" charset="0"/>
              </a:rPr>
              <a:t>Pada akhir  Januari  2012  kurs tengah BI yang berlaku adalah  Sin $ 1 = Rp 6.700  dan 1 US $ = Rp 9.400. </a:t>
            </a:r>
          </a:p>
          <a:p>
            <a:pPr algn="just"/>
            <a:endParaRPr lang="ms-MY" sz="2000" dirty="0" smtClean="0">
              <a:latin typeface="Tahoma" pitchFamily="34" charset="0"/>
              <a:ea typeface="Tahoma" pitchFamily="34" charset="0"/>
              <a:cs typeface="Tahoma" pitchFamily="34" charset="0"/>
            </a:endParaRPr>
          </a:p>
          <a:p>
            <a:pPr algn="just"/>
            <a:r>
              <a:rPr lang="ms-MY" sz="2000" dirty="0" smtClean="0">
                <a:latin typeface="Tahoma" pitchFamily="34" charset="0"/>
                <a:ea typeface="Tahoma" pitchFamily="34" charset="0"/>
                <a:cs typeface="Tahoma" pitchFamily="34" charset="0"/>
              </a:rPr>
              <a:t>Maka atas perubahan nilai tukar mata uang asing terhadap rupiah pada akhir Januari 2012 tersebut, perlu dibuat jurnal penyesuaian pada tanggal 31 Januari 2012 sebagai berikut :</a:t>
            </a:r>
          </a:p>
          <a:p>
            <a:pPr algn="just"/>
            <a:endParaRPr lang="ms-MY" sz="2000" dirty="0" smtClean="0">
              <a:latin typeface="Tahoma" pitchFamily="34" charset="0"/>
              <a:ea typeface="Tahoma" pitchFamily="34" charset="0"/>
              <a:cs typeface="Tahoma" pitchFamily="34" charset="0"/>
            </a:endParaRPr>
          </a:p>
          <a:p>
            <a:pPr algn="ctr"/>
            <a:r>
              <a:rPr lang="ms-MY" sz="2000" dirty="0" smtClean="0">
                <a:latin typeface="Tahoma" pitchFamily="34" charset="0"/>
                <a:ea typeface="Tahoma" pitchFamily="34" charset="0"/>
                <a:cs typeface="Tahoma" pitchFamily="34" charset="0"/>
              </a:rPr>
              <a:t>Atas Piutang  Usaha</a:t>
            </a:r>
          </a:p>
          <a:p>
            <a:pPr algn="just"/>
            <a:endParaRPr lang="ms-MY" sz="2000" dirty="0" smtClean="0">
              <a:latin typeface="Tahoma" pitchFamily="34" charset="0"/>
              <a:ea typeface="Tahoma" pitchFamily="34" charset="0"/>
              <a:cs typeface="Tahoma" pitchFamily="34" charset="0"/>
            </a:endParaRPr>
          </a:p>
          <a:p>
            <a:pPr algn="just"/>
            <a:r>
              <a:rPr lang="ms-MY" sz="2000" dirty="0" smtClean="0">
                <a:latin typeface="Tahoma" pitchFamily="34" charset="0"/>
                <a:ea typeface="Tahoma" pitchFamily="34" charset="0"/>
                <a:cs typeface="Tahoma" pitchFamily="34" charset="0"/>
              </a:rPr>
              <a:t>		</a:t>
            </a:r>
            <a:r>
              <a:rPr lang="ms-MY" sz="2000" i="1" dirty="0" smtClean="0">
                <a:latin typeface="Tahoma" pitchFamily="34" charset="0"/>
                <a:ea typeface="Tahoma" pitchFamily="34" charset="0"/>
                <a:cs typeface="Tahoma" pitchFamily="34" charset="0"/>
              </a:rPr>
              <a:t>Piutang  Usaha	     18.300.000</a:t>
            </a:r>
          </a:p>
          <a:p>
            <a:pPr algn="just"/>
            <a:r>
              <a:rPr lang="ms-MY" sz="2000" i="1" dirty="0" smtClean="0">
                <a:latin typeface="Tahoma" pitchFamily="34" charset="0"/>
                <a:ea typeface="Tahoma" pitchFamily="34" charset="0"/>
                <a:cs typeface="Tahoma" pitchFamily="34" charset="0"/>
              </a:rPr>
              <a:t>			Selisih Kurs   	18.300.000</a:t>
            </a:r>
          </a:p>
          <a:p>
            <a:pPr algn="just"/>
            <a:r>
              <a:rPr lang="ms-MY" sz="2000" i="1" dirty="0" smtClean="0">
                <a:latin typeface="Tahoma" pitchFamily="34" charset="0"/>
                <a:ea typeface="Tahoma" pitchFamily="34" charset="0"/>
                <a:cs typeface="Tahoma" pitchFamily="34" charset="0"/>
              </a:rPr>
              <a:t>			</a:t>
            </a:r>
            <a:endParaRPr lang="en-US" sz="2000" dirty="0" smtClean="0">
              <a:latin typeface="Tahoma" pitchFamily="34" charset="0"/>
              <a:ea typeface="Tahoma" pitchFamily="34" charset="0"/>
              <a:cs typeface="Tahoma" pitchFamily="34" charset="0"/>
            </a:endParaRPr>
          </a:p>
          <a:p>
            <a:pPr algn="just"/>
            <a:endParaRPr lang="en-US" sz="2000" dirty="0">
              <a:latin typeface="Tahoma" pitchFamily="34" charset="0"/>
              <a:ea typeface="Tahoma" pitchFamily="34" charset="0"/>
              <a:cs typeface="Tahom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 name="Rectangle 5"/>
          <p:cNvSpPr/>
          <p:nvPr/>
        </p:nvSpPr>
        <p:spPr>
          <a:xfrm>
            <a:off x="5943600" y="5029200"/>
            <a:ext cx="3200400" cy="2057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029200"/>
            <a:ext cx="3048000" cy="2057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Money-Dollar-3.jpg"/>
          <p:cNvPicPr>
            <a:picLocks noChangeAspect="1"/>
          </p:cNvPicPr>
          <p:nvPr/>
        </p:nvPicPr>
        <p:blipFill>
          <a:blip r:embed="rId2" cstate="print"/>
          <a:stretch>
            <a:fillRect/>
          </a:stretch>
        </p:blipFill>
        <p:spPr>
          <a:xfrm>
            <a:off x="3124200" y="5029200"/>
            <a:ext cx="2743200" cy="2057400"/>
          </a:xfrm>
          <a:prstGeom prst="rect">
            <a:avLst/>
          </a:prstGeom>
        </p:spPr>
      </p:pic>
      <p:sp>
        <p:nvSpPr>
          <p:cNvPr id="11" name="Rectangle 1"/>
          <p:cNvSpPr>
            <a:spLocks noChangeArrowheads="1"/>
          </p:cNvSpPr>
          <p:nvPr/>
        </p:nvSpPr>
        <p:spPr bwMode="auto">
          <a:xfrm>
            <a:off x="990600" y="76200"/>
            <a:ext cx="70866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ms-MY" sz="2000" b="0" i="0" u="none" strike="noStrike" cap="none" normalizeH="0" baseline="0" dirty="0" smtClean="0">
                <a:ln>
                  <a:noFill/>
                </a:ln>
                <a:solidFill>
                  <a:schemeClr val="bg1"/>
                </a:solidFill>
                <a:effectLst/>
                <a:latin typeface="Tahoma" pitchFamily="34" charset="0"/>
                <a:ea typeface="Tahoma" pitchFamily="34" charset="0"/>
                <a:cs typeface="Tahoma" pitchFamily="34" charset="0"/>
              </a:rPr>
              <a:t>Contoh</a:t>
            </a:r>
          </a:p>
        </p:txBody>
      </p:sp>
      <p:sp>
        <p:nvSpPr>
          <p:cNvPr id="12" name="Rectangle 11"/>
          <p:cNvSpPr/>
          <p:nvPr/>
        </p:nvSpPr>
        <p:spPr>
          <a:xfrm>
            <a:off x="457200" y="533400"/>
            <a:ext cx="8153400" cy="5016758"/>
          </a:xfrm>
          <a:prstGeom prst="rect">
            <a:avLst/>
          </a:prstGeom>
        </p:spPr>
        <p:txBody>
          <a:bodyPr wrap="square">
            <a:spAutoFit/>
          </a:bodyPr>
          <a:lstStyle/>
          <a:p>
            <a:pPr algn="just"/>
            <a:r>
              <a:rPr lang="ms-MY" sz="2000" dirty="0" smtClean="0">
                <a:latin typeface="Tahoma" pitchFamily="34" charset="0"/>
                <a:ea typeface="Tahoma" pitchFamily="34" charset="0"/>
                <a:cs typeface="Tahoma" pitchFamily="34" charset="0"/>
              </a:rPr>
              <a:t>Pada tanggal  4  Februari 2012,  ketika PT.Mitra Niaga melunasi hutangnya kepada “Big Lion Corp”  kurs yang berlaku adalah  Sin $ 1 = Rp 6.500 . Saldo hutang usaha perusahaan saat itu sebesar Rp 3.015.000.000. </a:t>
            </a:r>
          </a:p>
          <a:p>
            <a:pPr algn="just"/>
            <a:endParaRPr lang="ms-MY" sz="2000" dirty="0" smtClean="0">
              <a:latin typeface="Tahoma" pitchFamily="34" charset="0"/>
              <a:ea typeface="Tahoma" pitchFamily="34" charset="0"/>
              <a:cs typeface="Tahoma" pitchFamily="34" charset="0"/>
            </a:endParaRPr>
          </a:p>
          <a:p>
            <a:pPr algn="just"/>
            <a:r>
              <a:rPr lang="ms-MY" sz="2000" dirty="0" smtClean="0">
                <a:latin typeface="Tahoma" pitchFamily="34" charset="0"/>
                <a:ea typeface="Tahoma" pitchFamily="34" charset="0"/>
                <a:cs typeface="Tahoma" pitchFamily="34" charset="0"/>
              </a:rPr>
              <a:t>Maka atas perubahan nilai tukar mata uang asing terhadap rupiah pada tanggal  tersebut, perlu dibuat jurnal transaksi pada tanggal 4 Februari  sebagai berikut :</a:t>
            </a:r>
          </a:p>
          <a:p>
            <a:pPr algn="just"/>
            <a:endParaRPr lang="ms-MY" sz="2000" dirty="0" smtClean="0">
              <a:latin typeface="Tahoma" pitchFamily="34" charset="0"/>
              <a:ea typeface="Tahoma" pitchFamily="34" charset="0"/>
              <a:cs typeface="Tahoma" pitchFamily="34" charset="0"/>
            </a:endParaRPr>
          </a:p>
          <a:p>
            <a:pPr algn="ctr"/>
            <a:r>
              <a:rPr lang="ms-MY" sz="2000" dirty="0" smtClean="0">
                <a:latin typeface="Tahoma" pitchFamily="34" charset="0"/>
                <a:ea typeface="Tahoma" pitchFamily="34" charset="0"/>
                <a:cs typeface="Tahoma" pitchFamily="34" charset="0"/>
              </a:rPr>
              <a:t>Atas Piutang  Usaha</a:t>
            </a:r>
          </a:p>
          <a:p>
            <a:pPr algn="just"/>
            <a:endParaRPr lang="ms-MY" sz="2000" dirty="0" smtClean="0">
              <a:latin typeface="Tahoma" pitchFamily="34" charset="0"/>
              <a:ea typeface="Tahoma" pitchFamily="34" charset="0"/>
              <a:cs typeface="Tahoma" pitchFamily="34" charset="0"/>
            </a:endParaRPr>
          </a:p>
          <a:p>
            <a:pPr algn="just"/>
            <a:r>
              <a:rPr lang="ms-MY" sz="2000" dirty="0" smtClean="0">
                <a:latin typeface="Tahoma" pitchFamily="34" charset="0"/>
                <a:ea typeface="Tahoma" pitchFamily="34" charset="0"/>
                <a:cs typeface="Tahoma" pitchFamily="34" charset="0"/>
              </a:rPr>
              <a:t>		</a:t>
            </a:r>
            <a:r>
              <a:rPr lang="ms-MY" sz="2000" i="1" dirty="0" smtClean="0">
                <a:latin typeface="Tahoma" pitchFamily="34" charset="0"/>
                <a:ea typeface="Tahoma" pitchFamily="34" charset="0"/>
                <a:cs typeface="Tahoma" pitchFamily="34" charset="0"/>
              </a:rPr>
              <a:t>Hutang  Usaha	     3.015.000.000</a:t>
            </a:r>
          </a:p>
          <a:p>
            <a:pPr algn="just"/>
            <a:r>
              <a:rPr lang="ms-MY" sz="2000" i="1" dirty="0" smtClean="0">
                <a:latin typeface="Tahoma" pitchFamily="34" charset="0"/>
                <a:ea typeface="Tahoma" pitchFamily="34" charset="0"/>
                <a:cs typeface="Tahoma" pitchFamily="34" charset="0"/>
              </a:rPr>
              <a:t>                                     Kas                2.925.000.000</a:t>
            </a:r>
          </a:p>
          <a:p>
            <a:pPr algn="just"/>
            <a:r>
              <a:rPr lang="ms-MY" sz="2000" i="1" dirty="0" smtClean="0">
                <a:latin typeface="Tahoma" pitchFamily="34" charset="0"/>
                <a:ea typeface="Tahoma" pitchFamily="34" charset="0"/>
                <a:cs typeface="Tahoma" pitchFamily="34" charset="0"/>
              </a:rPr>
              <a:t>			  Selisih Kurs   	     90.000.000</a:t>
            </a:r>
          </a:p>
          <a:p>
            <a:pPr algn="just"/>
            <a:r>
              <a:rPr lang="ms-MY" sz="2000" i="1" dirty="0" smtClean="0">
                <a:latin typeface="Tahoma" pitchFamily="34" charset="0"/>
                <a:ea typeface="Tahoma" pitchFamily="34" charset="0"/>
                <a:cs typeface="Tahoma" pitchFamily="34" charset="0"/>
              </a:rPr>
              <a:t>			</a:t>
            </a:r>
            <a:endParaRPr lang="en-US" sz="2000" dirty="0" smtClean="0">
              <a:latin typeface="Tahoma" pitchFamily="34" charset="0"/>
              <a:ea typeface="Tahoma" pitchFamily="34" charset="0"/>
              <a:cs typeface="Tahoma" pitchFamily="34" charset="0"/>
            </a:endParaRPr>
          </a:p>
          <a:p>
            <a:pPr algn="just"/>
            <a:endParaRPr lang="en-US" sz="2000" dirty="0">
              <a:latin typeface="Tahoma" pitchFamily="34" charset="0"/>
              <a:ea typeface="Tahoma" pitchFamily="34" charset="0"/>
              <a:cs typeface="Tahom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 name="Rectangle 5"/>
          <p:cNvSpPr/>
          <p:nvPr/>
        </p:nvSpPr>
        <p:spPr>
          <a:xfrm>
            <a:off x="5943600" y="5029200"/>
            <a:ext cx="3200400" cy="2057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029200"/>
            <a:ext cx="3048000" cy="2057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Money-Dollar-3.jpg"/>
          <p:cNvPicPr>
            <a:picLocks noChangeAspect="1"/>
          </p:cNvPicPr>
          <p:nvPr/>
        </p:nvPicPr>
        <p:blipFill>
          <a:blip r:embed="rId2" cstate="print"/>
          <a:stretch>
            <a:fillRect/>
          </a:stretch>
        </p:blipFill>
        <p:spPr>
          <a:xfrm>
            <a:off x="3124200" y="5029200"/>
            <a:ext cx="2743200" cy="2057400"/>
          </a:xfrm>
          <a:prstGeom prst="rect">
            <a:avLst/>
          </a:prstGeom>
        </p:spPr>
      </p:pic>
      <p:sp>
        <p:nvSpPr>
          <p:cNvPr id="11" name="Rectangle 1"/>
          <p:cNvSpPr>
            <a:spLocks noChangeArrowheads="1"/>
          </p:cNvSpPr>
          <p:nvPr/>
        </p:nvSpPr>
        <p:spPr bwMode="auto">
          <a:xfrm>
            <a:off x="990600" y="76200"/>
            <a:ext cx="70866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ms-MY" sz="2000" b="0" i="0" u="none" strike="noStrike" cap="none" normalizeH="0" baseline="0" dirty="0" smtClean="0">
                <a:ln>
                  <a:noFill/>
                </a:ln>
                <a:solidFill>
                  <a:schemeClr val="bg1"/>
                </a:solidFill>
                <a:effectLst/>
                <a:latin typeface="Tahoma" pitchFamily="34" charset="0"/>
                <a:ea typeface="Tahoma" pitchFamily="34" charset="0"/>
                <a:cs typeface="Tahoma" pitchFamily="34" charset="0"/>
              </a:rPr>
              <a:t>Contoh</a:t>
            </a:r>
          </a:p>
        </p:txBody>
      </p:sp>
      <p:sp>
        <p:nvSpPr>
          <p:cNvPr id="12" name="Rectangle 11"/>
          <p:cNvSpPr/>
          <p:nvPr/>
        </p:nvSpPr>
        <p:spPr>
          <a:xfrm>
            <a:off x="457200" y="533400"/>
            <a:ext cx="8153400" cy="4708981"/>
          </a:xfrm>
          <a:prstGeom prst="rect">
            <a:avLst/>
          </a:prstGeom>
        </p:spPr>
        <p:txBody>
          <a:bodyPr wrap="square">
            <a:spAutoFit/>
          </a:bodyPr>
          <a:lstStyle/>
          <a:p>
            <a:pPr algn="just"/>
            <a:r>
              <a:rPr lang="ms-MY" sz="2000" dirty="0" smtClean="0">
                <a:latin typeface="Tahoma" pitchFamily="34" charset="0"/>
                <a:ea typeface="Tahoma" pitchFamily="34" charset="0"/>
                <a:cs typeface="Tahoma" pitchFamily="34" charset="0"/>
              </a:rPr>
              <a:t>Pada tanggal  10 Februari 2012,  ketika “Sing Corp” melunasi kewajibannya kepada PT.Mitra Niaga kurs yang berlaku adalah  US $ 1 = Rp 9.200 . Saldo piutang usaha perusahaan saat itu sebesar Rp 573.400.000. </a:t>
            </a:r>
          </a:p>
          <a:p>
            <a:pPr algn="just"/>
            <a:endParaRPr lang="ms-MY" sz="2000" dirty="0" smtClean="0">
              <a:latin typeface="Tahoma" pitchFamily="34" charset="0"/>
              <a:ea typeface="Tahoma" pitchFamily="34" charset="0"/>
              <a:cs typeface="Tahoma" pitchFamily="34" charset="0"/>
            </a:endParaRPr>
          </a:p>
          <a:p>
            <a:pPr algn="just"/>
            <a:r>
              <a:rPr lang="ms-MY" sz="2000" dirty="0" smtClean="0">
                <a:latin typeface="Tahoma" pitchFamily="34" charset="0"/>
                <a:ea typeface="Tahoma" pitchFamily="34" charset="0"/>
                <a:cs typeface="Tahoma" pitchFamily="34" charset="0"/>
              </a:rPr>
              <a:t>Maka atas perubahan nilai tukar mata uang asing terhadap rupiah pada tanggal  tersebut, perlu dibuat jurnal transaksi pada tanggal 10 Februari  sebagai berikut :</a:t>
            </a:r>
          </a:p>
          <a:p>
            <a:pPr algn="just"/>
            <a:endParaRPr lang="ms-MY" sz="2000" dirty="0" smtClean="0">
              <a:latin typeface="Tahoma" pitchFamily="34" charset="0"/>
              <a:ea typeface="Tahoma" pitchFamily="34" charset="0"/>
              <a:cs typeface="Tahoma" pitchFamily="34" charset="0"/>
            </a:endParaRPr>
          </a:p>
          <a:p>
            <a:pPr algn="ctr"/>
            <a:r>
              <a:rPr lang="ms-MY" sz="2000" dirty="0" smtClean="0">
                <a:latin typeface="Tahoma" pitchFamily="34" charset="0"/>
                <a:ea typeface="Tahoma" pitchFamily="34" charset="0"/>
                <a:cs typeface="Tahoma" pitchFamily="34" charset="0"/>
              </a:rPr>
              <a:t>Atas Piutang  Usaha</a:t>
            </a:r>
          </a:p>
          <a:p>
            <a:pPr algn="just"/>
            <a:endParaRPr lang="ms-MY" sz="2000" dirty="0" smtClean="0">
              <a:latin typeface="Tahoma" pitchFamily="34" charset="0"/>
              <a:ea typeface="Tahoma" pitchFamily="34" charset="0"/>
              <a:cs typeface="Tahoma" pitchFamily="34" charset="0"/>
            </a:endParaRPr>
          </a:p>
          <a:p>
            <a:pPr algn="just"/>
            <a:r>
              <a:rPr lang="ms-MY" sz="2000" dirty="0" smtClean="0">
                <a:latin typeface="Tahoma" pitchFamily="34" charset="0"/>
                <a:ea typeface="Tahoma" pitchFamily="34" charset="0"/>
                <a:cs typeface="Tahoma" pitchFamily="34" charset="0"/>
              </a:rPr>
              <a:t>		</a:t>
            </a:r>
            <a:r>
              <a:rPr lang="ms-MY" sz="2000" i="1" dirty="0" smtClean="0">
                <a:latin typeface="Tahoma" pitchFamily="34" charset="0"/>
                <a:ea typeface="Tahoma" pitchFamily="34" charset="0"/>
                <a:cs typeface="Tahoma" pitchFamily="34" charset="0"/>
              </a:rPr>
              <a:t>Kas	     		561.200.000</a:t>
            </a:r>
          </a:p>
          <a:p>
            <a:pPr algn="just"/>
            <a:r>
              <a:rPr lang="ms-MY" sz="2000" i="1" dirty="0" smtClean="0">
                <a:latin typeface="Tahoma" pitchFamily="34" charset="0"/>
                <a:ea typeface="Tahoma" pitchFamily="34" charset="0"/>
                <a:cs typeface="Tahoma" pitchFamily="34" charset="0"/>
              </a:rPr>
              <a:t>  		Selisih Kurs		12.200.000</a:t>
            </a:r>
          </a:p>
          <a:p>
            <a:pPr algn="just"/>
            <a:r>
              <a:rPr lang="ms-MY" sz="2000" i="1" dirty="0" smtClean="0">
                <a:latin typeface="Tahoma" pitchFamily="34" charset="0"/>
                <a:ea typeface="Tahoma" pitchFamily="34" charset="0"/>
                <a:cs typeface="Tahoma" pitchFamily="34" charset="0"/>
              </a:rPr>
              <a:t>                                     Piutang Usaha            573.400.000</a:t>
            </a:r>
          </a:p>
          <a:p>
            <a:pPr algn="just"/>
            <a:r>
              <a:rPr lang="ms-MY" sz="2000" i="1" dirty="0" smtClean="0">
                <a:latin typeface="Tahoma" pitchFamily="34" charset="0"/>
                <a:ea typeface="Tahoma" pitchFamily="34" charset="0"/>
                <a:cs typeface="Tahoma" pitchFamily="34" charset="0"/>
              </a:rPr>
              <a:t>			</a:t>
            </a:r>
            <a:endParaRPr lang="en-US" sz="2000" dirty="0">
              <a:latin typeface="Tahoma" pitchFamily="34" charset="0"/>
              <a:ea typeface="Tahoma" pitchFamily="34" charset="0"/>
              <a:cs typeface="Tahoma"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 name="Rectangle 5"/>
          <p:cNvSpPr/>
          <p:nvPr/>
        </p:nvSpPr>
        <p:spPr>
          <a:xfrm>
            <a:off x="5943600" y="5029200"/>
            <a:ext cx="3200400" cy="2057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029200"/>
            <a:ext cx="3048000" cy="2057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5" name="Rectangle 1"/>
          <p:cNvSpPr>
            <a:spLocks noChangeArrowheads="1"/>
          </p:cNvSpPr>
          <p:nvPr/>
        </p:nvSpPr>
        <p:spPr bwMode="auto">
          <a:xfrm>
            <a:off x="990600" y="457200"/>
            <a:ext cx="70866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ms-MY" sz="2400" dirty="0" smtClean="0">
                <a:latin typeface="Tahoma" pitchFamily="34" charset="0"/>
                <a:ea typeface="Tahoma" pitchFamily="34" charset="0"/>
                <a:cs typeface="Tahoma" pitchFamily="34" charset="0"/>
              </a:rPr>
              <a:t>Saldo Akun “Selisih Kurs”</a:t>
            </a:r>
            <a:endParaRPr kumimoji="0" lang="ms-MY" sz="2400" b="0" i="0" u="none" strike="noStrike" cap="none" normalizeH="0" baseline="0" dirty="0" smtClean="0">
              <a:ln>
                <a:noFill/>
              </a:ln>
              <a:effectLst/>
              <a:latin typeface="Tahoma" pitchFamily="34" charset="0"/>
              <a:ea typeface="Tahoma" pitchFamily="34" charset="0"/>
              <a:cs typeface="Tahoma" pitchFamily="34" charset="0"/>
            </a:endParaRPr>
          </a:p>
        </p:txBody>
      </p:sp>
      <p:pic>
        <p:nvPicPr>
          <p:cNvPr id="9" name="Picture 8" descr="Money-Dollar-3.jpg"/>
          <p:cNvPicPr>
            <a:picLocks noChangeAspect="1"/>
          </p:cNvPicPr>
          <p:nvPr/>
        </p:nvPicPr>
        <p:blipFill>
          <a:blip r:embed="rId2" cstate="print"/>
          <a:stretch>
            <a:fillRect/>
          </a:stretch>
        </p:blipFill>
        <p:spPr>
          <a:xfrm>
            <a:off x="3124200" y="5029200"/>
            <a:ext cx="2743200" cy="2057400"/>
          </a:xfrm>
          <a:prstGeom prst="rect">
            <a:avLst/>
          </a:prstGeom>
        </p:spPr>
      </p:pic>
      <p:sp>
        <p:nvSpPr>
          <p:cNvPr id="10" name="Rectangle 1"/>
          <p:cNvSpPr>
            <a:spLocks noChangeArrowheads="1"/>
          </p:cNvSpPr>
          <p:nvPr/>
        </p:nvSpPr>
        <p:spPr bwMode="auto">
          <a:xfrm>
            <a:off x="990600" y="1797784"/>
            <a:ext cx="70866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ms-MY" sz="2000" dirty="0" smtClean="0">
                <a:solidFill>
                  <a:schemeClr val="bg1"/>
                </a:solidFill>
                <a:latin typeface="Tahoma" pitchFamily="34" charset="0"/>
                <a:ea typeface="Tahoma" pitchFamily="34" charset="0"/>
                <a:cs typeface="Tahoma" pitchFamily="34" charset="0"/>
              </a:rPr>
              <a:t> Akun “Selisih Kurs” bersaldo debet menunjukkan kerugian yang timbul akibat perubahan nilai tukar rupiah terhadap mata uang asing. Sebaliknya akun “Selisih Kurs” bersaldo kredit menunjukkan laba yang timbul akibat perubahan nilai tukar rupiah terhadap mata uang asing.</a:t>
            </a:r>
            <a:endParaRPr kumimoji="0" lang="ms-MY" sz="2000" b="0" i="0" u="none" strike="noStrike" cap="none" normalizeH="0" baseline="0" dirty="0" smtClean="0">
              <a:ln>
                <a:noFill/>
              </a:ln>
              <a:solidFill>
                <a:schemeClr val="bg1"/>
              </a:solidFill>
              <a:effectLst/>
              <a:latin typeface="Tahoma" pitchFamily="34" charset="0"/>
              <a:ea typeface="Tahoma" pitchFamily="34" charset="0"/>
              <a:cs typeface="Tahoma"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399</TotalTime>
  <Words>878</Words>
  <Application>Microsoft Office PowerPoint</Application>
  <PresentationFormat>On-screen Show (4:3)</PresentationFormat>
  <Paragraphs>95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axioo</dc:creator>
  <cp:lastModifiedBy>May</cp:lastModifiedBy>
  <cp:revision>54</cp:revision>
  <dcterms:created xsi:type="dcterms:W3CDTF">2012-12-11T00:15:32Z</dcterms:created>
  <dcterms:modified xsi:type="dcterms:W3CDTF">2015-05-08T10:29:20Z</dcterms:modified>
</cp:coreProperties>
</file>