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70" r:id="rId11"/>
    <p:sldId id="271"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FFA9E-6066-447C-B3E9-739D7344A8A5}"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FFA9E-6066-447C-B3E9-739D7344A8A5}" type="datetimeFigureOut">
              <a:rPr lang="en-US" smtClean="0"/>
              <a:pPr/>
              <a:t>5/8/2015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FFA9E-6066-447C-B3E9-739D7344A8A5}" type="datetimeFigureOut">
              <a:rPr lang="en-US" smtClean="0"/>
              <a:pPr/>
              <a:t>5/8/2015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FFA9E-6066-447C-B3E9-739D7344A8A5}" type="datetimeFigureOut">
              <a:rPr lang="en-US" smtClean="0"/>
              <a:pPr/>
              <a:t>5/8/2015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FFA9E-6066-447C-B3E9-739D7344A8A5}" type="datetimeFigureOut">
              <a:rPr lang="en-US" smtClean="0"/>
              <a:pPr/>
              <a:t>5/8/2015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C362-165C-4A08-83DF-A5F37438AD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19800" y="4419600"/>
            <a:ext cx="3124200" cy="2667000"/>
          </a:xfrm>
          <a:prstGeom prst="rect">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419600"/>
            <a:ext cx="3048000" cy="2667000"/>
          </a:xfrm>
          <a:prstGeom prst="rect">
            <a:avLst/>
          </a:prstGeom>
          <a:solidFill>
            <a:schemeClr val="tx1">
              <a:lumMod val="75000"/>
              <a:lumOff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
          <p:cNvSpPr txBox="1">
            <a:spLocks noChangeArrowheads="1"/>
          </p:cNvSpPr>
          <p:nvPr/>
        </p:nvSpPr>
        <p:spPr>
          <a:xfrm>
            <a:off x="901700" y="533400"/>
            <a:ext cx="73406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rgbClr val="FFFF00"/>
                </a:solidFill>
                <a:effectLst/>
                <a:uLnTx/>
                <a:uFillTx/>
                <a:latin typeface="Arial Black" pitchFamily="34" charset="0"/>
                <a:ea typeface="+mj-ea"/>
                <a:cs typeface="+mj-cs"/>
              </a:rPr>
              <a:t>Pertemuan</a:t>
            </a:r>
            <a:r>
              <a:rPr kumimoji="0" lang="en-US" sz="2400" b="0" i="0" u="none" strike="noStrike" kern="1200" cap="none" spc="0" normalizeH="0" baseline="0" noProof="0" dirty="0" smtClean="0">
                <a:ln>
                  <a:noFill/>
                </a:ln>
                <a:solidFill>
                  <a:srgbClr val="FFFF00"/>
                </a:solidFill>
                <a:effectLst/>
                <a:uLnTx/>
                <a:uFillTx/>
                <a:latin typeface="Arial Black" pitchFamily="34" charset="0"/>
                <a:ea typeface="+mj-ea"/>
                <a:cs typeface="+mj-cs"/>
              </a:rPr>
              <a:t>  8</a:t>
            </a:r>
          </a:p>
        </p:txBody>
      </p:sp>
      <p:sp>
        <p:nvSpPr>
          <p:cNvPr id="9" name="Rectangle 3"/>
          <p:cNvSpPr txBox="1">
            <a:spLocks noChangeArrowheads="1"/>
          </p:cNvSpPr>
          <p:nvPr/>
        </p:nvSpPr>
        <p:spPr>
          <a:xfrm>
            <a:off x="304800" y="2344261"/>
            <a:ext cx="8610600" cy="779939"/>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rgbClr val="FFFF00"/>
                </a:solidFill>
                <a:effectLst/>
                <a:uLnTx/>
                <a:uFillTx/>
                <a:latin typeface="Arial Black" pitchFamily="34" charset="0"/>
                <a:ea typeface="+mn-ea"/>
                <a:cs typeface="+mn-cs"/>
              </a:rPr>
              <a:t>KANTOR  PUSAT  DAN  KANTOR  CABANG</a:t>
            </a:r>
          </a:p>
        </p:txBody>
      </p:sp>
      <p:pic>
        <p:nvPicPr>
          <p:cNvPr id="10" name="Picture 9" descr="technology_pc tower.jpg"/>
          <p:cNvPicPr>
            <a:picLocks noChangeAspect="1"/>
          </p:cNvPicPr>
          <p:nvPr/>
        </p:nvPicPr>
        <p:blipFill>
          <a:blip r:embed="rId2"/>
          <a:stretch>
            <a:fillRect/>
          </a:stretch>
        </p:blipFill>
        <p:spPr>
          <a:xfrm>
            <a:off x="3200400" y="4419600"/>
            <a:ext cx="2723281" cy="2667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2"/>
          <p:cNvSpPr txBox="1">
            <a:spLocks noChangeArrowheads="1"/>
          </p:cNvSpPr>
          <p:nvPr/>
        </p:nvSpPr>
        <p:spPr>
          <a:xfrm>
            <a:off x="2971800" y="152400"/>
            <a:ext cx="59436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dirty="0" err="1" smtClean="0">
                <a:solidFill>
                  <a:schemeClr val="accent6">
                    <a:lumMod val="60000"/>
                    <a:lumOff val="40000"/>
                  </a:schemeClr>
                </a:solidFill>
                <a:latin typeface="Arial Black" pitchFamily="34" charset="0"/>
                <a:ea typeface="+mj-ea"/>
                <a:cs typeface="+mj-cs"/>
              </a:rPr>
              <a:t>Contoh</a:t>
            </a:r>
            <a:r>
              <a:rPr lang="en-US" sz="2000" dirty="0" smtClean="0">
                <a:solidFill>
                  <a:schemeClr val="accent6">
                    <a:lumMod val="60000"/>
                    <a:lumOff val="40000"/>
                  </a:schemeClr>
                </a:solidFill>
                <a:latin typeface="Arial Black" pitchFamily="34" charset="0"/>
                <a:ea typeface="+mj-ea"/>
                <a:cs typeface="+mj-cs"/>
              </a:rPr>
              <a:t> </a:t>
            </a:r>
            <a:endParaRPr kumimoji="0" lang="en-US" sz="2000" b="0" i="0" u="none" strike="noStrike" kern="1200" cap="none" spc="0" normalizeH="0" baseline="0" noProof="0" dirty="0" smtClean="0">
              <a:ln>
                <a:noFill/>
              </a:ln>
              <a:solidFill>
                <a:schemeClr val="accent6">
                  <a:lumMod val="60000"/>
                  <a:lumOff val="40000"/>
                </a:schemeClr>
              </a:solidFill>
              <a:effectLst/>
              <a:uLnTx/>
              <a:uFillTx/>
              <a:latin typeface="Arial Black" pitchFamily="34" charset="0"/>
              <a:ea typeface="+mj-ea"/>
              <a:cs typeface="+mj-cs"/>
            </a:endParaRPr>
          </a:p>
        </p:txBody>
      </p:sp>
      <p:sp>
        <p:nvSpPr>
          <p:cNvPr id="10" name="Rectangle 9"/>
          <p:cNvSpPr/>
          <p:nvPr/>
        </p:nvSpPr>
        <p:spPr>
          <a:xfrm>
            <a:off x="3048000" y="990600"/>
            <a:ext cx="5715000" cy="2677656"/>
          </a:xfrm>
          <a:prstGeom prst="rect">
            <a:avLst/>
          </a:prstGeom>
        </p:spPr>
        <p:txBody>
          <a:bodyPr wrap="square">
            <a:spAutoFit/>
          </a:bodyPr>
          <a:lstStyle/>
          <a:p>
            <a:pPr algn="just"/>
            <a:r>
              <a:rPr lang="ms-MY" sz="2400" dirty="0" smtClean="0">
                <a:solidFill>
                  <a:schemeClr val="accent6">
                    <a:lumMod val="60000"/>
                    <a:lumOff val="40000"/>
                  </a:schemeClr>
                </a:solidFill>
              </a:rPr>
              <a:t>PT.ABC  adalah sebuah perusahaan distributor  televisi  yang berkedudukan di Jakarta. Pada awal tahun 2012, perusahaan ini membuka cabang di Bandung dan Surabaya.  Perusahaan ini menggunakan metode perpetual di dalam mencatat transaksi pembelian dan penjualannya.</a:t>
            </a:r>
            <a:endParaRPr lang="en-US" sz="2400" dirty="0">
              <a:solidFill>
                <a:schemeClr val="accent6">
                  <a:lumMod val="60000"/>
                  <a:lumOff val="40000"/>
                </a:schemeClr>
              </a:solidFill>
            </a:endParaRPr>
          </a:p>
        </p:txBody>
      </p:sp>
      <p:sp>
        <p:nvSpPr>
          <p:cNvPr id="11" name="Rectangle 10"/>
          <p:cNvSpPr/>
          <p:nvPr/>
        </p:nvSpPr>
        <p:spPr>
          <a:xfrm>
            <a:off x="3124200" y="4057471"/>
            <a:ext cx="5562600" cy="1938992"/>
          </a:xfrm>
          <a:prstGeom prst="rect">
            <a:avLst/>
          </a:prstGeom>
        </p:spPr>
        <p:txBody>
          <a:bodyPr wrap="square">
            <a:spAutoFit/>
          </a:bodyPr>
          <a:lstStyle/>
          <a:p>
            <a:pPr algn="just"/>
            <a:r>
              <a:rPr lang="ms-MY" sz="2400" dirty="0" smtClean="0">
                <a:solidFill>
                  <a:schemeClr val="accent6">
                    <a:lumMod val="60000"/>
                    <a:lumOff val="40000"/>
                  </a:schemeClr>
                </a:solidFill>
              </a:rPr>
              <a:t>Pada  tanggal  12 Januari 2012, Kantor Pusat Jakarta  mengirimkan barang dagangan ke cabang Bandung senilai Rp 155.000.000.  dan ke cabang Surabaya senilai Rp 130.000.000.</a:t>
            </a:r>
            <a:endParaRPr lang="en-US" sz="2400" dirty="0">
              <a:solidFill>
                <a:schemeClr val="accent6">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7"/>
          <p:cNvSpPr/>
          <p:nvPr/>
        </p:nvSpPr>
        <p:spPr>
          <a:xfrm>
            <a:off x="3124200" y="685800"/>
            <a:ext cx="5562600" cy="1938992"/>
          </a:xfrm>
          <a:prstGeom prst="rect">
            <a:avLst/>
          </a:prstGeom>
        </p:spPr>
        <p:txBody>
          <a:bodyPr wrap="square">
            <a:spAutoFit/>
          </a:bodyPr>
          <a:lstStyle/>
          <a:p>
            <a:pPr algn="ctr"/>
            <a:r>
              <a:rPr lang="ms-MY" sz="2400" b="1" dirty="0" smtClean="0">
                <a:solidFill>
                  <a:schemeClr val="accent6">
                    <a:lumMod val="60000"/>
                    <a:lumOff val="40000"/>
                  </a:schemeClr>
                </a:solidFill>
              </a:rPr>
              <a:t>Jurnal di Kantor Pusat Jakarta</a:t>
            </a:r>
          </a:p>
          <a:p>
            <a:pPr algn="just"/>
            <a:endParaRPr lang="ms-MY" sz="2400" dirty="0" smtClean="0">
              <a:solidFill>
                <a:schemeClr val="accent6">
                  <a:lumMod val="60000"/>
                  <a:lumOff val="40000"/>
                </a:schemeClr>
              </a:solidFill>
            </a:endParaRPr>
          </a:p>
          <a:p>
            <a:pPr algn="just"/>
            <a:r>
              <a:rPr lang="ms-MY" sz="2400" i="1" dirty="0" smtClean="0">
                <a:solidFill>
                  <a:schemeClr val="accent6">
                    <a:lumMod val="60000"/>
                    <a:lumOff val="40000"/>
                  </a:schemeClr>
                </a:solidFill>
              </a:rPr>
              <a:t>KanCab Bandung     155.000.000.</a:t>
            </a:r>
          </a:p>
          <a:p>
            <a:pPr algn="just"/>
            <a:r>
              <a:rPr lang="ms-MY" sz="2400" i="1" dirty="0" smtClean="0">
                <a:solidFill>
                  <a:schemeClr val="accent6">
                    <a:lumMod val="60000"/>
                    <a:lumOff val="40000"/>
                  </a:schemeClr>
                </a:solidFill>
              </a:rPr>
              <a:t>Kancab Surabaya     130.000.000.</a:t>
            </a:r>
          </a:p>
          <a:p>
            <a:pPr algn="just"/>
            <a:r>
              <a:rPr lang="ms-MY" sz="2400" i="1" dirty="0" smtClean="0">
                <a:solidFill>
                  <a:schemeClr val="accent6">
                    <a:lumMod val="60000"/>
                    <a:lumOff val="40000"/>
                  </a:schemeClr>
                </a:solidFill>
              </a:rPr>
              <a:t>       Persediaan                          285.000.000</a:t>
            </a:r>
            <a:endParaRPr lang="en-US" sz="2400" i="1" dirty="0">
              <a:solidFill>
                <a:schemeClr val="accent6">
                  <a:lumMod val="60000"/>
                  <a:lumOff val="40000"/>
                </a:schemeClr>
              </a:solidFill>
            </a:endParaRPr>
          </a:p>
        </p:txBody>
      </p:sp>
      <p:sp>
        <p:nvSpPr>
          <p:cNvPr id="10" name="Rectangle 9"/>
          <p:cNvSpPr/>
          <p:nvPr/>
        </p:nvSpPr>
        <p:spPr>
          <a:xfrm>
            <a:off x="3200400" y="2861608"/>
            <a:ext cx="5562600" cy="1569660"/>
          </a:xfrm>
          <a:prstGeom prst="rect">
            <a:avLst/>
          </a:prstGeom>
        </p:spPr>
        <p:txBody>
          <a:bodyPr wrap="square">
            <a:spAutoFit/>
          </a:bodyPr>
          <a:lstStyle/>
          <a:p>
            <a:pPr algn="ctr"/>
            <a:r>
              <a:rPr lang="ms-MY" sz="2400" b="1" dirty="0" smtClean="0">
                <a:solidFill>
                  <a:schemeClr val="accent3">
                    <a:lumMod val="60000"/>
                    <a:lumOff val="40000"/>
                  </a:schemeClr>
                </a:solidFill>
              </a:rPr>
              <a:t>Jurnal di Kantor Cabang Bandung</a:t>
            </a:r>
          </a:p>
          <a:p>
            <a:pPr algn="just"/>
            <a:endParaRPr lang="ms-MY" sz="2400" dirty="0" smtClean="0">
              <a:solidFill>
                <a:schemeClr val="accent3">
                  <a:lumMod val="60000"/>
                  <a:lumOff val="40000"/>
                </a:schemeClr>
              </a:solidFill>
            </a:endParaRPr>
          </a:p>
          <a:p>
            <a:pPr algn="just"/>
            <a:r>
              <a:rPr lang="ms-MY" sz="2400" i="1" dirty="0" smtClean="0">
                <a:solidFill>
                  <a:schemeClr val="accent3">
                    <a:lumMod val="60000"/>
                    <a:lumOff val="40000"/>
                  </a:schemeClr>
                </a:solidFill>
              </a:rPr>
              <a:t>Persediaan            155.000.000.</a:t>
            </a:r>
          </a:p>
          <a:p>
            <a:pPr algn="just"/>
            <a:r>
              <a:rPr lang="ms-MY" sz="2400" i="1" dirty="0" smtClean="0">
                <a:solidFill>
                  <a:schemeClr val="accent3">
                    <a:lumMod val="60000"/>
                    <a:lumOff val="40000"/>
                  </a:schemeClr>
                </a:solidFill>
              </a:rPr>
              <a:t>       Kantor Pusat                      155.000.000</a:t>
            </a:r>
            <a:endParaRPr lang="en-US" sz="2400" i="1" dirty="0">
              <a:solidFill>
                <a:schemeClr val="accent3">
                  <a:lumMod val="60000"/>
                  <a:lumOff val="40000"/>
                </a:schemeClr>
              </a:solidFill>
            </a:endParaRPr>
          </a:p>
        </p:txBody>
      </p:sp>
      <p:sp>
        <p:nvSpPr>
          <p:cNvPr id="11" name="Rectangle 10"/>
          <p:cNvSpPr/>
          <p:nvPr/>
        </p:nvSpPr>
        <p:spPr>
          <a:xfrm>
            <a:off x="3200400" y="4907340"/>
            <a:ext cx="5562600" cy="1569660"/>
          </a:xfrm>
          <a:prstGeom prst="rect">
            <a:avLst/>
          </a:prstGeom>
        </p:spPr>
        <p:txBody>
          <a:bodyPr wrap="square">
            <a:spAutoFit/>
          </a:bodyPr>
          <a:lstStyle/>
          <a:p>
            <a:pPr algn="ctr"/>
            <a:r>
              <a:rPr lang="ms-MY" sz="2400" b="1" dirty="0" smtClean="0">
                <a:solidFill>
                  <a:schemeClr val="accent4">
                    <a:lumMod val="60000"/>
                    <a:lumOff val="40000"/>
                  </a:schemeClr>
                </a:solidFill>
              </a:rPr>
              <a:t>Jurnal di Kantor Cabang  Surabaya</a:t>
            </a:r>
          </a:p>
          <a:p>
            <a:pPr algn="just"/>
            <a:endParaRPr lang="ms-MY" sz="2400" dirty="0" smtClean="0">
              <a:solidFill>
                <a:schemeClr val="accent4">
                  <a:lumMod val="60000"/>
                  <a:lumOff val="40000"/>
                </a:schemeClr>
              </a:solidFill>
            </a:endParaRPr>
          </a:p>
          <a:p>
            <a:pPr algn="just"/>
            <a:r>
              <a:rPr lang="ms-MY" sz="2400" i="1" dirty="0" smtClean="0">
                <a:solidFill>
                  <a:schemeClr val="accent4">
                    <a:lumMod val="60000"/>
                    <a:lumOff val="40000"/>
                  </a:schemeClr>
                </a:solidFill>
              </a:rPr>
              <a:t>Persediaan            130.000.000.</a:t>
            </a:r>
          </a:p>
          <a:p>
            <a:pPr algn="just"/>
            <a:r>
              <a:rPr lang="ms-MY" sz="2400" i="1" dirty="0" smtClean="0">
                <a:solidFill>
                  <a:schemeClr val="accent4">
                    <a:lumMod val="60000"/>
                    <a:lumOff val="40000"/>
                  </a:schemeClr>
                </a:solidFill>
              </a:rPr>
              <a:t>       Kantor Pusat                     130.000.000</a:t>
            </a:r>
            <a:endParaRPr lang="en-US" sz="2400" i="1" dirty="0">
              <a:solidFill>
                <a:schemeClr val="accent4">
                  <a:lumMod val="60000"/>
                  <a:lumOff val="4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2"/>
          <p:cNvSpPr txBox="1">
            <a:spLocks noChangeArrowheads="1"/>
          </p:cNvSpPr>
          <p:nvPr/>
        </p:nvSpPr>
        <p:spPr>
          <a:xfrm>
            <a:off x="2971800" y="152400"/>
            <a:ext cx="59436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dirty="0" err="1" smtClean="0">
                <a:solidFill>
                  <a:schemeClr val="accent6">
                    <a:lumMod val="60000"/>
                    <a:lumOff val="40000"/>
                  </a:schemeClr>
                </a:solidFill>
                <a:latin typeface="Arial Black" pitchFamily="34" charset="0"/>
                <a:ea typeface="+mj-ea"/>
                <a:cs typeface="+mj-cs"/>
              </a:rPr>
              <a:t>Contoh</a:t>
            </a:r>
            <a:r>
              <a:rPr lang="en-US" sz="2000" dirty="0" smtClean="0">
                <a:solidFill>
                  <a:schemeClr val="accent6">
                    <a:lumMod val="60000"/>
                    <a:lumOff val="40000"/>
                  </a:schemeClr>
                </a:solidFill>
                <a:latin typeface="Arial Black" pitchFamily="34" charset="0"/>
                <a:ea typeface="+mj-ea"/>
                <a:cs typeface="+mj-cs"/>
              </a:rPr>
              <a:t> </a:t>
            </a:r>
            <a:endParaRPr kumimoji="0" lang="en-US" sz="2000" b="0" i="0" u="none" strike="noStrike" kern="1200" cap="none" spc="0" normalizeH="0" baseline="0" noProof="0" dirty="0" smtClean="0">
              <a:ln>
                <a:noFill/>
              </a:ln>
              <a:solidFill>
                <a:schemeClr val="accent6">
                  <a:lumMod val="60000"/>
                  <a:lumOff val="40000"/>
                </a:schemeClr>
              </a:solidFill>
              <a:effectLst/>
              <a:uLnTx/>
              <a:uFillTx/>
              <a:latin typeface="Arial Black" pitchFamily="34" charset="0"/>
              <a:ea typeface="+mj-ea"/>
              <a:cs typeface="+mj-cs"/>
            </a:endParaRPr>
          </a:p>
        </p:txBody>
      </p:sp>
      <p:sp>
        <p:nvSpPr>
          <p:cNvPr id="10" name="Rectangle 9"/>
          <p:cNvSpPr/>
          <p:nvPr/>
        </p:nvSpPr>
        <p:spPr>
          <a:xfrm>
            <a:off x="3048000" y="990600"/>
            <a:ext cx="5715000" cy="2677656"/>
          </a:xfrm>
          <a:prstGeom prst="rect">
            <a:avLst/>
          </a:prstGeom>
        </p:spPr>
        <p:txBody>
          <a:bodyPr wrap="square">
            <a:spAutoFit/>
          </a:bodyPr>
          <a:lstStyle/>
          <a:p>
            <a:pPr algn="just"/>
            <a:r>
              <a:rPr lang="ms-MY" sz="2400" dirty="0" smtClean="0">
                <a:solidFill>
                  <a:schemeClr val="accent6">
                    <a:lumMod val="60000"/>
                    <a:lumOff val="40000"/>
                  </a:schemeClr>
                </a:solidFill>
              </a:rPr>
              <a:t>PT.ABC  adalah sebuah perusahaan distributor  televisi  yang berkedudukan di Jakarta. Pada awal tahun 2012, perusahaan ini membuka cabang di Bandung dan Surabaya.  Perusahaan ini menggunakan metode perpetual di dalam mencatat transaksi pembelian dan penjualannya.</a:t>
            </a:r>
            <a:endParaRPr lang="en-US" sz="2400" dirty="0">
              <a:solidFill>
                <a:schemeClr val="accent6">
                  <a:lumMod val="60000"/>
                  <a:lumOff val="40000"/>
                </a:schemeClr>
              </a:solidFill>
            </a:endParaRPr>
          </a:p>
        </p:txBody>
      </p:sp>
      <p:sp>
        <p:nvSpPr>
          <p:cNvPr id="11" name="Rectangle 10"/>
          <p:cNvSpPr/>
          <p:nvPr/>
        </p:nvSpPr>
        <p:spPr>
          <a:xfrm>
            <a:off x="3124200" y="4057471"/>
            <a:ext cx="5562600" cy="1938992"/>
          </a:xfrm>
          <a:prstGeom prst="rect">
            <a:avLst/>
          </a:prstGeom>
        </p:spPr>
        <p:txBody>
          <a:bodyPr wrap="square">
            <a:spAutoFit/>
          </a:bodyPr>
          <a:lstStyle/>
          <a:p>
            <a:pPr algn="just"/>
            <a:r>
              <a:rPr lang="ms-MY" sz="2400" dirty="0" smtClean="0">
                <a:solidFill>
                  <a:schemeClr val="accent6">
                    <a:lumMod val="60000"/>
                    <a:lumOff val="40000"/>
                  </a:schemeClr>
                </a:solidFill>
              </a:rPr>
              <a:t>Pada  tanggal  16 Februari 2012, Kan-cab Bandung mengirimkan uang ke Kan-pus Jakarta sebesar Rp 25.000.000.  dan Kan-cab Surabaya mengirimkan  uang sebesar Rp 30.000.000.</a:t>
            </a:r>
            <a:endParaRPr lang="en-US" sz="2400" dirty="0">
              <a:solidFill>
                <a:schemeClr val="accent6">
                  <a:lumMod val="60000"/>
                  <a:lumOff val="4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7"/>
          <p:cNvSpPr/>
          <p:nvPr/>
        </p:nvSpPr>
        <p:spPr>
          <a:xfrm>
            <a:off x="3124200" y="685800"/>
            <a:ext cx="5562600" cy="1938992"/>
          </a:xfrm>
          <a:prstGeom prst="rect">
            <a:avLst/>
          </a:prstGeom>
        </p:spPr>
        <p:txBody>
          <a:bodyPr wrap="square">
            <a:spAutoFit/>
          </a:bodyPr>
          <a:lstStyle/>
          <a:p>
            <a:pPr algn="ctr"/>
            <a:r>
              <a:rPr lang="ms-MY" sz="2400" b="1" dirty="0" smtClean="0">
                <a:solidFill>
                  <a:schemeClr val="accent6">
                    <a:lumMod val="60000"/>
                    <a:lumOff val="40000"/>
                  </a:schemeClr>
                </a:solidFill>
              </a:rPr>
              <a:t>Jurnal di Kantor Pusat Jakarta</a:t>
            </a:r>
          </a:p>
          <a:p>
            <a:pPr algn="just"/>
            <a:endParaRPr lang="ms-MY" sz="2400" dirty="0" smtClean="0">
              <a:solidFill>
                <a:schemeClr val="accent6">
                  <a:lumMod val="60000"/>
                  <a:lumOff val="40000"/>
                </a:schemeClr>
              </a:solidFill>
            </a:endParaRPr>
          </a:p>
          <a:p>
            <a:pPr algn="just"/>
            <a:r>
              <a:rPr lang="ms-MY" sz="2400" i="1" dirty="0" smtClean="0">
                <a:solidFill>
                  <a:schemeClr val="accent6">
                    <a:lumMod val="60000"/>
                    <a:lumOff val="40000"/>
                  </a:schemeClr>
                </a:solidFill>
              </a:rPr>
              <a:t>Kas                        55.000.000</a:t>
            </a:r>
          </a:p>
          <a:p>
            <a:pPr algn="just"/>
            <a:r>
              <a:rPr lang="ms-MY" sz="2400" i="1" dirty="0" smtClean="0">
                <a:solidFill>
                  <a:schemeClr val="accent6">
                    <a:lumMod val="60000"/>
                    <a:lumOff val="40000"/>
                  </a:schemeClr>
                </a:solidFill>
              </a:rPr>
              <a:t>        KanCab Bandung     25.000.000.</a:t>
            </a:r>
          </a:p>
          <a:p>
            <a:pPr algn="just"/>
            <a:r>
              <a:rPr lang="ms-MY" sz="2400" i="1" dirty="0" smtClean="0">
                <a:solidFill>
                  <a:schemeClr val="accent6">
                    <a:lumMod val="60000"/>
                    <a:lumOff val="40000"/>
                  </a:schemeClr>
                </a:solidFill>
              </a:rPr>
              <a:t>        Kancab Surabaya     30.000.000.</a:t>
            </a:r>
          </a:p>
        </p:txBody>
      </p:sp>
      <p:sp>
        <p:nvSpPr>
          <p:cNvPr id="10" name="Rectangle 9"/>
          <p:cNvSpPr/>
          <p:nvPr/>
        </p:nvSpPr>
        <p:spPr>
          <a:xfrm>
            <a:off x="3200400" y="2861608"/>
            <a:ext cx="5562600" cy="1569660"/>
          </a:xfrm>
          <a:prstGeom prst="rect">
            <a:avLst/>
          </a:prstGeom>
        </p:spPr>
        <p:txBody>
          <a:bodyPr wrap="square">
            <a:spAutoFit/>
          </a:bodyPr>
          <a:lstStyle/>
          <a:p>
            <a:pPr algn="ctr"/>
            <a:r>
              <a:rPr lang="ms-MY" sz="2400" b="1" dirty="0" smtClean="0">
                <a:solidFill>
                  <a:schemeClr val="accent3">
                    <a:lumMod val="60000"/>
                    <a:lumOff val="40000"/>
                  </a:schemeClr>
                </a:solidFill>
              </a:rPr>
              <a:t>Jurnal di Kantor Cabang Bandung</a:t>
            </a:r>
          </a:p>
          <a:p>
            <a:pPr algn="just"/>
            <a:endParaRPr lang="ms-MY" sz="2400" dirty="0" smtClean="0">
              <a:solidFill>
                <a:schemeClr val="accent3">
                  <a:lumMod val="60000"/>
                  <a:lumOff val="40000"/>
                </a:schemeClr>
              </a:solidFill>
            </a:endParaRPr>
          </a:p>
          <a:p>
            <a:pPr algn="just"/>
            <a:r>
              <a:rPr lang="ms-MY" sz="2400" i="1" dirty="0" smtClean="0">
                <a:solidFill>
                  <a:schemeClr val="accent3">
                    <a:lumMod val="60000"/>
                    <a:lumOff val="40000"/>
                  </a:schemeClr>
                </a:solidFill>
              </a:rPr>
              <a:t>Kantor  Pusat            25.000.000.</a:t>
            </a:r>
          </a:p>
          <a:p>
            <a:pPr algn="just"/>
            <a:r>
              <a:rPr lang="ms-MY" sz="2400" i="1" dirty="0" smtClean="0">
                <a:solidFill>
                  <a:schemeClr val="accent3">
                    <a:lumMod val="60000"/>
                    <a:lumOff val="40000"/>
                  </a:schemeClr>
                </a:solidFill>
              </a:rPr>
              <a:t>       Kas                                    25.000.000</a:t>
            </a:r>
            <a:endParaRPr lang="en-US" sz="2400" i="1" dirty="0">
              <a:solidFill>
                <a:schemeClr val="accent3">
                  <a:lumMod val="60000"/>
                  <a:lumOff val="40000"/>
                </a:schemeClr>
              </a:solidFill>
            </a:endParaRPr>
          </a:p>
        </p:txBody>
      </p:sp>
      <p:sp>
        <p:nvSpPr>
          <p:cNvPr id="11" name="Rectangle 10"/>
          <p:cNvSpPr/>
          <p:nvPr/>
        </p:nvSpPr>
        <p:spPr>
          <a:xfrm>
            <a:off x="3200400" y="4907340"/>
            <a:ext cx="5562600" cy="1569660"/>
          </a:xfrm>
          <a:prstGeom prst="rect">
            <a:avLst/>
          </a:prstGeom>
        </p:spPr>
        <p:txBody>
          <a:bodyPr wrap="square">
            <a:spAutoFit/>
          </a:bodyPr>
          <a:lstStyle/>
          <a:p>
            <a:pPr algn="ctr"/>
            <a:r>
              <a:rPr lang="ms-MY" sz="2400" b="1" dirty="0" smtClean="0">
                <a:solidFill>
                  <a:schemeClr val="accent4">
                    <a:lumMod val="60000"/>
                    <a:lumOff val="40000"/>
                  </a:schemeClr>
                </a:solidFill>
              </a:rPr>
              <a:t>Jurnal di Kantor Cabang  Surabaya</a:t>
            </a:r>
          </a:p>
          <a:p>
            <a:pPr algn="just"/>
            <a:endParaRPr lang="ms-MY" sz="2400" dirty="0" smtClean="0">
              <a:solidFill>
                <a:schemeClr val="accent4">
                  <a:lumMod val="60000"/>
                  <a:lumOff val="40000"/>
                </a:schemeClr>
              </a:solidFill>
            </a:endParaRPr>
          </a:p>
          <a:p>
            <a:pPr algn="just"/>
            <a:r>
              <a:rPr lang="ms-MY" sz="2400" i="1" dirty="0" smtClean="0">
                <a:solidFill>
                  <a:schemeClr val="accent4">
                    <a:lumMod val="60000"/>
                    <a:lumOff val="40000"/>
                  </a:schemeClr>
                </a:solidFill>
              </a:rPr>
              <a:t>Kantor  Pusat            30.000.000.</a:t>
            </a:r>
          </a:p>
          <a:p>
            <a:pPr algn="just"/>
            <a:r>
              <a:rPr lang="ms-MY" sz="2400" i="1" dirty="0" smtClean="0">
                <a:solidFill>
                  <a:schemeClr val="accent4">
                    <a:lumMod val="60000"/>
                    <a:lumOff val="40000"/>
                  </a:schemeClr>
                </a:solidFill>
              </a:rPr>
              <a:t>       Kas                                    30.000.000</a:t>
            </a:r>
            <a:endParaRPr lang="en-US" sz="2400" i="1" dirty="0">
              <a:solidFill>
                <a:schemeClr val="accent4">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2667000" y="1371600"/>
            <a:ext cx="6019800" cy="5257800"/>
          </a:xfrm>
          <a:prstGeom prst="rect">
            <a:avLst/>
          </a:prstGeom>
        </p:spPr>
        <p:txBody>
          <a:bodyPr vert="horz" lIns="91440" tIns="45720" rIns="91440" bIns="45720" rtlCol="0">
            <a:noAutofit/>
          </a:bodyPr>
          <a:lstStyle/>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endParaRPr lang="en-US" sz="2200" dirty="0" smtClean="0">
              <a:solidFill>
                <a:schemeClr val="accent6">
                  <a:lumMod val="60000"/>
                  <a:lumOff val="40000"/>
                </a:schemeClr>
              </a:solidFill>
            </a:endParaRPr>
          </a:p>
          <a:p>
            <a:pPr marL="457200" indent="-457200" algn="ctr">
              <a:spcBef>
                <a:spcPct val="20000"/>
              </a:spcBef>
              <a:defRPr/>
            </a:pPr>
            <a:r>
              <a:rPr lang="en-US" sz="2200" dirty="0" smtClean="0">
                <a:solidFill>
                  <a:schemeClr val="accent6">
                    <a:lumMod val="60000"/>
                    <a:lumOff val="40000"/>
                  </a:schemeClr>
                </a:solidFill>
              </a:rPr>
              <a:t>Kantor </a:t>
            </a:r>
            <a:r>
              <a:rPr lang="en-US" sz="2200" dirty="0" err="1" smtClean="0">
                <a:solidFill>
                  <a:schemeClr val="accent6">
                    <a:lumMod val="60000"/>
                    <a:lumOff val="40000"/>
                  </a:schemeClr>
                </a:solidFill>
              </a:rPr>
              <a:t>pusat</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adalah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bagian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dari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sebuah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perusahaan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dengan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tanggung-jawab</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operasi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mencakup</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wilayah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suatu</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negara</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atau</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suatu</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wilayah</a:t>
            </a:r>
            <a:r>
              <a:rPr lang="en-US" sz="2200" dirty="0" smtClean="0">
                <a:solidFill>
                  <a:schemeClr val="accent6">
                    <a:lumMod val="60000"/>
                    <a:lumOff val="40000"/>
                  </a:schemeClr>
                </a:solidFill>
              </a:rPr>
              <a:t> regional </a:t>
            </a:r>
            <a:r>
              <a:rPr lang="en-US" sz="2200" dirty="0" err="1" smtClean="0">
                <a:solidFill>
                  <a:schemeClr val="accent6">
                    <a:lumMod val="60000"/>
                    <a:lumOff val="40000"/>
                  </a:schemeClr>
                </a:solidFill>
              </a:rPr>
              <a:t>tertentu</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atau</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seluruh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dunia</a:t>
            </a:r>
            <a:r>
              <a:rPr lang="en-US" sz="2200" dirty="0" smtClean="0">
                <a:solidFill>
                  <a:schemeClr val="accent6">
                    <a:lumMod val="60000"/>
                    <a:lumOff val="40000"/>
                  </a:schemeClr>
                </a:solidFill>
              </a:rPr>
              <a:t>. </a:t>
            </a:r>
          </a:p>
          <a:p>
            <a:pPr marL="457200" indent="-457200" algn="ctr">
              <a:spcBef>
                <a:spcPct val="20000"/>
              </a:spcBef>
              <a:defRPr/>
            </a:pPr>
            <a:endParaRPr lang="en-US" sz="2200" dirty="0" smtClean="0">
              <a:solidFill>
                <a:schemeClr val="accent6">
                  <a:lumMod val="60000"/>
                  <a:lumOff val="40000"/>
                </a:schemeClr>
              </a:solidFill>
            </a:endParaRPr>
          </a:p>
          <a:p>
            <a:pPr marL="457200" indent="-457200" algn="ctr">
              <a:spcBef>
                <a:spcPct val="20000"/>
              </a:spcBef>
              <a:defRPr/>
            </a:pPr>
            <a:r>
              <a:rPr lang="en-US" sz="2200" dirty="0" smtClean="0">
                <a:solidFill>
                  <a:schemeClr val="accent6">
                    <a:lumMod val="60000"/>
                    <a:lumOff val="40000"/>
                  </a:schemeClr>
                </a:solidFill>
              </a:rPr>
              <a:t>Kantor </a:t>
            </a:r>
            <a:r>
              <a:rPr lang="en-US" sz="2200" dirty="0" err="1" smtClean="0">
                <a:solidFill>
                  <a:schemeClr val="accent6">
                    <a:lumMod val="60000"/>
                    <a:lumOff val="40000"/>
                  </a:schemeClr>
                </a:solidFill>
              </a:rPr>
              <a:t>pusat</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sebuah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perusahaan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beroperasi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dengan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dibantu</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berbagai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cabang</a:t>
            </a:r>
            <a:r>
              <a:rPr lang="en-US" sz="2200" dirty="0" smtClean="0">
                <a:solidFill>
                  <a:schemeClr val="accent6">
                    <a:lumMod val="60000"/>
                    <a:lumOff val="40000"/>
                  </a:schemeClr>
                </a:solidFill>
              </a:rPr>
              <a:t> yang </a:t>
            </a:r>
            <a:r>
              <a:rPr lang="en-US" sz="2200" dirty="0" err="1" smtClean="0">
                <a:solidFill>
                  <a:schemeClr val="accent6">
                    <a:lumMod val="60000"/>
                    <a:lumOff val="40000"/>
                  </a:schemeClr>
                </a:solidFill>
              </a:rPr>
              <a:t>dimiliki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perusahaan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tersebut</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dengan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tanggung-jawab</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operasi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pada</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wilayah</a:t>
            </a:r>
            <a:r>
              <a:rPr lang="en-US" sz="2200" dirty="0" smtClean="0">
                <a:solidFill>
                  <a:schemeClr val="accent6">
                    <a:lumMod val="60000"/>
                    <a:lumOff val="40000"/>
                  </a:schemeClr>
                </a:solidFill>
              </a:rPr>
              <a:t> yang </a:t>
            </a:r>
            <a:r>
              <a:rPr lang="en-US" sz="2200" dirty="0" err="1" smtClean="0">
                <a:solidFill>
                  <a:schemeClr val="accent6">
                    <a:lumMod val="60000"/>
                    <a:lumOff val="40000"/>
                  </a:schemeClr>
                </a:solidFill>
              </a:rPr>
              <a:t>lebih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sempit</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seperti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wilayah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propinsi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atau</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wilayah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kabupaten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Tetapi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kantor</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pusat</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sebuah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perusahaan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multinasional</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akan</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dibantu</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berbagai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kantor</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cabang</a:t>
            </a:r>
            <a:r>
              <a:rPr lang="en-US" sz="2200" dirty="0" smtClean="0">
                <a:solidFill>
                  <a:schemeClr val="accent6">
                    <a:lumMod val="60000"/>
                    <a:lumOff val="40000"/>
                  </a:schemeClr>
                </a:solidFill>
              </a:rPr>
              <a:t> yang </a:t>
            </a:r>
            <a:r>
              <a:rPr lang="en-US" sz="2200" dirty="0" err="1" smtClean="0">
                <a:solidFill>
                  <a:schemeClr val="accent6">
                    <a:lumMod val="60000"/>
                    <a:lumOff val="40000"/>
                  </a:schemeClr>
                </a:solidFill>
              </a:rPr>
              <a:t>beroperasi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di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berbagai</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wilayah</a:t>
            </a:r>
            <a:r>
              <a:rPr lang="en-US" sz="2200" dirty="0" smtClean="0">
                <a:solidFill>
                  <a:schemeClr val="accent6">
                    <a:lumMod val="60000"/>
                    <a:lumOff val="40000"/>
                  </a:schemeClr>
                </a:solidFill>
              </a:rPr>
              <a:t> </a:t>
            </a:r>
            <a:r>
              <a:rPr lang="en-US" sz="2200" dirty="0" err="1" smtClean="0">
                <a:solidFill>
                  <a:schemeClr val="accent6">
                    <a:lumMod val="60000"/>
                    <a:lumOff val="40000"/>
                  </a:schemeClr>
                </a:solidFill>
              </a:rPr>
              <a:t>negara</a:t>
            </a:r>
            <a:r>
              <a:rPr lang="en-US" sz="2200" dirty="0" smtClean="0">
                <a:solidFill>
                  <a:schemeClr val="accent6">
                    <a:lumMod val="60000"/>
                    <a:lumOff val="40000"/>
                  </a:schemeClr>
                </a:solidFill>
              </a:rPr>
              <a:t>. </a:t>
            </a: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endParaRPr lang="en-US" sz="2200" dirty="0" smtClean="0">
              <a:solidFill>
                <a:schemeClr val="accent6">
                  <a:lumMod val="60000"/>
                  <a:lumOff val="40000"/>
                </a:schemeClr>
              </a:solidFill>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endParaRPr kumimoji="0" lang="id-ID" sz="2200" b="0" i="0" u="none" strike="noStrike" kern="1200" cap="none" spc="0" normalizeH="0" baseline="0" noProof="0" dirty="0" smtClean="0">
              <a:ln>
                <a:noFill/>
              </a:ln>
              <a:solidFill>
                <a:schemeClr val="accent6">
                  <a:lumMod val="60000"/>
                  <a:lumOff val="40000"/>
                </a:schemeClr>
              </a:solidFill>
              <a:effectLst/>
              <a:uLnTx/>
              <a:uFillTx/>
              <a:latin typeface="+mn-lt"/>
              <a:ea typeface="+mn-ea"/>
              <a:cs typeface="+mn-cs"/>
            </a:endParaRPr>
          </a:p>
        </p:txBody>
      </p:sp>
      <p:sp>
        <p:nvSpPr>
          <p:cNvPr id="16" name="Rectangle 2"/>
          <p:cNvSpPr txBox="1">
            <a:spLocks noChangeArrowheads="1"/>
          </p:cNvSpPr>
          <p:nvPr/>
        </p:nvSpPr>
        <p:spPr>
          <a:xfrm>
            <a:off x="2971800" y="533400"/>
            <a:ext cx="52705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dirty="0" smtClean="0">
                <a:solidFill>
                  <a:schemeClr val="accent6">
                    <a:lumMod val="60000"/>
                    <a:lumOff val="40000"/>
                  </a:schemeClr>
                </a:solidFill>
                <a:latin typeface="Arial Black" pitchFamily="34" charset="0"/>
                <a:ea typeface="+mj-ea"/>
                <a:cs typeface="+mj-cs"/>
              </a:rPr>
              <a:t>Kantor  </a:t>
            </a:r>
            <a:r>
              <a:rPr lang="en-US" sz="2000" dirty="0" err="1" smtClean="0">
                <a:solidFill>
                  <a:schemeClr val="accent6">
                    <a:lumMod val="60000"/>
                    <a:lumOff val="40000"/>
                  </a:schemeClr>
                </a:solidFill>
                <a:latin typeface="Arial Black" pitchFamily="34" charset="0"/>
                <a:ea typeface="+mj-ea"/>
                <a:cs typeface="+mj-cs"/>
              </a:rPr>
              <a:t>Pusat</a:t>
            </a:r>
            <a:endParaRPr kumimoji="0" lang="en-US" sz="2000" b="0" i="0" u="none" strike="noStrike" kern="1200" cap="none" spc="0" normalizeH="0" baseline="0" noProof="0" dirty="0" smtClean="0">
              <a:ln>
                <a:noFill/>
              </a:ln>
              <a:solidFill>
                <a:schemeClr val="accent6">
                  <a:lumMod val="60000"/>
                  <a:lumOff val="40000"/>
                </a:schemeClr>
              </a:solidFill>
              <a:effectLst/>
              <a:uLnTx/>
              <a:uFillTx/>
              <a:latin typeface="Arial Black" pitchFamily="34" charset="0"/>
              <a:ea typeface="+mj-ea"/>
              <a:cs typeface="+mj-cs"/>
            </a:endParaRPr>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10241" name="Rectangle 1"/>
          <p:cNvSpPr>
            <a:spLocks noChangeArrowheads="1"/>
          </p:cNvSpPr>
          <p:nvPr/>
        </p:nvSpPr>
        <p:spPr bwMode="auto">
          <a:xfrm>
            <a:off x="3124200" y="2547878"/>
            <a:ext cx="533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adalah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bagian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sebuah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perusahaan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beroperasi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suatu</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wilayah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tertentu</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misalnya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wilayah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kabupaten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Fungsi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ini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adalah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sebagai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kepanjangan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tangan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perusahaan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tersebut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untuk</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wilayah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dimana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tersebut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beroperasi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Terkadang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dibantu</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oleh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pembantu</a:t>
            </a:r>
            <a:endParaRPr kumimoji="0" lang="en-US" sz="20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p:txBody>
      </p:sp>
      <p:sp>
        <p:nvSpPr>
          <p:cNvPr id="10" name="Rectangle 2"/>
          <p:cNvSpPr txBox="1">
            <a:spLocks noChangeArrowheads="1"/>
          </p:cNvSpPr>
          <p:nvPr/>
        </p:nvSpPr>
        <p:spPr>
          <a:xfrm>
            <a:off x="2971800" y="533400"/>
            <a:ext cx="52705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dirty="0" smtClean="0">
                <a:solidFill>
                  <a:schemeClr val="accent6">
                    <a:lumMod val="60000"/>
                    <a:lumOff val="40000"/>
                  </a:schemeClr>
                </a:solidFill>
                <a:latin typeface="Arial Black" pitchFamily="34" charset="0"/>
                <a:ea typeface="+mj-ea"/>
                <a:cs typeface="+mj-cs"/>
              </a:rPr>
              <a:t>Kantor  </a:t>
            </a:r>
            <a:r>
              <a:rPr lang="en-US" sz="2000" dirty="0" err="1" smtClean="0">
                <a:solidFill>
                  <a:schemeClr val="accent6">
                    <a:lumMod val="60000"/>
                    <a:lumOff val="40000"/>
                  </a:schemeClr>
                </a:solidFill>
                <a:latin typeface="Arial Black" pitchFamily="34" charset="0"/>
                <a:ea typeface="+mj-ea"/>
                <a:cs typeface="+mj-cs"/>
              </a:rPr>
              <a:t>Cabang</a:t>
            </a:r>
            <a:endParaRPr kumimoji="0" lang="en-US" sz="2000" b="0" i="0" u="none" strike="noStrike" kern="1200" cap="none" spc="0" normalizeH="0" baseline="0" noProof="0" dirty="0" smtClean="0">
              <a:ln>
                <a:noFill/>
              </a:ln>
              <a:solidFill>
                <a:schemeClr val="accent6">
                  <a:lumMod val="60000"/>
                  <a:lumOff val="40000"/>
                </a:schemeClr>
              </a:solidFill>
              <a:effectLst/>
              <a:uLnTx/>
              <a:uFillTx/>
              <a:latin typeface="Arial Black" pitchFamily="34" charset="0"/>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2"/>
          <p:cNvSpPr txBox="1">
            <a:spLocks noChangeArrowheads="1"/>
          </p:cNvSpPr>
          <p:nvPr/>
        </p:nvSpPr>
        <p:spPr>
          <a:xfrm>
            <a:off x="2971800" y="533400"/>
            <a:ext cx="52705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dirty="0" err="1" smtClean="0">
                <a:solidFill>
                  <a:schemeClr val="accent6">
                    <a:lumMod val="60000"/>
                    <a:lumOff val="40000"/>
                  </a:schemeClr>
                </a:solidFill>
                <a:latin typeface="Arial Black" pitchFamily="34" charset="0"/>
                <a:ea typeface="+mj-ea"/>
                <a:cs typeface="+mj-cs"/>
              </a:rPr>
              <a:t>Akun</a:t>
            </a:r>
            <a:r>
              <a:rPr lang="en-US" sz="2000" dirty="0" smtClean="0">
                <a:solidFill>
                  <a:schemeClr val="accent6">
                    <a:lumMod val="60000"/>
                    <a:lumOff val="40000"/>
                  </a:schemeClr>
                </a:solidFill>
                <a:latin typeface="Arial Black" pitchFamily="34" charset="0"/>
                <a:ea typeface="+mj-ea"/>
                <a:cs typeface="+mj-cs"/>
              </a:rPr>
              <a:t>  </a:t>
            </a:r>
            <a:r>
              <a:rPr lang="en-US" sz="2000" dirty="0" err="1" smtClean="0">
                <a:solidFill>
                  <a:schemeClr val="accent6">
                    <a:lumMod val="60000"/>
                    <a:lumOff val="40000"/>
                  </a:schemeClr>
                </a:solidFill>
                <a:latin typeface="Arial Black" pitchFamily="34" charset="0"/>
                <a:ea typeface="+mj-ea"/>
                <a:cs typeface="+mj-cs"/>
              </a:rPr>
              <a:t>Khusus</a:t>
            </a:r>
            <a:r>
              <a:rPr lang="en-US" sz="2000" dirty="0" smtClean="0">
                <a:solidFill>
                  <a:schemeClr val="accent6">
                    <a:lumMod val="60000"/>
                    <a:lumOff val="40000"/>
                  </a:schemeClr>
                </a:solidFill>
                <a:latin typeface="Arial Black" pitchFamily="34" charset="0"/>
                <a:ea typeface="+mj-ea"/>
                <a:cs typeface="+mj-cs"/>
              </a:rPr>
              <a:t>  Di Kantor  </a:t>
            </a:r>
            <a:r>
              <a:rPr lang="en-US" sz="2000" dirty="0" err="1" smtClean="0">
                <a:solidFill>
                  <a:schemeClr val="accent6">
                    <a:lumMod val="60000"/>
                    <a:lumOff val="40000"/>
                  </a:schemeClr>
                </a:solidFill>
                <a:latin typeface="Arial Black" pitchFamily="34" charset="0"/>
                <a:ea typeface="+mj-ea"/>
                <a:cs typeface="+mj-cs"/>
              </a:rPr>
              <a:t>Pusat</a:t>
            </a:r>
            <a:endParaRPr kumimoji="0" lang="en-US" sz="2000" b="0" i="0" u="none" strike="noStrike" kern="1200" cap="none" spc="0" normalizeH="0" baseline="0" noProof="0" dirty="0" smtClean="0">
              <a:ln>
                <a:noFill/>
              </a:ln>
              <a:solidFill>
                <a:schemeClr val="accent6">
                  <a:lumMod val="60000"/>
                  <a:lumOff val="40000"/>
                </a:schemeClr>
              </a:solidFill>
              <a:effectLst/>
              <a:uLnTx/>
              <a:uFillTx/>
              <a:latin typeface="Arial Black" pitchFamily="34" charset="0"/>
              <a:ea typeface="+mj-ea"/>
              <a:cs typeface="+mj-cs"/>
            </a:endParaRPr>
          </a:p>
        </p:txBody>
      </p:sp>
      <p:sp>
        <p:nvSpPr>
          <p:cNvPr id="9217" name="Rectangle 1"/>
          <p:cNvSpPr>
            <a:spLocks noChangeArrowheads="1"/>
          </p:cNvSpPr>
          <p:nvPr/>
        </p:nvSpPr>
        <p:spPr bwMode="auto">
          <a:xfrm>
            <a:off x="3124200" y="1905000"/>
            <a:ext cx="57912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sebuah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perusahaan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memiliki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biasanya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bernama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berfungsi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sebagai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semacam</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piutang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kepada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ini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digunakan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untuk</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menampung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berbagai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aset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miliki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dikirim</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seperti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pengiriman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uang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kas</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kepada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pengiriman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barang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dagangan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kepada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sebagainya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Jika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sebuah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perusahaan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memiliki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lebih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satu</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maka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perusahaan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tersebut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memiliki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sebanyak</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jumlah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cabangnya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misalnya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Banjarmasin”,  “Kantor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Makassar”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sebagainya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a:t>
            </a:r>
            <a:endParaRPr kumimoji="0" lang="en-US" sz="20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2"/>
          <p:cNvSpPr txBox="1">
            <a:spLocks noChangeArrowheads="1"/>
          </p:cNvSpPr>
          <p:nvPr/>
        </p:nvSpPr>
        <p:spPr>
          <a:xfrm>
            <a:off x="2971800" y="533400"/>
            <a:ext cx="52705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dirty="0" err="1" smtClean="0">
                <a:solidFill>
                  <a:schemeClr val="accent6">
                    <a:lumMod val="60000"/>
                    <a:lumOff val="40000"/>
                  </a:schemeClr>
                </a:solidFill>
                <a:latin typeface="Arial Black" pitchFamily="34" charset="0"/>
                <a:ea typeface="+mj-ea"/>
                <a:cs typeface="+mj-cs"/>
              </a:rPr>
              <a:t>Akun</a:t>
            </a:r>
            <a:r>
              <a:rPr lang="en-US" sz="2000" dirty="0" smtClean="0">
                <a:solidFill>
                  <a:schemeClr val="accent6">
                    <a:lumMod val="60000"/>
                    <a:lumOff val="40000"/>
                  </a:schemeClr>
                </a:solidFill>
                <a:latin typeface="Arial Black" pitchFamily="34" charset="0"/>
                <a:ea typeface="+mj-ea"/>
                <a:cs typeface="+mj-cs"/>
              </a:rPr>
              <a:t>  </a:t>
            </a:r>
            <a:r>
              <a:rPr lang="en-US" sz="2000" dirty="0" err="1" smtClean="0">
                <a:solidFill>
                  <a:schemeClr val="accent6">
                    <a:lumMod val="60000"/>
                    <a:lumOff val="40000"/>
                  </a:schemeClr>
                </a:solidFill>
                <a:latin typeface="Arial Black" pitchFamily="34" charset="0"/>
                <a:ea typeface="+mj-ea"/>
                <a:cs typeface="+mj-cs"/>
              </a:rPr>
              <a:t>Khusus</a:t>
            </a:r>
            <a:r>
              <a:rPr lang="en-US" sz="2000" dirty="0" smtClean="0">
                <a:solidFill>
                  <a:schemeClr val="accent6">
                    <a:lumMod val="60000"/>
                    <a:lumOff val="40000"/>
                  </a:schemeClr>
                </a:solidFill>
                <a:latin typeface="Arial Black" pitchFamily="34" charset="0"/>
                <a:ea typeface="+mj-ea"/>
                <a:cs typeface="+mj-cs"/>
              </a:rPr>
              <a:t>  Di Kantor  </a:t>
            </a:r>
            <a:r>
              <a:rPr lang="en-US" sz="2000" dirty="0" err="1" smtClean="0">
                <a:solidFill>
                  <a:schemeClr val="accent6">
                    <a:lumMod val="60000"/>
                    <a:lumOff val="40000"/>
                  </a:schemeClr>
                </a:solidFill>
                <a:latin typeface="Arial Black" pitchFamily="34" charset="0"/>
                <a:ea typeface="+mj-ea"/>
                <a:cs typeface="+mj-cs"/>
              </a:rPr>
              <a:t>Cabang</a:t>
            </a:r>
            <a:endParaRPr kumimoji="0" lang="en-US" sz="2000" b="0" i="0" u="none" strike="noStrike" kern="1200" cap="none" spc="0" normalizeH="0" baseline="0" noProof="0" dirty="0" smtClean="0">
              <a:ln>
                <a:noFill/>
              </a:ln>
              <a:solidFill>
                <a:schemeClr val="accent6">
                  <a:lumMod val="60000"/>
                  <a:lumOff val="40000"/>
                </a:schemeClr>
              </a:solidFill>
              <a:effectLst/>
              <a:uLnTx/>
              <a:uFillTx/>
              <a:latin typeface="Arial Black" pitchFamily="34" charset="0"/>
              <a:ea typeface="+mj-ea"/>
              <a:cs typeface="+mj-cs"/>
            </a:endParaRPr>
          </a:p>
        </p:txBody>
      </p:sp>
      <p:sp>
        <p:nvSpPr>
          <p:cNvPr id="8193" name="Rectangle 1"/>
          <p:cNvSpPr>
            <a:spLocks noChangeArrowheads="1"/>
          </p:cNvSpPr>
          <p:nvPr/>
        </p:nvSpPr>
        <p:spPr bwMode="auto">
          <a:xfrm>
            <a:off x="3200400" y="1828800"/>
            <a:ext cx="5562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sebuah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perusahaan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memiliki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bernama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berfungsi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sebagai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semacam</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hutang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kepada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ini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digunakan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untuk</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menampung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berbagai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aset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diterima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seperti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uang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kas</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dikirim</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kepada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barang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dagangan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dikirim</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kepada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sebagainya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endParaRPr kumimoji="0" lang="en-US" sz="20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2"/>
          <p:cNvSpPr txBox="1">
            <a:spLocks noChangeArrowheads="1"/>
          </p:cNvSpPr>
          <p:nvPr/>
        </p:nvSpPr>
        <p:spPr>
          <a:xfrm>
            <a:off x="2971800" y="533400"/>
            <a:ext cx="52705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dirty="0" err="1" smtClean="0">
                <a:solidFill>
                  <a:schemeClr val="accent6">
                    <a:lumMod val="60000"/>
                    <a:lumOff val="40000"/>
                  </a:schemeClr>
                </a:solidFill>
                <a:latin typeface="Arial Black" pitchFamily="34" charset="0"/>
                <a:ea typeface="+mj-ea"/>
                <a:cs typeface="+mj-cs"/>
              </a:rPr>
              <a:t>Saldo</a:t>
            </a:r>
            <a:r>
              <a:rPr lang="en-US" sz="2000" dirty="0" smtClean="0">
                <a:solidFill>
                  <a:schemeClr val="accent6">
                    <a:lumMod val="60000"/>
                    <a:lumOff val="40000"/>
                  </a:schemeClr>
                </a:solidFill>
                <a:latin typeface="Arial Black" pitchFamily="34" charset="0"/>
                <a:ea typeface="+mj-ea"/>
                <a:cs typeface="+mj-cs"/>
              </a:rPr>
              <a:t>  </a:t>
            </a:r>
            <a:r>
              <a:rPr lang="en-US" sz="2000" dirty="0" err="1" smtClean="0">
                <a:solidFill>
                  <a:schemeClr val="accent6">
                    <a:lumMod val="60000"/>
                    <a:lumOff val="40000"/>
                  </a:schemeClr>
                </a:solidFill>
                <a:latin typeface="Arial Black" pitchFamily="34" charset="0"/>
                <a:ea typeface="+mj-ea"/>
                <a:cs typeface="+mj-cs"/>
              </a:rPr>
              <a:t>Akun</a:t>
            </a:r>
            <a:r>
              <a:rPr lang="en-US" sz="2000" dirty="0" smtClean="0">
                <a:solidFill>
                  <a:schemeClr val="accent6">
                    <a:lumMod val="60000"/>
                    <a:lumOff val="40000"/>
                  </a:schemeClr>
                </a:solidFill>
                <a:latin typeface="Arial Black" pitchFamily="34" charset="0"/>
                <a:ea typeface="+mj-ea"/>
                <a:cs typeface="+mj-cs"/>
              </a:rPr>
              <a:t>  </a:t>
            </a:r>
            <a:r>
              <a:rPr lang="en-US" sz="2000" dirty="0" err="1" smtClean="0">
                <a:solidFill>
                  <a:schemeClr val="accent6">
                    <a:lumMod val="60000"/>
                    <a:lumOff val="40000"/>
                  </a:schemeClr>
                </a:solidFill>
                <a:latin typeface="Arial Black" pitchFamily="34" charset="0"/>
                <a:ea typeface="+mj-ea"/>
                <a:cs typeface="+mj-cs"/>
              </a:rPr>
              <a:t>Khusus</a:t>
            </a:r>
            <a:r>
              <a:rPr lang="en-US" sz="2000" dirty="0" smtClean="0">
                <a:solidFill>
                  <a:schemeClr val="accent6">
                    <a:lumMod val="60000"/>
                    <a:lumOff val="40000"/>
                  </a:schemeClr>
                </a:solidFill>
                <a:latin typeface="Arial Black" pitchFamily="34" charset="0"/>
                <a:ea typeface="+mj-ea"/>
                <a:cs typeface="+mj-cs"/>
              </a:rPr>
              <a:t>  Di Kantor </a:t>
            </a:r>
            <a:r>
              <a:rPr lang="en-US" sz="2000" dirty="0" err="1" smtClean="0">
                <a:solidFill>
                  <a:schemeClr val="accent6">
                    <a:lumMod val="60000"/>
                    <a:lumOff val="40000"/>
                  </a:schemeClr>
                </a:solidFill>
                <a:latin typeface="Arial Black" pitchFamily="34" charset="0"/>
                <a:ea typeface="+mj-ea"/>
                <a:cs typeface="+mj-cs"/>
              </a:rPr>
              <a:t>Pusat</a:t>
            </a:r>
            <a:r>
              <a:rPr lang="en-US" sz="2000" dirty="0" smtClean="0">
                <a:solidFill>
                  <a:schemeClr val="accent6">
                    <a:lumMod val="60000"/>
                    <a:lumOff val="40000"/>
                  </a:schemeClr>
                </a:solidFill>
                <a:latin typeface="Arial Black" pitchFamily="34" charset="0"/>
                <a:ea typeface="+mj-ea"/>
                <a:cs typeface="+mj-cs"/>
              </a:rPr>
              <a:t>  </a:t>
            </a:r>
            <a:r>
              <a:rPr lang="en-US" sz="2000" dirty="0" err="1" smtClean="0">
                <a:solidFill>
                  <a:schemeClr val="accent6">
                    <a:lumMod val="60000"/>
                    <a:lumOff val="40000"/>
                  </a:schemeClr>
                </a:solidFill>
                <a:latin typeface="Arial Black" pitchFamily="34" charset="0"/>
                <a:ea typeface="+mj-ea"/>
                <a:cs typeface="+mj-cs"/>
              </a:rPr>
              <a:t>dan</a:t>
            </a:r>
            <a:r>
              <a:rPr lang="en-US" sz="2000" dirty="0" smtClean="0">
                <a:solidFill>
                  <a:schemeClr val="accent6">
                    <a:lumMod val="60000"/>
                    <a:lumOff val="40000"/>
                  </a:schemeClr>
                </a:solidFill>
                <a:latin typeface="Arial Black" pitchFamily="34" charset="0"/>
                <a:ea typeface="+mj-ea"/>
                <a:cs typeface="+mj-cs"/>
              </a:rPr>
              <a:t>  Kantor  </a:t>
            </a:r>
            <a:r>
              <a:rPr lang="en-US" sz="2000" dirty="0" err="1" smtClean="0">
                <a:solidFill>
                  <a:schemeClr val="accent6">
                    <a:lumMod val="60000"/>
                    <a:lumOff val="40000"/>
                  </a:schemeClr>
                </a:solidFill>
                <a:latin typeface="Arial Black" pitchFamily="34" charset="0"/>
                <a:ea typeface="+mj-ea"/>
                <a:cs typeface="+mj-cs"/>
              </a:rPr>
              <a:t>Cabang</a:t>
            </a:r>
            <a:endParaRPr kumimoji="0" lang="en-US" sz="2000" b="0" i="0" u="none" strike="noStrike" kern="1200" cap="none" spc="0" normalizeH="0" baseline="0" noProof="0" dirty="0" smtClean="0">
              <a:ln>
                <a:noFill/>
              </a:ln>
              <a:solidFill>
                <a:schemeClr val="accent6">
                  <a:lumMod val="60000"/>
                  <a:lumOff val="40000"/>
                </a:schemeClr>
              </a:solidFill>
              <a:effectLst/>
              <a:uLnTx/>
              <a:uFillTx/>
              <a:latin typeface="Arial Black" pitchFamily="34" charset="0"/>
              <a:ea typeface="+mj-ea"/>
              <a:cs typeface="+mj-cs"/>
            </a:endParaRPr>
          </a:p>
        </p:txBody>
      </p:sp>
      <p:sp>
        <p:nvSpPr>
          <p:cNvPr id="7169" name="Rectangle 1"/>
          <p:cNvSpPr>
            <a:spLocks noChangeArrowheads="1"/>
          </p:cNvSpPr>
          <p:nvPr/>
        </p:nvSpPr>
        <p:spPr bwMode="auto">
          <a:xfrm>
            <a:off x="3124200" y="2474655"/>
            <a:ext cx="5562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Pada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akhir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periode</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akuntansi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total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saldo</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dimiliki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harus</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sama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dengan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total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saldo</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dimiliki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berbagai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Jika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terjadi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perbedaan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saldo</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kedua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rekening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ini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berarti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terjadi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kesalahan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pencatatan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atau</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pengukuran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atau</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atau</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keduanya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endParaRPr kumimoji="0" lang="en-US" sz="20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2"/>
          <p:cNvSpPr txBox="1">
            <a:spLocks noChangeArrowheads="1"/>
          </p:cNvSpPr>
          <p:nvPr/>
        </p:nvSpPr>
        <p:spPr>
          <a:xfrm>
            <a:off x="2971800" y="533400"/>
            <a:ext cx="52705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dirty="0" err="1" smtClean="0">
                <a:solidFill>
                  <a:schemeClr val="accent6">
                    <a:lumMod val="60000"/>
                    <a:lumOff val="40000"/>
                  </a:schemeClr>
                </a:solidFill>
                <a:latin typeface="Arial Black" pitchFamily="34" charset="0"/>
                <a:ea typeface="+mj-ea"/>
                <a:cs typeface="+mj-cs"/>
              </a:rPr>
              <a:t>Eliminasi</a:t>
            </a:r>
            <a:r>
              <a:rPr lang="en-US" sz="2000" dirty="0" smtClean="0">
                <a:solidFill>
                  <a:schemeClr val="accent6">
                    <a:lumMod val="60000"/>
                    <a:lumOff val="40000"/>
                  </a:schemeClr>
                </a:solidFill>
                <a:latin typeface="Arial Black" pitchFamily="34" charset="0"/>
                <a:ea typeface="+mj-ea"/>
                <a:cs typeface="+mj-cs"/>
              </a:rPr>
              <a:t>  </a:t>
            </a:r>
            <a:r>
              <a:rPr lang="en-US" sz="2000" dirty="0" err="1" smtClean="0">
                <a:solidFill>
                  <a:schemeClr val="accent6">
                    <a:lumMod val="60000"/>
                    <a:lumOff val="40000"/>
                  </a:schemeClr>
                </a:solidFill>
                <a:latin typeface="Arial Black" pitchFamily="34" charset="0"/>
                <a:ea typeface="+mj-ea"/>
                <a:cs typeface="+mj-cs"/>
              </a:rPr>
              <a:t>Saldo</a:t>
            </a:r>
            <a:r>
              <a:rPr lang="en-US" sz="2000" dirty="0" smtClean="0">
                <a:solidFill>
                  <a:schemeClr val="accent6">
                    <a:lumMod val="60000"/>
                    <a:lumOff val="40000"/>
                  </a:schemeClr>
                </a:solidFill>
                <a:latin typeface="Arial Black" pitchFamily="34" charset="0"/>
                <a:ea typeface="+mj-ea"/>
                <a:cs typeface="+mj-cs"/>
              </a:rPr>
              <a:t>  </a:t>
            </a:r>
            <a:r>
              <a:rPr lang="en-US" sz="2000" dirty="0" err="1" smtClean="0">
                <a:solidFill>
                  <a:schemeClr val="accent6">
                    <a:lumMod val="60000"/>
                    <a:lumOff val="40000"/>
                  </a:schemeClr>
                </a:solidFill>
                <a:latin typeface="Arial Black" pitchFamily="34" charset="0"/>
                <a:ea typeface="+mj-ea"/>
                <a:cs typeface="+mj-cs"/>
              </a:rPr>
              <a:t>Akun</a:t>
            </a:r>
            <a:r>
              <a:rPr lang="en-US" sz="2000" dirty="0" smtClean="0">
                <a:solidFill>
                  <a:schemeClr val="accent6">
                    <a:lumMod val="60000"/>
                    <a:lumOff val="40000"/>
                  </a:schemeClr>
                </a:solidFill>
                <a:latin typeface="Arial Black" pitchFamily="34" charset="0"/>
                <a:ea typeface="+mj-ea"/>
                <a:cs typeface="+mj-cs"/>
              </a:rPr>
              <a:t>  </a:t>
            </a:r>
            <a:r>
              <a:rPr lang="en-US" sz="2000" dirty="0" err="1" smtClean="0">
                <a:solidFill>
                  <a:schemeClr val="accent6">
                    <a:lumMod val="60000"/>
                    <a:lumOff val="40000"/>
                  </a:schemeClr>
                </a:solidFill>
                <a:latin typeface="Arial Black" pitchFamily="34" charset="0"/>
                <a:ea typeface="+mj-ea"/>
                <a:cs typeface="+mj-cs"/>
              </a:rPr>
              <a:t>Khusus</a:t>
            </a:r>
            <a:r>
              <a:rPr lang="en-US" sz="2000" dirty="0" smtClean="0">
                <a:solidFill>
                  <a:schemeClr val="accent6">
                    <a:lumMod val="60000"/>
                    <a:lumOff val="40000"/>
                  </a:schemeClr>
                </a:solidFill>
                <a:latin typeface="Arial Black" pitchFamily="34" charset="0"/>
                <a:ea typeface="+mj-ea"/>
                <a:cs typeface="+mj-cs"/>
              </a:rPr>
              <a:t>  Di Kantor </a:t>
            </a:r>
            <a:r>
              <a:rPr lang="en-US" sz="2000" dirty="0" err="1" smtClean="0">
                <a:solidFill>
                  <a:schemeClr val="accent6">
                    <a:lumMod val="60000"/>
                    <a:lumOff val="40000"/>
                  </a:schemeClr>
                </a:solidFill>
                <a:latin typeface="Arial Black" pitchFamily="34" charset="0"/>
                <a:ea typeface="+mj-ea"/>
                <a:cs typeface="+mj-cs"/>
              </a:rPr>
              <a:t>Pusat</a:t>
            </a:r>
            <a:r>
              <a:rPr lang="en-US" sz="2000" dirty="0" smtClean="0">
                <a:solidFill>
                  <a:schemeClr val="accent6">
                    <a:lumMod val="60000"/>
                    <a:lumOff val="40000"/>
                  </a:schemeClr>
                </a:solidFill>
                <a:latin typeface="Arial Black" pitchFamily="34" charset="0"/>
                <a:ea typeface="+mj-ea"/>
                <a:cs typeface="+mj-cs"/>
              </a:rPr>
              <a:t>  </a:t>
            </a:r>
            <a:r>
              <a:rPr lang="en-US" sz="2000" dirty="0" err="1" smtClean="0">
                <a:solidFill>
                  <a:schemeClr val="accent6">
                    <a:lumMod val="60000"/>
                    <a:lumOff val="40000"/>
                  </a:schemeClr>
                </a:solidFill>
                <a:latin typeface="Arial Black" pitchFamily="34" charset="0"/>
                <a:ea typeface="+mj-ea"/>
                <a:cs typeface="+mj-cs"/>
              </a:rPr>
              <a:t>dan</a:t>
            </a:r>
            <a:r>
              <a:rPr lang="en-US" sz="2000" dirty="0" smtClean="0">
                <a:solidFill>
                  <a:schemeClr val="accent6">
                    <a:lumMod val="60000"/>
                    <a:lumOff val="40000"/>
                  </a:schemeClr>
                </a:solidFill>
                <a:latin typeface="Arial Black" pitchFamily="34" charset="0"/>
                <a:ea typeface="+mj-ea"/>
                <a:cs typeface="+mj-cs"/>
              </a:rPr>
              <a:t>  Kantor  </a:t>
            </a:r>
            <a:r>
              <a:rPr lang="en-US" sz="2000" dirty="0" err="1" smtClean="0">
                <a:solidFill>
                  <a:schemeClr val="accent6">
                    <a:lumMod val="60000"/>
                    <a:lumOff val="40000"/>
                  </a:schemeClr>
                </a:solidFill>
                <a:latin typeface="Arial Black" pitchFamily="34" charset="0"/>
                <a:ea typeface="+mj-ea"/>
                <a:cs typeface="+mj-cs"/>
              </a:rPr>
              <a:t>Cabang</a:t>
            </a:r>
            <a:endParaRPr kumimoji="0" lang="en-US" sz="2000" b="0" i="0" u="none" strike="noStrike" kern="1200" cap="none" spc="0" normalizeH="0" baseline="0" noProof="0" dirty="0" smtClean="0">
              <a:ln>
                <a:noFill/>
              </a:ln>
              <a:solidFill>
                <a:schemeClr val="accent6">
                  <a:lumMod val="60000"/>
                  <a:lumOff val="40000"/>
                </a:schemeClr>
              </a:solidFill>
              <a:effectLst/>
              <a:uLnTx/>
              <a:uFillTx/>
              <a:latin typeface="Arial Black" pitchFamily="34" charset="0"/>
              <a:ea typeface="+mj-ea"/>
              <a:cs typeface="+mj-cs"/>
            </a:endParaRPr>
          </a:p>
        </p:txBody>
      </p:sp>
      <p:sp>
        <p:nvSpPr>
          <p:cNvPr id="6145" name="Rectangle 1"/>
          <p:cNvSpPr>
            <a:spLocks noChangeArrowheads="1"/>
          </p:cNvSpPr>
          <p:nvPr/>
        </p:nvSpPr>
        <p:spPr bwMode="auto">
          <a:xfrm>
            <a:off x="3048000" y="2474655"/>
            <a:ext cx="5715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Pada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akhir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periode</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akuntansi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ketika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laporan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keuangan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yang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disusun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oleh</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kantor</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digabungkan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menjadi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laporan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keuangan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gabungan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maka</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Pusat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“Kantor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Cabang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tersebut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harus</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dieliminasi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Eliminasi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atau</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penghapusan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saldo</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akun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tersebut</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untuk</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menghindari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1"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“double counting”</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di</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dalam</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proses</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penyusunan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laporan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 </a:t>
            </a:r>
            <a:r>
              <a:rPr kumimoji="0" lang="en-US" sz="2000" b="0" i="0" u="none" strike="noStrike" cap="none" normalizeH="0" baseline="0" dirty="0" err="1" smtClean="0">
                <a:ln>
                  <a:noFill/>
                </a:ln>
                <a:solidFill>
                  <a:schemeClr val="accent6">
                    <a:lumMod val="60000"/>
                    <a:lumOff val="40000"/>
                  </a:schemeClr>
                </a:solidFill>
                <a:effectLst/>
                <a:latin typeface="Tahoma" pitchFamily="34" charset="0"/>
                <a:ea typeface="Times New Roman" pitchFamily="18" charset="0"/>
                <a:cs typeface="Tahoma" pitchFamily="34" charset="0"/>
              </a:rPr>
              <a:t>keuangan</a:t>
            </a:r>
            <a:r>
              <a:rPr kumimoji="0" lang="en-US" sz="2000" b="0" i="0" u="none" strike="noStrike" cap="none" normalizeH="0" baseline="0" dirty="0" smtClean="0">
                <a:ln>
                  <a:noFill/>
                </a:ln>
                <a:solidFill>
                  <a:schemeClr val="accent6">
                    <a:lumMod val="60000"/>
                    <a:lumOff val="40000"/>
                  </a:schemeClr>
                </a:solidFill>
                <a:effectLst/>
                <a:latin typeface="Tahoma" pitchFamily="34" charset="0"/>
                <a:ea typeface="Times New Roman" pitchFamily="18" charset="0"/>
                <a:cs typeface="Tahoma" pitchFamily="34" charset="0"/>
              </a:rPr>
              <a:t>.</a:t>
            </a:r>
            <a:endParaRPr kumimoji="0" lang="en-US" sz="20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2"/>
          <p:cNvSpPr txBox="1">
            <a:spLocks noChangeArrowheads="1"/>
          </p:cNvSpPr>
          <p:nvPr/>
        </p:nvSpPr>
        <p:spPr>
          <a:xfrm>
            <a:off x="2971800" y="152400"/>
            <a:ext cx="59436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dirty="0" err="1" smtClean="0">
                <a:solidFill>
                  <a:schemeClr val="accent6">
                    <a:lumMod val="60000"/>
                    <a:lumOff val="40000"/>
                  </a:schemeClr>
                </a:solidFill>
                <a:latin typeface="Arial Black" pitchFamily="34" charset="0"/>
                <a:ea typeface="+mj-ea"/>
                <a:cs typeface="+mj-cs"/>
              </a:rPr>
              <a:t>Contoh</a:t>
            </a:r>
            <a:r>
              <a:rPr lang="en-US" sz="2000" dirty="0" smtClean="0">
                <a:solidFill>
                  <a:schemeClr val="accent6">
                    <a:lumMod val="60000"/>
                    <a:lumOff val="40000"/>
                  </a:schemeClr>
                </a:solidFill>
                <a:latin typeface="Arial Black" pitchFamily="34" charset="0"/>
                <a:ea typeface="+mj-ea"/>
                <a:cs typeface="+mj-cs"/>
              </a:rPr>
              <a:t> </a:t>
            </a:r>
            <a:endParaRPr kumimoji="0" lang="en-US" sz="2000" b="0" i="0" u="none" strike="noStrike" kern="1200" cap="none" spc="0" normalizeH="0" baseline="0" noProof="0" dirty="0" smtClean="0">
              <a:ln>
                <a:noFill/>
              </a:ln>
              <a:solidFill>
                <a:schemeClr val="accent6">
                  <a:lumMod val="60000"/>
                  <a:lumOff val="40000"/>
                </a:schemeClr>
              </a:solidFill>
              <a:effectLst/>
              <a:uLnTx/>
              <a:uFillTx/>
              <a:latin typeface="Arial Black" pitchFamily="34" charset="0"/>
              <a:ea typeface="+mj-ea"/>
              <a:cs typeface="+mj-cs"/>
            </a:endParaRPr>
          </a:p>
        </p:txBody>
      </p:sp>
      <p:sp>
        <p:nvSpPr>
          <p:cNvPr id="10" name="Rectangle 9"/>
          <p:cNvSpPr/>
          <p:nvPr/>
        </p:nvSpPr>
        <p:spPr>
          <a:xfrm>
            <a:off x="3048000" y="990600"/>
            <a:ext cx="5715000" cy="2677656"/>
          </a:xfrm>
          <a:prstGeom prst="rect">
            <a:avLst/>
          </a:prstGeom>
        </p:spPr>
        <p:txBody>
          <a:bodyPr wrap="square">
            <a:spAutoFit/>
          </a:bodyPr>
          <a:lstStyle/>
          <a:p>
            <a:pPr algn="just"/>
            <a:r>
              <a:rPr lang="ms-MY" sz="2400" dirty="0" smtClean="0">
                <a:solidFill>
                  <a:schemeClr val="accent6">
                    <a:lumMod val="60000"/>
                    <a:lumOff val="40000"/>
                  </a:schemeClr>
                </a:solidFill>
              </a:rPr>
              <a:t>PT.ABC  adalah sebuah perusahaan distributor  televisi  yang berkedudukan di Jakarta. Pada awal tahun 2012, perusahaan ini membuka cabang di Bandung dan Surabaya.  Perusahaan ini menggunakan metode perpetual di dalam mencatat transaksi pembelian dan penjualannya.</a:t>
            </a:r>
            <a:endParaRPr lang="en-US" sz="2400" dirty="0">
              <a:solidFill>
                <a:schemeClr val="accent6">
                  <a:lumMod val="60000"/>
                  <a:lumOff val="40000"/>
                </a:schemeClr>
              </a:solidFill>
            </a:endParaRPr>
          </a:p>
        </p:txBody>
      </p:sp>
      <p:sp>
        <p:nvSpPr>
          <p:cNvPr id="11" name="Rectangle 10"/>
          <p:cNvSpPr/>
          <p:nvPr/>
        </p:nvSpPr>
        <p:spPr>
          <a:xfrm>
            <a:off x="3124200" y="4057471"/>
            <a:ext cx="5562600" cy="1938992"/>
          </a:xfrm>
          <a:prstGeom prst="rect">
            <a:avLst/>
          </a:prstGeom>
        </p:spPr>
        <p:txBody>
          <a:bodyPr wrap="square">
            <a:spAutoFit/>
          </a:bodyPr>
          <a:lstStyle/>
          <a:p>
            <a:pPr algn="just"/>
            <a:r>
              <a:rPr lang="ms-MY" sz="2400" dirty="0" smtClean="0">
                <a:solidFill>
                  <a:schemeClr val="accent6">
                    <a:lumMod val="60000"/>
                    <a:lumOff val="40000"/>
                  </a:schemeClr>
                </a:solidFill>
              </a:rPr>
              <a:t>Pada  tanggal  10 Januari 2012, Kantor Pusat Jakarta mengirimkan uang tunai ke cabang Bandung dan Surabaya, masing-masing sebesar Rp 80.000.000.  dan   Rp 95.000.000.</a:t>
            </a:r>
            <a:endParaRPr lang="en-US" sz="2400" dirty="0">
              <a:solidFill>
                <a:schemeClr val="accent6">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743200" cy="5638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chnology_pc tower.jpg"/>
          <p:cNvPicPr>
            <a:picLocks noChangeAspect="1"/>
          </p:cNvPicPr>
          <p:nvPr/>
        </p:nvPicPr>
        <p:blipFill>
          <a:blip r:embed="rId2"/>
          <a:stretch>
            <a:fillRect/>
          </a:stretch>
        </p:blipFill>
        <p:spPr>
          <a:xfrm>
            <a:off x="0" y="2971800"/>
            <a:ext cx="2723281" cy="4114800"/>
          </a:xfrm>
          <a:prstGeom prst="rect">
            <a:avLst/>
          </a:prstGeom>
        </p:spPr>
      </p:pic>
      <p:sp>
        <p:nvSpPr>
          <p:cNvPr id="8" name="Rectangle 7"/>
          <p:cNvSpPr/>
          <p:nvPr/>
        </p:nvSpPr>
        <p:spPr>
          <a:xfrm>
            <a:off x="3124200" y="685800"/>
            <a:ext cx="5562600" cy="1938992"/>
          </a:xfrm>
          <a:prstGeom prst="rect">
            <a:avLst/>
          </a:prstGeom>
        </p:spPr>
        <p:txBody>
          <a:bodyPr wrap="square">
            <a:spAutoFit/>
          </a:bodyPr>
          <a:lstStyle/>
          <a:p>
            <a:pPr algn="ctr"/>
            <a:r>
              <a:rPr lang="ms-MY" sz="2400" b="1" dirty="0" smtClean="0">
                <a:solidFill>
                  <a:schemeClr val="accent6">
                    <a:lumMod val="60000"/>
                    <a:lumOff val="40000"/>
                  </a:schemeClr>
                </a:solidFill>
              </a:rPr>
              <a:t>Jurnal di Kantor Pusat Jakarta</a:t>
            </a:r>
          </a:p>
          <a:p>
            <a:pPr algn="just"/>
            <a:endParaRPr lang="ms-MY" sz="2400" dirty="0" smtClean="0">
              <a:solidFill>
                <a:schemeClr val="accent6">
                  <a:lumMod val="60000"/>
                  <a:lumOff val="40000"/>
                </a:schemeClr>
              </a:solidFill>
            </a:endParaRPr>
          </a:p>
          <a:p>
            <a:pPr algn="just"/>
            <a:r>
              <a:rPr lang="ms-MY" sz="2400" i="1" dirty="0" smtClean="0">
                <a:solidFill>
                  <a:schemeClr val="accent6">
                    <a:lumMod val="60000"/>
                    <a:lumOff val="40000"/>
                  </a:schemeClr>
                </a:solidFill>
              </a:rPr>
              <a:t>KanCab Bandung     80.000.000.</a:t>
            </a:r>
          </a:p>
          <a:p>
            <a:pPr algn="just"/>
            <a:r>
              <a:rPr lang="ms-MY" sz="2400" i="1" dirty="0" smtClean="0">
                <a:solidFill>
                  <a:schemeClr val="accent6">
                    <a:lumMod val="60000"/>
                    <a:lumOff val="40000"/>
                  </a:schemeClr>
                </a:solidFill>
              </a:rPr>
              <a:t>Kancab Surabaya     95.000.000.</a:t>
            </a:r>
          </a:p>
          <a:p>
            <a:pPr algn="just"/>
            <a:r>
              <a:rPr lang="ms-MY" sz="2400" i="1" dirty="0" smtClean="0">
                <a:solidFill>
                  <a:schemeClr val="accent6">
                    <a:lumMod val="60000"/>
                    <a:lumOff val="40000"/>
                  </a:schemeClr>
                </a:solidFill>
              </a:rPr>
              <a:t>       Kas                                       175.000.000</a:t>
            </a:r>
            <a:endParaRPr lang="en-US" sz="2400" i="1" dirty="0">
              <a:solidFill>
                <a:schemeClr val="accent6">
                  <a:lumMod val="60000"/>
                  <a:lumOff val="40000"/>
                </a:schemeClr>
              </a:solidFill>
            </a:endParaRPr>
          </a:p>
        </p:txBody>
      </p:sp>
      <p:sp>
        <p:nvSpPr>
          <p:cNvPr id="10" name="Rectangle 9"/>
          <p:cNvSpPr/>
          <p:nvPr/>
        </p:nvSpPr>
        <p:spPr>
          <a:xfrm>
            <a:off x="3200400" y="2861608"/>
            <a:ext cx="5562600" cy="1569660"/>
          </a:xfrm>
          <a:prstGeom prst="rect">
            <a:avLst/>
          </a:prstGeom>
        </p:spPr>
        <p:txBody>
          <a:bodyPr wrap="square">
            <a:spAutoFit/>
          </a:bodyPr>
          <a:lstStyle/>
          <a:p>
            <a:pPr algn="ctr"/>
            <a:r>
              <a:rPr lang="ms-MY" sz="2400" b="1" dirty="0" smtClean="0">
                <a:solidFill>
                  <a:schemeClr val="accent3">
                    <a:lumMod val="60000"/>
                    <a:lumOff val="40000"/>
                  </a:schemeClr>
                </a:solidFill>
              </a:rPr>
              <a:t>Jurnal di Kantor Cabang Bandung</a:t>
            </a:r>
          </a:p>
          <a:p>
            <a:pPr algn="just"/>
            <a:endParaRPr lang="ms-MY" sz="2400" dirty="0" smtClean="0">
              <a:solidFill>
                <a:schemeClr val="accent3">
                  <a:lumMod val="60000"/>
                  <a:lumOff val="40000"/>
                </a:schemeClr>
              </a:solidFill>
            </a:endParaRPr>
          </a:p>
          <a:p>
            <a:pPr algn="just"/>
            <a:r>
              <a:rPr lang="ms-MY" sz="2400" i="1" dirty="0" smtClean="0">
                <a:solidFill>
                  <a:schemeClr val="accent3">
                    <a:lumMod val="60000"/>
                    <a:lumOff val="40000"/>
                  </a:schemeClr>
                </a:solidFill>
              </a:rPr>
              <a:t>Kas            80.000.000.</a:t>
            </a:r>
          </a:p>
          <a:p>
            <a:pPr algn="just"/>
            <a:r>
              <a:rPr lang="ms-MY" sz="2400" i="1" dirty="0" smtClean="0">
                <a:solidFill>
                  <a:schemeClr val="accent3">
                    <a:lumMod val="60000"/>
                    <a:lumOff val="40000"/>
                  </a:schemeClr>
                </a:solidFill>
              </a:rPr>
              <a:t>       Kantor Pusat                      80.000.000</a:t>
            </a:r>
            <a:endParaRPr lang="en-US" sz="2400" i="1" dirty="0">
              <a:solidFill>
                <a:schemeClr val="accent3">
                  <a:lumMod val="60000"/>
                  <a:lumOff val="40000"/>
                </a:schemeClr>
              </a:solidFill>
            </a:endParaRPr>
          </a:p>
        </p:txBody>
      </p:sp>
      <p:sp>
        <p:nvSpPr>
          <p:cNvPr id="11" name="Rectangle 10"/>
          <p:cNvSpPr/>
          <p:nvPr/>
        </p:nvSpPr>
        <p:spPr>
          <a:xfrm>
            <a:off x="3200400" y="4907340"/>
            <a:ext cx="5562600" cy="1569660"/>
          </a:xfrm>
          <a:prstGeom prst="rect">
            <a:avLst/>
          </a:prstGeom>
        </p:spPr>
        <p:txBody>
          <a:bodyPr wrap="square">
            <a:spAutoFit/>
          </a:bodyPr>
          <a:lstStyle/>
          <a:p>
            <a:pPr algn="ctr"/>
            <a:r>
              <a:rPr lang="ms-MY" sz="2400" b="1" dirty="0" smtClean="0">
                <a:solidFill>
                  <a:schemeClr val="accent4">
                    <a:lumMod val="60000"/>
                    <a:lumOff val="40000"/>
                  </a:schemeClr>
                </a:solidFill>
              </a:rPr>
              <a:t>Jurnal di Kantor Cabang  Surabaya</a:t>
            </a:r>
          </a:p>
          <a:p>
            <a:pPr algn="just"/>
            <a:endParaRPr lang="ms-MY" sz="2400" dirty="0" smtClean="0">
              <a:solidFill>
                <a:schemeClr val="accent4">
                  <a:lumMod val="60000"/>
                  <a:lumOff val="40000"/>
                </a:schemeClr>
              </a:solidFill>
            </a:endParaRPr>
          </a:p>
          <a:p>
            <a:pPr algn="just"/>
            <a:r>
              <a:rPr lang="ms-MY" sz="2400" i="1" dirty="0" smtClean="0">
                <a:solidFill>
                  <a:schemeClr val="accent4">
                    <a:lumMod val="60000"/>
                    <a:lumOff val="40000"/>
                  </a:schemeClr>
                </a:solidFill>
              </a:rPr>
              <a:t>Kas            95.000.000.</a:t>
            </a:r>
          </a:p>
          <a:p>
            <a:pPr algn="just"/>
            <a:r>
              <a:rPr lang="ms-MY" sz="2400" i="1" dirty="0" smtClean="0">
                <a:solidFill>
                  <a:schemeClr val="accent4">
                    <a:lumMod val="60000"/>
                    <a:lumOff val="40000"/>
                  </a:schemeClr>
                </a:solidFill>
              </a:rPr>
              <a:t>       Kantor Pusat                      95.000.000</a:t>
            </a:r>
            <a:endParaRPr lang="en-US" sz="2400" i="1" dirty="0">
              <a:solidFill>
                <a:schemeClr val="accent4">
                  <a:lumMod val="60000"/>
                  <a:lumOff val="4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755</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May</cp:lastModifiedBy>
  <cp:revision>37</cp:revision>
  <dcterms:created xsi:type="dcterms:W3CDTF">2012-12-11T00:15:32Z</dcterms:created>
  <dcterms:modified xsi:type="dcterms:W3CDTF">2015-05-08T10:28:51Z</dcterms:modified>
</cp:coreProperties>
</file>