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62" r:id="rId2"/>
    <p:sldId id="279" r:id="rId3"/>
    <p:sldId id="260"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3BBC5-86DA-4C3E-9088-2E3D24833681}" type="slidenum">
              <a:rPr lang="en-US" smtClean="0"/>
              <a:pPr/>
              <a:t>2</a:t>
            </a:fld>
            <a:endParaRPr lang="en-US"/>
          </a:p>
        </p:txBody>
      </p:sp>
      <p:sp>
        <p:nvSpPr>
          <p:cNvPr id="5" name="Date Placeholder 4"/>
          <p:cNvSpPr>
            <a:spLocks noGrp="1"/>
          </p:cNvSpPr>
          <p:nvPr>
            <p:ph type="dt" idx="11"/>
          </p:nvPr>
        </p:nvSpPr>
        <p:spPr/>
        <p:txBody>
          <a:bodyPr/>
          <a:lstStyle/>
          <a:p>
            <a:r>
              <a:rPr lang="id-ID" smtClean="0"/>
              <a:t>EBM914 #1</a:t>
            </a:r>
            <a:endParaRPr lang="en-US"/>
          </a:p>
        </p:txBody>
      </p:sp>
      <p:sp>
        <p:nvSpPr>
          <p:cNvPr id="6" name="Footer Placeholder 5"/>
          <p:cNvSpPr>
            <a:spLocks noGrp="1"/>
          </p:cNvSpPr>
          <p:nvPr>
            <p:ph type="ftr" sz="quarter" idx="12"/>
          </p:nvPr>
        </p:nvSpPr>
        <p:spPr/>
        <p:txBody>
          <a:bodyPr/>
          <a:lstStyle/>
          <a:p>
            <a:r>
              <a:rPr lang="en-US" smtClean="0"/>
              <a:t>6097 - Rina Anindita</a:t>
            </a:r>
            <a:endParaRPr lang="en-US"/>
          </a:p>
        </p:txBody>
      </p:sp>
      <p:sp>
        <p:nvSpPr>
          <p:cNvPr id="7" name="Header Placeholder 6"/>
          <p:cNvSpPr>
            <a:spLocks noGrp="1"/>
          </p:cNvSpPr>
          <p:nvPr>
            <p:ph type="hdr" sz="quarter" idx="13"/>
          </p:nvPr>
        </p:nvSpPr>
        <p:spPr/>
        <p:txBody>
          <a:bodyPr/>
          <a:lstStyle/>
          <a:p>
            <a:r>
              <a:rPr lang="en-US" smtClean="0"/>
              <a:t>Pemasaran Internasional</a:t>
            </a:r>
            <a:endParaRPr lang="en-US"/>
          </a:p>
        </p:txBody>
      </p:sp>
    </p:spTree>
    <p:extLst>
      <p:ext uri="{BB962C8B-B14F-4D97-AF65-F5344CB8AC3E}">
        <p14:creationId xmlns:p14="http://schemas.microsoft.com/office/powerpoint/2010/main" val="3479931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F851578-9D0C-440C-B1EF-4B8CD85A5BFE}" type="slidenum">
              <a:rPr lang="en-US" smtClean="0"/>
              <a:pPr/>
              <a:t>13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141173F-941C-4B56-B976-50C974E23BAC}" type="slidenum">
              <a:rPr lang="en-US" smtClean="0"/>
              <a:pPr/>
              <a:t>14</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644484-0835-4031-91A3-0613A34AEB6E}" type="slidenum">
              <a:rPr lang="en-US" smtClean="0"/>
              <a:pPr/>
              <a:t>15</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4E8E53E-48FC-40E9-8B07-34BE96FC1AFD}" type="slidenum">
              <a:rPr lang="en-US" smtClean="0"/>
              <a:pPr/>
              <a:t>16</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3A0A299-18F5-47F2-B1C4-903B00E18DB4}" type="slidenum">
              <a:rPr lang="en-US" smtClean="0"/>
              <a:pPr/>
              <a:t>4</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93C898F-29AC-4DFF-8791-9B3409066F8B}" type="slidenum">
              <a:rPr lang="en-US" smtClean="0"/>
              <a:pPr/>
              <a:t>5</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FA23C4E-79F6-4B1A-A671-F2017C55D344}" type="slidenum">
              <a:rPr lang="en-US" smtClean="0"/>
              <a:pPr/>
              <a:t>6</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EF6ED1E-509C-4938-A5E0-C0DCCCFCAA1C}" type="slidenum">
              <a:rPr lang="en-US" smtClean="0"/>
              <a:pPr/>
              <a:t>8</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9F9EDE0-022D-4656-85F8-AA61E2FFD9B8}" type="slidenum">
              <a:rPr lang="en-US" smtClean="0"/>
              <a:pPr/>
              <a:t>9</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21CAD87-E33D-4E23-84DF-B6397951ADF8}" type="slidenum">
              <a:rPr lang="en-US" smtClean="0"/>
              <a:pPr/>
              <a:t>10</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466B017-9D01-4D9E-90DF-3FA73D8CA206}" type="slidenum">
              <a:rPr lang="en-US" smtClean="0"/>
              <a:pPr/>
              <a:t>11</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7BA808E-79D5-46B3-901E-BAFA7A285178}" type="slidenum">
              <a:rPr lang="en-US" smtClean="0"/>
              <a:pPr/>
              <a:t>12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3525" y="1598613"/>
            <a:ext cx="7386638" cy="4497387"/>
          </a:xfrm>
        </p:spPr>
        <p:txBody>
          <a:bodyPr>
            <a:normAutofit/>
          </a:bodyPr>
          <a:lstStyle/>
          <a:p>
            <a:pPr lvl="0"/>
            <a:endParaRPr lang="en-US" noProof="0" smtClean="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C8A27CF-810E-4617-AF02-731EA3D390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600" dirty="0" smtClean="0"/>
              <a:t>SISTEM PENGENDALIAN MANAJEMEN</a:t>
            </a:r>
            <a:endParaRPr lang="en-US" sz="36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UNIVERSITAS </a:t>
            </a:r>
            <a:r>
              <a:rPr lang="en-US" sz="1800" b="1" dirty="0" smtClean="0">
                <a:solidFill>
                  <a:schemeClr val="bg1"/>
                </a:solidFill>
                <a:effectLst>
                  <a:outerShdw blurRad="38100" dist="38100" dir="2700000" algn="tl">
                    <a:srgbClr val="000000">
                      <a:alpha val="43137"/>
                    </a:srgbClr>
                  </a:outerShdw>
                </a:effectLst>
              </a:rPr>
              <a:t>ESA UNGGUL</a:t>
            </a:r>
            <a:endParaRPr lang="en-US" sz="1800" b="1" dirty="0">
              <a:solidFill>
                <a:schemeClr val="bg1"/>
              </a:solidFill>
              <a:effectLst>
                <a:outerShdw blurRad="38100" dist="38100" dir="2700000" algn="tl">
                  <a:srgbClr val="000000">
                    <a:alpha val="43137"/>
                  </a:srgbClr>
                </a:outerShdw>
              </a:effectLst>
            </a:endParaRP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en-US" b="1" dirty="0"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263525" y="457200"/>
            <a:ext cx="7386638" cy="5867400"/>
          </a:xfrm>
        </p:spPr>
        <p:txBody>
          <a:bodyPr/>
          <a:lstStyle/>
          <a:p>
            <a:pPr eaLnBrk="1" hangingPunct="1">
              <a:buFontTx/>
              <a:buNone/>
            </a:pPr>
            <a:r>
              <a:rPr lang="en-US" sz="2000" smtClean="0">
                <a:solidFill>
                  <a:schemeClr val="tx2"/>
                </a:solidFill>
              </a:rPr>
              <a:t>Pengendalian manajemen :</a:t>
            </a:r>
          </a:p>
          <a:p>
            <a:pPr eaLnBrk="1" hangingPunct="1">
              <a:buFontTx/>
              <a:buNone/>
            </a:pPr>
            <a:r>
              <a:rPr lang="en-US" sz="2000" smtClean="0">
                <a:solidFill>
                  <a:schemeClr val="tx2"/>
                </a:solidFill>
              </a:rPr>
              <a:t>    Semua usaha untuk menjamin sumber daya perusahaan digunakan secara efektif dan efisien untuk mencapai tujuan perusahaan</a:t>
            </a:r>
          </a:p>
          <a:p>
            <a:pPr eaLnBrk="1" hangingPunct="1">
              <a:buFontTx/>
              <a:buNone/>
            </a:pPr>
            <a:endParaRPr lang="en-US" sz="2000" smtClean="0">
              <a:solidFill>
                <a:schemeClr val="tx2"/>
              </a:solidFill>
            </a:endParaRPr>
          </a:p>
          <a:p>
            <a:pPr eaLnBrk="1" hangingPunct="1">
              <a:buFontTx/>
              <a:buNone/>
            </a:pPr>
            <a:endParaRPr lang="en-US" sz="2000" smtClean="0">
              <a:solidFill>
                <a:schemeClr val="tx2"/>
              </a:solidFill>
            </a:endParaRPr>
          </a:p>
          <a:p>
            <a:pPr eaLnBrk="1" hangingPunct="1">
              <a:buFontTx/>
              <a:buNone/>
            </a:pPr>
            <a:r>
              <a:rPr lang="en-US" sz="2000" smtClean="0">
                <a:solidFill>
                  <a:schemeClr val="tx2"/>
                </a:solidFill>
              </a:rPr>
              <a:t>Kegiatan Pengendalian Manajemen :</a:t>
            </a:r>
          </a:p>
          <a:p>
            <a:pPr eaLnBrk="1" hangingPunct="1">
              <a:buFontTx/>
              <a:buNone/>
            </a:pPr>
            <a:endParaRPr lang="en-US" sz="2000" smtClean="0">
              <a:solidFill>
                <a:schemeClr val="tx2"/>
              </a:solidFill>
            </a:endParaRPr>
          </a:p>
          <a:p>
            <a:pPr eaLnBrk="1" hangingPunct="1">
              <a:buClr>
                <a:srgbClr val="3D1103"/>
              </a:buClr>
              <a:buFont typeface="Wingdings" pitchFamily="2" charset="2"/>
              <a:buChar char="q"/>
            </a:pPr>
            <a:r>
              <a:rPr lang="en-US" sz="2000" smtClean="0">
                <a:solidFill>
                  <a:schemeClr val="tx2"/>
                </a:solidFill>
              </a:rPr>
              <a:t>Merencanakan apa yang seharusnya dilakukan organisasi</a:t>
            </a:r>
          </a:p>
          <a:p>
            <a:pPr eaLnBrk="1" hangingPunct="1">
              <a:buClr>
                <a:srgbClr val="3D1103"/>
              </a:buClr>
              <a:buFont typeface="Wingdings" pitchFamily="2" charset="2"/>
              <a:buChar char="q"/>
            </a:pPr>
            <a:r>
              <a:rPr lang="en-US" sz="2000" smtClean="0">
                <a:solidFill>
                  <a:schemeClr val="tx2"/>
                </a:solidFill>
              </a:rPr>
              <a:t>Mengkoordinasikan kegiatan dari beberapa bagian organisasi</a:t>
            </a:r>
          </a:p>
          <a:p>
            <a:pPr eaLnBrk="1" hangingPunct="1">
              <a:buClr>
                <a:srgbClr val="3D1103"/>
              </a:buClr>
              <a:buFont typeface="Wingdings" pitchFamily="2" charset="2"/>
              <a:buChar char="q"/>
            </a:pPr>
            <a:r>
              <a:rPr lang="en-US" sz="2000" smtClean="0">
                <a:solidFill>
                  <a:schemeClr val="tx2"/>
                </a:solidFill>
              </a:rPr>
              <a:t>Mengkomunikasikan Informasi</a:t>
            </a:r>
          </a:p>
          <a:p>
            <a:pPr eaLnBrk="1" hangingPunct="1">
              <a:buClr>
                <a:srgbClr val="3D1103"/>
              </a:buClr>
              <a:buFont typeface="Wingdings" pitchFamily="2" charset="2"/>
              <a:buChar char="q"/>
            </a:pPr>
            <a:r>
              <a:rPr lang="en-US" sz="2000" smtClean="0">
                <a:solidFill>
                  <a:schemeClr val="tx2"/>
                </a:solidFill>
              </a:rPr>
              <a:t>Mengevaluasi Informasi</a:t>
            </a:r>
          </a:p>
          <a:p>
            <a:pPr eaLnBrk="1" hangingPunct="1">
              <a:buClr>
                <a:srgbClr val="3D1103"/>
              </a:buClr>
              <a:buFont typeface="Wingdings" pitchFamily="2" charset="2"/>
              <a:buChar char="q"/>
            </a:pPr>
            <a:r>
              <a:rPr lang="en-US" sz="2000" smtClean="0">
                <a:solidFill>
                  <a:schemeClr val="tx2"/>
                </a:solidFill>
              </a:rPr>
              <a:t>Memutuskan tindakan apa yang harus diambil jika perlu</a:t>
            </a:r>
          </a:p>
          <a:p>
            <a:pPr eaLnBrk="1" hangingPunct="1">
              <a:buClr>
                <a:srgbClr val="3D1103"/>
              </a:buClr>
              <a:buFont typeface="Wingdings" pitchFamily="2" charset="2"/>
              <a:buChar char="q"/>
            </a:pPr>
            <a:r>
              <a:rPr lang="en-US" sz="2000" smtClean="0">
                <a:solidFill>
                  <a:schemeClr val="tx2"/>
                </a:solidFill>
              </a:rPr>
              <a:t>Mempengaruhi orang-orang untuk mengubah perilaku</a:t>
            </a:r>
          </a:p>
          <a:p>
            <a:pPr eaLnBrk="1" hangingPunct="1">
              <a:buClr>
                <a:srgbClr val="3D1103"/>
              </a:buClr>
              <a:buFont typeface="Wingdings" pitchFamily="2" charset="2"/>
              <a:buNone/>
            </a:pPr>
            <a:endParaRPr lang="en-US" sz="2000" smtClean="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263525" y="457200"/>
            <a:ext cx="7386638" cy="5638800"/>
          </a:xfrm>
        </p:spPr>
        <p:txBody>
          <a:bodyPr/>
          <a:lstStyle/>
          <a:p>
            <a:pPr eaLnBrk="1" hangingPunct="1">
              <a:buFontTx/>
              <a:buNone/>
            </a:pPr>
            <a:r>
              <a:rPr lang="en-US" sz="2000" smtClean="0">
                <a:solidFill>
                  <a:schemeClr val="tx2"/>
                </a:solidFill>
              </a:rPr>
              <a:t>Sistem Pengendalian Manajemen :</a:t>
            </a:r>
          </a:p>
          <a:p>
            <a:pPr eaLnBrk="1" hangingPunct="1">
              <a:buFontTx/>
              <a:buNone/>
            </a:pPr>
            <a:endParaRPr lang="en-US" sz="2000" smtClean="0">
              <a:solidFill>
                <a:schemeClr val="tx2"/>
              </a:solidFill>
            </a:endParaRPr>
          </a:p>
          <a:p>
            <a:pPr eaLnBrk="1" hangingPunct="1">
              <a:buFontTx/>
              <a:buNone/>
            </a:pPr>
            <a:r>
              <a:rPr lang="en-US" sz="2000" smtClean="0">
                <a:solidFill>
                  <a:schemeClr val="tx2"/>
                </a:solidFill>
              </a:rPr>
              <a:t>     Sebuah sistem yang terdiri dari beberapa anak sistem yang saling berkaitan, yaitu pemrograman, penganggaran, akuntansi, pelaporan dan pertanggungjawaban untuk membantu manajemen mempengaruhi orang lain dalam perusahaan agar mencapai tujuan perusahaan melalui strategi tertentu secara efektif dan efisien,</a:t>
            </a:r>
          </a:p>
          <a:p>
            <a:pPr eaLnBrk="1" hangingPunct="1">
              <a:buFontTx/>
              <a:buNone/>
            </a:pPr>
            <a:endParaRPr lang="en-US" sz="2000" smtClean="0">
              <a:solidFill>
                <a:schemeClr val="tx2"/>
              </a:solidFill>
            </a:endParaRPr>
          </a:p>
          <a:p>
            <a:pPr eaLnBrk="1" hangingPunct="1">
              <a:buFontTx/>
              <a:buNone/>
            </a:pPr>
            <a:endParaRPr lang="en-US" sz="2000" smtClean="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9075" y="227013"/>
            <a:ext cx="7477125" cy="687387"/>
          </a:xfrm>
        </p:spPr>
        <p:txBody>
          <a:bodyPr/>
          <a:lstStyle/>
          <a:p>
            <a:pPr eaLnBrk="1" hangingPunct="1"/>
            <a:r>
              <a:rPr lang="en-US" sz="2400" b="1" smtClean="0"/>
              <a:t>Strategi</a:t>
            </a:r>
          </a:p>
        </p:txBody>
      </p:sp>
      <p:sp>
        <p:nvSpPr>
          <p:cNvPr id="13315" name="Rectangle 3"/>
          <p:cNvSpPr>
            <a:spLocks noGrp="1" noChangeArrowheads="1"/>
          </p:cNvSpPr>
          <p:nvPr>
            <p:ph idx="1"/>
          </p:nvPr>
        </p:nvSpPr>
        <p:spPr>
          <a:xfrm>
            <a:off x="263525" y="1143000"/>
            <a:ext cx="7661275" cy="4953000"/>
          </a:xfrm>
        </p:spPr>
        <p:txBody>
          <a:bodyPr/>
          <a:lstStyle/>
          <a:p>
            <a:pPr eaLnBrk="1" hangingPunct="1"/>
            <a:r>
              <a:rPr lang="en-US" sz="2000" b="1" smtClean="0"/>
              <a:t>Adalah cara yang dipilih oleh manajemen untuk </a:t>
            </a:r>
          </a:p>
          <a:p>
            <a:pPr eaLnBrk="1" hangingPunct="1">
              <a:buFontTx/>
              <a:buNone/>
            </a:pPr>
            <a:r>
              <a:rPr lang="en-US" sz="2000" b="1" smtClean="0"/>
              <a:t>     mewujudkan visi organisasi, melalui  misi organisasi.</a:t>
            </a:r>
          </a:p>
          <a:p>
            <a:pPr eaLnBrk="1" hangingPunct="1">
              <a:buFontTx/>
              <a:buNone/>
            </a:pPr>
            <a:endParaRPr lang="en-US" sz="2000" b="1" smtClean="0"/>
          </a:p>
          <a:p>
            <a:pPr eaLnBrk="1" hangingPunct="1">
              <a:buFontTx/>
              <a:buNone/>
            </a:pPr>
            <a:r>
              <a:rPr lang="en-US" sz="2000" b="1" smtClean="0"/>
              <a:t>Formulasi Strategi :</a:t>
            </a:r>
          </a:p>
          <a:p>
            <a:pPr eaLnBrk="1" hangingPunct="1">
              <a:buFontTx/>
              <a:buNone/>
            </a:pPr>
            <a:endParaRPr lang="en-US" sz="2000" b="1" smtClean="0"/>
          </a:p>
          <a:p>
            <a:pPr eaLnBrk="1" hangingPunct="1">
              <a:buFontTx/>
              <a:buNone/>
            </a:pPr>
            <a:r>
              <a:rPr lang="en-US" sz="2000" b="1" smtClean="0"/>
              <a:t>     Proses memutuskan tujuan organisasi dan strategi untuk mencapai tujuan</a:t>
            </a:r>
          </a:p>
          <a:p>
            <a:pPr eaLnBrk="1" hangingPunct="1">
              <a:buFontTx/>
              <a:buNone/>
            </a:pPr>
            <a:endParaRPr lang="en-US" sz="2000" b="1" smtClean="0"/>
          </a:p>
          <a:p>
            <a:pPr eaLnBrk="1" hangingPunct="1">
              <a:buFontTx/>
              <a:buNone/>
            </a:pPr>
            <a:r>
              <a:rPr lang="en-US" sz="2000" b="1" smtClean="0"/>
              <a:t>     Formulasi strategi : proses pengambilan keputusan strategi baru -------</a:t>
            </a:r>
          </a:p>
          <a:p>
            <a:pPr eaLnBrk="1" hangingPunct="1">
              <a:buFontTx/>
              <a:buNone/>
            </a:pPr>
            <a:r>
              <a:rPr lang="en-US" sz="2000" b="1" smtClean="0"/>
              <a:t>	</a:t>
            </a:r>
          </a:p>
          <a:p>
            <a:pPr eaLnBrk="1" hangingPunct="1">
              <a:buFontTx/>
              <a:buNone/>
            </a:pPr>
            <a:r>
              <a:rPr lang="en-US" sz="2000" b="1" smtClean="0"/>
              <a:t>     Pengendalian Manajemen </a:t>
            </a:r>
            <a:r>
              <a:rPr lang="en-US" sz="2000" b="1" smtClean="0">
                <a:sym typeface="Wingdings" pitchFamily="2" charset="2"/>
              </a:rPr>
              <a:t> proses pengimplementasian strategi </a:t>
            </a:r>
            <a:endParaRPr lang="en-US" sz="2000" b="1"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9075" y="227013"/>
            <a:ext cx="7477125" cy="687387"/>
          </a:xfrm>
        </p:spPr>
        <p:txBody>
          <a:bodyPr/>
          <a:lstStyle/>
          <a:p>
            <a:pPr eaLnBrk="1" hangingPunct="1"/>
            <a:r>
              <a:rPr lang="en-US" sz="2400" b="1" smtClean="0"/>
              <a:t>Mekanisme Penerapan Strategi</a:t>
            </a:r>
          </a:p>
        </p:txBody>
      </p:sp>
      <p:sp>
        <p:nvSpPr>
          <p:cNvPr id="14339" name="Rectangle 3"/>
          <p:cNvSpPr>
            <a:spLocks noGrp="1" noChangeArrowheads="1"/>
          </p:cNvSpPr>
          <p:nvPr>
            <p:ph idx="1"/>
          </p:nvPr>
        </p:nvSpPr>
        <p:spPr>
          <a:xfrm>
            <a:off x="263525" y="1219200"/>
            <a:ext cx="7813675" cy="5181600"/>
          </a:xfrm>
        </p:spPr>
        <p:txBody>
          <a:bodyPr/>
          <a:lstStyle/>
          <a:p>
            <a:pPr eaLnBrk="1" hangingPunct="1">
              <a:buFontTx/>
              <a:buNone/>
            </a:pPr>
            <a:endParaRPr lang="en-US" smtClean="0"/>
          </a:p>
        </p:txBody>
      </p:sp>
      <p:sp>
        <p:nvSpPr>
          <p:cNvPr id="14340" name="Rectangle 4"/>
          <p:cNvSpPr>
            <a:spLocks noChangeArrowheads="1"/>
          </p:cNvSpPr>
          <p:nvPr/>
        </p:nvSpPr>
        <p:spPr bwMode="auto">
          <a:xfrm>
            <a:off x="533400" y="2667000"/>
            <a:ext cx="1066800" cy="762000"/>
          </a:xfrm>
          <a:prstGeom prst="rect">
            <a:avLst/>
          </a:prstGeom>
          <a:solidFill>
            <a:schemeClr val="accent1"/>
          </a:solidFill>
          <a:ln w="9525">
            <a:solidFill>
              <a:schemeClr val="tx1"/>
            </a:solidFill>
            <a:miter lim="800000"/>
            <a:headEnd/>
            <a:tailEnd/>
          </a:ln>
        </p:spPr>
        <p:txBody>
          <a:bodyPr wrap="none" anchor="ctr"/>
          <a:lstStyle/>
          <a:p>
            <a:pPr algn="ctr"/>
            <a:r>
              <a:rPr lang="en-US"/>
              <a:t>Strategi</a:t>
            </a:r>
          </a:p>
        </p:txBody>
      </p:sp>
      <p:sp>
        <p:nvSpPr>
          <p:cNvPr id="14341" name="Rectangle 5"/>
          <p:cNvSpPr>
            <a:spLocks noChangeArrowheads="1"/>
          </p:cNvSpPr>
          <p:nvPr/>
        </p:nvSpPr>
        <p:spPr bwMode="auto">
          <a:xfrm>
            <a:off x="3505200" y="1371600"/>
            <a:ext cx="1600200" cy="685800"/>
          </a:xfrm>
          <a:prstGeom prst="rect">
            <a:avLst/>
          </a:prstGeom>
          <a:solidFill>
            <a:schemeClr val="accent1"/>
          </a:solidFill>
          <a:ln w="9525">
            <a:solidFill>
              <a:schemeClr val="tx1"/>
            </a:solidFill>
            <a:miter lim="800000"/>
            <a:headEnd/>
            <a:tailEnd/>
          </a:ln>
        </p:spPr>
        <p:txBody>
          <a:bodyPr wrap="none" anchor="ctr"/>
          <a:lstStyle/>
          <a:p>
            <a:pPr algn="ctr"/>
            <a:r>
              <a:rPr lang="en-US"/>
              <a:t>Pengend</a:t>
            </a:r>
          </a:p>
          <a:p>
            <a:pPr algn="ctr"/>
            <a:r>
              <a:rPr lang="en-US"/>
              <a:t>Manajemen</a:t>
            </a:r>
          </a:p>
        </p:txBody>
      </p:sp>
      <p:sp>
        <p:nvSpPr>
          <p:cNvPr id="14342" name="Rectangle 6"/>
          <p:cNvSpPr>
            <a:spLocks noChangeArrowheads="1"/>
          </p:cNvSpPr>
          <p:nvPr/>
        </p:nvSpPr>
        <p:spPr bwMode="auto">
          <a:xfrm>
            <a:off x="2209800" y="2667000"/>
            <a:ext cx="1143000" cy="838200"/>
          </a:xfrm>
          <a:prstGeom prst="rect">
            <a:avLst/>
          </a:prstGeom>
          <a:solidFill>
            <a:schemeClr val="accent1"/>
          </a:solidFill>
          <a:ln w="9525">
            <a:solidFill>
              <a:schemeClr val="tx1"/>
            </a:solidFill>
            <a:miter lim="800000"/>
            <a:headEnd/>
            <a:tailEnd/>
          </a:ln>
        </p:spPr>
        <p:txBody>
          <a:bodyPr wrap="none" anchor="ctr"/>
          <a:lstStyle/>
          <a:p>
            <a:pPr algn="ctr"/>
            <a:r>
              <a:rPr lang="en-US"/>
              <a:t>Struktur </a:t>
            </a:r>
          </a:p>
          <a:p>
            <a:pPr algn="ctr"/>
            <a:r>
              <a:rPr lang="en-US"/>
              <a:t>Organisasi</a:t>
            </a:r>
          </a:p>
        </p:txBody>
      </p:sp>
      <p:sp>
        <p:nvSpPr>
          <p:cNvPr id="14343" name="Rectangle 7"/>
          <p:cNvSpPr>
            <a:spLocks noChangeArrowheads="1"/>
          </p:cNvSpPr>
          <p:nvPr/>
        </p:nvSpPr>
        <p:spPr bwMode="auto">
          <a:xfrm>
            <a:off x="3505200" y="4114800"/>
            <a:ext cx="1600200" cy="685800"/>
          </a:xfrm>
          <a:prstGeom prst="rect">
            <a:avLst/>
          </a:prstGeom>
          <a:solidFill>
            <a:schemeClr val="accent1"/>
          </a:solidFill>
          <a:ln w="9525">
            <a:solidFill>
              <a:schemeClr val="tx1"/>
            </a:solidFill>
            <a:miter lim="800000"/>
            <a:headEnd/>
            <a:tailEnd/>
          </a:ln>
        </p:spPr>
        <p:txBody>
          <a:bodyPr wrap="none" anchor="ctr"/>
          <a:lstStyle/>
          <a:p>
            <a:pPr algn="ctr"/>
            <a:r>
              <a:rPr lang="en-US"/>
              <a:t>Kebudayaan</a:t>
            </a:r>
          </a:p>
        </p:txBody>
      </p:sp>
      <p:sp>
        <p:nvSpPr>
          <p:cNvPr id="14344" name="Rectangle 8"/>
          <p:cNvSpPr>
            <a:spLocks noChangeArrowheads="1"/>
          </p:cNvSpPr>
          <p:nvPr/>
        </p:nvSpPr>
        <p:spPr bwMode="auto">
          <a:xfrm>
            <a:off x="5257800" y="2590800"/>
            <a:ext cx="1143000" cy="838200"/>
          </a:xfrm>
          <a:prstGeom prst="rect">
            <a:avLst/>
          </a:prstGeom>
          <a:solidFill>
            <a:schemeClr val="accent1"/>
          </a:solidFill>
          <a:ln w="9525">
            <a:solidFill>
              <a:schemeClr val="tx1"/>
            </a:solidFill>
            <a:miter lim="800000"/>
            <a:headEnd/>
            <a:tailEnd/>
          </a:ln>
        </p:spPr>
        <p:txBody>
          <a:bodyPr wrap="none" anchor="ctr"/>
          <a:lstStyle/>
          <a:p>
            <a:pPr algn="ctr"/>
            <a:r>
              <a:rPr lang="en-US"/>
              <a:t>Mnj SDM</a:t>
            </a:r>
          </a:p>
        </p:txBody>
      </p:sp>
      <p:sp>
        <p:nvSpPr>
          <p:cNvPr id="14345" name="Line 10"/>
          <p:cNvSpPr>
            <a:spLocks noChangeShapeType="1"/>
          </p:cNvSpPr>
          <p:nvPr/>
        </p:nvSpPr>
        <p:spPr bwMode="auto">
          <a:xfrm>
            <a:off x="1981200" y="1219200"/>
            <a:ext cx="0" cy="3962400"/>
          </a:xfrm>
          <a:prstGeom prst="line">
            <a:avLst/>
          </a:prstGeom>
          <a:noFill/>
          <a:ln w="9525">
            <a:solidFill>
              <a:schemeClr val="tx1"/>
            </a:solidFill>
            <a:round/>
            <a:headEnd/>
            <a:tailEnd/>
          </a:ln>
        </p:spPr>
        <p:txBody>
          <a:bodyPr/>
          <a:lstStyle/>
          <a:p>
            <a:endParaRPr lang="en-US"/>
          </a:p>
        </p:txBody>
      </p:sp>
      <p:sp>
        <p:nvSpPr>
          <p:cNvPr id="14346" name="Line 11"/>
          <p:cNvSpPr>
            <a:spLocks noChangeShapeType="1"/>
          </p:cNvSpPr>
          <p:nvPr/>
        </p:nvSpPr>
        <p:spPr bwMode="auto">
          <a:xfrm>
            <a:off x="6629400" y="1219200"/>
            <a:ext cx="0" cy="3962400"/>
          </a:xfrm>
          <a:prstGeom prst="line">
            <a:avLst/>
          </a:prstGeom>
          <a:noFill/>
          <a:ln w="9525">
            <a:solidFill>
              <a:schemeClr val="tx1"/>
            </a:solidFill>
            <a:round/>
            <a:headEnd/>
            <a:tailEnd/>
          </a:ln>
        </p:spPr>
        <p:txBody>
          <a:bodyPr/>
          <a:lstStyle/>
          <a:p>
            <a:endParaRPr lang="en-US"/>
          </a:p>
        </p:txBody>
      </p:sp>
      <p:sp>
        <p:nvSpPr>
          <p:cNvPr id="14347" name="Line 12"/>
          <p:cNvSpPr>
            <a:spLocks noChangeShapeType="1"/>
          </p:cNvSpPr>
          <p:nvPr/>
        </p:nvSpPr>
        <p:spPr bwMode="auto">
          <a:xfrm>
            <a:off x="1981200" y="5181600"/>
            <a:ext cx="4648200" cy="0"/>
          </a:xfrm>
          <a:prstGeom prst="line">
            <a:avLst/>
          </a:prstGeom>
          <a:noFill/>
          <a:ln w="9525">
            <a:solidFill>
              <a:schemeClr val="tx1"/>
            </a:solidFill>
            <a:round/>
            <a:headEnd/>
            <a:tailEnd/>
          </a:ln>
        </p:spPr>
        <p:txBody>
          <a:bodyPr/>
          <a:lstStyle/>
          <a:p>
            <a:endParaRPr lang="en-US"/>
          </a:p>
        </p:txBody>
      </p:sp>
      <p:sp>
        <p:nvSpPr>
          <p:cNvPr id="14348" name="Line 13"/>
          <p:cNvSpPr>
            <a:spLocks noChangeShapeType="1"/>
          </p:cNvSpPr>
          <p:nvPr/>
        </p:nvSpPr>
        <p:spPr bwMode="auto">
          <a:xfrm>
            <a:off x="1981200" y="1219200"/>
            <a:ext cx="4648200" cy="0"/>
          </a:xfrm>
          <a:prstGeom prst="line">
            <a:avLst/>
          </a:prstGeom>
          <a:noFill/>
          <a:ln w="9525">
            <a:solidFill>
              <a:schemeClr val="tx1"/>
            </a:solidFill>
            <a:round/>
            <a:headEnd/>
            <a:tailEnd/>
          </a:ln>
        </p:spPr>
        <p:txBody>
          <a:bodyPr/>
          <a:lstStyle/>
          <a:p>
            <a:endParaRPr lang="en-US"/>
          </a:p>
        </p:txBody>
      </p:sp>
      <p:sp>
        <p:nvSpPr>
          <p:cNvPr id="14349" name="Line 14"/>
          <p:cNvSpPr>
            <a:spLocks noChangeShapeType="1"/>
          </p:cNvSpPr>
          <p:nvPr/>
        </p:nvSpPr>
        <p:spPr bwMode="auto">
          <a:xfrm>
            <a:off x="6629400" y="2819400"/>
            <a:ext cx="381000" cy="0"/>
          </a:xfrm>
          <a:prstGeom prst="line">
            <a:avLst/>
          </a:prstGeom>
          <a:noFill/>
          <a:ln w="9525">
            <a:solidFill>
              <a:schemeClr val="tx1"/>
            </a:solidFill>
            <a:round/>
            <a:headEnd/>
            <a:tailEnd/>
          </a:ln>
        </p:spPr>
        <p:txBody>
          <a:bodyPr/>
          <a:lstStyle/>
          <a:p>
            <a:endParaRPr lang="en-US"/>
          </a:p>
        </p:txBody>
      </p:sp>
      <p:sp>
        <p:nvSpPr>
          <p:cNvPr id="14350" name="Rectangle 16"/>
          <p:cNvSpPr>
            <a:spLocks noChangeArrowheads="1"/>
          </p:cNvSpPr>
          <p:nvPr/>
        </p:nvSpPr>
        <p:spPr bwMode="auto">
          <a:xfrm>
            <a:off x="5943600" y="5562600"/>
            <a:ext cx="1905000" cy="762000"/>
          </a:xfrm>
          <a:prstGeom prst="rect">
            <a:avLst/>
          </a:prstGeom>
          <a:solidFill>
            <a:schemeClr val="accent1"/>
          </a:solidFill>
          <a:ln w="9525">
            <a:solidFill>
              <a:schemeClr val="tx1"/>
            </a:solidFill>
            <a:miter lim="800000"/>
            <a:headEnd/>
            <a:tailEnd/>
          </a:ln>
        </p:spPr>
        <p:txBody>
          <a:bodyPr wrap="none" anchor="ctr"/>
          <a:lstStyle/>
          <a:p>
            <a:pPr algn="ctr"/>
            <a:r>
              <a:rPr lang="en-US"/>
              <a:t>Kinerja</a:t>
            </a:r>
          </a:p>
        </p:txBody>
      </p:sp>
      <p:sp>
        <p:nvSpPr>
          <p:cNvPr id="14351" name="Line 17"/>
          <p:cNvSpPr>
            <a:spLocks noChangeShapeType="1"/>
          </p:cNvSpPr>
          <p:nvPr/>
        </p:nvSpPr>
        <p:spPr bwMode="auto">
          <a:xfrm>
            <a:off x="7010400" y="2819400"/>
            <a:ext cx="0" cy="2590800"/>
          </a:xfrm>
          <a:prstGeom prst="line">
            <a:avLst/>
          </a:prstGeom>
          <a:noFill/>
          <a:ln w="9525">
            <a:solidFill>
              <a:schemeClr val="tx1"/>
            </a:solidFill>
            <a:round/>
            <a:headEnd/>
            <a:tailEnd type="triangle" w="med" len="med"/>
          </a:ln>
        </p:spPr>
        <p:txBody>
          <a:bodyPr/>
          <a:lstStyle/>
          <a:p>
            <a:endParaRPr lang="en-US"/>
          </a:p>
        </p:txBody>
      </p:sp>
      <p:sp>
        <p:nvSpPr>
          <p:cNvPr id="14352" name="Line 25"/>
          <p:cNvSpPr>
            <a:spLocks noChangeShapeType="1"/>
          </p:cNvSpPr>
          <p:nvPr/>
        </p:nvSpPr>
        <p:spPr bwMode="auto">
          <a:xfrm>
            <a:off x="1600200" y="3048000"/>
            <a:ext cx="304800" cy="0"/>
          </a:xfrm>
          <a:prstGeom prst="line">
            <a:avLst/>
          </a:prstGeom>
          <a:noFill/>
          <a:ln w="38100">
            <a:solidFill>
              <a:schemeClr val="tx1"/>
            </a:solidFill>
            <a:round/>
            <a:headEnd/>
            <a:tailEnd type="triangle" w="med" len="med"/>
          </a:ln>
        </p:spPr>
        <p:txBody>
          <a:bodyPr/>
          <a:lstStyle/>
          <a:p>
            <a:endParaRPr lang="en-US"/>
          </a:p>
        </p:txBody>
      </p:sp>
      <p:sp>
        <p:nvSpPr>
          <p:cNvPr id="14353" name="Line 27"/>
          <p:cNvSpPr>
            <a:spLocks noChangeShapeType="1"/>
          </p:cNvSpPr>
          <p:nvPr/>
        </p:nvSpPr>
        <p:spPr bwMode="auto">
          <a:xfrm flipV="1">
            <a:off x="2667000" y="1752600"/>
            <a:ext cx="762000" cy="838200"/>
          </a:xfrm>
          <a:prstGeom prst="line">
            <a:avLst/>
          </a:prstGeom>
          <a:noFill/>
          <a:ln w="28575">
            <a:solidFill>
              <a:schemeClr val="tx1"/>
            </a:solidFill>
            <a:round/>
            <a:headEnd type="triangle" w="med" len="med"/>
            <a:tailEnd type="triangle" w="med" len="med"/>
          </a:ln>
        </p:spPr>
        <p:txBody>
          <a:bodyPr/>
          <a:lstStyle/>
          <a:p>
            <a:endParaRPr lang="en-US"/>
          </a:p>
        </p:txBody>
      </p:sp>
      <p:sp>
        <p:nvSpPr>
          <p:cNvPr id="14354" name="Line 28"/>
          <p:cNvSpPr>
            <a:spLocks noChangeShapeType="1"/>
          </p:cNvSpPr>
          <p:nvPr/>
        </p:nvSpPr>
        <p:spPr bwMode="auto">
          <a:xfrm>
            <a:off x="2819400" y="3505200"/>
            <a:ext cx="609600" cy="838200"/>
          </a:xfrm>
          <a:prstGeom prst="line">
            <a:avLst/>
          </a:prstGeom>
          <a:noFill/>
          <a:ln w="28575">
            <a:solidFill>
              <a:schemeClr val="tx1"/>
            </a:solidFill>
            <a:round/>
            <a:headEnd type="triangle" w="med" len="med"/>
            <a:tailEnd type="triangle" w="med" len="med"/>
          </a:ln>
        </p:spPr>
        <p:txBody>
          <a:bodyPr/>
          <a:lstStyle/>
          <a:p>
            <a:endParaRPr lang="en-US"/>
          </a:p>
        </p:txBody>
      </p:sp>
      <p:sp>
        <p:nvSpPr>
          <p:cNvPr id="14355" name="Line 29"/>
          <p:cNvSpPr>
            <a:spLocks noChangeShapeType="1"/>
          </p:cNvSpPr>
          <p:nvPr/>
        </p:nvSpPr>
        <p:spPr bwMode="auto">
          <a:xfrm flipH="1">
            <a:off x="5181600" y="3505200"/>
            <a:ext cx="609600" cy="838200"/>
          </a:xfrm>
          <a:prstGeom prst="line">
            <a:avLst/>
          </a:prstGeom>
          <a:noFill/>
          <a:ln w="28575">
            <a:solidFill>
              <a:schemeClr val="tx1"/>
            </a:solidFill>
            <a:round/>
            <a:headEnd type="triangle" w="med" len="med"/>
            <a:tailEnd type="triangle" w="med" len="med"/>
          </a:ln>
        </p:spPr>
        <p:txBody>
          <a:bodyPr/>
          <a:lstStyle/>
          <a:p>
            <a:endParaRPr lang="en-US"/>
          </a:p>
        </p:txBody>
      </p:sp>
      <p:sp>
        <p:nvSpPr>
          <p:cNvPr id="14356" name="Line 30"/>
          <p:cNvSpPr>
            <a:spLocks noChangeShapeType="1"/>
          </p:cNvSpPr>
          <p:nvPr/>
        </p:nvSpPr>
        <p:spPr bwMode="auto">
          <a:xfrm>
            <a:off x="5181600" y="1752600"/>
            <a:ext cx="457200" cy="685800"/>
          </a:xfrm>
          <a:prstGeom prst="line">
            <a:avLst/>
          </a:prstGeom>
          <a:noFill/>
          <a:ln w="28575">
            <a:solidFill>
              <a:schemeClr val="tx1"/>
            </a:solidFill>
            <a:round/>
            <a:headEnd type="triangle" w="med" len="med"/>
            <a:tailEnd type="triangle" w="med" len="med"/>
          </a:ln>
        </p:spPr>
        <p:txBody>
          <a:bodyPr/>
          <a:lstStyle/>
          <a:p>
            <a:endParaRPr lang="en-US"/>
          </a:p>
        </p:txBody>
      </p:sp>
      <p:sp>
        <p:nvSpPr>
          <p:cNvPr id="14357" name="Line 31"/>
          <p:cNvSpPr>
            <a:spLocks noChangeShapeType="1"/>
          </p:cNvSpPr>
          <p:nvPr/>
        </p:nvSpPr>
        <p:spPr bwMode="auto">
          <a:xfrm>
            <a:off x="3581400" y="3048000"/>
            <a:ext cx="1524000" cy="0"/>
          </a:xfrm>
          <a:prstGeom prst="line">
            <a:avLst/>
          </a:prstGeom>
          <a:noFill/>
          <a:ln w="28575">
            <a:solidFill>
              <a:schemeClr val="tx1"/>
            </a:solidFill>
            <a:round/>
            <a:headEnd type="triangle" w="med" len="med"/>
            <a:tailEnd type="triangle" w="med" len="med"/>
          </a:ln>
        </p:spPr>
        <p:txBody>
          <a:bodyPr/>
          <a:lstStyle/>
          <a:p>
            <a:endParaRPr lang="en-US"/>
          </a:p>
        </p:txBody>
      </p:sp>
      <p:sp>
        <p:nvSpPr>
          <p:cNvPr id="14358" name="Line 32"/>
          <p:cNvSpPr>
            <a:spLocks noChangeShapeType="1"/>
          </p:cNvSpPr>
          <p:nvPr/>
        </p:nvSpPr>
        <p:spPr bwMode="auto">
          <a:xfrm>
            <a:off x="4267200" y="2286000"/>
            <a:ext cx="0" cy="1371600"/>
          </a:xfrm>
          <a:prstGeom prst="line">
            <a:avLst/>
          </a:prstGeom>
          <a:noFill/>
          <a:ln w="28575">
            <a:solidFill>
              <a:schemeClr val="tx1"/>
            </a:solidFill>
            <a:round/>
            <a:headEnd type="triangle" w="med" len="me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9075" y="227013"/>
            <a:ext cx="7477125" cy="687387"/>
          </a:xfrm>
        </p:spPr>
        <p:txBody>
          <a:bodyPr/>
          <a:lstStyle/>
          <a:p>
            <a:pPr eaLnBrk="1" hangingPunct="1"/>
            <a:r>
              <a:rPr lang="en-US" sz="2400" smtClean="0"/>
              <a:t>Perencanaan Strategis</a:t>
            </a:r>
          </a:p>
        </p:txBody>
      </p:sp>
      <p:sp>
        <p:nvSpPr>
          <p:cNvPr id="15363" name="Rectangle 3"/>
          <p:cNvSpPr>
            <a:spLocks noGrp="1" noChangeArrowheads="1"/>
          </p:cNvSpPr>
          <p:nvPr>
            <p:ph idx="1"/>
          </p:nvPr>
        </p:nvSpPr>
        <p:spPr>
          <a:xfrm>
            <a:off x="263525" y="1143000"/>
            <a:ext cx="7386638" cy="5181600"/>
          </a:xfrm>
        </p:spPr>
        <p:txBody>
          <a:bodyPr/>
          <a:lstStyle/>
          <a:p>
            <a:pPr marL="850900" indent="-850900" eaLnBrk="1" hangingPunct="1">
              <a:buFontTx/>
              <a:buNone/>
            </a:pPr>
            <a:r>
              <a:rPr lang="en-US" sz="2000" smtClean="0">
                <a:solidFill>
                  <a:schemeClr val="tx2"/>
                </a:solidFill>
              </a:rPr>
              <a:t>Merupakan :</a:t>
            </a:r>
          </a:p>
          <a:p>
            <a:pPr marL="850900" indent="-850900" eaLnBrk="1" hangingPunct="1">
              <a:buFontTx/>
              <a:buNone/>
            </a:pPr>
            <a:endParaRPr lang="en-US" sz="2000" smtClean="0">
              <a:solidFill>
                <a:schemeClr val="tx2"/>
              </a:solidFill>
            </a:endParaRPr>
          </a:p>
          <a:p>
            <a:pPr marL="850900" indent="-850900" eaLnBrk="1" hangingPunct="1">
              <a:buClr>
                <a:srgbClr val="EE2B04"/>
              </a:buClr>
              <a:buFont typeface="Wingdings" pitchFamily="2" charset="2"/>
              <a:buChar char="q"/>
            </a:pPr>
            <a:r>
              <a:rPr lang="en-US" sz="2000" smtClean="0">
                <a:solidFill>
                  <a:schemeClr val="tx2"/>
                </a:solidFill>
              </a:rPr>
              <a:t>Proses untuk menentukan tujuan perusahaan dan strategi untuk mencapai tujuan tersebut</a:t>
            </a:r>
          </a:p>
          <a:p>
            <a:pPr marL="850900" indent="-850900" eaLnBrk="1" hangingPunct="1">
              <a:buClr>
                <a:srgbClr val="EE2B04"/>
              </a:buClr>
              <a:buFont typeface="Wingdings" pitchFamily="2" charset="2"/>
              <a:buNone/>
            </a:pPr>
            <a:endParaRPr lang="en-US" sz="2000" smtClean="0">
              <a:solidFill>
                <a:schemeClr val="tx2"/>
              </a:solidFill>
            </a:endParaRPr>
          </a:p>
          <a:p>
            <a:pPr marL="850900" indent="-850900" eaLnBrk="1" hangingPunct="1">
              <a:buClr>
                <a:srgbClr val="EE2B04"/>
              </a:buClr>
              <a:buFont typeface="Wingdings" pitchFamily="2" charset="2"/>
              <a:buChar char="q"/>
            </a:pPr>
            <a:r>
              <a:rPr lang="en-US" sz="2000" smtClean="0">
                <a:solidFill>
                  <a:schemeClr val="tx2"/>
                </a:solidFill>
              </a:rPr>
              <a:t>Reaksi perusahaan terhadap linkungan										Alat analisis yang digunakan :  ANALISIS SWOT																																					Analisis juga dapat dilakukan dengan IRR, NPV        Payback, dll</a:t>
            </a:r>
          </a:p>
        </p:txBody>
      </p:sp>
      <p:sp>
        <p:nvSpPr>
          <p:cNvPr id="15364" name="Rectangle 4"/>
          <p:cNvSpPr>
            <a:spLocks noChangeArrowheads="1"/>
          </p:cNvSpPr>
          <p:nvPr/>
        </p:nvSpPr>
        <p:spPr bwMode="auto">
          <a:xfrm>
            <a:off x="381000" y="4648200"/>
            <a:ext cx="838200" cy="457200"/>
          </a:xfrm>
          <a:prstGeom prst="rect">
            <a:avLst/>
          </a:prstGeom>
          <a:solidFill>
            <a:schemeClr val="accent1"/>
          </a:solidFill>
          <a:ln w="9525">
            <a:solidFill>
              <a:schemeClr val="tx1"/>
            </a:solidFill>
            <a:miter lim="800000"/>
            <a:headEnd/>
            <a:tailEnd/>
          </a:ln>
        </p:spPr>
        <p:txBody>
          <a:bodyPr wrap="none" anchor="ctr"/>
          <a:lstStyle/>
          <a:p>
            <a:pPr algn="ctr"/>
            <a:r>
              <a:rPr lang="en-US"/>
              <a:t>Tujuan</a:t>
            </a:r>
          </a:p>
        </p:txBody>
      </p:sp>
      <p:sp>
        <p:nvSpPr>
          <p:cNvPr id="15365" name="Rectangle 5"/>
          <p:cNvSpPr>
            <a:spLocks noChangeArrowheads="1"/>
          </p:cNvSpPr>
          <p:nvPr/>
        </p:nvSpPr>
        <p:spPr bwMode="auto">
          <a:xfrm>
            <a:off x="1828800" y="4648200"/>
            <a:ext cx="838200" cy="457200"/>
          </a:xfrm>
          <a:prstGeom prst="rect">
            <a:avLst/>
          </a:prstGeom>
          <a:solidFill>
            <a:schemeClr val="accent1"/>
          </a:solidFill>
          <a:ln w="9525">
            <a:solidFill>
              <a:schemeClr val="tx1"/>
            </a:solidFill>
            <a:miter lim="800000"/>
            <a:headEnd/>
            <a:tailEnd/>
          </a:ln>
        </p:spPr>
        <p:txBody>
          <a:bodyPr wrap="none" anchor="ctr"/>
          <a:lstStyle/>
          <a:p>
            <a:pPr algn="ctr"/>
            <a:r>
              <a:rPr lang="en-US"/>
              <a:t>Strategi</a:t>
            </a:r>
          </a:p>
        </p:txBody>
      </p:sp>
      <p:sp>
        <p:nvSpPr>
          <p:cNvPr id="15366" name="Rectangle 6"/>
          <p:cNvSpPr>
            <a:spLocks noChangeArrowheads="1"/>
          </p:cNvSpPr>
          <p:nvPr/>
        </p:nvSpPr>
        <p:spPr bwMode="auto">
          <a:xfrm>
            <a:off x="3276600" y="4648200"/>
            <a:ext cx="914400" cy="457200"/>
          </a:xfrm>
          <a:prstGeom prst="rect">
            <a:avLst/>
          </a:prstGeom>
          <a:solidFill>
            <a:schemeClr val="accent1"/>
          </a:solidFill>
          <a:ln w="9525">
            <a:solidFill>
              <a:schemeClr val="tx1"/>
            </a:solidFill>
            <a:miter lim="800000"/>
            <a:headEnd/>
            <a:tailEnd/>
          </a:ln>
        </p:spPr>
        <p:txBody>
          <a:bodyPr wrap="none" anchor="ctr"/>
          <a:lstStyle/>
          <a:p>
            <a:pPr algn="ctr"/>
            <a:r>
              <a:rPr lang="en-US"/>
              <a:t>Program</a:t>
            </a:r>
          </a:p>
        </p:txBody>
      </p:sp>
      <p:sp>
        <p:nvSpPr>
          <p:cNvPr id="15367" name="Rectangle 7"/>
          <p:cNvSpPr>
            <a:spLocks noChangeArrowheads="1"/>
          </p:cNvSpPr>
          <p:nvPr/>
        </p:nvSpPr>
        <p:spPr bwMode="auto">
          <a:xfrm>
            <a:off x="4800600" y="4648200"/>
            <a:ext cx="990600" cy="533400"/>
          </a:xfrm>
          <a:prstGeom prst="rect">
            <a:avLst/>
          </a:prstGeom>
          <a:solidFill>
            <a:schemeClr val="accent1"/>
          </a:solidFill>
          <a:ln w="9525">
            <a:solidFill>
              <a:schemeClr val="tx1"/>
            </a:solidFill>
            <a:miter lim="800000"/>
            <a:headEnd/>
            <a:tailEnd/>
          </a:ln>
        </p:spPr>
        <p:txBody>
          <a:bodyPr wrap="none" anchor="ctr"/>
          <a:lstStyle/>
          <a:p>
            <a:pPr algn="ctr"/>
            <a:r>
              <a:rPr lang="en-US"/>
              <a:t>Anggaran</a:t>
            </a:r>
          </a:p>
        </p:txBody>
      </p:sp>
      <p:sp>
        <p:nvSpPr>
          <p:cNvPr id="15368" name="Rectangle 12"/>
          <p:cNvSpPr>
            <a:spLocks noChangeArrowheads="1"/>
          </p:cNvSpPr>
          <p:nvPr/>
        </p:nvSpPr>
        <p:spPr bwMode="auto">
          <a:xfrm>
            <a:off x="6477000" y="4648200"/>
            <a:ext cx="1066800" cy="457200"/>
          </a:xfrm>
          <a:prstGeom prst="rect">
            <a:avLst/>
          </a:prstGeom>
          <a:solidFill>
            <a:schemeClr val="accent1"/>
          </a:solidFill>
          <a:ln w="9525">
            <a:solidFill>
              <a:schemeClr val="tx1"/>
            </a:solidFill>
            <a:miter lim="800000"/>
            <a:headEnd/>
            <a:tailEnd/>
          </a:ln>
        </p:spPr>
        <p:txBody>
          <a:bodyPr wrap="none" anchor="ctr"/>
          <a:lstStyle/>
          <a:p>
            <a:pPr algn="ctr"/>
            <a:r>
              <a:rPr lang="en-US"/>
              <a:t>Realisasi</a:t>
            </a:r>
          </a:p>
        </p:txBody>
      </p:sp>
      <p:sp>
        <p:nvSpPr>
          <p:cNvPr id="15369" name="Line 14"/>
          <p:cNvSpPr>
            <a:spLocks noChangeShapeType="1"/>
          </p:cNvSpPr>
          <p:nvPr/>
        </p:nvSpPr>
        <p:spPr bwMode="auto">
          <a:xfrm>
            <a:off x="1295400" y="4876800"/>
            <a:ext cx="457200" cy="0"/>
          </a:xfrm>
          <a:prstGeom prst="line">
            <a:avLst/>
          </a:prstGeom>
          <a:noFill/>
          <a:ln w="9525">
            <a:solidFill>
              <a:schemeClr val="tx1"/>
            </a:solidFill>
            <a:round/>
            <a:headEnd/>
            <a:tailEnd type="triangle" w="med" len="med"/>
          </a:ln>
        </p:spPr>
        <p:txBody>
          <a:bodyPr/>
          <a:lstStyle/>
          <a:p>
            <a:endParaRPr lang="en-US"/>
          </a:p>
        </p:txBody>
      </p:sp>
      <p:sp>
        <p:nvSpPr>
          <p:cNvPr id="15370" name="Line 15"/>
          <p:cNvSpPr>
            <a:spLocks noChangeShapeType="1"/>
          </p:cNvSpPr>
          <p:nvPr/>
        </p:nvSpPr>
        <p:spPr bwMode="auto">
          <a:xfrm>
            <a:off x="2743200" y="4876800"/>
            <a:ext cx="457200" cy="0"/>
          </a:xfrm>
          <a:prstGeom prst="line">
            <a:avLst/>
          </a:prstGeom>
          <a:noFill/>
          <a:ln w="9525">
            <a:solidFill>
              <a:schemeClr val="tx1"/>
            </a:solidFill>
            <a:round/>
            <a:headEnd/>
            <a:tailEnd type="triangle" w="med" len="med"/>
          </a:ln>
        </p:spPr>
        <p:txBody>
          <a:bodyPr/>
          <a:lstStyle/>
          <a:p>
            <a:endParaRPr lang="en-US"/>
          </a:p>
        </p:txBody>
      </p:sp>
      <p:sp>
        <p:nvSpPr>
          <p:cNvPr id="15371" name="Line 16"/>
          <p:cNvSpPr>
            <a:spLocks noChangeShapeType="1"/>
          </p:cNvSpPr>
          <p:nvPr/>
        </p:nvSpPr>
        <p:spPr bwMode="auto">
          <a:xfrm>
            <a:off x="4267200" y="4876800"/>
            <a:ext cx="457200" cy="0"/>
          </a:xfrm>
          <a:prstGeom prst="line">
            <a:avLst/>
          </a:prstGeom>
          <a:noFill/>
          <a:ln w="9525">
            <a:solidFill>
              <a:schemeClr val="tx1"/>
            </a:solidFill>
            <a:round/>
            <a:headEnd/>
            <a:tailEnd type="triangle" w="med" len="med"/>
          </a:ln>
        </p:spPr>
        <p:txBody>
          <a:bodyPr/>
          <a:lstStyle/>
          <a:p>
            <a:endParaRPr lang="en-US"/>
          </a:p>
        </p:txBody>
      </p:sp>
      <p:sp>
        <p:nvSpPr>
          <p:cNvPr id="15372" name="Line 17"/>
          <p:cNvSpPr>
            <a:spLocks noChangeShapeType="1"/>
          </p:cNvSpPr>
          <p:nvPr/>
        </p:nvSpPr>
        <p:spPr bwMode="auto">
          <a:xfrm>
            <a:off x="5867400" y="4876800"/>
            <a:ext cx="457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263525" y="2514600"/>
            <a:ext cx="7585075" cy="3581400"/>
          </a:xfrm>
        </p:spPr>
        <p:txBody>
          <a:bodyPr/>
          <a:lstStyle/>
          <a:p>
            <a:pPr eaLnBrk="1" hangingPunct="1">
              <a:buFontTx/>
              <a:buNone/>
            </a:pPr>
            <a:r>
              <a:rPr lang="en-US" sz="2400" smtClean="0"/>
              <a:t>Alat analisis Pengendalian Manajemen :</a:t>
            </a:r>
          </a:p>
          <a:p>
            <a:pPr eaLnBrk="1" hangingPunct="1">
              <a:buFontTx/>
              <a:buNone/>
            </a:pPr>
            <a:endParaRPr lang="en-US" sz="2400" smtClean="0"/>
          </a:p>
          <a:p>
            <a:pPr eaLnBrk="1" hangingPunct="1">
              <a:buClr>
                <a:srgbClr val="E52915"/>
              </a:buClr>
              <a:buFont typeface="Wingdings" pitchFamily="2" charset="2"/>
              <a:buChar char="q"/>
            </a:pPr>
            <a:r>
              <a:rPr lang="en-US" sz="2400" smtClean="0"/>
              <a:t>IRR				Alat analisis Peng. tugas:</a:t>
            </a:r>
          </a:p>
          <a:p>
            <a:pPr eaLnBrk="1" hangingPunct="1">
              <a:buClr>
                <a:srgbClr val="E52915"/>
              </a:buClr>
              <a:buFont typeface="Wingdings" pitchFamily="2" charset="2"/>
              <a:buChar char="q"/>
            </a:pPr>
            <a:r>
              <a:rPr lang="en-US" sz="2400" smtClean="0"/>
              <a:t>NPV			- PERT, perencaan prod,</a:t>
            </a:r>
          </a:p>
          <a:p>
            <a:pPr eaLnBrk="1" hangingPunct="1">
              <a:buClr>
                <a:srgbClr val="E52915"/>
              </a:buClr>
              <a:buFont typeface="Wingdings" pitchFamily="2" charset="2"/>
              <a:buChar char="q"/>
            </a:pPr>
            <a:r>
              <a:rPr lang="en-US" sz="2400" smtClean="0"/>
              <a:t>Payback			  EOQ, Analisis kekerasan</a:t>
            </a:r>
          </a:p>
          <a:p>
            <a:pPr eaLnBrk="1" hangingPunct="1">
              <a:buClr>
                <a:srgbClr val="E52915"/>
              </a:buClr>
              <a:buFont typeface="Wingdings" pitchFamily="2" charset="2"/>
              <a:buChar char="q"/>
            </a:pPr>
            <a:r>
              <a:rPr lang="en-US" sz="2400" smtClean="0"/>
              <a:t>Analisis varians		  beton, dll</a:t>
            </a:r>
          </a:p>
          <a:p>
            <a:pPr eaLnBrk="1" hangingPunct="1">
              <a:buClr>
                <a:srgbClr val="E52915"/>
              </a:buClr>
              <a:buFont typeface="Wingdings" pitchFamily="2" charset="2"/>
              <a:buChar char="q"/>
            </a:pPr>
            <a:r>
              <a:rPr lang="en-US" sz="2400" smtClean="0"/>
              <a:t>BEP, Full Costing</a:t>
            </a:r>
          </a:p>
        </p:txBody>
      </p:sp>
      <p:sp>
        <p:nvSpPr>
          <p:cNvPr id="16387" name="Rectangle 4"/>
          <p:cNvSpPr>
            <a:spLocks noChangeArrowheads="1"/>
          </p:cNvSpPr>
          <p:nvPr/>
        </p:nvSpPr>
        <p:spPr bwMode="auto">
          <a:xfrm>
            <a:off x="609600" y="533400"/>
            <a:ext cx="6629400" cy="1600200"/>
          </a:xfrm>
          <a:prstGeom prst="rect">
            <a:avLst/>
          </a:prstGeom>
          <a:solidFill>
            <a:schemeClr val="accent1"/>
          </a:solidFill>
          <a:ln w="9525">
            <a:solidFill>
              <a:schemeClr val="tx1"/>
            </a:solidFill>
            <a:miter lim="800000"/>
            <a:headEnd/>
            <a:tailEnd/>
          </a:ln>
        </p:spPr>
        <p:txBody>
          <a:bodyPr wrap="none" anchor="ctr"/>
          <a:lstStyle/>
          <a:p>
            <a:pPr algn="ctr"/>
            <a:r>
              <a:rPr lang="en-US" sz="2000"/>
              <a:t>Pengendalian tugas :</a:t>
            </a:r>
          </a:p>
          <a:p>
            <a:pPr algn="ctr"/>
            <a:endParaRPr lang="en-US" sz="2000"/>
          </a:p>
          <a:p>
            <a:pPr algn="ctr"/>
            <a:r>
              <a:rPr lang="en-US" sz="2000"/>
              <a:t>Proses untuk menjamin bahwa sebuah pekerjaan </a:t>
            </a:r>
          </a:p>
          <a:p>
            <a:pPr algn="ctr"/>
            <a:r>
              <a:rPr lang="en-US" sz="2000"/>
              <a:t>Dilakukan dengan cara yang efektif dan efisien </a:t>
            </a:r>
          </a:p>
        </p:txBody>
      </p:sp>
      <p:sp>
        <p:nvSpPr>
          <p:cNvPr id="16388" name="Line 6"/>
          <p:cNvSpPr>
            <a:spLocks noChangeShapeType="1"/>
          </p:cNvSpPr>
          <p:nvPr/>
        </p:nvSpPr>
        <p:spPr bwMode="auto">
          <a:xfrm>
            <a:off x="3429000" y="3276600"/>
            <a:ext cx="0" cy="2514600"/>
          </a:xfrm>
          <a:prstGeom prst="line">
            <a:avLst/>
          </a:prstGeom>
          <a:noFill/>
          <a:ln w="9525">
            <a:solidFill>
              <a:schemeClr val="tx1"/>
            </a:solidFill>
            <a:round/>
            <a:headEnd/>
            <a:tailEnd/>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65" name="Group 117"/>
          <p:cNvGraphicFramePr>
            <a:graphicFrameLocks noGrp="1"/>
          </p:cNvGraphicFramePr>
          <p:nvPr>
            <p:ph type="tbl" idx="1"/>
          </p:nvPr>
        </p:nvGraphicFramePr>
        <p:xfrm>
          <a:off x="381000" y="838200"/>
          <a:ext cx="7386638" cy="5730240"/>
        </p:xfrm>
        <a:graphic>
          <a:graphicData uri="http://schemas.openxmlformats.org/drawingml/2006/table">
            <a:tbl>
              <a:tblPr/>
              <a:tblGrid>
                <a:gridCol w="2462213"/>
                <a:gridCol w="2462212"/>
                <a:gridCol w="2462213"/>
              </a:tblGrid>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2"/>
                          </a:solidFill>
                          <a:effectLst/>
                          <a:latin typeface="Arial" charset="0"/>
                        </a:rPr>
                        <a:t>Perumusan Strategis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2"/>
                          </a:solidFill>
                          <a:effectLst/>
                          <a:latin typeface="Arial" charset="0"/>
                        </a:rPr>
                        <a:t>Pengendalian Manajemen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2"/>
                          </a:solidFill>
                          <a:effectLst/>
                          <a:latin typeface="Arial" charset="0"/>
                        </a:rPr>
                        <a:t>Pengendalian Tugas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D8D7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D8D7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D8D77"/>
                    </a:solidFill>
                  </a:tcPr>
                </a:tc>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Mengakuisisi bisnis yang tak terkait</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Memperkenalkan produk atau merek baru dalam lini produk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Mengkoordinasikan pesanan yang masuk</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Memasuki bidang bisnis baru</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Memperluas pabrik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Menjadwalkan produksi </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Mengubah ratio utang/modal</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Menentukan anggaran untuk iklan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Memesan iklan TV</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Menerapkan kebijakanyang telah disepakati</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Menerbitkan utang baru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Mengatur arus kas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Menyusun kebijakan spekulasi persediaan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Memutuskan besarnya persediaan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Memesan ulang suatu barang</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Memutuskan besar kecilnya dan tujuan riset</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Mengendalikan organisasi riset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Menjalankan proyek riset individual</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48" name="Rectangle 118"/>
          <p:cNvSpPr>
            <a:spLocks noChangeArrowheads="1"/>
          </p:cNvSpPr>
          <p:nvPr/>
        </p:nvSpPr>
        <p:spPr bwMode="auto">
          <a:xfrm>
            <a:off x="381000" y="228600"/>
            <a:ext cx="7162800" cy="381000"/>
          </a:xfrm>
          <a:prstGeom prst="rect">
            <a:avLst/>
          </a:prstGeom>
          <a:solidFill>
            <a:schemeClr val="accent1"/>
          </a:solidFill>
          <a:ln w="9525">
            <a:solidFill>
              <a:schemeClr val="tx1"/>
            </a:solidFill>
            <a:miter lim="800000"/>
            <a:headEnd/>
            <a:tailEnd/>
          </a:ln>
        </p:spPr>
        <p:txBody>
          <a:bodyPr wrap="none" anchor="ctr"/>
          <a:lstStyle/>
          <a:p>
            <a:pPr algn="ctr"/>
            <a:r>
              <a:rPr lang="en-US"/>
              <a:t>Contoh-contoh keputusan dlm fungsi perencanaan dan pengendalian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17</a:t>
            </a:fld>
            <a:endParaRPr lang="en-US"/>
          </a:p>
        </p:txBody>
      </p:sp>
    </p:spTree>
    <p:extLst>
      <p:ext uri="{BB962C8B-B14F-4D97-AF65-F5344CB8AC3E}">
        <p14:creationId xmlns:p14="http://schemas.microsoft.com/office/powerpoint/2010/main" val="385899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effectLst>
                  <a:outerShdw blurRad="38100" dist="38100" dir="2700000" algn="tl">
                    <a:srgbClr val="000000">
                      <a:alpha val="43137"/>
                    </a:srgbClr>
                  </a:outerShdw>
                </a:effectLst>
              </a:rPr>
              <a:t>VISI DAN MISI UNIVERSITAS ESA UNGGUL</a:t>
            </a:r>
            <a:endParaRPr lang="en-US" sz="2800" b="1" dirty="0">
              <a:effectLst>
                <a:outerShdw blurRad="38100" dist="38100" dir="2700000" algn="tl">
                  <a:srgbClr val="000000">
                    <a:alpha val="43137"/>
                  </a:srgbClr>
                </a:outerShdw>
              </a:effectLst>
            </a:endParaRPr>
          </a:p>
        </p:txBody>
      </p:sp>
      <p:pic>
        <p:nvPicPr>
          <p:cNvPr id="4" name="Content Placeholder 7"/>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57201" y="1600200"/>
            <a:ext cx="8229600" cy="4663440"/>
          </a:xfrm>
        </p:spPr>
      </p:pic>
      <p:sp>
        <p:nvSpPr>
          <p:cNvPr id="7" name="Slide Number Placeholder 6"/>
          <p:cNvSpPr>
            <a:spLocks noGrp="1"/>
          </p:cNvSpPr>
          <p:nvPr>
            <p:ph type="sldNum" sz="quarter" idx="12"/>
          </p:nvPr>
        </p:nvSpPr>
        <p:spPr/>
        <p:txBody>
          <a:bodyPr/>
          <a:lstStyle/>
          <a:p>
            <a:fld id="{0A156141-EE72-4F1F-A749-B7E82EFB5B5F}" type="slidenum">
              <a:rPr lang="en-US" smtClean="0"/>
              <a:pPr/>
              <a:t>2</a:t>
            </a:fld>
            <a:endParaRPr lang="en-US"/>
          </a:p>
        </p:txBody>
      </p:sp>
    </p:spTree>
    <p:extLst>
      <p:ext uri="{BB962C8B-B14F-4D97-AF65-F5344CB8AC3E}">
        <p14:creationId xmlns:p14="http://schemas.microsoft.com/office/powerpoint/2010/main" val="218011355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t>KEMAMPUAN AKHIR YANG DIHARAPKAN</a:t>
            </a:r>
            <a:endParaRPr lang="en-US" sz="2800" b="1" dirty="0"/>
          </a:p>
        </p:txBody>
      </p:sp>
      <p:sp>
        <p:nvSpPr>
          <p:cNvPr id="8" name="Content Placeholder 7"/>
          <p:cNvSpPr>
            <a:spLocks noGrp="1"/>
          </p:cNvSpPr>
          <p:nvPr>
            <p:ph idx="1"/>
          </p:nvPr>
        </p:nvSpPr>
        <p:spPr/>
        <p:txBody>
          <a:bodyPr>
            <a:normAutofit fontScale="92500" lnSpcReduction="10000"/>
          </a:bodyPr>
          <a:lstStyle/>
          <a:p>
            <a:r>
              <a:rPr lang="en-US" dirty="0" err="1"/>
              <a:t>Setelah</a:t>
            </a:r>
            <a:r>
              <a:rPr lang="en-US" dirty="0"/>
              <a:t> </a:t>
            </a:r>
            <a:r>
              <a:rPr lang="en-US" dirty="0" err="1"/>
              <a:t>menyelesaikan</a:t>
            </a:r>
            <a:r>
              <a:rPr lang="en-US" dirty="0"/>
              <a:t> </a:t>
            </a:r>
            <a:r>
              <a:rPr lang="en-US" dirty="0" err="1"/>
              <a:t>mata</a:t>
            </a:r>
            <a:r>
              <a:rPr lang="en-US" dirty="0"/>
              <a:t> </a:t>
            </a:r>
            <a:r>
              <a:rPr lang="en-US" dirty="0" err="1"/>
              <a:t>kuliah</a:t>
            </a:r>
            <a:r>
              <a:rPr lang="en-US" dirty="0"/>
              <a:t> </a:t>
            </a:r>
            <a:r>
              <a:rPr lang="en-US" dirty="0" err="1"/>
              <a:t>ini</a:t>
            </a:r>
            <a:r>
              <a:rPr lang="en-US" dirty="0"/>
              <a:t>, </a:t>
            </a:r>
            <a:r>
              <a:rPr lang="en-US" dirty="0" err="1"/>
              <a:t>Mahasiswa</a:t>
            </a:r>
            <a:r>
              <a:rPr lang="en-US" dirty="0"/>
              <a:t> </a:t>
            </a:r>
            <a:r>
              <a:rPr lang="en-US" dirty="0" err="1"/>
              <a:t>diharapkan</a:t>
            </a:r>
            <a:r>
              <a:rPr lang="en-US" dirty="0"/>
              <a:t> </a:t>
            </a:r>
            <a:r>
              <a:rPr lang="en-US" dirty="0" err="1"/>
              <a:t>mampu</a:t>
            </a:r>
            <a:r>
              <a:rPr lang="en-US" dirty="0"/>
              <a:t> </a:t>
            </a:r>
            <a:r>
              <a:rPr lang="en-US" dirty="0" err="1"/>
              <a:t>memahami</a:t>
            </a:r>
            <a:r>
              <a:rPr lang="en-US" dirty="0"/>
              <a:t> </a:t>
            </a:r>
            <a:r>
              <a:rPr lang="en-US" dirty="0" err="1"/>
              <a:t>konsep</a:t>
            </a:r>
            <a:r>
              <a:rPr lang="en-US" dirty="0"/>
              <a:t>, </a:t>
            </a:r>
            <a:r>
              <a:rPr lang="en-US" dirty="0" err="1"/>
              <a:t>menguraikan</a:t>
            </a:r>
            <a:r>
              <a:rPr lang="en-US" dirty="0"/>
              <a:t> </a:t>
            </a:r>
            <a:r>
              <a:rPr lang="en-US" dirty="0" err="1"/>
              <a:t>pengertian</a:t>
            </a:r>
            <a:r>
              <a:rPr lang="en-US" dirty="0"/>
              <a:t> system </a:t>
            </a:r>
            <a:r>
              <a:rPr lang="en-US" dirty="0" err="1"/>
              <a:t>pengendalian</a:t>
            </a:r>
            <a:r>
              <a:rPr lang="en-US" dirty="0"/>
              <a:t> </a:t>
            </a:r>
            <a:r>
              <a:rPr lang="en-US" dirty="0" err="1"/>
              <a:t>manajemen</a:t>
            </a:r>
            <a:r>
              <a:rPr lang="en-US" dirty="0"/>
              <a:t>, </a:t>
            </a:r>
            <a:r>
              <a:rPr lang="en-US" dirty="0" err="1"/>
              <a:t>lingkungan</a:t>
            </a:r>
            <a:r>
              <a:rPr lang="en-US" dirty="0"/>
              <a:t> </a:t>
            </a:r>
            <a:r>
              <a:rPr lang="en-US" dirty="0" err="1"/>
              <a:t>dan</a:t>
            </a:r>
            <a:r>
              <a:rPr lang="en-US" dirty="0"/>
              <a:t> proses </a:t>
            </a:r>
            <a:r>
              <a:rPr lang="en-US" dirty="0" err="1"/>
              <a:t>Pengendalian</a:t>
            </a:r>
            <a:r>
              <a:rPr lang="en-US" dirty="0"/>
              <a:t> </a:t>
            </a:r>
            <a:r>
              <a:rPr lang="en-US" dirty="0" err="1"/>
              <a:t>manajemen</a:t>
            </a:r>
            <a:r>
              <a:rPr lang="en-US" dirty="0"/>
              <a:t>, </a:t>
            </a:r>
            <a:r>
              <a:rPr lang="en-US" dirty="0" err="1"/>
              <a:t>sehingga</a:t>
            </a:r>
            <a:r>
              <a:rPr lang="en-US" dirty="0"/>
              <a:t> </a:t>
            </a:r>
            <a:r>
              <a:rPr lang="en-US" dirty="0" err="1"/>
              <a:t>mereka</a:t>
            </a:r>
            <a:r>
              <a:rPr lang="en-US" dirty="0"/>
              <a:t> </a:t>
            </a:r>
            <a:r>
              <a:rPr lang="en-US" dirty="0" err="1"/>
              <a:t>mampu</a:t>
            </a:r>
            <a:r>
              <a:rPr lang="en-US" dirty="0"/>
              <a:t> </a:t>
            </a:r>
            <a:r>
              <a:rPr lang="en-US" dirty="0" err="1"/>
              <a:t>merancang</a:t>
            </a:r>
            <a:r>
              <a:rPr lang="en-US" dirty="0"/>
              <a:t> </a:t>
            </a:r>
            <a:r>
              <a:rPr lang="en-US" dirty="0" err="1"/>
              <a:t>dan</a:t>
            </a:r>
            <a:r>
              <a:rPr lang="en-US" dirty="0"/>
              <a:t> </a:t>
            </a:r>
            <a:r>
              <a:rPr lang="en-US" dirty="0" err="1"/>
              <a:t>menerapkan</a:t>
            </a:r>
            <a:r>
              <a:rPr lang="en-US" dirty="0"/>
              <a:t> system </a:t>
            </a:r>
            <a:r>
              <a:rPr lang="en-US" dirty="0" err="1"/>
              <a:t>pengendalian</a:t>
            </a:r>
            <a:r>
              <a:rPr lang="en-US" dirty="0"/>
              <a:t> </a:t>
            </a:r>
            <a:r>
              <a:rPr lang="en-US" dirty="0" err="1"/>
              <a:t>manajemen</a:t>
            </a:r>
            <a:r>
              <a:rPr lang="en-US" dirty="0"/>
              <a:t> yang </a:t>
            </a:r>
            <a:r>
              <a:rPr lang="en-US" dirty="0" err="1"/>
              <a:t>tepat</a:t>
            </a:r>
            <a:r>
              <a:rPr lang="en-US" dirty="0"/>
              <a:t> </a:t>
            </a:r>
            <a:r>
              <a:rPr lang="en-US" dirty="0" err="1"/>
              <a:t>bagi</a:t>
            </a:r>
            <a:r>
              <a:rPr lang="en-US" dirty="0"/>
              <a:t> </a:t>
            </a:r>
            <a:r>
              <a:rPr lang="en-US" dirty="0" err="1"/>
              <a:t>organisasi</a:t>
            </a:r>
            <a:r>
              <a:rPr lang="en-US" dirty="0"/>
              <a:t>/</a:t>
            </a:r>
            <a:r>
              <a:rPr lang="en-US" dirty="0" err="1"/>
              <a:t>perusahaan</a:t>
            </a:r>
            <a:r>
              <a:rPr lang="en-US" dirty="0"/>
              <a:t> </a:t>
            </a:r>
            <a:r>
              <a:rPr lang="en-US" dirty="0" err="1"/>
              <a:t>sehingga</a:t>
            </a:r>
            <a:r>
              <a:rPr lang="en-US" dirty="0"/>
              <a:t> </a:t>
            </a:r>
            <a:r>
              <a:rPr lang="en-US" dirty="0" err="1"/>
              <a:t>strategi</a:t>
            </a:r>
            <a:r>
              <a:rPr lang="en-US" dirty="0"/>
              <a:t> </a:t>
            </a:r>
            <a:r>
              <a:rPr lang="en-US" dirty="0" err="1"/>
              <a:t>organisasi</a:t>
            </a:r>
            <a:r>
              <a:rPr lang="en-US" dirty="0"/>
              <a:t>/</a:t>
            </a:r>
            <a:r>
              <a:rPr lang="en-US" dirty="0" err="1"/>
              <a:t>perusahaan</a:t>
            </a:r>
            <a:r>
              <a:rPr lang="en-US" dirty="0"/>
              <a:t> </a:t>
            </a:r>
            <a:r>
              <a:rPr lang="en-US" dirty="0" err="1"/>
              <a:t>dapat</a:t>
            </a:r>
            <a:r>
              <a:rPr lang="en-US" dirty="0"/>
              <a:t> </a:t>
            </a:r>
            <a:r>
              <a:rPr lang="en-US" dirty="0" err="1"/>
              <a:t>diimplementasikan</a:t>
            </a:r>
            <a:r>
              <a:rPr lang="en-US" dirty="0"/>
              <a:t> </a:t>
            </a:r>
            <a:r>
              <a:rPr lang="en-US" dirty="0" err="1"/>
              <a:t>dengan</a:t>
            </a:r>
            <a:r>
              <a:rPr lang="en-US" dirty="0"/>
              <a:t> </a:t>
            </a:r>
            <a:r>
              <a:rPr lang="en-US" dirty="0" err="1"/>
              <a:t>baik</a:t>
            </a:r>
            <a:r>
              <a:rPr lang="en-US" dirty="0"/>
              <a:t>.</a:t>
            </a:r>
            <a:endParaRPr lang="en-US" dirty="0"/>
          </a:p>
        </p:txBody>
      </p:sp>
      <p:sp>
        <p:nvSpPr>
          <p:cNvPr id="6" name="Slide Number Placeholder 5"/>
          <p:cNvSpPr>
            <a:spLocks noGrp="1"/>
          </p:cNvSpPr>
          <p:nvPr>
            <p:ph type="sldNum" sz="quarter" idx="12"/>
          </p:nvPr>
        </p:nvSpPr>
        <p:spPr/>
        <p:txBody>
          <a:bodyPr/>
          <a:lstStyle/>
          <a:p>
            <a:fld id="{0A156141-EE72-4F1F-A749-B7E82EFB5B5F}" type="slidenum">
              <a:rPr lang="en-US" smtClean="0"/>
              <a:pPr/>
              <a:t>3</a:t>
            </a:fld>
            <a:endParaRPr lang="en-US"/>
          </a:p>
        </p:txBody>
      </p:sp>
    </p:spTree>
    <p:extLst>
      <p:ext uri="{BB962C8B-B14F-4D97-AF65-F5344CB8AC3E}">
        <p14:creationId xmlns:p14="http://schemas.microsoft.com/office/powerpoint/2010/main" val="3743941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2286000" y="2743200"/>
            <a:ext cx="7543800" cy="2133600"/>
          </a:xfrm>
        </p:spPr>
        <p:txBody>
          <a:bodyPr>
            <a:normAutofit/>
          </a:bodyPr>
          <a:lstStyle/>
          <a:p>
            <a:pPr marR="0" algn="ctr" eaLnBrk="1" hangingPunct="1"/>
            <a:r>
              <a:rPr lang="en-US" sz="3200" dirty="0" smtClean="0"/>
              <a:t>BAB I</a:t>
            </a:r>
          </a:p>
          <a:p>
            <a:pPr marR="0" algn="ctr" eaLnBrk="1" hangingPunct="1"/>
            <a:r>
              <a:rPr lang="en-US" sz="3200" dirty="0" smtClean="0"/>
              <a:t>SIFAT SISTEM PENGENDALIAN MANAJEMEN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9075" y="227013"/>
            <a:ext cx="7477125" cy="687387"/>
          </a:xfrm>
        </p:spPr>
        <p:txBody>
          <a:bodyPr/>
          <a:lstStyle/>
          <a:p>
            <a:pPr algn="ctr" eaLnBrk="1" hangingPunct="1"/>
            <a:r>
              <a:rPr lang="en-US" sz="2000" b="1" smtClean="0"/>
              <a:t>Konsep-konsep Dasar</a:t>
            </a:r>
          </a:p>
        </p:txBody>
      </p:sp>
      <p:sp>
        <p:nvSpPr>
          <p:cNvPr id="6147" name="Rectangle 3"/>
          <p:cNvSpPr>
            <a:spLocks noGrp="1" noChangeArrowheads="1"/>
          </p:cNvSpPr>
          <p:nvPr>
            <p:ph idx="1"/>
          </p:nvPr>
        </p:nvSpPr>
        <p:spPr>
          <a:xfrm>
            <a:off x="263525" y="1143000"/>
            <a:ext cx="7386638" cy="4953000"/>
          </a:xfrm>
        </p:spPr>
        <p:txBody>
          <a:bodyPr/>
          <a:lstStyle/>
          <a:p>
            <a:pPr marL="53975" indent="65088" eaLnBrk="1" hangingPunct="1">
              <a:lnSpc>
                <a:spcPct val="80000"/>
              </a:lnSpc>
            </a:pPr>
            <a:r>
              <a:rPr lang="en-US" sz="2800" smtClean="0"/>
              <a:t>PENGENDALIAN</a:t>
            </a:r>
          </a:p>
          <a:p>
            <a:pPr marL="53975" indent="65088" eaLnBrk="1" hangingPunct="1">
              <a:lnSpc>
                <a:spcPct val="80000"/>
              </a:lnSpc>
              <a:buFontTx/>
              <a:buNone/>
            </a:pPr>
            <a:endParaRPr lang="en-US" sz="1800" smtClean="0">
              <a:solidFill>
                <a:schemeClr val="tx2"/>
              </a:solidFill>
            </a:endParaRPr>
          </a:p>
          <a:p>
            <a:pPr marL="53975" indent="65088" eaLnBrk="1" hangingPunct="1">
              <a:lnSpc>
                <a:spcPct val="80000"/>
              </a:lnSpc>
              <a:buFontTx/>
              <a:buNone/>
            </a:pPr>
            <a:r>
              <a:rPr lang="en-US" sz="2000" smtClean="0">
                <a:solidFill>
                  <a:schemeClr val="tx2"/>
                </a:solidFill>
              </a:rPr>
              <a:t>Adalah proses mengarahkan sekumpulan variable untuk mencapai tujuan atau sasaran yang telah ditetapkan sebelumnya.</a:t>
            </a:r>
          </a:p>
          <a:p>
            <a:pPr marL="53975" indent="65088" eaLnBrk="1" hangingPunct="1">
              <a:lnSpc>
                <a:spcPct val="80000"/>
              </a:lnSpc>
              <a:buFontTx/>
              <a:buNone/>
            </a:pPr>
            <a:endParaRPr lang="en-US" sz="2000" smtClean="0">
              <a:solidFill>
                <a:schemeClr val="tx2"/>
              </a:solidFill>
            </a:endParaRPr>
          </a:p>
          <a:p>
            <a:pPr marL="519113" lvl="2" indent="638175" eaLnBrk="1" hangingPunct="1">
              <a:lnSpc>
                <a:spcPct val="80000"/>
              </a:lnSpc>
            </a:pPr>
            <a:r>
              <a:rPr lang="en-US" sz="2000" i="1" smtClean="0">
                <a:solidFill>
                  <a:schemeClr val="tx2"/>
                </a:solidFill>
              </a:rPr>
              <a:t>berlaku bagi orang, benda, situasi, dan organisasi.</a:t>
            </a:r>
          </a:p>
          <a:p>
            <a:pPr marL="873125" lvl="1" indent="-533400" eaLnBrk="1" hangingPunct="1">
              <a:lnSpc>
                <a:spcPct val="80000"/>
              </a:lnSpc>
              <a:buFontTx/>
              <a:buNone/>
            </a:pPr>
            <a:endParaRPr lang="en-US" sz="2000" i="1" smtClean="0">
              <a:solidFill>
                <a:schemeClr val="tx2"/>
              </a:solidFill>
            </a:endParaRPr>
          </a:p>
          <a:p>
            <a:pPr marL="873125" lvl="1" indent="-533400" eaLnBrk="1" hangingPunct="1">
              <a:lnSpc>
                <a:spcPct val="80000"/>
              </a:lnSpc>
              <a:buFontTx/>
              <a:buNone/>
            </a:pPr>
            <a:r>
              <a:rPr lang="en-US" sz="2000" i="1" smtClean="0"/>
              <a:t>Elemen Sistem Pengendalian</a:t>
            </a:r>
          </a:p>
          <a:p>
            <a:pPr marL="873125" lvl="1" indent="-533400" eaLnBrk="1" hangingPunct="1">
              <a:lnSpc>
                <a:spcPct val="80000"/>
              </a:lnSpc>
              <a:buFontTx/>
              <a:buNone/>
            </a:pPr>
            <a:endParaRPr lang="en-US" sz="2000" i="1" smtClean="0"/>
          </a:p>
          <a:p>
            <a:pPr marL="519113" lvl="2" indent="638175" eaLnBrk="1" hangingPunct="1">
              <a:lnSpc>
                <a:spcPct val="80000"/>
              </a:lnSpc>
            </a:pPr>
            <a:r>
              <a:rPr lang="en-US" i="1" smtClean="0">
                <a:solidFill>
                  <a:schemeClr val="tx2"/>
                </a:solidFill>
              </a:rPr>
              <a:t>DETEKTOR/ SENSOR/ SELEKTOR</a:t>
            </a:r>
          </a:p>
          <a:p>
            <a:pPr marL="519113" lvl="2" indent="638175" eaLnBrk="1" hangingPunct="1">
              <a:lnSpc>
                <a:spcPct val="80000"/>
              </a:lnSpc>
            </a:pPr>
            <a:endParaRPr lang="en-US" i="1" smtClean="0">
              <a:solidFill>
                <a:schemeClr val="tx2"/>
              </a:solidFill>
            </a:endParaRPr>
          </a:p>
          <a:p>
            <a:pPr marL="873125" lvl="1" indent="-533400" eaLnBrk="1" hangingPunct="1">
              <a:lnSpc>
                <a:spcPct val="80000"/>
              </a:lnSpc>
              <a:buFontTx/>
              <a:buNone/>
            </a:pPr>
            <a:r>
              <a:rPr lang="en-US" sz="2000" i="1" smtClean="0">
                <a:solidFill>
                  <a:schemeClr val="tx2"/>
                </a:solidFill>
              </a:rPr>
              <a:t>	Adalah alat pengamatan untuk mendeteksi, mengamati dan mengukur, atau menguraskan kegiatan atau fenomena yang dikendalikan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263525" y="457200"/>
            <a:ext cx="7508875" cy="5334000"/>
          </a:xfrm>
        </p:spPr>
        <p:txBody>
          <a:bodyPr/>
          <a:lstStyle/>
          <a:p>
            <a:pPr marL="1676400" lvl="3" indent="-304800" eaLnBrk="1" hangingPunct="1"/>
            <a:r>
              <a:rPr lang="en-US" i="1" smtClean="0">
                <a:solidFill>
                  <a:schemeClr val="tx2"/>
                </a:solidFill>
              </a:rPr>
              <a:t>EVALUATOR/ A SESOR/ SELEKTOR</a:t>
            </a:r>
          </a:p>
          <a:p>
            <a:pPr marL="1676400" lvl="3" indent="-304800" eaLnBrk="1" hangingPunct="1">
              <a:buFontTx/>
              <a:buNone/>
            </a:pPr>
            <a:endParaRPr lang="en-US" i="1" smtClean="0">
              <a:solidFill>
                <a:schemeClr val="tx2"/>
              </a:solidFill>
            </a:endParaRPr>
          </a:p>
          <a:p>
            <a:pPr marL="838200" lvl="1" indent="-381000" eaLnBrk="1" hangingPunct="1">
              <a:buFontTx/>
              <a:buNone/>
            </a:pPr>
            <a:r>
              <a:rPr lang="en-US" sz="2000" i="1" smtClean="0"/>
              <a:t>      Adalah alat untuk mengevaluasi unjuk kerja dari kegiatan/organisasi dan berhubungan dengan standar tertentu atau harapan mengenai yang seharusnya.</a:t>
            </a:r>
          </a:p>
          <a:p>
            <a:pPr marL="838200" lvl="1" indent="-381000" eaLnBrk="1" hangingPunct="1">
              <a:buFontTx/>
              <a:buNone/>
            </a:pPr>
            <a:endParaRPr lang="en-US" sz="2000" i="1" smtClean="0"/>
          </a:p>
          <a:p>
            <a:pPr marL="1676400" lvl="3" indent="-304800" eaLnBrk="1" hangingPunct="1"/>
            <a:r>
              <a:rPr lang="en-US" i="1" smtClean="0">
                <a:solidFill>
                  <a:schemeClr val="tx2"/>
                </a:solidFill>
              </a:rPr>
              <a:t>DIREKTUR/MODIFIER/ EFFEKTUR</a:t>
            </a:r>
          </a:p>
          <a:p>
            <a:pPr marL="1676400" lvl="3" indent="-304800" eaLnBrk="1" hangingPunct="1">
              <a:buFontTx/>
              <a:buNone/>
            </a:pPr>
            <a:endParaRPr lang="en-US" i="1" smtClean="0"/>
          </a:p>
          <a:p>
            <a:pPr marL="838200" lvl="1" indent="-381000" eaLnBrk="1" hangingPunct="1"/>
            <a:r>
              <a:rPr lang="en-US" sz="2000" i="1" smtClean="0"/>
              <a:t>Adalah alat untuk mengubah unjuk kerja jika diperlukan</a:t>
            </a:r>
          </a:p>
          <a:p>
            <a:pPr marL="838200" lvl="1" indent="-381000" eaLnBrk="1" hangingPunct="1">
              <a:buFontTx/>
              <a:buNone/>
            </a:pPr>
            <a:endParaRPr lang="en-US" sz="2000" i="1" smtClean="0"/>
          </a:p>
          <a:p>
            <a:pPr marL="1676400" lvl="3" indent="-304800" eaLnBrk="1" hangingPunct="1"/>
            <a:r>
              <a:rPr lang="en-US" i="1" smtClean="0">
                <a:solidFill>
                  <a:schemeClr val="tx2"/>
                </a:solidFill>
              </a:rPr>
              <a:t>JARINGAN KOMUNIKASI</a:t>
            </a:r>
          </a:p>
          <a:p>
            <a:pPr marL="1676400" lvl="3" indent="-304800" eaLnBrk="1" hangingPunct="1"/>
            <a:endParaRPr lang="en-US" i="1" smtClean="0">
              <a:solidFill>
                <a:schemeClr val="tx2"/>
              </a:solidFill>
            </a:endParaRPr>
          </a:p>
          <a:p>
            <a:pPr marL="838200" lvl="1" indent="-381000" eaLnBrk="1" hangingPunct="1"/>
            <a:r>
              <a:rPr lang="en-US" sz="2000" i="1" smtClean="0"/>
              <a:t>Adalah alat untuk menyebarluaskan informasi ke alat – alat lain.</a:t>
            </a:r>
            <a:endParaRPr lang="en-US" sz="2000" i="1" smtClean="0">
              <a:solidFill>
                <a:schemeClr val="tx2"/>
              </a:solidFill>
            </a:endParaRPr>
          </a:p>
          <a:p>
            <a:pPr marL="838200" lvl="1" indent="-381000" eaLnBrk="1" hangingPunct="1">
              <a:buFontTx/>
              <a:buNone/>
            </a:pPr>
            <a:endParaRPr lang="en-US" sz="2000" i="1" smtClean="0">
              <a:solidFill>
                <a:schemeClr val="tx2"/>
              </a:solidFill>
            </a:endParaRPr>
          </a:p>
          <a:p>
            <a:pPr marL="838200" lvl="1" indent="-381000" eaLnBrk="1" hangingPunct="1">
              <a:buFontTx/>
              <a:buNone/>
            </a:pPr>
            <a:endParaRPr lang="en-US" sz="2000" i="1" smtClean="0">
              <a:solidFill>
                <a:schemeClr val="tx2"/>
              </a:solidFill>
            </a:endParaRPr>
          </a:p>
          <a:p>
            <a:pPr marL="838200" lvl="1" indent="-381000" eaLnBrk="1" hangingPunct="1">
              <a:buFontTx/>
              <a:buNone/>
            </a:pPr>
            <a:endParaRPr lang="en-US" sz="2000" i="1" smtClean="0">
              <a:solidFill>
                <a:schemeClr val="tx2"/>
              </a:solidFill>
            </a:endParaRPr>
          </a:p>
          <a:p>
            <a:pPr marL="838200" lvl="1" indent="-381000" eaLnBrk="1" hangingPunct="1">
              <a:buFontTx/>
              <a:buNone/>
            </a:pPr>
            <a:endParaRPr lang="en-US" sz="2000" i="1" smtClean="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33400"/>
            <a:ext cx="8229600" cy="742950"/>
          </a:xfrm>
        </p:spPr>
        <p:txBody>
          <a:bodyPr>
            <a:normAutofit fontScale="90000"/>
          </a:bodyPr>
          <a:lstStyle/>
          <a:p>
            <a:pPr eaLnBrk="1" hangingPunct="1"/>
            <a:r>
              <a:rPr lang="en-US" smtClean="0"/>
              <a:t>Manajemen</a:t>
            </a:r>
          </a:p>
        </p:txBody>
      </p:sp>
      <p:sp>
        <p:nvSpPr>
          <p:cNvPr id="3" name="Content Placeholder 2"/>
          <p:cNvSpPr>
            <a:spLocks noGrp="1"/>
          </p:cNvSpPr>
          <p:nvPr>
            <p:ph idx="1"/>
          </p:nvPr>
        </p:nvSpPr>
        <p:spPr>
          <a:xfrm>
            <a:off x="457200" y="1524000"/>
            <a:ext cx="8229600" cy="4800600"/>
          </a:xfrm>
        </p:spPr>
        <p:txBody>
          <a:bodyPr/>
          <a:lstStyle/>
          <a:p>
            <a:pPr eaLnBrk="1" hangingPunct="1">
              <a:buFont typeface="Wingdings 2" pitchFamily="18" charset="2"/>
              <a:buNone/>
              <a:defRPr/>
            </a:pPr>
            <a:r>
              <a:rPr lang="en-US" sz="2400" dirty="0" smtClean="0">
                <a:solidFill>
                  <a:srgbClr val="0070C0"/>
                </a:solidFill>
                <a:latin typeface="+mj-lt"/>
              </a:rPr>
              <a:t>	</a:t>
            </a:r>
            <a:r>
              <a:rPr lang="en-US" sz="2400" dirty="0" err="1" smtClean="0">
                <a:solidFill>
                  <a:srgbClr val="0070C0"/>
                </a:solidFill>
                <a:latin typeface="+mj-lt"/>
              </a:rPr>
              <a:t>Sebuah</a:t>
            </a:r>
            <a:r>
              <a:rPr lang="en-US" sz="2400" dirty="0" smtClean="0">
                <a:solidFill>
                  <a:srgbClr val="0070C0"/>
                </a:solidFill>
                <a:latin typeface="+mj-lt"/>
              </a:rPr>
              <a:t> </a:t>
            </a:r>
            <a:r>
              <a:rPr lang="en-US" sz="2400" dirty="0" err="1" smtClean="0">
                <a:solidFill>
                  <a:srgbClr val="0070C0"/>
                </a:solidFill>
                <a:latin typeface="+mj-lt"/>
              </a:rPr>
              <a:t>organisasi</a:t>
            </a:r>
            <a:r>
              <a:rPr lang="en-US" sz="2400" dirty="0" smtClean="0">
                <a:solidFill>
                  <a:srgbClr val="0070C0"/>
                </a:solidFill>
                <a:latin typeface="+mj-lt"/>
              </a:rPr>
              <a:t> </a:t>
            </a:r>
            <a:r>
              <a:rPr lang="en-US" sz="2400" dirty="0" err="1" smtClean="0">
                <a:solidFill>
                  <a:srgbClr val="0070C0"/>
                </a:solidFill>
                <a:latin typeface="+mj-lt"/>
              </a:rPr>
              <a:t>terdiri</a:t>
            </a:r>
            <a:r>
              <a:rPr lang="en-US" sz="2400" dirty="0" smtClean="0">
                <a:solidFill>
                  <a:srgbClr val="0070C0"/>
                </a:solidFill>
                <a:latin typeface="+mj-lt"/>
              </a:rPr>
              <a:t> </a:t>
            </a:r>
            <a:r>
              <a:rPr lang="en-US" sz="2400" dirty="0" err="1" smtClean="0">
                <a:solidFill>
                  <a:srgbClr val="0070C0"/>
                </a:solidFill>
                <a:latin typeface="+mj-lt"/>
              </a:rPr>
              <a:t>dari</a:t>
            </a:r>
            <a:r>
              <a:rPr lang="en-US" sz="2400" dirty="0" smtClean="0">
                <a:solidFill>
                  <a:srgbClr val="0070C0"/>
                </a:solidFill>
                <a:latin typeface="+mj-lt"/>
              </a:rPr>
              <a:t> </a:t>
            </a:r>
            <a:r>
              <a:rPr lang="en-US" sz="2400" dirty="0" err="1" smtClean="0">
                <a:solidFill>
                  <a:srgbClr val="0070C0"/>
                </a:solidFill>
                <a:latin typeface="+mj-lt"/>
              </a:rPr>
              <a:t>kelompok</a:t>
            </a:r>
            <a:r>
              <a:rPr lang="en-US" sz="2400" dirty="0" smtClean="0">
                <a:solidFill>
                  <a:srgbClr val="0070C0"/>
                </a:solidFill>
                <a:latin typeface="+mj-lt"/>
              </a:rPr>
              <a:t> </a:t>
            </a:r>
            <a:r>
              <a:rPr lang="en-US" sz="2400" dirty="0" err="1" smtClean="0">
                <a:solidFill>
                  <a:srgbClr val="0070C0"/>
                </a:solidFill>
                <a:latin typeface="+mj-lt"/>
              </a:rPr>
              <a:t>orang</a:t>
            </a:r>
            <a:r>
              <a:rPr lang="en-US" sz="2400" dirty="0" smtClean="0">
                <a:solidFill>
                  <a:srgbClr val="0070C0"/>
                </a:solidFill>
                <a:latin typeface="+mj-lt"/>
              </a:rPr>
              <a:t> yang </a:t>
            </a:r>
            <a:r>
              <a:rPr lang="en-US" sz="2400" dirty="0" err="1" smtClean="0">
                <a:solidFill>
                  <a:srgbClr val="0070C0"/>
                </a:solidFill>
                <a:latin typeface="+mj-lt"/>
              </a:rPr>
              <a:t>bekerja</a:t>
            </a:r>
            <a:r>
              <a:rPr lang="en-US" sz="2400" dirty="0" smtClean="0">
                <a:solidFill>
                  <a:srgbClr val="0070C0"/>
                </a:solidFill>
                <a:latin typeface="+mj-lt"/>
              </a:rPr>
              <a:t> </a:t>
            </a:r>
            <a:r>
              <a:rPr lang="en-US" sz="2400" dirty="0" err="1" smtClean="0">
                <a:solidFill>
                  <a:srgbClr val="0070C0"/>
                </a:solidFill>
                <a:latin typeface="+mj-lt"/>
              </a:rPr>
              <a:t>sama</a:t>
            </a:r>
            <a:r>
              <a:rPr lang="en-US" sz="2400" dirty="0" smtClean="0">
                <a:solidFill>
                  <a:srgbClr val="0070C0"/>
                </a:solidFill>
                <a:latin typeface="+mj-lt"/>
              </a:rPr>
              <a:t> </a:t>
            </a:r>
            <a:r>
              <a:rPr lang="en-US" sz="2400" dirty="0" err="1" smtClean="0">
                <a:solidFill>
                  <a:srgbClr val="0070C0"/>
                </a:solidFill>
                <a:latin typeface="+mj-lt"/>
              </a:rPr>
              <a:t>untuk</a:t>
            </a:r>
            <a:r>
              <a:rPr lang="en-US" sz="2400" dirty="0" smtClean="0">
                <a:solidFill>
                  <a:srgbClr val="0070C0"/>
                </a:solidFill>
                <a:latin typeface="+mj-lt"/>
              </a:rPr>
              <a:t> </a:t>
            </a:r>
            <a:r>
              <a:rPr lang="en-US" sz="2400" dirty="0" err="1" smtClean="0">
                <a:solidFill>
                  <a:srgbClr val="0070C0"/>
                </a:solidFill>
                <a:latin typeface="+mj-lt"/>
              </a:rPr>
              <a:t>mencapai</a:t>
            </a:r>
            <a:r>
              <a:rPr lang="en-US" sz="2400" dirty="0" smtClean="0">
                <a:solidFill>
                  <a:srgbClr val="0070C0"/>
                </a:solidFill>
                <a:latin typeface="+mj-lt"/>
              </a:rPr>
              <a:t> </a:t>
            </a:r>
            <a:r>
              <a:rPr lang="en-US" sz="2400" dirty="0" err="1" smtClean="0">
                <a:solidFill>
                  <a:srgbClr val="0070C0"/>
                </a:solidFill>
                <a:latin typeface="+mj-lt"/>
              </a:rPr>
              <a:t>tujuan</a:t>
            </a:r>
            <a:r>
              <a:rPr lang="en-US" sz="2400" dirty="0" smtClean="0">
                <a:solidFill>
                  <a:srgbClr val="0070C0"/>
                </a:solidFill>
                <a:latin typeface="+mj-lt"/>
              </a:rPr>
              <a:t> </a:t>
            </a:r>
            <a:r>
              <a:rPr lang="en-US" sz="2400" dirty="0" err="1" smtClean="0">
                <a:solidFill>
                  <a:srgbClr val="0070C0"/>
                </a:solidFill>
                <a:latin typeface="+mj-lt"/>
              </a:rPr>
              <a:t>bersama</a:t>
            </a:r>
            <a:endParaRPr lang="en-US" sz="2400" dirty="0" smtClean="0">
              <a:solidFill>
                <a:srgbClr val="0070C0"/>
              </a:solidFill>
              <a:latin typeface="+mj-lt"/>
            </a:endParaRPr>
          </a:p>
          <a:p>
            <a:pPr eaLnBrk="1" hangingPunct="1">
              <a:buFont typeface="Wingdings 2" pitchFamily="18" charset="2"/>
              <a:buNone/>
              <a:defRPr/>
            </a:pPr>
            <a:endParaRPr lang="en-US" sz="2400" dirty="0" smtClean="0">
              <a:solidFill>
                <a:srgbClr val="0070C0"/>
              </a:solidFill>
              <a:latin typeface="+mj-lt"/>
            </a:endParaRPr>
          </a:p>
          <a:p>
            <a:pPr eaLnBrk="1" hangingPunct="1">
              <a:buFont typeface="Wingdings 2" pitchFamily="18" charset="2"/>
              <a:buNone/>
              <a:defRPr/>
            </a:pPr>
            <a:r>
              <a:rPr lang="en-US" sz="2400" dirty="0" smtClean="0">
                <a:solidFill>
                  <a:srgbClr val="0070C0"/>
                </a:solidFill>
                <a:latin typeface="+mj-lt"/>
              </a:rPr>
              <a:t>	</a:t>
            </a:r>
            <a:r>
              <a:rPr lang="en-US" sz="2400" dirty="0" err="1" smtClean="0">
                <a:solidFill>
                  <a:srgbClr val="0070C0"/>
                </a:solidFill>
                <a:latin typeface="+mj-lt"/>
              </a:rPr>
              <a:t>Kompleksitas</a:t>
            </a:r>
            <a:r>
              <a:rPr lang="en-US" sz="2400" dirty="0" smtClean="0">
                <a:solidFill>
                  <a:srgbClr val="0070C0"/>
                </a:solidFill>
                <a:latin typeface="+mj-lt"/>
              </a:rPr>
              <a:t> </a:t>
            </a:r>
            <a:r>
              <a:rPr lang="en-US" sz="2400" dirty="0" err="1" smtClean="0">
                <a:solidFill>
                  <a:srgbClr val="0070C0"/>
                </a:solidFill>
                <a:latin typeface="+mj-lt"/>
              </a:rPr>
              <a:t>organisasi</a:t>
            </a:r>
            <a:r>
              <a:rPr lang="en-US" sz="2400" dirty="0" smtClean="0">
                <a:solidFill>
                  <a:srgbClr val="0070C0"/>
                </a:solidFill>
                <a:latin typeface="+mj-lt"/>
              </a:rPr>
              <a:t> </a:t>
            </a:r>
            <a:r>
              <a:rPr lang="en-US" sz="2400" dirty="0" err="1" smtClean="0">
                <a:solidFill>
                  <a:srgbClr val="0070C0"/>
                </a:solidFill>
                <a:latin typeface="+mj-lt"/>
              </a:rPr>
              <a:t>menentukan</a:t>
            </a:r>
            <a:r>
              <a:rPr lang="en-US" sz="2400" dirty="0" smtClean="0">
                <a:solidFill>
                  <a:srgbClr val="0070C0"/>
                </a:solidFill>
                <a:latin typeface="+mj-lt"/>
              </a:rPr>
              <a:t> </a:t>
            </a:r>
            <a:r>
              <a:rPr lang="en-US" sz="2400" dirty="0" err="1" smtClean="0">
                <a:solidFill>
                  <a:srgbClr val="0070C0"/>
                </a:solidFill>
                <a:latin typeface="+mj-lt"/>
              </a:rPr>
              <a:t>jumlah</a:t>
            </a:r>
            <a:r>
              <a:rPr lang="en-US" sz="2400" dirty="0" smtClean="0">
                <a:solidFill>
                  <a:srgbClr val="0070C0"/>
                </a:solidFill>
                <a:latin typeface="+mj-lt"/>
              </a:rPr>
              <a:t> </a:t>
            </a:r>
            <a:r>
              <a:rPr lang="en-US" sz="2400" dirty="0" err="1" smtClean="0">
                <a:solidFill>
                  <a:srgbClr val="0070C0"/>
                </a:solidFill>
                <a:latin typeface="+mj-lt"/>
              </a:rPr>
              <a:t>lapisan</a:t>
            </a:r>
            <a:r>
              <a:rPr lang="en-US" sz="2400" dirty="0" smtClean="0">
                <a:solidFill>
                  <a:srgbClr val="0070C0"/>
                </a:solidFill>
                <a:latin typeface="+mj-lt"/>
              </a:rPr>
              <a:t> </a:t>
            </a:r>
            <a:r>
              <a:rPr lang="en-US" sz="2400" dirty="0" err="1" smtClean="0">
                <a:solidFill>
                  <a:srgbClr val="0070C0"/>
                </a:solidFill>
                <a:latin typeface="+mj-lt"/>
              </a:rPr>
              <a:t>dalam</a:t>
            </a:r>
            <a:r>
              <a:rPr lang="en-US" sz="2400" dirty="0" smtClean="0">
                <a:solidFill>
                  <a:srgbClr val="0070C0"/>
                </a:solidFill>
                <a:latin typeface="+mj-lt"/>
              </a:rPr>
              <a:t> </a:t>
            </a:r>
            <a:r>
              <a:rPr lang="en-US" sz="2400" dirty="0" err="1" smtClean="0">
                <a:solidFill>
                  <a:srgbClr val="0070C0"/>
                </a:solidFill>
                <a:latin typeface="+mj-lt"/>
              </a:rPr>
              <a:t>organisasi</a:t>
            </a:r>
            <a:endParaRPr lang="en-US" sz="2400" dirty="0" smtClean="0">
              <a:solidFill>
                <a:srgbClr val="0070C0"/>
              </a:solidFill>
              <a:latin typeface="+mj-lt"/>
            </a:endParaRPr>
          </a:p>
          <a:p>
            <a:pPr eaLnBrk="1" hangingPunct="1">
              <a:buFont typeface="Wingdings 2" pitchFamily="18" charset="2"/>
              <a:buNone/>
              <a:defRPr/>
            </a:pPr>
            <a:endParaRPr lang="en-US" sz="2400" dirty="0" smtClean="0">
              <a:solidFill>
                <a:srgbClr val="0070C0"/>
              </a:solidFill>
              <a:latin typeface="+mj-lt"/>
            </a:endParaRPr>
          </a:p>
          <a:p>
            <a:pPr eaLnBrk="1" hangingPunct="1">
              <a:buFont typeface="Wingdings 2" pitchFamily="18" charset="2"/>
              <a:buNone/>
              <a:defRPr/>
            </a:pPr>
            <a:r>
              <a:rPr lang="en-US" sz="2400" dirty="0" smtClean="0">
                <a:solidFill>
                  <a:srgbClr val="0070C0"/>
                </a:solidFill>
                <a:latin typeface="+mj-lt"/>
              </a:rPr>
              <a:t>	</a:t>
            </a:r>
            <a:r>
              <a:rPr lang="en-US" sz="2400" dirty="0" err="1" smtClean="0">
                <a:solidFill>
                  <a:srgbClr val="0070C0"/>
                </a:solidFill>
                <a:latin typeface="+mj-lt"/>
              </a:rPr>
              <a:t>Seluruh</a:t>
            </a:r>
            <a:r>
              <a:rPr lang="en-US" sz="2400" dirty="0" smtClean="0">
                <a:solidFill>
                  <a:srgbClr val="0070C0"/>
                </a:solidFill>
                <a:latin typeface="+mj-lt"/>
              </a:rPr>
              <a:t> </a:t>
            </a:r>
            <a:r>
              <a:rPr lang="en-US" sz="2400" dirty="0" err="1" smtClean="0">
                <a:solidFill>
                  <a:srgbClr val="0070C0"/>
                </a:solidFill>
                <a:latin typeface="+mj-lt"/>
              </a:rPr>
              <a:t>manajer</a:t>
            </a:r>
            <a:r>
              <a:rPr lang="en-US" sz="2400" dirty="0" smtClean="0">
                <a:solidFill>
                  <a:srgbClr val="0070C0"/>
                </a:solidFill>
                <a:latin typeface="+mj-lt"/>
              </a:rPr>
              <a:t> </a:t>
            </a:r>
            <a:r>
              <a:rPr lang="en-US" sz="2400" dirty="0" err="1" smtClean="0">
                <a:solidFill>
                  <a:srgbClr val="0070C0"/>
                </a:solidFill>
                <a:latin typeface="+mj-lt"/>
              </a:rPr>
              <a:t>dan</a:t>
            </a:r>
            <a:r>
              <a:rPr lang="en-US" sz="2400" dirty="0" smtClean="0">
                <a:solidFill>
                  <a:srgbClr val="0070C0"/>
                </a:solidFill>
                <a:latin typeface="+mj-lt"/>
              </a:rPr>
              <a:t> CEO </a:t>
            </a:r>
            <a:r>
              <a:rPr lang="en-US" sz="2400" dirty="0" err="1" smtClean="0">
                <a:solidFill>
                  <a:srgbClr val="0070C0"/>
                </a:solidFill>
                <a:latin typeface="+mj-lt"/>
              </a:rPr>
              <a:t>memiliki</a:t>
            </a:r>
            <a:r>
              <a:rPr lang="en-US" sz="2400" dirty="0" smtClean="0">
                <a:solidFill>
                  <a:srgbClr val="0070C0"/>
                </a:solidFill>
                <a:latin typeface="+mj-lt"/>
              </a:rPr>
              <a:t> </a:t>
            </a:r>
            <a:r>
              <a:rPr lang="en-US" sz="2400" dirty="0" err="1" smtClean="0">
                <a:solidFill>
                  <a:srgbClr val="0070C0"/>
                </a:solidFill>
                <a:latin typeface="+mj-lt"/>
              </a:rPr>
              <a:t>hubungan</a:t>
            </a:r>
            <a:r>
              <a:rPr lang="en-US" sz="2400" dirty="0" smtClean="0">
                <a:solidFill>
                  <a:srgbClr val="0070C0"/>
                </a:solidFill>
                <a:latin typeface="+mj-lt"/>
              </a:rPr>
              <a:t> </a:t>
            </a:r>
            <a:r>
              <a:rPr lang="en-US" sz="2400" dirty="0" err="1" smtClean="0">
                <a:solidFill>
                  <a:srgbClr val="0070C0"/>
                </a:solidFill>
                <a:latin typeface="+mj-lt"/>
              </a:rPr>
              <a:t>atasan</a:t>
            </a:r>
            <a:r>
              <a:rPr lang="en-US" sz="2400" dirty="0" smtClean="0">
                <a:solidFill>
                  <a:srgbClr val="0070C0"/>
                </a:solidFill>
                <a:latin typeface="+mj-lt"/>
              </a:rPr>
              <a:t> </a:t>
            </a:r>
            <a:r>
              <a:rPr lang="en-US" sz="2400" dirty="0" err="1" smtClean="0">
                <a:solidFill>
                  <a:srgbClr val="0070C0"/>
                </a:solidFill>
                <a:latin typeface="+mj-lt"/>
              </a:rPr>
              <a:t>dan</a:t>
            </a:r>
            <a:r>
              <a:rPr lang="en-US" sz="2400" dirty="0" smtClean="0">
                <a:solidFill>
                  <a:srgbClr val="0070C0"/>
                </a:solidFill>
                <a:latin typeface="+mj-lt"/>
              </a:rPr>
              <a:t> </a:t>
            </a:r>
            <a:r>
              <a:rPr lang="en-US" sz="2400" dirty="0" err="1" smtClean="0">
                <a:solidFill>
                  <a:srgbClr val="0070C0"/>
                </a:solidFill>
                <a:latin typeface="+mj-lt"/>
              </a:rPr>
              <a:t>bawahan</a:t>
            </a:r>
            <a:r>
              <a:rPr lang="en-US" sz="2400" dirty="0" smtClean="0">
                <a:solidFill>
                  <a:srgbClr val="0070C0"/>
                </a:solidFill>
                <a:latin typeface="+mj-lt"/>
              </a:rPr>
              <a:t> yang </a:t>
            </a:r>
            <a:r>
              <a:rPr lang="en-US" sz="2400" dirty="0" err="1" smtClean="0">
                <a:solidFill>
                  <a:srgbClr val="0070C0"/>
                </a:solidFill>
                <a:latin typeface="+mj-lt"/>
              </a:rPr>
              <a:t>mengawasi</a:t>
            </a:r>
            <a:r>
              <a:rPr lang="en-US" sz="2400" dirty="0" smtClean="0">
                <a:solidFill>
                  <a:srgbClr val="0070C0"/>
                </a:solidFill>
                <a:latin typeface="+mj-lt"/>
              </a:rPr>
              <a:t> </a:t>
            </a:r>
            <a:r>
              <a:rPr lang="en-US" sz="2400" dirty="0" err="1" smtClean="0">
                <a:solidFill>
                  <a:srgbClr val="0070C0"/>
                </a:solidFill>
                <a:latin typeface="+mj-lt"/>
              </a:rPr>
              <a:t>kinerja</a:t>
            </a:r>
            <a:r>
              <a:rPr lang="en-US" sz="2400" dirty="0" smtClean="0">
                <a:solidFill>
                  <a:srgbClr val="0070C0"/>
                </a:solidFill>
                <a:latin typeface="+mj-lt"/>
              </a:rPr>
              <a:t> </a:t>
            </a:r>
            <a:r>
              <a:rPr lang="en-US" sz="2400" dirty="0" err="1" smtClean="0">
                <a:solidFill>
                  <a:srgbClr val="0070C0"/>
                </a:solidFill>
                <a:latin typeface="+mj-lt"/>
              </a:rPr>
              <a:t>dari</a:t>
            </a:r>
            <a:r>
              <a:rPr lang="en-US" sz="2400" dirty="0" smtClean="0">
                <a:solidFill>
                  <a:srgbClr val="0070C0"/>
                </a:solidFill>
                <a:latin typeface="+mj-lt"/>
              </a:rPr>
              <a:t> </a:t>
            </a:r>
            <a:r>
              <a:rPr lang="en-US" sz="2400" dirty="0" err="1" smtClean="0">
                <a:solidFill>
                  <a:srgbClr val="0070C0"/>
                </a:solidFill>
                <a:latin typeface="+mj-lt"/>
              </a:rPr>
              <a:t>orang-orang</a:t>
            </a:r>
            <a:r>
              <a:rPr lang="en-US" sz="2400" dirty="0" smtClean="0">
                <a:solidFill>
                  <a:srgbClr val="0070C0"/>
                </a:solidFill>
                <a:latin typeface="+mj-lt"/>
              </a:rPr>
              <a:t> yang </a:t>
            </a:r>
            <a:r>
              <a:rPr lang="en-US" sz="2400" dirty="0" err="1" smtClean="0">
                <a:solidFill>
                  <a:srgbClr val="0070C0"/>
                </a:solidFill>
                <a:latin typeface="+mj-lt"/>
              </a:rPr>
              <a:t>ada</a:t>
            </a:r>
            <a:r>
              <a:rPr lang="en-US" sz="2400" dirty="0" smtClean="0">
                <a:solidFill>
                  <a:srgbClr val="0070C0"/>
                </a:solidFill>
                <a:latin typeface="+mj-lt"/>
              </a:rPr>
              <a:t> </a:t>
            </a:r>
            <a:r>
              <a:rPr lang="en-US" sz="2400" dirty="0" err="1" smtClean="0">
                <a:solidFill>
                  <a:srgbClr val="0070C0"/>
                </a:solidFill>
                <a:latin typeface="+mj-lt"/>
              </a:rPr>
              <a:t>dalam</a:t>
            </a:r>
            <a:r>
              <a:rPr lang="en-US" sz="2400" dirty="0" smtClean="0">
                <a:solidFill>
                  <a:srgbClr val="0070C0"/>
                </a:solidFill>
                <a:latin typeface="+mj-lt"/>
              </a:rPr>
              <a:t> </a:t>
            </a:r>
            <a:r>
              <a:rPr lang="en-US" sz="2400" dirty="0" err="1" smtClean="0">
                <a:solidFill>
                  <a:srgbClr val="0070C0"/>
                </a:solidFill>
                <a:latin typeface="+mj-lt"/>
              </a:rPr>
              <a:t>unitnya</a:t>
            </a:r>
            <a:r>
              <a:rPr lang="en-US" sz="2400" dirty="0" smtClean="0">
                <a:solidFill>
                  <a:srgbClr val="0070C0"/>
                </a:solidFill>
                <a:latin typeface="+mj-lt"/>
              </a:rPr>
              <a:t> </a:t>
            </a:r>
            <a:r>
              <a:rPr lang="en-US" sz="2400" dirty="0" err="1" smtClean="0">
                <a:solidFill>
                  <a:srgbClr val="0070C0"/>
                </a:solidFill>
                <a:latin typeface="+mj-lt"/>
              </a:rPr>
              <a:t>dan</a:t>
            </a:r>
            <a:r>
              <a:rPr lang="en-US" sz="2400" dirty="0" smtClean="0">
                <a:solidFill>
                  <a:srgbClr val="0070C0"/>
                </a:solidFill>
                <a:latin typeface="+mj-lt"/>
              </a:rPr>
              <a:t> </a:t>
            </a:r>
            <a:r>
              <a:rPr lang="en-US" sz="2400" dirty="0" err="1" smtClean="0">
                <a:solidFill>
                  <a:srgbClr val="0070C0"/>
                </a:solidFill>
                <a:latin typeface="+mj-lt"/>
              </a:rPr>
              <a:t>mereka</a:t>
            </a:r>
            <a:r>
              <a:rPr lang="en-US" sz="2400" dirty="0" smtClean="0">
                <a:solidFill>
                  <a:srgbClr val="0070C0"/>
                </a:solidFill>
                <a:latin typeface="+mj-lt"/>
              </a:rPr>
              <a:t> </a:t>
            </a:r>
            <a:r>
              <a:rPr lang="en-US" sz="2400" dirty="0" err="1" smtClean="0">
                <a:solidFill>
                  <a:srgbClr val="0070C0"/>
                </a:solidFill>
                <a:latin typeface="+mj-lt"/>
              </a:rPr>
              <a:t>diawasi</a:t>
            </a:r>
            <a:r>
              <a:rPr lang="en-US" sz="2400" dirty="0" smtClean="0">
                <a:solidFill>
                  <a:srgbClr val="0070C0"/>
                </a:solidFill>
                <a:latin typeface="+mj-lt"/>
              </a:rPr>
              <a:t> </a:t>
            </a:r>
            <a:r>
              <a:rPr lang="en-US" sz="2400" dirty="0" err="1" smtClean="0">
                <a:solidFill>
                  <a:srgbClr val="0070C0"/>
                </a:solidFill>
                <a:latin typeface="+mj-lt"/>
              </a:rPr>
              <a:t>oleh</a:t>
            </a:r>
            <a:r>
              <a:rPr lang="en-US" sz="2400" dirty="0" smtClean="0">
                <a:solidFill>
                  <a:srgbClr val="0070C0"/>
                </a:solidFill>
                <a:latin typeface="+mj-lt"/>
              </a:rPr>
              <a:t> </a:t>
            </a:r>
            <a:r>
              <a:rPr lang="en-US" sz="2400" dirty="0" err="1" smtClean="0">
                <a:solidFill>
                  <a:srgbClr val="0070C0"/>
                </a:solidFill>
                <a:latin typeface="+mj-lt"/>
              </a:rPr>
              <a:t>manajer</a:t>
            </a:r>
            <a:r>
              <a:rPr lang="en-US" sz="2400" dirty="0" smtClean="0">
                <a:solidFill>
                  <a:srgbClr val="0070C0"/>
                </a:solidFill>
                <a:latin typeface="+mj-lt"/>
              </a:rPr>
              <a:t> yang </a:t>
            </a:r>
            <a:r>
              <a:rPr lang="en-US" sz="2400" dirty="0" err="1" smtClean="0">
                <a:solidFill>
                  <a:srgbClr val="0070C0"/>
                </a:solidFill>
                <a:latin typeface="+mj-lt"/>
              </a:rPr>
              <a:t>mereka</a:t>
            </a:r>
            <a:r>
              <a:rPr lang="en-US" sz="2400" dirty="0" smtClean="0">
                <a:solidFill>
                  <a:srgbClr val="0070C0"/>
                </a:solidFill>
                <a:latin typeface="+mj-lt"/>
              </a:rPr>
              <a:t> </a:t>
            </a:r>
            <a:r>
              <a:rPr lang="en-US" sz="2400" dirty="0" err="1" smtClean="0">
                <a:solidFill>
                  <a:srgbClr val="0070C0"/>
                </a:solidFill>
                <a:latin typeface="+mj-lt"/>
              </a:rPr>
              <a:t>berikan</a:t>
            </a:r>
            <a:r>
              <a:rPr lang="en-US" sz="2400" dirty="0" smtClean="0">
                <a:solidFill>
                  <a:srgbClr val="0070C0"/>
                </a:solidFill>
                <a:latin typeface="+mj-lt"/>
              </a:rPr>
              <a:t> </a:t>
            </a:r>
            <a:r>
              <a:rPr lang="en-US" sz="2400" dirty="0" err="1" smtClean="0">
                <a:solidFill>
                  <a:srgbClr val="0070C0"/>
                </a:solidFill>
                <a:latin typeface="+mj-lt"/>
              </a:rPr>
              <a:t>laporan</a:t>
            </a:r>
            <a:r>
              <a:rPr lang="en-US" sz="2400" dirty="0" smtClean="0">
                <a:solidFill>
                  <a:srgbClr val="0070C0"/>
                </a:solidFill>
                <a:latin typeface="+mj-lt"/>
              </a:rPr>
              <a:t> </a:t>
            </a:r>
            <a:r>
              <a:rPr lang="en-US" sz="2400" dirty="0" err="1" smtClean="0">
                <a:solidFill>
                  <a:srgbClr val="0070C0"/>
                </a:solidFill>
                <a:latin typeface="+mj-lt"/>
              </a:rPr>
              <a:t>kepadanya</a:t>
            </a:r>
            <a:r>
              <a:rPr lang="en-US" sz="2400" dirty="0" smtClean="0">
                <a:solidFill>
                  <a:srgbClr val="0070C0"/>
                </a:solidFill>
                <a:latin typeface="+mj-lt"/>
              </a:rPr>
              <a:t>.</a:t>
            </a:r>
            <a:endParaRPr lang="en-US" sz="2400" dirty="0">
              <a:solidFill>
                <a:srgbClr val="0070C0"/>
              </a:solidFill>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63525" y="533400"/>
            <a:ext cx="7432675" cy="5715000"/>
          </a:xfrm>
        </p:spPr>
        <p:txBody>
          <a:bodyPr/>
          <a:lstStyle/>
          <a:p>
            <a:pPr lvl="1" eaLnBrk="1" hangingPunct="1">
              <a:lnSpc>
                <a:spcPct val="90000"/>
              </a:lnSpc>
              <a:buFontTx/>
              <a:buNone/>
            </a:pPr>
            <a:r>
              <a:rPr lang="en-US" sz="2000" i="1" smtClean="0">
                <a:solidFill>
                  <a:schemeClr val="tx2"/>
                </a:solidFill>
              </a:rPr>
              <a:t>Proses pengendalian manajemen :</a:t>
            </a:r>
          </a:p>
          <a:p>
            <a:pPr lvl="1" eaLnBrk="1" hangingPunct="1">
              <a:lnSpc>
                <a:spcPct val="90000"/>
              </a:lnSpc>
              <a:buFontTx/>
              <a:buNone/>
            </a:pPr>
            <a:endParaRPr lang="en-US" sz="2000" i="1" smtClean="0">
              <a:solidFill>
                <a:schemeClr val="tx2"/>
              </a:solidFill>
            </a:endParaRPr>
          </a:p>
          <a:p>
            <a:pPr lvl="1" eaLnBrk="1" hangingPunct="1">
              <a:lnSpc>
                <a:spcPct val="90000"/>
              </a:lnSpc>
              <a:buFontTx/>
              <a:buNone/>
            </a:pPr>
            <a:r>
              <a:rPr lang="en-US" sz="2000" i="1" smtClean="0">
                <a:solidFill>
                  <a:schemeClr val="tx2"/>
                </a:solidFill>
              </a:rPr>
              <a:t>    Proses dimana manajer pada seluruh tingkatan memastikan bahwa orang-orang yang diawasi mengimplementasikan strategi yang dimaksud</a:t>
            </a:r>
          </a:p>
          <a:p>
            <a:pPr eaLnBrk="1" hangingPunct="1">
              <a:lnSpc>
                <a:spcPct val="90000"/>
              </a:lnSpc>
              <a:buFontTx/>
              <a:buNone/>
            </a:pPr>
            <a:endParaRPr lang="en-US" sz="2000" smtClean="0">
              <a:solidFill>
                <a:schemeClr val="tx2"/>
              </a:solidFill>
            </a:endParaRPr>
          </a:p>
          <a:p>
            <a:pPr eaLnBrk="1" hangingPunct="1">
              <a:lnSpc>
                <a:spcPct val="90000"/>
              </a:lnSpc>
              <a:buFontTx/>
              <a:buNone/>
            </a:pPr>
            <a:r>
              <a:rPr lang="en-US" sz="2000" smtClean="0">
                <a:solidFill>
                  <a:schemeClr val="tx2"/>
                </a:solidFill>
              </a:rPr>
              <a:t>Sistem :</a:t>
            </a:r>
          </a:p>
          <a:p>
            <a:pPr eaLnBrk="1" hangingPunct="1">
              <a:lnSpc>
                <a:spcPct val="90000"/>
              </a:lnSpc>
              <a:buFontTx/>
              <a:buNone/>
            </a:pPr>
            <a:endParaRPr lang="en-US" sz="2000" smtClean="0">
              <a:solidFill>
                <a:schemeClr val="tx2"/>
              </a:solidFill>
            </a:endParaRPr>
          </a:p>
          <a:p>
            <a:pPr eaLnBrk="1" hangingPunct="1">
              <a:lnSpc>
                <a:spcPct val="90000"/>
              </a:lnSpc>
              <a:buFontTx/>
              <a:buNone/>
            </a:pPr>
            <a:r>
              <a:rPr lang="en-US" sz="2000" smtClean="0">
                <a:solidFill>
                  <a:schemeClr val="tx2"/>
                </a:solidFill>
              </a:rPr>
              <a:t>     Suatu cara tertentu dan berulang untuk melaksanakan serangkaian aktivitas</a:t>
            </a:r>
          </a:p>
          <a:p>
            <a:pPr eaLnBrk="1" hangingPunct="1">
              <a:lnSpc>
                <a:spcPct val="90000"/>
              </a:lnSpc>
              <a:buFontTx/>
              <a:buNone/>
            </a:pPr>
            <a:endParaRPr lang="en-US" sz="2000" smtClean="0">
              <a:solidFill>
                <a:schemeClr val="tx2"/>
              </a:solidFill>
            </a:endParaRPr>
          </a:p>
          <a:p>
            <a:pPr eaLnBrk="1" hangingPunct="1">
              <a:lnSpc>
                <a:spcPct val="90000"/>
              </a:lnSpc>
              <a:buFontTx/>
              <a:buNone/>
            </a:pPr>
            <a:r>
              <a:rPr lang="en-US" sz="2000" smtClean="0">
                <a:solidFill>
                  <a:schemeClr val="tx2"/>
                </a:solidFill>
              </a:rPr>
              <a:t>Pengendalian </a:t>
            </a:r>
          </a:p>
          <a:p>
            <a:pPr eaLnBrk="1" hangingPunct="1">
              <a:lnSpc>
                <a:spcPct val="90000"/>
              </a:lnSpc>
              <a:buFontTx/>
              <a:buNone/>
            </a:pPr>
            <a:endParaRPr lang="en-US" sz="2000" smtClean="0">
              <a:solidFill>
                <a:schemeClr val="tx2"/>
              </a:solidFill>
            </a:endParaRPr>
          </a:p>
          <a:p>
            <a:pPr eaLnBrk="1" hangingPunct="1">
              <a:lnSpc>
                <a:spcPct val="90000"/>
              </a:lnSpc>
              <a:buFontTx/>
              <a:buNone/>
            </a:pPr>
            <a:r>
              <a:rPr lang="en-US" sz="2000" smtClean="0">
                <a:solidFill>
                  <a:schemeClr val="tx2"/>
                </a:solidFill>
              </a:rPr>
              <a:t>     Proses dari para  manajer mempengaruhi anggota organisasi lainnya untuk mengimplementasikan strategi organisasi</a:t>
            </a:r>
          </a:p>
          <a:p>
            <a:pPr eaLnBrk="1" hangingPunct="1">
              <a:lnSpc>
                <a:spcPct val="90000"/>
              </a:lnSpc>
              <a:buFontTx/>
              <a:buNone/>
            </a:pPr>
            <a:endParaRPr lang="en-US" sz="2000" smtClean="0">
              <a:solidFill>
                <a:schemeClr val="tx2"/>
              </a:solidFill>
            </a:endParaRPr>
          </a:p>
          <a:p>
            <a:pPr eaLnBrk="1" hangingPunct="1">
              <a:lnSpc>
                <a:spcPct val="90000"/>
              </a:lnSpc>
              <a:buFontTx/>
              <a:buNone/>
            </a:pPr>
            <a:endParaRPr lang="en-US"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9075" y="227013"/>
            <a:ext cx="7477125" cy="839787"/>
          </a:xfrm>
        </p:spPr>
        <p:txBody>
          <a:bodyPr/>
          <a:lstStyle/>
          <a:p>
            <a:pPr eaLnBrk="1" hangingPunct="1"/>
            <a:r>
              <a:rPr lang="en-US" sz="2400" b="1" smtClean="0"/>
              <a:t>Hubungan Perencanaan dan Fungsi Pengendalian</a:t>
            </a:r>
          </a:p>
        </p:txBody>
      </p:sp>
      <p:sp>
        <p:nvSpPr>
          <p:cNvPr id="10243" name="Rectangle 3"/>
          <p:cNvSpPr>
            <a:spLocks noGrp="1" noChangeArrowheads="1"/>
          </p:cNvSpPr>
          <p:nvPr>
            <p:ph idx="1"/>
          </p:nvPr>
        </p:nvSpPr>
        <p:spPr>
          <a:xfrm>
            <a:off x="263525" y="1295400"/>
            <a:ext cx="7386638" cy="5029200"/>
          </a:xfrm>
        </p:spPr>
        <p:txBody>
          <a:bodyPr/>
          <a:lstStyle/>
          <a:p>
            <a:pPr eaLnBrk="1" hangingPunct="1">
              <a:buFontTx/>
              <a:buNone/>
            </a:pPr>
            <a:r>
              <a:rPr lang="en-US" smtClean="0"/>
              <a:t>	   </a:t>
            </a:r>
            <a:r>
              <a:rPr lang="en-US" sz="2000" smtClean="0"/>
              <a:t>AKTIVITAS		       SIFAT AKHIR PRODUK												     Tujuan,Strategi &amp; </a:t>
            </a:r>
          </a:p>
          <a:p>
            <a:pPr eaLnBrk="1" hangingPunct="1">
              <a:buFontTx/>
              <a:buNone/>
            </a:pPr>
            <a:r>
              <a:rPr lang="en-US" sz="2000" smtClean="0"/>
              <a:t>						      Kebijakan																				        							        Penerapan </a:t>
            </a:r>
          </a:p>
          <a:p>
            <a:pPr eaLnBrk="1" hangingPunct="1">
              <a:buFontTx/>
              <a:buNone/>
            </a:pPr>
            <a:r>
              <a:rPr lang="en-US" sz="2000" smtClean="0"/>
              <a:t>						        Strategi													        Kinerja yg efisien					        dan efektif dari					        tugas individual</a:t>
            </a:r>
          </a:p>
        </p:txBody>
      </p:sp>
      <p:sp>
        <p:nvSpPr>
          <p:cNvPr id="10244" name="Rectangle 4"/>
          <p:cNvSpPr>
            <a:spLocks noChangeArrowheads="1"/>
          </p:cNvSpPr>
          <p:nvPr/>
        </p:nvSpPr>
        <p:spPr bwMode="auto">
          <a:xfrm>
            <a:off x="762000" y="2209800"/>
            <a:ext cx="2667000" cy="685800"/>
          </a:xfrm>
          <a:prstGeom prst="rect">
            <a:avLst/>
          </a:prstGeom>
          <a:solidFill>
            <a:schemeClr val="accent1"/>
          </a:solidFill>
          <a:ln w="9525">
            <a:solidFill>
              <a:schemeClr val="tx1"/>
            </a:solidFill>
            <a:miter lim="800000"/>
            <a:headEnd/>
            <a:tailEnd/>
          </a:ln>
        </p:spPr>
        <p:txBody>
          <a:bodyPr wrap="none" anchor="ctr"/>
          <a:lstStyle/>
          <a:p>
            <a:pPr algn="ctr"/>
            <a:r>
              <a:rPr lang="en-US" sz="2000"/>
              <a:t>Formulasi Strategi</a:t>
            </a:r>
          </a:p>
        </p:txBody>
      </p:sp>
      <p:sp>
        <p:nvSpPr>
          <p:cNvPr id="10245" name="Rectangle 6"/>
          <p:cNvSpPr>
            <a:spLocks noChangeArrowheads="1"/>
          </p:cNvSpPr>
          <p:nvPr/>
        </p:nvSpPr>
        <p:spPr bwMode="auto">
          <a:xfrm>
            <a:off x="609600" y="3657600"/>
            <a:ext cx="3048000" cy="762000"/>
          </a:xfrm>
          <a:prstGeom prst="rect">
            <a:avLst/>
          </a:prstGeom>
          <a:solidFill>
            <a:schemeClr val="accent1"/>
          </a:solidFill>
          <a:ln w="9525">
            <a:solidFill>
              <a:schemeClr val="tx1"/>
            </a:solidFill>
            <a:miter lim="800000"/>
            <a:headEnd/>
            <a:tailEnd/>
          </a:ln>
        </p:spPr>
        <p:txBody>
          <a:bodyPr wrap="none" anchor="ctr"/>
          <a:lstStyle/>
          <a:p>
            <a:pPr algn="ctr"/>
            <a:r>
              <a:rPr lang="en-US" sz="2000"/>
              <a:t>Pengendalian Manajemen</a:t>
            </a:r>
          </a:p>
        </p:txBody>
      </p:sp>
      <p:sp>
        <p:nvSpPr>
          <p:cNvPr id="10246" name="Rectangle 8"/>
          <p:cNvSpPr>
            <a:spLocks noChangeArrowheads="1"/>
          </p:cNvSpPr>
          <p:nvPr/>
        </p:nvSpPr>
        <p:spPr bwMode="auto">
          <a:xfrm>
            <a:off x="685800" y="5105400"/>
            <a:ext cx="2895600" cy="685800"/>
          </a:xfrm>
          <a:prstGeom prst="rect">
            <a:avLst/>
          </a:prstGeom>
          <a:solidFill>
            <a:schemeClr val="accent1"/>
          </a:solidFill>
          <a:ln w="9525">
            <a:solidFill>
              <a:schemeClr val="tx1"/>
            </a:solidFill>
            <a:miter lim="800000"/>
            <a:headEnd/>
            <a:tailEnd/>
          </a:ln>
        </p:spPr>
        <p:txBody>
          <a:bodyPr wrap="none" anchor="ctr"/>
          <a:lstStyle/>
          <a:p>
            <a:pPr algn="ctr"/>
            <a:r>
              <a:rPr lang="en-US" sz="2000"/>
              <a:t>Pengendalian Tugas</a:t>
            </a:r>
          </a:p>
        </p:txBody>
      </p:sp>
      <p:sp>
        <p:nvSpPr>
          <p:cNvPr id="10247" name="Line 10"/>
          <p:cNvSpPr>
            <a:spLocks noChangeShapeType="1"/>
          </p:cNvSpPr>
          <p:nvPr/>
        </p:nvSpPr>
        <p:spPr bwMode="auto">
          <a:xfrm>
            <a:off x="1905000" y="2895600"/>
            <a:ext cx="0" cy="685800"/>
          </a:xfrm>
          <a:prstGeom prst="line">
            <a:avLst/>
          </a:prstGeom>
          <a:noFill/>
          <a:ln w="38100">
            <a:solidFill>
              <a:schemeClr val="tx2"/>
            </a:solidFill>
            <a:round/>
            <a:headEnd/>
            <a:tailEnd type="triangle" w="med" len="med"/>
          </a:ln>
        </p:spPr>
        <p:txBody>
          <a:bodyPr/>
          <a:lstStyle/>
          <a:p>
            <a:endParaRPr lang="en-US"/>
          </a:p>
        </p:txBody>
      </p:sp>
      <p:sp>
        <p:nvSpPr>
          <p:cNvPr id="10248" name="Line 11"/>
          <p:cNvSpPr>
            <a:spLocks noChangeShapeType="1"/>
          </p:cNvSpPr>
          <p:nvPr/>
        </p:nvSpPr>
        <p:spPr bwMode="auto">
          <a:xfrm>
            <a:off x="1828800" y="4419600"/>
            <a:ext cx="0" cy="685800"/>
          </a:xfrm>
          <a:prstGeom prst="line">
            <a:avLst/>
          </a:prstGeom>
          <a:noFill/>
          <a:ln w="38100">
            <a:solidFill>
              <a:schemeClr val="tx2"/>
            </a:solidFill>
            <a:round/>
            <a:headEnd/>
            <a:tailEnd type="triangle" w="med" len="med"/>
          </a:ln>
        </p:spPr>
        <p:txBody>
          <a:bodyPr/>
          <a:lstStyle/>
          <a:p>
            <a:endParaRPr lang="en-US"/>
          </a:p>
        </p:txBody>
      </p:sp>
      <p:sp>
        <p:nvSpPr>
          <p:cNvPr id="10249" name="Line 12"/>
          <p:cNvSpPr>
            <a:spLocks noChangeShapeType="1"/>
          </p:cNvSpPr>
          <p:nvPr/>
        </p:nvSpPr>
        <p:spPr bwMode="auto">
          <a:xfrm>
            <a:off x="3505200" y="2514600"/>
            <a:ext cx="1524000" cy="0"/>
          </a:xfrm>
          <a:prstGeom prst="line">
            <a:avLst/>
          </a:prstGeom>
          <a:noFill/>
          <a:ln w="38100">
            <a:solidFill>
              <a:schemeClr val="tx2"/>
            </a:solidFill>
            <a:round/>
            <a:headEnd/>
            <a:tailEnd type="triangle" w="med" len="med"/>
          </a:ln>
        </p:spPr>
        <p:txBody>
          <a:bodyPr/>
          <a:lstStyle/>
          <a:p>
            <a:endParaRPr lang="en-US"/>
          </a:p>
        </p:txBody>
      </p:sp>
      <p:sp>
        <p:nvSpPr>
          <p:cNvPr id="10250" name="Line 13"/>
          <p:cNvSpPr>
            <a:spLocks noChangeShapeType="1"/>
          </p:cNvSpPr>
          <p:nvPr/>
        </p:nvSpPr>
        <p:spPr bwMode="auto">
          <a:xfrm>
            <a:off x="3733800" y="4038600"/>
            <a:ext cx="1524000" cy="0"/>
          </a:xfrm>
          <a:prstGeom prst="line">
            <a:avLst/>
          </a:prstGeom>
          <a:noFill/>
          <a:ln w="38100">
            <a:solidFill>
              <a:schemeClr val="tx2"/>
            </a:solidFill>
            <a:round/>
            <a:headEnd/>
            <a:tailEnd type="triangle" w="med" len="med"/>
          </a:ln>
        </p:spPr>
        <p:txBody>
          <a:bodyPr/>
          <a:lstStyle/>
          <a:p>
            <a:endParaRPr lang="en-US"/>
          </a:p>
        </p:txBody>
      </p:sp>
      <p:sp>
        <p:nvSpPr>
          <p:cNvPr id="10251" name="Line 14"/>
          <p:cNvSpPr>
            <a:spLocks noChangeShapeType="1"/>
          </p:cNvSpPr>
          <p:nvPr/>
        </p:nvSpPr>
        <p:spPr bwMode="auto">
          <a:xfrm>
            <a:off x="3657600" y="5486400"/>
            <a:ext cx="1524000" cy="0"/>
          </a:xfrm>
          <a:prstGeom prst="line">
            <a:avLst/>
          </a:prstGeom>
          <a:noFill/>
          <a:ln w="38100">
            <a:solidFill>
              <a:schemeClr val="tx2"/>
            </a:solidFill>
            <a:round/>
            <a:headEnd/>
            <a:tailEnd type="triangle" w="med" len="med"/>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535</Words>
  <Application>Microsoft Office PowerPoint</Application>
  <PresentationFormat>On-screen Show (4:3)</PresentationFormat>
  <Paragraphs>159</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SISTEM PENGENDALIAN MANAJEMEN</vt:lpstr>
      <vt:lpstr>VISI DAN MISI UNIVERSITAS ESA UNGGUL</vt:lpstr>
      <vt:lpstr>KEMAMPUAN AKHIR YANG DIHARAPKAN</vt:lpstr>
      <vt:lpstr>PowerPoint Presentation</vt:lpstr>
      <vt:lpstr>Konsep-konsep Dasar</vt:lpstr>
      <vt:lpstr>PowerPoint Presentation</vt:lpstr>
      <vt:lpstr>Manajemen</vt:lpstr>
      <vt:lpstr>PowerPoint Presentation</vt:lpstr>
      <vt:lpstr>Hubungan Perencanaan dan Fungsi Pengendalian</vt:lpstr>
      <vt:lpstr>PowerPoint Presentation</vt:lpstr>
      <vt:lpstr>PowerPoint Presentation</vt:lpstr>
      <vt:lpstr>Strategi</vt:lpstr>
      <vt:lpstr>Mekanisme Penerapan Strategi</vt:lpstr>
      <vt:lpstr>Perencanaan Strategis</vt:lpstr>
      <vt:lpstr>PowerPoint Presentation</vt:lpstr>
      <vt:lpstr>PowerPoint Presentation</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root</cp:lastModifiedBy>
  <cp:revision>17</cp:revision>
  <dcterms:created xsi:type="dcterms:W3CDTF">2017-09-09T11:34:57Z</dcterms:created>
  <dcterms:modified xsi:type="dcterms:W3CDTF">2017-09-19T22:18:52Z</dcterms:modified>
</cp:coreProperties>
</file>