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262" r:id="rId2"/>
    <p:sldId id="260" r:id="rId3"/>
    <p:sldId id="279" r:id="rId4"/>
    <p:sldId id="291" r:id="rId5"/>
    <p:sldId id="292" r:id="rId6"/>
    <p:sldId id="293" r:id="rId7"/>
    <p:sldId id="294" r:id="rId8"/>
    <p:sldId id="295" r:id="rId9"/>
    <p:sldId id="296" r:id="rId10"/>
    <p:sldId id="297" r:id="rId11"/>
    <p:sldId id="298" r:id="rId12"/>
    <p:sldId id="299" r:id="rId13"/>
    <p:sldId id="300" r:id="rId14"/>
    <p:sldId id="301" r:id="rId15"/>
    <p:sldId id="302" r:id="rId16"/>
    <p:sldId id="280" r:id="rId17"/>
    <p:sldId id="281" r:id="rId18"/>
    <p:sldId id="282" r:id="rId19"/>
    <p:sldId id="283" r:id="rId20"/>
    <p:sldId id="284" r:id="rId21"/>
    <p:sldId id="285" r:id="rId22"/>
    <p:sldId id="286" r:id="rId23"/>
    <p:sldId id="287" r:id="rId24"/>
    <p:sldId id="288" r:id="rId25"/>
    <p:sldId id="289" r:id="rId26"/>
    <p:sldId id="290" r:id="rId27"/>
    <p:sldId id="26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smtClean="0"/>
              <a:t>STRATEGI PERUSAHAAN</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 </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p>
          <a:p>
            <a:endParaRPr lang="id-ID" sz="2000" dirty="0" smtClean="0"/>
          </a:p>
          <a:p>
            <a:endParaRPr lang="id-ID" sz="2000" dirty="0"/>
          </a:p>
          <a:p>
            <a:r>
              <a:rPr lang="en-US" sz="2000" dirty="0" smtClean="0"/>
              <a:t>SPM</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#2</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301625"/>
            <a:ext cx="7772400" cy="841375"/>
          </a:xfrm>
        </p:spPr>
        <p:txBody>
          <a:bodyPr/>
          <a:lstStyle/>
          <a:p>
            <a:r>
              <a:rPr lang="en-US" altLang="en-US" sz="3200" smtClean="0">
                <a:solidFill>
                  <a:srgbClr val="FFC000"/>
                </a:solidFill>
              </a:rPr>
              <a:t>Misi</a:t>
            </a:r>
          </a:p>
        </p:txBody>
      </p:sp>
      <p:sp>
        <p:nvSpPr>
          <p:cNvPr id="10243" name="Content Placeholder 2"/>
          <p:cNvSpPr>
            <a:spLocks noGrp="1"/>
          </p:cNvSpPr>
          <p:nvPr>
            <p:ph idx="1"/>
          </p:nvPr>
        </p:nvSpPr>
        <p:spPr>
          <a:xfrm>
            <a:off x="685800" y="1285875"/>
            <a:ext cx="7772400" cy="4810125"/>
          </a:xfrm>
        </p:spPr>
        <p:txBody>
          <a:bodyPr/>
          <a:lstStyle/>
          <a:p>
            <a:r>
              <a:rPr lang="en-US" altLang="en-US" sz="1600" smtClean="0"/>
              <a:t>Misi unit usaha mempengaruhi ketidakpastian bahwa manajer umum menghadapi trade off jangka panjang, jangka pendek yang mereka buat</a:t>
            </a:r>
          </a:p>
          <a:p>
            <a:endParaRPr lang="en-US" altLang="en-US" sz="1600" smtClean="0"/>
          </a:p>
          <a:p>
            <a:r>
              <a:rPr lang="en-US" altLang="en-US" sz="1600" smtClean="0"/>
              <a:t>Sistem pengendalian manajemen dapat secara sistematis bervariasi untuk menolong memotivasi manajer mengatasi secara efektif ketidakpastian dan membuat trade off jangka panjang dan jangka pendek yang memadai</a:t>
            </a:r>
          </a:p>
          <a:p>
            <a:endParaRPr lang="en-US" altLang="en-US" sz="1600" smtClean="0"/>
          </a:p>
          <a:p>
            <a:r>
              <a:rPr lang="en-US" altLang="en-US" sz="1600" smtClean="0"/>
              <a:t>Misi yang berbeda sering memerlukan perbedaan sistematis sistem  pengendalian manajemen</a:t>
            </a:r>
          </a:p>
        </p:txBody>
      </p:sp>
    </p:spTree>
    <p:extLst>
      <p:ext uri="{BB962C8B-B14F-4D97-AF65-F5344CB8AC3E}">
        <p14:creationId xmlns:p14="http://schemas.microsoft.com/office/powerpoint/2010/main" val="3493834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01625"/>
            <a:ext cx="7772400" cy="841375"/>
          </a:xfrm>
        </p:spPr>
        <p:txBody>
          <a:bodyPr/>
          <a:lstStyle/>
          <a:p>
            <a:r>
              <a:rPr lang="en-US" altLang="en-US" sz="2800" smtClean="0">
                <a:solidFill>
                  <a:srgbClr val="FFC000"/>
                </a:solidFill>
              </a:rPr>
              <a:t>Misi dan ketidakpastian</a:t>
            </a:r>
          </a:p>
        </p:txBody>
      </p:sp>
      <p:sp>
        <p:nvSpPr>
          <p:cNvPr id="11267" name="Content Placeholder 2"/>
          <p:cNvSpPr>
            <a:spLocks noGrp="1"/>
          </p:cNvSpPr>
          <p:nvPr>
            <p:ph idx="1"/>
          </p:nvPr>
        </p:nvSpPr>
        <p:spPr>
          <a:xfrm>
            <a:off x="685800" y="1214438"/>
            <a:ext cx="7772400" cy="4881562"/>
          </a:xfrm>
        </p:spPr>
        <p:txBody>
          <a:bodyPr/>
          <a:lstStyle/>
          <a:p>
            <a:r>
              <a:rPr lang="en-US" altLang="en-US" sz="1400" smtClean="0"/>
              <a:t>Unit yang membangun biasanya memiliki ketidakpastian dibandingkan dengan unit yang memanen karena :</a:t>
            </a:r>
          </a:p>
          <a:p>
            <a:pPr>
              <a:buFontTx/>
              <a:buNone/>
            </a:pPr>
            <a:endParaRPr lang="en-US" altLang="en-US" sz="1400" smtClean="0"/>
          </a:p>
          <a:p>
            <a:pPr>
              <a:buFontTx/>
              <a:buNone/>
            </a:pPr>
            <a:r>
              <a:rPr lang="en-US" altLang="en-US" sz="1400" smtClean="0"/>
              <a:t>	- strategi membangun secara kas dilaksanakan pada tahap pertumbuhan    siklus hidup produk, sedangkan memanen dilaksanakan pada tahap matang</a:t>
            </a:r>
          </a:p>
          <a:p>
            <a:pPr>
              <a:buFontTx/>
              <a:buNone/>
            </a:pPr>
            <a:endParaRPr lang="en-US" altLang="en-US" sz="1400" smtClean="0"/>
          </a:p>
          <a:p>
            <a:pPr>
              <a:buFontTx/>
              <a:buNone/>
            </a:pPr>
            <a:r>
              <a:rPr lang="en-US" altLang="en-US" sz="1400" smtClean="0"/>
              <a:t>	- tujuan dari unit usaha membangun adalah untuk meningkatkan pangsa pasar </a:t>
            </a:r>
          </a:p>
          <a:p>
            <a:pPr>
              <a:buFontTx/>
              <a:buNone/>
            </a:pPr>
            <a:endParaRPr lang="en-US" altLang="en-US" sz="1400" smtClean="0"/>
          </a:p>
          <a:p>
            <a:pPr>
              <a:buFontTx/>
              <a:buNone/>
            </a:pPr>
            <a:r>
              <a:rPr lang="en-US" altLang="en-US" sz="1400" smtClean="0"/>
              <a:t>	- pada sisi masukan dan keluaran para manajer “membangun” cenderung mengalami ketergantungan yang lebih besar atas individual eksternal dan organisasi</a:t>
            </a:r>
          </a:p>
          <a:p>
            <a:pPr>
              <a:buFontTx/>
              <a:buNone/>
            </a:pPr>
            <a:endParaRPr lang="en-US" altLang="en-US" sz="1400" smtClean="0"/>
          </a:p>
          <a:p>
            <a:pPr>
              <a:buFontTx/>
              <a:buNone/>
            </a:pPr>
            <a:r>
              <a:rPr lang="en-US" altLang="en-US" sz="1400" smtClean="0"/>
              <a:t>	- karena unit usaha membangun seringkali terjadi pada industri baru dan sedang berjalan, manajer berkemungkinan mempunyai pengalaman yang lebih sedikit dalam industri mereka</a:t>
            </a:r>
          </a:p>
        </p:txBody>
      </p:sp>
    </p:spTree>
    <p:extLst>
      <p:ext uri="{BB962C8B-B14F-4D97-AF65-F5344CB8AC3E}">
        <p14:creationId xmlns:p14="http://schemas.microsoft.com/office/powerpoint/2010/main" val="184048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01625"/>
            <a:ext cx="7772400" cy="769938"/>
          </a:xfrm>
        </p:spPr>
        <p:txBody>
          <a:bodyPr/>
          <a:lstStyle/>
          <a:p>
            <a:r>
              <a:rPr lang="en-US" altLang="en-US" sz="2800" smtClean="0">
                <a:solidFill>
                  <a:srgbClr val="FFC000"/>
                </a:solidFill>
              </a:rPr>
              <a:t>Perbedaan Misi Strategi : perencahaan strategi</a:t>
            </a:r>
          </a:p>
        </p:txBody>
      </p:sp>
      <p:sp>
        <p:nvSpPr>
          <p:cNvPr id="12291" name="Content Placeholder 2"/>
          <p:cNvSpPr>
            <a:spLocks noGrp="1"/>
          </p:cNvSpPr>
          <p:nvPr>
            <p:ph idx="1"/>
          </p:nvPr>
        </p:nvSpPr>
        <p:spPr/>
        <p:txBody>
          <a:bodyPr/>
          <a:lstStyle/>
          <a:p>
            <a:endParaRPr lang="en-US" altLang="en-US" smtClean="0"/>
          </a:p>
        </p:txBody>
      </p:sp>
      <p:sp>
        <p:nvSpPr>
          <p:cNvPr id="4" name="Rectangle 3"/>
          <p:cNvSpPr txBox="1">
            <a:spLocks noChangeArrowheads="1"/>
          </p:cNvSpPr>
          <p:nvPr/>
        </p:nvSpPr>
        <p:spPr bwMode="auto">
          <a:xfrm>
            <a:off x="285750" y="1357313"/>
            <a:ext cx="8643938" cy="5072062"/>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Strategi</a:t>
            </a:r>
            <a:r>
              <a:rPr lang="en-US" sz="1400" kern="0" dirty="0">
                <a:solidFill>
                  <a:schemeClr val="bg2"/>
                </a:solidFill>
                <a:latin typeface="+mn-lt"/>
              </a:rPr>
              <a:t> </a:t>
            </a:r>
            <a:r>
              <a:rPr lang="en-US" sz="1400" kern="0" dirty="0" err="1">
                <a:solidFill>
                  <a:schemeClr val="bg2"/>
                </a:solidFill>
                <a:latin typeface="+mn-lt"/>
              </a:rPr>
              <a:t>perusahaan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Formulasi</a:t>
            </a:r>
            <a:r>
              <a:rPr lang="en-US" sz="1400" kern="0" dirty="0">
                <a:solidFill>
                  <a:schemeClr val="bg2"/>
                </a:solidFill>
                <a:latin typeface="+mn-lt"/>
              </a:rPr>
              <a:t> </a:t>
            </a:r>
            <a:r>
              <a:rPr lang="en-US" sz="1400" kern="0" dirty="0" err="1">
                <a:solidFill>
                  <a:schemeClr val="bg2"/>
                </a:solidFill>
                <a:latin typeface="+mn-lt"/>
              </a:rPr>
              <a:t>keputusan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Pengeluaran</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formal			</a:t>
            </a:r>
            <a:r>
              <a:rPr lang="en-US" sz="1400" kern="0" dirty="0" err="1">
                <a:solidFill>
                  <a:schemeClr val="bg2"/>
                </a:solidFill>
                <a:latin typeface="+mn-lt"/>
              </a:rPr>
              <a:t>lebih</a:t>
            </a:r>
            <a:r>
              <a:rPr lang="en-US" sz="1400" kern="0" dirty="0">
                <a:solidFill>
                  <a:schemeClr val="bg2"/>
                </a:solidFill>
                <a:latin typeface="+mn-lt"/>
              </a:rPr>
              <a:t> formal</a:t>
            </a: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evaluasi</a:t>
            </a:r>
            <a:r>
              <a:rPr lang="en-US" sz="1400" kern="0" dirty="0">
                <a:solidFill>
                  <a:schemeClr val="bg2"/>
                </a:solidFill>
                <a:latin typeface="+mn-lt"/>
              </a:rPr>
              <a:t> 		</a:t>
            </a:r>
            <a:r>
              <a:rPr lang="en-US" sz="1400" kern="0" dirty="0" err="1">
                <a:solidFill>
                  <a:schemeClr val="bg2"/>
                </a:solidFill>
              </a:rPr>
              <a:t>penekanan</a:t>
            </a:r>
            <a:r>
              <a:rPr lang="en-US" sz="1400" kern="0" dirty="0">
                <a:solidFill>
                  <a:schemeClr val="bg2"/>
                </a:solidFill>
              </a:rPr>
              <a:t> data			</a:t>
            </a:r>
            <a:r>
              <a:rPr lang="en-US" sz="1400" kern="0" dirty="0" err="1">
                <a:solidFill>
                  <a:schemeClr val="bg2"/>
                </a:solidFill>
              </a:rPr>
              <a:t>data</a:t>
            </a:r>
            <a:r>
              <a:rPr lang="en-US" sz="1400" kern="0" dirty="0">
                <a:solidFill>
                  <a:schemeClr val="bg2"/>
                </a:solidFill>
              </a:rPr>
              <a:t> </a:t>
            </a:r>
            <a:r>
              <a:rPr lang="en-US" sz="1400" kern="0" dirty="0" err="1">
                <a:solidFill>
                  <a:schemeClr val="bg2"/>
                </a:solidFill>
              </a:rPr>
              <a:t>keuangan</a:t>
            </a:r>
            <a:r>
              <a:rPr lang="en-US" sz="1400" kern="0" dirty="0">
                <a:solidFill>
                  <a:schemeClr val="bg2"/>
                </a:solidFill>
              </a:rPr>
              <a:t> </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Pengeluaran</a:t>
            </a:r>
            <a:r>
              <a:rPr lang="en-US" sz="1400" kern="0" dirty="0">
                <a:solidFill>
                  <a:schemeClr val="bg2"/>
                </a:solidFill>
                <a:latin typeface="+mn-lt"/>
              </a:rPr>
              <a:t> modal	non </a:t>
            </a:r>
            <a:r>
              <a:rPr lang="en-US" sz="1400" kern="0" dirty="0" err="1">
                <a:solidFill>
                  <a:schemeClr val="bg2"/>
                </a:solidFill>
                <a:latin typeface="+mn-lt"/>
              </a:rPr>
              <a:t>keuangan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Bunga</a:t>
            </a:r>
            <a:r>
              <a:rPr lang="en-US" sz="1400" kern="0" dirty="0">
                <a:solidFill>
                  <a:schemeClr val="bg2"/>
                </a:solidFill>
                <a:latin typeface="+mn-lt"/>
              </a:rPr>
              <a:t> </a:t>
            </a:r>
            <a:r>
              <a:rPr lang="en-US" sz="1400" kern="0" dirty="0" err="1">
                <a:solidFill>
                  <a:schemeClr val="bg2"/>
                </a:solidFill>
                <a:latin typeface="+mn-lt"/>
              </a:rPr>
              <a:t>diskonto</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Analisis</a:t>
            </a:r>
            <a:r>
              <a:rPr lang="en-US" sz="1400" kern="0" dirty="0">
                <a:solidFill>
                  <a:schemeClr val="bg2"/>
                </a:solidFill>
                <a:latin typeface="+mn-lt"/>
              </a:rPr>
              <a:t> modal </a:t>
            </a:r>
            <a:r>
              <a:rPr lang="en-US" sz="1400" kern="0" dirty="0" err="1">
                <a:solidFill>
                  <a:schemeClr val="bg2"/>
                </a:solidFill>
                <a:latin typeface="+mn-lt"/>
              </a:rPr>
              <a:t>investasi</a:t>
            </a:r>
            <a:r>
              <a:rPr lang="en-US" sz="1400" kern="0" dirty="0">
                <a:solidFill>
                  <a:schemeClr val="bg2"/>
                </a:solidFill>
                <a:latin typeface="+mn-lt"/>
              </a:rPr>
              <a:t>	</a:t>
            </a:r>
            <a:r>
              <a:rPr lang="en-US" sz="1400" kern="0" dirty="0" err="1">
                <a:solidFill>
                  <a:schemeClr val="bg2"/>
                </a:solidFill>
                <a:latin typeface="+mn-lt"/>
              </a:rPr>
              <a:t>subyektif</a:t>
            </a:r>
            <a:r>
              <a:rPr lang="en-US" sz="1400" kern="0" dirty="0">
                <a:solidFill>
                  <a:schemeClr val="bg2"/>
                </a:solidFill>
                <a:latin typeface="+mn-lt"/>
              </a:rPr>
              <a:t> </a:t>
            </a:r>
            <a:r>
              <a:rPr lang="en-US" sz="1400" kern="0" dirty="0" err="1">
                <a:solidFill>
                  <a:schemeClr val="bg2"/>
                </a:solidFill>
                <a:latin typeface="+mn-lt"/>
              </a:rPr>
              <a:t>kualitatif</a:t>
            </a:r>
            <a:r>
              <a:rPr lang="en-US" sz="1400" kern="0" dirty="0">
                <a:solidFill>
                  <a:schemeClr val="bg2"/>
                </a:solidFill>
                <a:latin typeface="+mn-lt"/>
              </a:rPr>
              <a:t>		</a:t>
            </a:r>
            <a:r>
              <a:rPr lang="en-US" sz="1400" kern="0" dirty="0" err="1">
                <a:solidFill>
                  <a:schemeClr val="bg2"/>
                </a:solidFill>
                <a:latin typeface="+mn-lt"/>
              </a:rPr>
              <a:t>obyektif</a:t>
            </a:r>
            <a:r>
              <a:rPr lang="en-US" sz="1400" kern="0" dirty="0">
                <a:solidFill>
                  <a:schemeClr val="bg2"/>
                </a:solidFill>
                <a:latin typeface="+mn-lt"/>
              </a:rPr>
              <a:t> </a:t>
            </a:r>
            <a:r>
              <a:rPr lang="en-US" sz="1400" kern="0" dirty="0" err="1">
                <a:solidFill>
                  <a:schemeClr val="bg2"/>
                </a:solidFill>
                <a:latin typeface="+mn-lt"/>
              </a:rPr>
              <a:t>kuantitatif</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Persetujuan</a:t>
            </a:r>
            <a:r>
              <a:rPr lang="en-US" sz="1400" kern="0" dirty="0">
                <a:solidFill>
                  <a:schemeClr val="bg2"/>
                </a:solidFill>
                <a:latin typeface="+mn-lt"/>
              </a:rPr>
              <a:t> </a:t>
            </a:r>
            <a:r>
              <a:rPr lang="en-US" sz="1400" kern="0" dirty="0" err="1">
                <a:solidFill>
                  <a:schemeClr val="bg2"/>
                </a:solidFill>
                <a:latin typeface="+mn-lt"/>
              </a:rPr>
              <a:t>proyek</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Membatasi</a:t>
            </a:r>
            <a:r>
              <a:rPr lang="en-US" sz="1400" kern="0" dirty="0">
                <a:solidFill>
                  <a:schemeClr val="bg2"/>
                </a:solidFill>
                <a:latin typeface="+mn-lt"/>
              </a:rPr>
              <a:t> </a:t>
            </a:r>
            <a:r>
              <a:rPr lang="en-US" sz="1400" kern="0" dirty="0" err="1">
                <a:solidFill>
                  <a:schemeClr val="bg2"/>
                </a:solidFill>
                <a:latin typeface="+mn-lt"/>
              </a:rPr>
              <a:t>tingkat</a:t>
            </a:r>
            <a:r>
              <a:rPr lang="en-US" sz="1400" kern="0" dirty="0">
                <a:solidFill>
                  <a:schemeClr val="bg2"/>
                </a:solidFill>
                <a:latin typeface="+mn-lt"/>
              </a:rPr>
              <a:t> unit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Usaha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p>
        </p:txBody>
      </p:sp>
      <p:cxnSp>
        <p:nvCxnSpPr>
          <p:cNvPr id="12293" name="Straight Arrow Connector 5"/>
          <p:cNvCxnSpPr>
            <a:cxnSpLocks noChangeShapeType="1"/>
          </p:cNvCxnSpPr>
          <p:nvPr/>
        </p:nvCxnSpPr>
        <p:spPr bwMode="auto">
          <a:xfrm>
            <a:off x="4643438" y="2071688"/>
            <a:ext cx="128587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2294" name="Straight Arrow Connector 6"/>
          <p:cNvCxnSpPr>
            <a:cxnSpLocks noChangeShapeType="1"/>
          </p:cNvCxnSpPr>
          <p:nvPr/>
        </p:nvCxnSpPr>
        <p:spPr bwMode="auto">
          <a:xfrm>
            <a:off x="4714875" y="2714625"/>
            <a:ext cx="128587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2295" name="Straight Arrow Connector 7"/>
          <p:cNvCxnSpPr>
            <a:cxnSpLocks noChangeShapeType="1"/>
          </p:cNvCxnSpPr>
          <p:nvPr/>
        </p:nvCxnSpPr>
        <p:spPr bwMode="auto">
          <a:xfrm>
            <a:off x="5072063" y="4286250"/>
            <a:ext cx="128587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2296" name="Straight Arrow Connector 8"/>
          <p:cNvCxnSpPr>
            <a:cxnSpLocks noChangeShapeType="1"/>
          </p:cNvCxnSpPr>
          <p:nvPr/>
        </p:nvCxnSpPr>
        <p:spPr bwMode="auto">
          <a:xfrm>
            <a:off x="4929188" y="3786188"/>
            <a:ext cx="128587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2297" name="Straight Arrow Connector 9"/>
          <p:cNvCxnSpPr>
            <a:cxnSpLocks noChangeShapeType="1"/>
          </p:cNvCxnSpPr>
          <p:nvPr/>
        </p:nvCxnSpPr>
        <p:spPr bwMode="auto">
          <a:xfrm>
            <a:off x="4857750" y="3214688"/>
            <a:ext cx="128587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2298" name="Straight Arrow Connector 10"/>
          <p:cNvCxnSpPr>
            <a:cxnSpLocks noChangeShapeType="1"/>
          </p:cNvCxnSpPr>
          <p:nvPr/>
        </p:nvCxnSpPr>
        <p:spPr bwMode="auto">
          <a:xfrm>
            <a:off x="5214938" y="5072063"/>
            <a:ext cx="128587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141397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301625"/>
            <a:ext cx="7772400" cy="698500"/>
          </a:xfrm>
        </p:spPr>
        <p:txBody>
          <a:bodyPr/>
          <a:lstStyle/>
          <a:p>
            <a:r>
              <a:rPr lang="en-US" altLang="en-US" sz="2800" smtClean="0">
                <a:solidFill>
                  <a:srgbClr val="FFC000"/>
                </a:solidFill>
              </a:rPr>
              <a:t>Perbedaan Misi Strategi : peran anggaran</a:t>
            </a:r>
            <a:endParaRPr lang="en-US" altLang="en-US" sz="2800" smtClean="0"/>
          </a:p>
        </p:txBody>
      </p:sp>
      <p:sp>
        <p:nvSpPr>
          <p:cNvPr id="4" name="Rectangle 3"/>
          <p:cNvSpPr txBox="1">
            <a:spLocks noChangeArrowheads="1"/>
          </p:cNvSpPr>
          <p:nvPr/>
        </p:nvSpPr>
        <p:spPr bwMode="auto">
          <a:xfrm>
            <a:off x="285750" y="1143000"/>
            <a:ext cx="8643938" cy="5286375"/>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perencanaan</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janga</a:t>
            </a:r>
            <a:r>
              <a:rPr lang="en-US" sz="1400" kern="0" dirty="0">
                <a:solidFill>
                  <a:schemeClr val="bg2"/>
                </a:solidFill>
                <a:latin typeface="+mn-lt"/>
              </a:rPr>
              <a:t> </a:t>
            </a:r>
            <a:r>
              <a:rPr lang="en-US" sz="1400" kern="0" dirty="0" err="1">
                <a:solidFill>
                  <a:schemeClr val="bg2"/>
                </a:solidFill>
                <a:latin typeface="+mn-lt"/>
              </a:rPr>
              <a:t>pendek</a:t>
            </a:r>
            <a:r>
              <a:rPr lang="en-US" sz="1400" kern="0" dirty="0">
                <a:solidFill>
                  <a:schemeClr val="bg2"/>
                </a:solidFill>
                <a:latin typeface="+mn-lt"/>
              </a:rPr>
              <a:t>			</a:t>
            </a:r>
            <a:r>
              <a:rPr lang="en-US" sz="1400" kern="0" dirty="0" err="1">
                <a:solidFill>
                  <a:schemeClr val="bg2"/>
                </a:solidFill>
                <a:latin typeface="+mn-lt"/>
              </a:rPr>
              <a:t>alat</a:t>
            </a:r>
            <a:r>
              <a:rPr lang="en-US" sz="1400" kern="0" dirty="0">
                <a:solidFill>
                  <a:schemeClr val="bg2"/>
                </a:solidFill>
                <a:latin typeface="+mn-lt"/>
              </a:rPr>
              <a:t> </a:t>
            </a:r>
            <a:r>
              <a:rPr lang="en-US" sz="1400" kern="0" dirty="0" err="1">
                <a:solidFill>
                  <a:schemeClr val="bg2"/>
                </a:solidFill>
                <a:latin typeface="+mn-lt"/>
              </a:rPr>
              <a:t>pengendalian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Pengaruh</a:t>
            </a:r>
            <a:r>
              <a:rPr lang="en-US" sz="1400" kern="0" dirty="0">
                <a:solidFill>
                  <a:schemeClr val="bg2"/>
                </a:solidFill>
                <a:latin typeface="+mn-lt"/>
              </a:rPr>
              <a:t> </a:t>
            </a:r>
            <a:r>
              <a:rPr lang="en-US" sz="1400" kern="0" dirty="0" err="1">
                <a:solidFill>
                  <a:schemeClr val="bg2"/>
                </a:solidFill>
                <a:latin typeface="+mn-lt"/>
              </a:rPr>
              <a:t>manajer</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Dlm</a:t>
            </a:r>
            <a:r>
              <a:rPr lang="en-US" sz="1400" kern="0" dirty="0">
                <a:solidFill>
                  <a:schemeClr val="bg2"/>
                </a:solidFill>
                <a:latin typeface="+mn-lt"/>
              </a:rPr>
              <a:t> </a:t>
            </a:r>
            <a:r>
              <a:rPr lang="en-US" sz="1400" kern="0" dirty="0" err="1">
                <a:solidFill>
                  <a:schemeClr val="bg2"/>
                </a:solidFill>
                <a:latin typeface="+mn-lt"/>
              </a:rPr>
              <a:t>penyiapan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Perubahan</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mudah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susah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Frekuensi</a:t>
            </a:r>
            <a:r>
              <a:rPr lang="en-US" sz="1400" kern="0" dirty="0">
                <a:solidFill>
                  <a:schemeClr val="bg2"/>
                </a:solidFill>
                <a:latin typeface="+mn-lt"/>
              </a:rPr>
              <a:t> </a:t>
            </a:r>
            <a:r>
              <a:rPr lang="en-US" sz="1400" kern="0" dirty="0" err="1">
                <a:solidFill>
                  <a:schemeClr val="bg2"/>
                </a:solidFill>
                <a:latin typeface="+mn-lt"/>
              </a:rPr>
              <a:t>pelaporan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Informal </a:t>
            </a:r>
            <a:r>
              <a:rPr lang="en-US" sz="1400" kern="0" dirty="0" err="1">
                <a:solidFill>
                  <a:schemeClr val="bg2"/>
                </a:solidFill>
                <a:latin typeface="+mn-lt"/>
              </a:rPr>
              <a:t>dan</a:t>
            </a:r>
            <a:r>
              <a:rPr lang="en-US" sz="1400" kern="0" dirty="0">
                <a:solidFill>
                  <a:schemeClr val="bg2"/>
                </a:solidFill>
                <a:latin typeface="+mn-lt"/>
              </a:rPr>
              <a:t> </a:t>
            </a:r>
            <a:r>
              <a:rPr lang="en-US" sz="1400" kern="0" dirty="0" err="1">
                <a:solidFill>
                  <a:schemeClr val="bg2"/>
                </a:solidFill>
                <a:latin typeface="+mn-lt"/>
              </a:rPr>
              <a:t>hubungan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Dengan</a:t>
            </a:r>
            <a:r>
              <a:rPr lang="en-US" sz="1400" kern="0" dirty="0">
                <a:solidFill>
                  <a:schemeClr val="bg2"/>
                </a:solidFill>
                <a:latin typeface="+mn-lt"/>
              </a:rPr>
              <a:t> </a:t>
            </a:r>
            <a:r>
              <a:rPr lang="en-US" sz="1400" kern="0" dirty="0" err="1">
                <a:solidFill>
                  <a:schemeClr val="bg2"/>
                </a:solidFill>
                <a:latin typeface="+mn-lt"/>
              </a:rPr>
              <a:t>atasan</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Kekerapan</a:t>
            </a:r>
            <a:r>
              <a:rPr lang="en-US" sz="1400" kern="0" dirty="0">
                <a:solidFill>
                  <a:schemeClr val="bg2"/>
                </a:solidFill>
                <a:latin typeface="+mn-lt"/>
              </a:rPr>
              <a:t> </a:t>
            </a:r>
            <a:r>
              <a:rPr lang="en-US" sz="1400" kern="0" dirty="0" err="1">
                <a:solidFill>
                  <a:schemeClr val="bg2"/>
                </a:solidFill>
                <a:latin typeface="+mn-lt"/>
              </a:rPr>
              <a:t>umpan</a:t>
            </a:r>
            <a:r>
              <a:rPr lang="en-US" sz="1400" kern="0" dirty="0">
                <a:solidFill>
                  <a:schemeClr val="bg2"/>
                </a:solidFill>
                <a:latin typeface="+mn-lt"/>
              </a:rPr>
              <a:t> </a:t>
            </a:r>
            <a:r>
              <a:rPr lang="en-US" sz="1400" kern="0" dirty="0" err="1">
                <a:solidFill>
                  <a:schemeClr val="bg2"/>
                </a:solidFill>
                <a:latin typeface="+mn-lt"/>
              </a:rPr>
              <a:t>balik</a:t>
            </a:r>
            <a:r>
              <a:rPr lang="en-US" sz="1400" kern="0" dirty="0">
                <a:solidFill>
                  <a:schemeClr val="bg2"/>
                </a:solidFill>
                <a:latin typeface="+mn-lt"/>
              </a:rPr>
              <a:t>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Batas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r>
              <a:rPr lang="en-US" sz="1400" kern="0" dirty="0">
                <a:solidFill>
                  <a:schemeClr val="bg2"/>
                </a:solidFill>
                <a:latin typeface="+mn-lt"/>
              </a:rPr>
              <a:t> </a:t>
            </a:r>
            <a:r>
              <a:rPr lang="en-US" sz="1400" kern="0" dirty="0" err="1">
                <a:solidFill>
                  <a:schemeClr val="bg2"/>
                </a:solidFill>
                <a:latin typeface="+mn-lt"/>
              </a:rPr>
              <a:t>dilampirkan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Untuk</a:t>
            </a:r>
            <a:r>
              <a:rPr lang="en-US" sz="1400" kern="0" dirty="0">
                <a:solidFill>
                  <a:schemeClr val="bg2"/>
                </a:solidFill>
                <a:latin typeface="+mn-lt"/>
              </a:rPr>
              <a:t> </a:t>
            </a:r>
            <a:r>
              <a:rPr lang="en-US" sz="1400" kern="0" dirty="0" err="1">
                <a:solidFill>
                  <a:schemeClr val="bg2"/>
                </a:solidFill>
                <a:latin typeface="+mn-lt"/>
              </a:rPr>
              <a:t>mencapai</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re</a:t>
            </a:r>
            <a:r>
              <a:rPr lang="en-US" sz="1400" kern="0" dirty="0" err="1">
                <a:solidFill>
                  <a:schemeClr val="bg2"/>
                </a:solidFill>
                <a:latin typeface="+mn-lt"/>
              </a:rPr>
              <a:t>ndah</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Keluaran</a:t>
            </a:r>
            <a:r>
              <a:rPr lang="en-US" sz="1400" kern="0" dirty="0">
                <a:solidFill>
                  <a:schemeClr val="bg2"/>
                </a:solidFill>
                <a:latin typeface="+mn-lt"/>
              </a:rPr>
              <a:t> versus </a:t>
            </a:r>
            <a:r>
              <a:rPr lang="en-US" sz="1400" kern="0" dirty="0" err="1">
                <a:solidFill>
                  <a:schemeClr val="bg2"/>
                </a:solidFill>
                <a:latin typeface="+mn-lt"/>
              </a:rPr>
              <a:t>pengendalian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Tingkah</a:t>
            </a:r>
            <a:r>
              <a:rPr lang="en-US" sz="1400" kern="0" dirty="0">
                <a:solidFill>
                  <a:schemeClr val="bg2"/>
                </a:solidFill>
                <a:latin typeface="+mn-lt"/>
              </a:rPr>
              <a:t> </a:t>
            </a:r>
            <a:r>
              <a:rPr lang="en-US" sz="1400" kern="0" dirty="0" err="1">
                <a:solidFill>
                  <a:schemeClr val="bg2"/>
                </a:solidFill>
                <a:latin typeface="+mn-lt"/>
              </a:rPr>
              <a:t>laku</a:t>
            </a:r>
            <a:r>
              <a:rPr lang="en-US" sz="1400" kern="0" dirty="0">
                <a:solidFill>
                  <a:schemeClr val="bg2"/>
                </a:solidFill>
                <a:latin typeface="+mn-lt"/>
              </a:rPr>
              <a:t>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tingkah</a:t>
            </a:r>
            <a:r>
              <a:rPr lang="en-US" sz="1400" kern="0" dirty="0">
                <a:solidFill>
                  <a:schemeClr val="bg2"/>
                </a:solidFill>
                <a:latin typeface="+mn-lt"/>
              </a:rPr>
              <a:t> </a:t>
            </a:r>
            <a:r>
              <a:rPr lang="en-US" sz="1400" kern="0" dirty="0" err="1">
                <a:solidFill>
                  <a:schemeClr val="bg2"/>
                </a:solidFill>
                <a:latin typeface="+mn-lt"/>
              </a:rPr>
              <a:t>laku</a:t>
            </a:r>
            <a:r>
              <a:rPr lang="en-US" sz="1400" kern="0" dirty="0">
                <a:solidFill>
                  <a:schemeClr val="bg2"/>
                </a:solidFill>
                <a:latin typeface="+mn-lt"/>
              </a:rPr>
              <a:t>		</a:t>
            </a:r>
            <a:r>
              <a:rPr lang="en-US" sz="1400" kern="0" dirty="0" err="1">
                <a:solidFill>
                  <a:schemeClr val="bg2"/>
                </a:solidFill>
                <a:latin typeface="+mn-lt"/>
              </a:rPr>
              <a:t>pengendalian</a:t>
            </a:r>
            <a:r>
              <a:rPr lang="en-US" sz="1400" kern="0" dirty="0">
                <a:solidFill>
                  <a:schemeClr val="bg2"/>
                </a:solidFill>
                <a:latin typeface="+mn-lt"/>
              </a:rPr>
              <a:t> 								</a:t>
            </a:r>
            <a:r>
              <a:rPr lang="en-US" sz="1400" kern="0" dirty="0" err="1">
                <a:solidFill>
                  <a:schemeClr val="bg2"/>
                </a:solidFill>
                <a:latin typeface="+mn-lt"/>
              </a:rPr>
              <a:t>keluaran</a:t>
            </a:r>
            <a:r>
              <a:rPr lang="en-US" sz="1400" kern="0" dirty="0">
                <a:solidFill>
                  <a:schemeClr val="bg2"/>
                </a:solidFill>
                <a:latin typeface="+mn-lt"/>
              </a:rPr>
              <a:t>	</a:t>
            </a:r>
          </a:p>
        </p:txBody>
      </p:sp>
      <p:cxnSp>
        <p:nvCxnSpPr>
          <p:cNvPr id="13316" name="Straight Arrow Connector 5"/>
          <p:cNvCxnSpPr>
            <a:cxnSpLocks noChangeShapeType="1"/>
          </p:cNvCxnSpPr>
          <p:nvPr/>
        </p:nvCxnSpPr>
        <p:spPr bwMode="auto">
          <a:xfrm>
            <a:off x="5000625" y="1857375"/>
            <a:ext cx="100012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17" name="Straight Arrow Connector 8"/>
          <p:cNvCxnSpPr>
            <a:cxnSpLocks noChangeShapeType="1"/>
          </p:cNvCxnSpPr>
          <p:nvPr/>
        </p:nvCxnSpPr>
        <p:spPr bwMode="auto">
          <a:xfrm>
            <a:off x="5072063" y="2571750"/>
            <a:ext cx="1071562"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18" name="Straight Arrow Connector 10"/>
          <p:cNvCxnSpPr>
            <a:cxnSpLocks noChangeShapeType="1"/>
          </p:cNvCxnSpPr>
          <p:nvPr/>
        </p:nvCxnSpPr>
        <p:spPr bwMode="auto">
          <a:xfrm>
            <a:off x="5000625" y="3000375"/>
            <a:ext cx="1143000"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19" name="Straight Arrow Connector 13"/>
          <p:cNvCxnSpPr>
            <a:cxnSpLocks noChangeShapeType="1"/>
          </p:cNvCxnSpPr>
          <p:nvPr/>
        </p:nvCxnSpPr>
        <p:spPr bwMode="auto">
          <a:xfrm>
            <a:off x="5072063" y="3786188"/>
            <a:ext cx="1071562"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20" name="Straight Arrow Connector 15"/>
          <p:cNvCxnSpPr>
            <a:cxnSpLocks noChangeShapeType="1"/>
          </p:cNvCxnSpPr>
          <p:nvPr/>
        </p:nvCxnSpPr>
        <p:spPr bwMode="auto">
          <a:xfrm>
            <a:off x="5286375" y="4286250"/>
            <a:ext cx="785813"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21" name="Straight Arrow Connector 17"/>
          <p:cNvCxnSpPr>
            <a:cxnSpLocks noChangeShapeType="1"/>
          </p:cNvCxnSpPr>
          <p:nvPr/>
        </p:nvCxnSpPr>
        <p:spPr bwMode="auto">
          <a:xfrm>
            <a:off x="5143500" y="4714875"/>
            <a:ext cx="1143000"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22" name="Straight Arrow Connector 19"/>
          <p:cNvCxnSpPr>
            <a:cxnSpLocks noChangeShapeType="1"/>
          </p:cNvCxnSpPr>
          <p:nvPr/>
        </p:nvCxnSpPr>
        <p:spPr bwMode="auto">
          <a:xfrm>
            <a:off x="5357813" y="5286375"/>
            <a:ext cx="1214437"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3323" name="Straight Arrow Connector 21"/>
          <p:cNvCxnSpPr>
            <a:cxnSpLocks noChangeShapeType="1"/>
          </p:cNvCxnSpPr>
          <p:nvPr/>
        </p:nvCxnSpPr>
        <p:spPr bwMode="auto">
          <a:xfrm>
            <a:off x="5929313" y="6000750"/>
            <a:ext cx="642937"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05610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301625"/>
            <a:ext cx="7772400" cy="984250"/>
          </a:xfrm>
        </p:spPr>
        <p:txBody>
          <a:bodyPr/>
          <a:lstStyle/>
          <a:p>
            <a:r>
              <a:rPr lang="en-US" altLang="en-US" sz="2800" smtClean="0">
                <a:solidFill>
                  <a:srgbClr val="FFC000"/>
                </a:solidFill>
              </a:rPr>
              <a:t>Perbedaan Misi Strategi : kompensasi insentif</a:t>
            </a:r>
            <a:endParaRPr lang="en-US" altLang="en-US" sz="2800" smtClean="0"/>
          </a:p>
        </p:txBody>
      </p:sp>
      <p:sp>
        <p:nvSpPr>
          <p:cNvPr id="14339" name="Content Placeholder 2"/>
          <p:cNvSpPr>
            <a:spLocks noGrp="1"/>
          </p:cNvSpPr>
          <p:nvPr>
            <p:ph idx="1"/>
          </p:nvPr>
        </p:nvSpPr>
        <p:spPr/>
        <p:txBody>
          <a:bodyPr/>
          <a:lstStyle/>
          <a:p>
            <a:endParaRPr lang="en-US" altLang="en-US" smtClean="0"/>
          </a:p>
        </p:txBody>
      </p:sp>
      <p:sp>
        <p:nvSpPr>
          <p:cNvPr id="4" name="Rectangle 3"/>
          <p:cNvSpPr txBox="1">
            <a:spLocks noChangeArrowheads="1"/>
          </p:cNvSpPr>
          <p:nvPr/>
        </p:nvSpPr>
        <p:spPr bwMode="auto">
          <a:xfrm>
            <a:off x="285750" y="1143000"/>
            <a:ext cx="8643938" cy="5286375"/>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membangun</a:t>
            </a:r>
            <a:r>
              <a:rPr lang="en-US" sz="1400" kern="0" dirty="0">
                <a:solidFill>
                  <a:schemeClr val="bg2"/>
                </a:solidFill>
                <a:latin typeface="+mn-lt"/>
              </a:rPr>
              <a:t>	</a:t>
            </a:r>
            <a:r>
              <a:rPr lang="en-US" sz="1400" kern="0" dirty="0" err="1">
                <a:solidFill>
                  <a:schemeClr val="bg2"/>
                </a:solidFill>
                <a:latin typeface="+mn-lt"/>
              </a:rPr>
              <a:t>menahan</a:t>
            </a:r>
            <a:r>
              <a:rPr lang="en-US" sz="1400" kern="0" dirty="0">
                <a:solidFill>
                  <a:schemeClr val="bg2"/>
                </a:solidFill>
                <a:latin typeface="+mn-lt"/>
              </a:rPr>
              <a:t>		</a:t>
            </a:r>
            <a:r>
              <a:rPr lang="en-US" sz="1400" kern="0" dirty="0" err="1">
                <a:solidFill>
                  <a:schemeClr val="bg2"/>
                </a:solidFill>
                <a:latin typeface="+mn-lt"/>
              </a:rPr>
              <a:t>memanen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Prosentase</a:t>
            </a:r>
            <a:r>
              <a:rPr lang="en-US" sz="1400" kern="0" dirty="0">
                <a:solidFill>
                  <a:schemeClr val="bg2"/>
                </a:solidFill>
                <a:latin typeface="+mn-lt"/>
              </a:rPr>
              <a:t> </a:t>
            </a:r>
            <a:r>
              <a:rPr lang="en-US" sz="1400" kern="0" dirty="0" err="1">
                <a:solidFill>
                  <a:schemeClr val="bg2"/>
                </a:solidFill>
                <a:latin typeface="+mn-lt"/>
              </a:rPr>
              <a:t>Kompensasi</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Sebagai</a:t>
            </a:r>
            <a:r>
              <a:rPr lang="en-US" sz="1400" kern="0" dirty="0">
                <a:solidFill>
                  <a:schemeClr val="bg2"/>
                </a:solidFill>
                <a:latin typeface="+mn-lt"/>
              </a:rPr>
              <a:t> bonus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Kriteria</a:t>
            </a:r>
            <a:r>
              <a:rPr lang="en-US" sz="1400" kern="0" dirty="0">
                <a:solidFill>
                  <a:schemeClr val="bg2"/>
                </a:solidFill>
                <a:latin typeface="+mn-lt"/>
              </a:rPr>
              <a:t> bonus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menekan</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menekan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pada</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pada</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non </a:t>
            </a:r>
            <a:r>
              <a:rPr lang="en-US" sz="1400" kern="0" dirty="0" err="1">
                <a:solidFill>
                  <a:schemeClr val="bg2"/>
                </a:solidFill>
                <a:latin typeface="+mn-lt"/>
              </a:rPr>
              <a:t>keuangan</a:t>
            </a:r>
            <a:r>
              <a:rPr lang="en-US" sz="1400" kern="0" dirty="0">
                <a:solidFill>
                  <a:schemeClr val="bg2"/>
                </a:solidFill>
                <a:latin typeface="+mn-lt"/>
              </a:rPr>
              <a:t>			</a:t>
            </a:r>
            <a:r>
              <a:rPr lang="en-US" sz="1400" kern="0" dirty="0" err="1">
                <a:solidFill>
                  <a:schemeClr val="bg2"/>
                </a:solidFill>
                <a:latin typeface="+mn-lt"/>
              </a:rPr>
              <a:t>keuangn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Pendekatan</a:t>
            </a:r>
            <a:r>
              <a:rPr lang="en-US" sz="1400" kern="0" dirty="0">
                <a:solidFill>
                  <a:schemeClr val="bg2"/>
                </a:solidFill>
                <a:latin typeface="+mn-lt"/>
              </a:rPr>
              <a:t> </a:t>
            </a:r>
            <a:r>
              <a:rPr lang="en-US" sz="1400" kern="0" dirty="0" err="1">
                <a:solidFill>
                  <a:schemeClr val="bg2"/>
                </a:solidFill>
                <a:latin typeface="+mn-lt"/>
              </a:rPr>
              <a:t>penentuan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Bonus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subyektif</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dasar</a:t>
            </a:r>
            <a:r>
              <a:rPr lang="en-US" sz="1400" kern="0" dirty="0">
                <a:solidFill>
                  <a:schemeClr val="bg2"/>
                </a:solidFill>
                <a:latin typeface="+mn-lt"/>
              </a:rPr>
              <a:t> formula</a:t>
            </a: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Frekuensi</a:t>
            </a:r>
            <a:r>
              <a:rPr lang="en-US" sz="1400" kern="0" dirty="0">
                <a:solidFill>
                  <a:schemeClr val="bg2"/>
                </a:solidFill>
                <a:latin typeface="+mn-lt"/>
              </a:rPr>
              <a:t> </a:t>
            </a:r>
            <a:r>
              <a:rPr lang="en-US" sz="1400" kern="0" dirty="0" err="1">
                <a:solidFill>
                  <a:schemeClr val="bg2"/>
                </a:solidFill>
                <a:latin typeface="+mn-lt"/>
              </a:rPr>
              <a:t>pada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Pembayaran</a:t>
            </a:r>
            <a:r>
              <a:rPr lang="en-US" sz="1400" kern="0" dirty="0">
                <a:solidFill>
                  <a:schemeClr val="bg2"/>
                </a:solidFill>
                <a:latin typeface="+mn-lt"/>
              </a:rPr>
              <a:t> bonus	</a:t>
            </a:r>
            <a:r>
              <a:rPr lang="en-US" sz="1400" kern="0" dirty="0" err="1">
                <a:solidFill>
                  <a:schemeClr val="bg2"/>
                </a:solidFill>
                <a:latin typeface="+mn-lt"/>
              </a:rPr>
              <a:t>kurang</a:t>
            </a:r>
            <a:r>
              <a:rPr lang="en-US" sz="1400" kern="0" dirty="0">
                <a:solidFill>
                  <a:schemeClr val="bg2"/>
                </a:solidFill>
                <a:latin typeface="+mn-lt"/>
              </a:rPr>
              <a:t> </a:t>
            </a:r>
            <a:r>
              <a:rPr lang="en-US" sz="1400" kern="0" dirty="0" err="1">
                <a:solidFill>
                  <a:schemeClr val="bg2"/>
                </a:solidFill>
                <a:latin typeface="+mn-lt"/>
              </a:rPr>
              <a:t>sering</a:t>
            </a:r>
            <a:r>
              <a:rPr lang="en-US" sz="1400" kern="0" dirty="0">
                <a:solidFill>
                  <a:schemeClr val="bg2"/>
                </a:solidFill>
                <a:latin typeface="+mn-lt"/>
              </a:rPr>
              <a:t>			</a:t>
            </a:r>
            <a:r>
              <a:rPr lang="en-US" sz="1400" kern="0" dirty="0" err="1">
                <a:solidFill>
                  <a:schemeClr val="bg2"/>
                </a:solidFill>
                <a:latin typeface="+mn-lt"/>
              </a:rPr>
              <a:t>lebih</a:t>
            </a:r>
            <a:r>
              <a:rPr lang="en-US" sz="1400" kern="0" dirty="0">
                <a:solidFill>
                  <a:schemeClr val="bg2"/>
                </a:solidFill>
                <a:latin typeface="+mn-lt"/>
              </a:rPr>
              <a:t> </a:t>
            </a:r>
            <a:r>
              <a:rPr lang="en-US" sz="1400" kern="0" dirty="0" err="1">
                <a:solidFill>
                  <a:schemeClr val="bg2"/>
                </a:solidFill>
                <a:latin typeface="+mn-lt"/>
              </a:rPr>
              <a:t>sering</a:t>
            </a:r>
            <a:endParaRPr lang="en-US" sz="1400" kern="0" dirty="0">
              <a:solidFill>
                <a:schemeClr val="bg2"/>
              </a:solidFill>
              <a:latin typeface="+mn-lt"/>
            </a:endParaRPr>
          </a:p>
        </p:txBody>
      </p:sp>
      <p:cxnSp>
        <p:nvCxnSpPr>
          <p:cNvPr id="14341" name="Straight Arrow Connector 5"/>
          <p:cNvCxnSpPr>
            <a:cxnSpLocks noChangeShapeType="1"/>
          </p:cNvCxnSpPr>
          <p:nvPr/>
        </p:nvCxnSpPr>
        <p:spPr bwMode="auto">
          <a:xfrm>
            <a:off x="5143500" y="2071688"/>
            <a:ext cx="928688"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4342" name="Straight Arrow Connector 7"/>
          <p:cNvCxnSpPr>
            <a:cxnSpLocks noChangeShapeType="1"/>
          </p:cNvCxnSpPr>
          <p:nvPr/>
        </p:nvCxnSpPr>
        <p:spPr bwMode="auto">
          <a:xfrm>
            <a:off x="5143500" y="2714625"/>
            <a:ext cx="928688"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4343" name="Straight Arrow Connector 9"/>
          <p:cNvCxnSpPr>
            <a:cxnSpLocks noChangeShapeType="1"/>
          </p:cNvCxnSpPr>
          <p:nvPr/>
        </p:nvCxnSpPr>
        <p:spPr bwMode="auto">
          <a:xfrm>
            <a:off x="5072063" y="3714750"/>
            <a:ext cx="128587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14344" name="Straight Arrow Connector 11"/>
          <p:cNvCxnSpPr>
            <a:cxnSpLocks noChangeShapeType="1"/>
          </p:cNvCxnSpPr>
          <p:nvPr/>
        </p:nvCxnSpPr>
        <p:spPr bwMode="auto">
          <a:xfrm>
            <a:off x="5286375" y="4643438"/>
            <a:ext cx="1071563"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711886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1625"/>
            <a:ext cx="7772400" cy="912813"/>
          </a:xfrm>
        </p:spPr>
        <p:txBody>
          <a:bodyPr/>
          <a:lstStyle/>
          <a:p>
            <a:r>
              <a:rPr lang="en-US" altLang="en-US" sz="2800" smtClean="0">
                <a:solidFill>
                  <a:srgbClr val="FFC000"/>
                </a:solidFill>
              </a:rPr>
              <a:t>Gaya manajemen puncak</a:t>
            </a:r>
          </a:p>
        </p:txBody>
      </p:sp>
      <p:sp>
        <p:nvSpPr>
          <p:cNvPr id="15363" name="Content Placeholder 2"/>
          <p:cNvSpPr>
            <a:spLocks noGrp="1"/>
          </p:cNvSpPr>
          <p:nvPr>
            <p:ph idx="1"/>
          </p:nvPr>
        </p:nvSpPr>
        <p:spPr>
          <a:xfrm>
            <a:off x="685800" y="1357313"/>
            <a:ext cx="7772400" cy="4738687"/>
          </a:xfrm>
        </p:spPr>
        <p:txBody>
          <a:bodyPr/>
          <a:lstStyle/>
          <a:p>
            <a:endParaRPr lang="en-US" altLang="en-US" sz="1800" smtClean="0"/>
          </a:p>
          <a:p>
            <a:endParaRPr lang="en-US" altLang="en-US" sz="1800" smtClean="0"/>
          </a:p>
          <a:p>
            <a:r>
              <a:rPr lang="en-US" altLang="en-US" sz="1800" smtClean="0"/>
              <a:t>Perbedaan gaya manajemen</a:t>
            </a:r>
          </a:p>
          <a:p>
            <a:pPr marL="342900" lvl="1" indent="-342900">
              <a:buClr>
                <a:schemeClr val="hlink"/>
              </a:buClr>
              <a:buFontTx/>
              <a:buNone/>
            </a:pPr>
            <a:r>
              <a:rPr lang="en-US" altLang="en-US" sz="1800" smtClean="0"/>
              <a:t>	Gaya manajemen sangat dipengaruhi olej latar belakang dan personalia</a:t>
            </a:r>
          </a:p>
          <a:p>
            <a:pPr>
              <a:buFontTx/>
              <a:buNone/>
            </a:pPr>
            <a:endParaRPr lang="en-US" altLang="en-US" sz="1800" smtClean="0"/>
          </a:p>
          <a:p>
            <a:r>
              <a:rPr lang="en-US" altLang="en-US" sz="1800" smtClean="0"/>
              <a:t>Implikasi bagi pengendalian</a:t>
            </a:r>
          </a:p>
          <a:p>
            <a:pPr>
              <a:buFontTx/>
              <a:buNone/>
            </a:pPr>
            <a:r>
              <a:rPr lang="en-US" altLang="en-US" sz="1800" smtClean="0"/>
              <a:t>	gaya manajemen mempengaruhi proses pengendalian manajemen </a:t>
            </a:r>
          </a:p>
        </p:txBody>
      </p:sp>
    </p:spTree>
    <p:extLst>
      <p:ext uri="{BB962C8B-B14F-4D97-AF65-F5344CB8AC3E}">
        <p14:creationId xmlns:p14="http://schemas.microsoft.com/office/powerpoint/2010/main" val="679648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72400" cy="769938"/>
          </a:xfrm>
        </p:spPr>
        <p:txBody>
          <a:bodyPr>
            <a:normAutofit fontScale="90000"/>
          </a:bodyPr>
          <a:lstStyle/>
          <a:p>
            <a:pPr marL="838200" indent="-838200" eaLnBrk="1" hangingPunct="1"/>
            <a:r>
              <a:rPr lang="en-US" altLang="en-US" sz="2800" b="1" smtClean="0">
                <a:solidFill>
                  <a:schemeClr val="tx1"/>
                </a:solidFill>
              </a:rPr>
              <a:t>Formulasi Strategi dan </a:t>
            </a:r>
            <a:br>
              <a:rPr lang="en-US" altLang="en-US" sz="2800" b="1" smtClean="0">
                <a:solidFill>
                  <a:schemeClr val="tx1"/>
                </a:solidFill>
              </a:rPr>
            </a:br>
            <a:r>
              <a:rPr lang="en-US" altLang="en-US" sz="2800" b="1" smtClean="0">
                <a:solidFill>
                  <a:schemeClr val="tx1"/>
                </a:solidFill>
              </a:rPr>
              <a:t>Perencanaan Strategik</a:t>
            </a:r>
          </a:p>
        </p:txBody>
      </p:sp>
      <p:sp>
        <p:nvSpPr>
          <p:cNvPr id="5123" name="Rectangle 3"/>
          <p:cNvSpPr>
            <a:spLocks noGrp="1" noChangeArrowheads="1"/>
          </p:cNvSpPr>
          <p:nvPr>
            <p:ph type="body" idx="1"/>
          </p:nvPr>
        </p:nvSpPr>
        <p:spPr>
          <a:xfrm>
            <a:off x="539750" y="2000250"/>
            <a:ext cx="8135938" cy="4286250"/>
          </a:xfrm>
        </p:spPr>
        <p:txBody>
          <a:bodyPr/>
          <a:lstStyle/>
          <a:p>
            <a:pPr eaLnBrk="1" hangingPunct="1">
              <a:buFontTx/>
              <a:buNone/>
            </a:pPr>
            <a:r>
              <a:rPr lang="en-US" altLang="en-US" sz="1800" smtClean="0"/>
              <a:t>Formulasi Stategik</a:t>
            </a:r>
          </a:p>
          <a:p>
            <a:pPr eaLnBrk="1" hangingPunct="1">
              <a:buFontTx/>
              <a:buNone/>
            </a:pPr>
            <a:r>
              <a:rPr lang="en-US" altLang="en-US" sz="1800" smtClean="0"/>
              <a:t>	Adalah proses menentukan strategi-strategi baru dimana pihak-pihak manajemen menentukan tujuan organisasi dan menciptakan strategi-strategi utama untuk mencapai tujuan-tujuan tersebut</a:t>
            </a:r>
          </a:p>
          <a:p>
            <a:pPr eaLnBrk="1" hangingPunct="1">
              <a:buFontTx/>
              <a:buNone/>
            </a:pPr>
            <a:endParaRPr lang="en-US" altLang="en-US" sz="1800" smtClean="0"/>
          </a:p>
          <a:p>
            <a:pPr eaLnBrk="1" hangingPunct="1">
              <a:buFontTx/>
              <a:buNone/>
            </a:pPr>
            <a:r>
              <a:rPr lang="en-US" altLang="en-US" sz="1800" smtClean="0"/>
              <a:t>Perencanaan Strategik</a:t>
            </a:r>
          </a:p>
          <a:p>
            <a:pPr eaLnBrk="1" hangingPunct="1">
              <a:buFontTx/>
              <a:buNone/>
            </a:pPr>
            <a:r>
              <a:rPr lang="en-US" altLang="en-US" sz="1800" smtClean="0"/>
              <a:t>	Adalah proses menentukan cara melaksanakan strategi tersebut</a:t>
            </a:r>
          </a:p>
          <a:p>
            <a:pPr eaLnBrk="1" hangingPunct="1">
              <a:buFontTx/>
              <a:buNone/>
            </a:pPr>
            <a:endParaRPr lang="en-US" altLang="en-US" sz="1800" smtClean="0"/>
          </a:p>
          <a:p>
            <a:pPr eaLnBrk="1" hangingPunct="1">
              <a:buFontTx/>
              <a:buNone/>
            </a:pPr>
            <a:endParaRPr lang="en-US" altLang="en-US" sz="1800" smtClean="0"/>
          </a:p>
          <a:p>
            <a:pPr eaLnBrk="1" hangingPunct="1">
              <a:buFontTx/>
              <a:buNone/>
            </a:pPr>
            <a:endParaRPr lang="en-US" altLang="en-US" sz="1800" smtClean="0"/>
          </a:p>
          <a:p>
            <a:pPr eaLnBrk="1" hangingPunct="1">
              <a:buFontTx/>
              <a:buNone/>
            </a:pPr>
            <a:r>
              <a:rPr lang="en-US" altLang="en-US" sz="1800" smtClean="0"/>
              <a:t>		      				</a:t>
            </a:r>
          </a:p>
        </p:txBody>
      </p:sp>
    </p:spTree>
    <p:extLst>
      <p:ext uri="{BB962C8B-B14F-4D97-AF65-F5344CB8AC3E}">
        <p14:creationId xmlns:p14="http://schemas.microsoft.com/office/powerpoint/2010/main" val="4038123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altLang="en-US" sz="2400" b="1" smtClean="0">
                <a:solidFill>
                  <a:schemeClr val="tx1"/>
                </a:solidFill>
              </a:rPr>
              <a:t>Manfaat Perencanaan Strategik</a:t>
            </a:r>
          </a:p>
        </p:txBody>
      </p:sp>
      <p:sp>
        <p:nvSpPr>
          <p:cNvPr id="6147" name="Rectangle 4"/>
          <p:cNvSpPr>
            <a:spLocks noGrp="1" noChangeArrowheads="1"/>
          </p:cNvSpPr>
          <p:nvPr>
            <p:ph type="body" idx="1"/>
          </p:nvPr>
        </p:nvSpPr>
        <p:spPr>
          <a:xfrm>
            <a:off x="468313" y="1412875"/>
            <a:ext cx="8351837" cy="4683125"/>
          </a:xfrm>
        </p:spPr>
        <p:txBody>
          <a:bodyPr/>
          <a:lstStyle/>
          <a:p>
            <a:pPr eaLnBrk="1" hangingPunct="1">
              <a:lnSpc>
                <a:spcPct val="90000"/>
              </a:lnSpc>
            </a:pPr>
            <a:r>
              <a:rPr lang="en-US" altLang="en-US" sz="1800" smtClean="0"/>
              <a:t>Proses perencanaan strategik formal dapat memberikan :</a:t>
            </a:r>
          </a:p>
          <a:p>
            <a:pPr lvl="1" eaLnBrk="1" hangingPunct="1">
              <a:lnSpc>
                <a:spcPct val="90000"/>
              </a:lnSpc>
            </a:pPr>
            <a:r>
              <a:rPr lang="en-US" altLang="en-US" sz="1400" smtClean="0"/>
              <a:t>Kerangka kerja  untuk mengembangkan anggaran tahunan</a:t>
            </a:r>
          </a:p>
          <a:p>
            <a:pPr lvl="1" eaLnBrk="1" hangingPunct="1">
              <a:lnSpc>
                <a:spcPct val="90000"/>
              </a:lnSpc>
              <a:buFontTx/>
              <a:buNone/>
            </a:pPr>
            <a:r>
              <a:rPr lang="en-US" altLang="en-US" sz="1400" smtClean="0"/>
              <a:t>	anggaran operasional dibuat untuk mengalokasikan sumber daya untuk satu tahun ke depan, dan alokasi ini penting dengan melihat apa yang akan dituju organisasi tahun-tahun mendatang</a:t>
            </a:r>
          </a:p>
          <a:p>
            <a:pPr lvl="1" eaLnBrk="1" hangingPunct="1">
              <a:lnSpc>
                <a:spcPct val="90000"/>
              </a:lnSpc>
              <a:buFontTx/>
              <a:buNone/>
            </a:pPr>
            <a:endParaRPr lang="en-US" altLang="en-US" sz="1400" smtClean="0"/>
          </a:p>
          <a:p>
            <a:pPr lvl="1" eaLnBrk="1" hangingPunct="1">
              <a:lnSpc>
                <a:spcPct val="90000"/>
              </a:lnSpc>
            </a:pPr>
            <a:r>
              <a:rPr lang="en-US" altLang="en-US" sz="1400" smtClean="0"/>
              <a:t>Alat pengembangan manajemen</a:t>
            </a:r>
          </a:p>
          <a:p>
            <a:pPr lvl="1" eaLnBrk="1" hangingPunct="1">
              <a:lnSpc>
                <a:spcPct val="90000"/>
              </a:lnSpc>
              <a:buFontTx/>
              <a:buNone/>
            </a:pPr>
            <a:r>
              <a:rPr lang="en-US" altLang="en-US" sz="1400" smtClean="0"/>
              <a:t>	perencanaan strategik formal adalah alat pendidikan manajemen yang baik dan alat yang menghasilkan manajer dengan proses berfikir untuk strategi dan pelaksanaannya</a:t>
            </a:r>
          </a:p>
          <a:p>
            <a:pPr lvl="1" eaLnBrk="1" hangingPunct="1">
              <a:lnSpc>
                <a:spcPct val="90000"/>
              </a:lnSpc>
              <a:buFontTx/>
              <a:buNone/>
            </a:pPr>
            <a:endParaRPr lang="en-US" altLang="en-US" sz="1400" smtClean="0"/>
          </a:p>
          <a:p>
            <a:pPr lvl="1" eaLnBrk="1" hangingPunct="1">
              <a:lnSpc>
                <a:spcPct val="90000"/>
              </a:lnSpc>
            </a:pPr>
            <a:r>
              <a:rPr lang="en-US" altLang="en-US" sz="1400" smtClean="0"/>
              <a:t>Mekanisme yang memaksa para  manajer untuk berfikir jangka</a:t>
            </a:r>
          </a:p>
          <a:p>
            <a:pPr lvl="1" eaLnBrk="1" hangingPunct="1">
              <a:lnSpc>
                <a:spcPct val="90000"/>
              </a:lnSpc>
              <a:buFontTx/>
              <a:buNone/>
            </a:pPr>
            <a:r>
              <a:rPr lang="en-US" altLang="en-US" sz="1400" smtClean="0"/>
              <a:t>	perencanaan strategi formal memaksa para manajer menyisihkan waktu untuk berfikir mengenai masalah-masalah jangka panjang</a:t>
            </a:r>
          </a:p>
          <a:p>
            <a:pPr lvl="1" eaLnBrk="1" hangingPunct="1">
              <a:lnSpc>
                <a:spcPct val="90000"/>
              </a:lnSpc>
              <a:buFontTx/>
              <a:buNone/>
            </a:pPr>
            <a:endParaRPr lang="en-US" altLang="en-US" sz="1400" smtClean="0"/>
          </a:p>
          <a:p>
            <a:pPr lvl="1" eaLnBrk="1" hangingPunct="1">
              <a:lnSpc>
                <a:spcPct val="90000"/>
              </a:lnSpc>
            </a:pPr>
            <a:r>
              <a:rPr lang="en-US" altLang="en-US" sz="1400" smtClean="0"/>
              <a:t>Alat untuk menyatukan para manajer dalam strategi jangka panjang perusahaan</a:t>
            </a:r>
          </a:p>
          <a:p>
            <a:pPr lvl="1" eaLnBrk="1" hangingPunct="1">
              <a:lnSpc>
                <a:spcPct val="90000"/>
              </a:lnSpc>
              <a:buFontTx/>
              <a:buNone/>
            </a:pPr>
            <a:r>
              <a:rPr lang="en-US" altLang="en-US" sz="1400" smtClean="0"/>
              <a:t>	diskusi dan negosiasi yang terjadi selama proses perencanaan strategi korporasi menyatukan para manajer untuk satu strategi dan mengungkapkan implikasi dari strategi korporasi untuk masing-masing manajer</a:t>
            </a:r>
          </a:p>
          <a:p>
            <a:pPr eaLnBrk="1" hangingPunct="1">
              <a:lnSpc>
                <a:spcPct val="90000"/>
              </a:lnSpc>
              <a:buFontTx/>
              <a:buNone/>
            </a:pPr>
            <a:endParaRPr lang="en-US" altLang="en-US" sz="1800" smtClean="0"/>
          </a:p>
          <a:p>
            <a:pPr eaLnBrk="1" hangingPunct="1">
              <a:lnSpc>
                <a:spcPct val="90000"/>
              </a:lnSpc>
              <a:buFontTx/>
              <a:buNone/>
            </a:pPr>
            <a:endParaRPr lang="en-US" altLang="en-US" sz="1800" smtClean="0"/>
          </a:p>
          <a:p>
            <a:pPr algn="ctr" eaLnBrk="1" hangingPunct="1">
              <a:lnSpc>
                <a:spcPct val="90000"/>
              </a:lnSpc>
              <a:buFontTx/>
              <a:buNone/>
            </a:pPr>
            <a:endParaRPr lang="en-US" altLang="en-US" sz="1800" b="1" smtClean="0"/>
          </a:p>
        </p:txBody>
      </p:sp>
    </p:spTree>
    <p:extLst>
      <p:ext uri="{BB962C8B-B14F-4D97-AF65-F5344CB8AC3E}">
        <p14:creationId xmlns:p14="http://schemas.microsoft.com/office/powerpoint/2010/main" val="80991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1625"/>
            <a:ext cx="7772400" cy="966788"/>
          </a:xfrm>
        </p:spPr>
        <p:txBody>
          <a:bodyPr/>
          <a:lstStyle/>
          <a:p>
            <a:pPr algn="ctr" eaLnBrk="1" hangingPunct="1"/>
            <a:r>
              <a:rPr lang="en-US" altLang="en-US" sz="3200" b="1" smtClean="0">
                <a:solidFill>
                  <a:schemeClr val="tx1"/>
                </a:solidFill>
              </a:rPr>
              <a:t>Keterbatasan perencanaan strategik</a:t>
            </a:r>
          </a:p>
        </p:txBody>
      </p:sp>
      <p:sp>
        <p:nvSpPr>
          <p:cNvPr id="7171" name="Rectangle 3"/>
          <p:cNvSpPr>
            <a:spLocks noGrp="1" noChangeArrowheads="1"/>
          </p:cNvSpPr>
          <p:nvPr>
            <p:ph type="body" idx="1"/>
          </p:nvPr>
        </p:nvSpPr>
        <p:spPr>
          <a:xfrm>
            <a:off x="685800" y="1412875"/>
            <a:ext cx="7772400" cy="4683125"/>
          </a:xfrm>
        </p:spPr>
        <p:txBody>
          <a:bodyPr/>
          <a:lstStyle/>
          <a:p>
            <a:pPr eaLnBrk="1" hangingPunct="1">
              <a:lnSpc>
                <a:spcPct val="80000"/>
              </a:lnSpc>
              <a:buFontTx/>
              <a:buNone/>
            </a:pPr>
            <a:r>
              <a:rPr lang="en-US" altLang="en-US" sz="1800" smtClean="0"/>
              <a:t>	</a:t>
            </a:r>
          </a:p>
          <a:p>
            <a:pPr eaLnBrk="1" hangingPunct="1">
              <a:lnSpc>
                <a:spcPct val="80000"/>
              </a:lnSpc>
              <a:buFontTx/>
              <a:buNone/>
            </a:pPr>
            <a:r>
              <a:rPr lang="en-US" altLang="en-US" sz="1800" smtClean="0"/>
              <a:t>	1.	selalu ada bahaya bahwa perencanaan hanya akan 	menjadi isi formulir, pelaksanaan birokrasi dan tidak 	ada pemikiran strategi</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	2.	sebuah organisasi bisa saja membuat departemen 	perencanaan strategis yang besar, namun 	mendelegasikan persiapan rencana strategis pada 	staf departemennya sehingga menghilangkan input 	dari pihak manajemen serta sisi pendidikan dari 	proses tersebut</a:t>
            </a:r>
          </a:p>
          <a:p>
            <a:pPr eaLnBrk="1" hangingPunct="1">
              <a:lnSpc>
                <a:spcPct val="80000"/>
              </a:lnSpc>
              <a:buFontTx/>
              <a:buNone/>
            </a:pPr>
            <a:endParaRPr lang="en-US" altLang="en-US" sz="1800" smtClean="0"/>
          </a:p>
          <a:p>
            <a:pPr eaLnBrk="1" hangingPunct="1">
              <a:lnSpc>
                <a:spcPct val="80000"/>
              </a:lnSpc>
              <a:buFontTx/>
              <a:buNone/>
            </a:pPr>
            <a:r>
              <a:rPr lang="en-US" altLang="en-US" sz="1800" smtClean="0"/>
              <a:t>	3. 	perencanaan strategis boros waktu dan biaya</a:t>
            </a:r>
          </a:p>
          <a:p>
            <a:pPr eaLnBrk="1" hangingPunct="1">
              <a:lnSpc>
                <a:spcPct val="80000"/>
              </a:lnSpc>
              <a:buFontTx/>
              <a:buNone/>
            </a:pPr>
            <a:r>
              <a:rPr lang="en-US" altLang="en-US" sz="1800" smtClean="0"/>
              <a:t>		Pengeluaran yang paling penting adalah waktu yang 	dikorbankan  para manajer di setiap level organisai</a:t>
            </a:r>
          </a:p>
          <a:p>
            <a:pPr eaLnBrk="1" hangingPunct="1">
              <a:lnSpc>
                <a:spcPct val="80000"/>
              </a:lnSpc>
              <a:buFontTx/>
              <a:buNone/>
            </a:pPr>
            <a:r>
              <a:rPr lang="en-US" altLang="en-US" sz="1800" smtClean="0"/>
              <a:t>		</a:t>
            </a:r>
          </a:p>
        </p:txBody>
      </p:sp>
    </p:spTree>
    <p:extLst>
      <p:ext uri="{BB962C8B-B14F-4D97-AF65-F5344CB8AC3E}">
        <p14:creationId xmlns:p14="http://schemas.microsoft.com/office/powerpoint/2010/main" val="3603829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4213" y="620713"/>
            <a:ext cx="7772400" cy="823912"/>
          </a:xfrm>
        </p:spPr>
        <p:txBody>
          <a:bodyPr/>
          <a:lstStyle/>
          <a:p>
            <a:pPr marL="838200" indent="-838200" algn="ctr" eaLnBrk="1" hangingPunct="1"/>
            <a:r>
              <a:rPr lang="en-US" altLang="en-US" sz="2400" b="1" smtClean="0">
                <a:solidFill>
                  <a:schemeClr val="tx1"/>
                </a:solidFill>
              </a:rPr>
              <a:t>Karakteristik rencana strategis formal yang bermanfaat</a:t>
            </a:r>
            <a:endParaRPr lang="en-US" altLang="en-US" sz="2400" smtClean="0">
              <a:solidFill>
                <a:schemeClr val="tx1"/>
              </a:solidFill>
            </a:endParaRPr>
          </a:p>
        </p:txBody>
      </p:sp>
      <p:sp>
        <p:nvSpPr>
          <p:cNvPr id="8195" name="Rectangle 3"/>
          <p:cNvSpPr>
            <a:spLocks noGrp="1" noChangeArrowheads="1"/>
          </p:cNvSpPr>
          <p:nvPr>
            <p:ph type="body" idx="1"/>
          </p:nvPr>
        </p:nvSpPr>
        <p:spPr>
          <a:xfrm>
            <a:off x="685800" y="1714500"/>
            <a:ext cx="7772400" cy="4594225"/>
          </a:xfrm>
        </p:spPr>
        <p:txBody>
          <a:bodyPr/>
          <a:lstStyle/>
          <a:p>
            <a:pPr marL="990600" lvl="1" indent="-533400" eaLnBrk="1" hangingPunct="1">
              <a:lnSpc>
                <a:spcPct val="80000"/>
              </a:lnSpc>
              <a:buFontTx/>
              <a:buAutoNum type="arabicPeriod"/>
            </a:pPr>
            <a:r>
              <a:rPr lang="en-US" altLang="en-US" sz="1800" smtClean="0"/>
              <a:t>Manajemen puncak yakin bahwa perencanaan strategik itu penting. </a:t>
            </a:r>
          </a:p>
          <a:p>
            <a:pPr marL="990600" lvl="1" indent="-533400" eaLnBrk="1" hangingPunct="1">
              <a:lnSpc>
                <a:spcPct val="80000"/>
              </a:lnSpc>
              <a:buFontTx/>
              <a:buNone/>
            </a:pPr>
            <a:endParaRPr lang="en-US" altLang="en-US" sz="1800" smtClean="0"/>
          </a:p>
          <a:p>
            <a:pPr marL="990600" lvl="1" indent="-533400" eaLnBrk="1" hangingPunct="1">
              <a:lnSpc>
                <a:spcPct val="80000"/>
              </a:lnSpc>
              <a:buFontTx/>
              <a:buAutoNum type="arabicPeriod"/>
            </a:pPr>
            <a:r>
              <a:rPr lang="en-US" altLang="en-US" sz="1800" smtClean="0"/>
              <a:t>Organisasi tersebut relatif besar dan kompleks</a:t>
            </a:r>
          </a:p>
          <a:p>
            <a:pPr marL="990600" lvl="1" indent="-533400" eaLnBrk="1" hangingPunct="1">
              <a:lnSpc>
                <a:spcPct val="80000"/>
              </a:lnSpc>
              <a:buFontTx/>
              <a:buNone/>
            </a:pPr>
            <a:endParaRPr lang="en-US" altLang="en-US" sz="1800" smtClean="0"/>
          </a:p>
          <a:p>
            <a:pPr marL="990600" lvl="1" indent="-533400" eaLnBrk="1" hangingPunct="1">
              <a:lnSpc>
                <a:spcPct val="80000"/>
              </a:lnSpc>
              <a:buFontTx/>
              <a:buAutoNum type="arabicPeriod"/>
            </a:pPr>
            <a:r>
              <a:rPr lang="en-US" altLang="en-US" sz="1800" smtClean="0"/>
              <a:t>Ada ketidakpastian yang cukup berarti di masa mendatang</a:t>
            </a:r>
            <a:endParaRPr lang="sv-SE" altLang="en-US" sz="1800" smtClean="0"/>
          </a:p>
        </p:txBody>
      </p:sp>
    </p:spTree>
    <p:extLst>
      <p:ext uri="{BB962C8B-B14F-4D97-AF65-F5344CB8AC3E}">
        <p14:creationId xmlns:p14="http://schemas.microsoft.com/office/powerpoint/2010/main" val="354722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Memahami</a:t>
            </a:r>
            <a:r>
              <a:rPr lang="en-US" dirty="0"/>
              <a:t> </a:t>
            </a:r>
            <a:r>
              <a:rPr lang="en-US" dirty="0" err="1"/>
              <a:t>berbagai</a:t>
            </a:r>
            <a:r>
              <a:rPr lang="en-US" dirty="0"/>
              <a:t> </a:t>
            </a:r>
            <a:r>
              <a:rPr lang="en-US" dirty="0" err="1"/>
              <a:t>Strategi</a:t>
            </a:r>
            <a:r>
              <a:rPr lang="en-US" dirty="0"/>
              <a:t> </a:t>
            </a:r>
            <a:r>
              <a:rPr lang="en-US" dirty="0" err="1"/>
              <a:t>dalam</a:t>
            </a:r>
            <a:r>
              <a:rPr lang="en-US" dirty="0"/>
              <a:t> Perusahaan</a:t>
            </a:r>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1625"/>
            <a:ext cx="7772400" cy="1111250"/>
          </a:xfrm>
        </p:spPr>
        <p:txBody>
          <a:bodyPr/>
          <a:lstStyle/>
          <a:p>
            <a:pPr marL="838200" indent="-838200" eaLnBrk="1" hangingPunct="1"/>
            <a:r>
              <a:rPr lang="sv-SE" altLang="en-US" sz="2400" smtClean="0">
                <a:solidFill>
                  <a:schemeClr val="accent2"/>
                </a:solidFill>
              </a:rPr>
              <a:t>	Bagan perusahaan tanpa proses perencanaan strategis</a:t>
            </a:r>
            <a:endParaRPr lang="en-US" altLang="en-US" sz="2400" smtClean="0">
              <a:solidFill>
                <a:schemeClr val="accent2"/>
              </a:solidFill>
            </a:endParaRPr>
          </a:p>
        </p:txBody>
      </p:sp>
      <p:sp>
        <p:nvSpPr>
          <p:cNvPr id="5" name="TextBox 4"/>
          <p:cNvSpPr txBox="1"/>
          <p:nvPr/>
        </p:nvSpPr>
        <p:spPr>
          <a:xfrm flipH="1">
            <a:off x="1143000" y="1928813"/>
            <a:ext cx="2311400" cy="3381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r>
              <a:rPr lang="en-US" sz="1600" dirty="0" err="1">
                <a:solidFill>
                  <a:schemeClr val="bg1">
                    <a:lumMod val="95000"/>
                    <a:lumOff val="5000"/>
                  </a:schemeClr>
                </a:solidFill>
              </a:rPr>
              <a:t>Pilihan</a:t>
            </a:r>
            <a:r>
              <a:rPr lang="en-US" sz="1600" dirty="0">
                <a:solidFill>
                  <a:schemeClr val="bg1">
                    <a:lumMod val="95000"/>
                    <a:lumOff val="5000"/>
                  </a:schemeClr>
                </a:solidFill>
              </a:rPr>
              <a:t> </a:t>
            </a:r>
            <a:r>
              <a:rPr lang="en-US" sz="1600" dirty="0" err="1">
                <a:solidFill>
                  <a:schemeClr val="bg1">
                    <a:lumMod val="95000"/>
                    <a:lumOff val="5000"/>
                  </a:schemeClr>
                </a:solidFill>
              </a:rPr>
              <a:t>strategis</a:t>
            </a:r>
            <a:r>
              <a:rPr lang="en-US" sz="1600" dirty="0">
                <a:solidFill>
                  <a:schemeClr val="bg1">
                    <a:lumMod val="95000"/>
                    <a:lumOff val="5000"/>
                  </a:schemeClr>
                </a:solidFill>
              </a:rPr>
              <a:t> A</a:t>
            </a:r>
          </a:p>
        </p:txBody>
      </p:sp>
      <p:sp>
        <p:nvSpPr>
          <p:cNvPr id="6" name="TextBox 5"/>
          <p:cNvSpPr txBox="1"/>
          <p:nvPr/>
        </p:nvSpPr>
        <p:spPr>
          <a:xfrm flipH="1">
            <a:off x="1143000" y="2643188"/>
            <a:ext cx="2311400" cy="338137"/>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r>
              <a:rPr lang="en-US" sz="1600" dirty="0" err="1">
                <a:solidFill>
                  <a:schemeClr val="bg1">
                    <a:lumMod val="95000"/>
                    <a:lumOff val="5000"/>
                  </a:schemeClr>
                </a:solidFill>
              </a:rPr>
              <a:t>Pilihan</a:t>
            </a:r>
            <a:r>
              <a:rPr lang="en-US" sz="1600" dirty="0">
                <a:solidFill>
                  <a:schemeClr val="bg1">
                    <a:lumMod val="95000"/>
                    <a:lumOff val="5000"/>
                  </a:schemeClr>
                </a:solidFill>
              </a:rPr>
              <a:t> </a:t>
            </a:r>
            <a:r>
              <a:rPr lang="en-US" sz="1600" dirty="0" err="1">
                <a:solidFill>
                  <a:schemeClr val="bg1">
                    <a:lumMod val="95000"/>
                    <a:lumOff val="5000"/>
                  </a:schemeClr>
                </a:solidFill>
              </a:rPr>
              <a:t>strategis</a:t>
            </a:r>
            <a:r>
              <a:rPr lang="en-US" sz="1600" dirty="0">
                <a:solidFill>
                  <a:schemeClr val="bg1">
                    <a:lumMod val="95000"/>
                    <a:lumOff val="5000"/>
                  </a:schemeClr>
                </a:solidFill>
              </a:rPr>
              <a:t> B</a:t>
            </a:r>
          </a:p>
        </p:txBody>
      </p:sp>
      <p:sp>
        <p:nvSpPr>
          <p:cNvPr id="7" name="TextBox 6"/>
          <p:cNvSpPr txBox="1"/>
          <p:nvPr/>
        </p:nvSpPr>
        <p:spPr>
          <a:xfrm flipH="1">
            <a:off x="1143000" y="3429000"/>
            <a:ext cx="2311400" cy="3381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r>
              <a:rPr lang="en-US" sz="1600" dirty="0" err="1">
                <a:solidFill>
                  <a:schemeClr val="bg1">
                    <a:lumMod val="95000"/>
                    <a:lumOff val="5000"/>
                  </a:schemeClr>
                </a:solidFill>
              </a:rPr>
              <a:t>Pilihan</a:t>
            </a:r>
            <a:r>
              <a:rPr lang="en-US" sz="1600" dirty="0">
                <a:solidFill>
                  <a:schemeClr val="bg1">
                    <a:lumMod val="95000"/>
                    <a:lumOff val="5000"/>
                  </a:schemeClr>
                </a:solidFill>
              </a:rPr>
              <a:t> </a:t>
            </a:r>
            <a:r>
              <a:rPr lang="en-US" sz="1600" dirty="0" err="1">
                <a:solidFill>
                  <a:schemeClr val="bg1">
                    <a:lumMod val="95000"/>
                    <a:lumOff val="5000"/>
                  </a:schemeClr>
                </a:solidFill>
              </a:rPr>
              <a:t>strategis</a:t>
            </a:r>
            <a:r>
              <a:rPr lang="en-US" sz="1600" dirty="0">
                <a:solidFill>
                  <a:schemeClr val="bg1">
                    <a:lumMod val="95000"/>
                    <a:lumOff val="5000"/>
                  </a:schemeClr>
                </a:solidFill>
              </a:rPr>
              <a:t> C</a:t>
            </a:r>
          </a:p>
        </p:txBody>
      </p:sp>
      <p:sp>
        <p:nvSpPr>
          <p:cNvPr id="8" name="TextBox 7"/>
          <p:cNvSpPr txBox="1"/>
          <p:nvPr/>
        </p:nvSpPr>
        <p:spPr>
          <a:xfrm flipH="1">
            <a:off x="1143000" y="4000500"/>
            <a:ext cx="2311400" cy="3381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r>
              <a:rPr lang="en-US" sz="1600" dirty="0" err="1">
                <a:solidFill>
                  <a:schemeClr val="bg1">
                    <a:lumMod val="95000"/>
                    <a:lumOff val="5000"/>
                  </a:schemeClr>
                </a:solidFill>
              </a:rPr>
              <a:t>Pilihan</a:t>
            </a:r>
            <a:r>
              <a:rPr lang="en-US" sz="1600" dirty="0">
                <a:solidFill>
                  <a:schemeClr val="bg1">
                    <a:lumMod val="95000"/>
                    <a:lumOff val="5000"/>
                  </a:schemeClr>
                </a:solidFill>
              </a:rPr>
              <a:t> </a:t>
            </a:r>
            <a:r>
              <a:rPr lang="en-US" sz="1600" dirty="0" err="1">
                <a:solidFill>
                  <a:schemeClr val="bg1">
                    <a:lumMod val="95000"/>
                    <a:lumOff val="5000"/>
                  </a:schemeClr>
                </a:solidFill>
              </a:rPr>
              <a:t>strategis</a:t>
            </a:r>
            <a:r>
              <a:rPr lang="en-US" sz="1600" dirty="0">
                <a:solidFill>
                  <a:schemeClr val="bg1">
                    <a:lumMod val="95000"/>
                    <a:lumOff val="5000"/>
                  </a:schemeClr>
                </a:solidFill>
              </a:rPr>
              <a:t> D</a:t>
            </a:r>
          </a:p>
        </p:txBody>
      </p:sp>
      <p:sp>
        <p:nvSpPr>
          <p:cNvPr id="9" name="TextBox 8"/>
          <p:cNvSpPr txBox="1"/>
          <p:nvPr/>
        </p:nvSpPr>
        <p:spPr>
          <a:xfrm flipH="1">
            <a:off x="5214938" y="2071688"/>
            <a:ext cx="2311400" cy="230822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a:p>
            <a:pPr algn="ctr">
              <a:defRPr/>
            </a:pPr>
            <a:r>
              <a:rPr lang="en-US" sz="1600" dirty="0" err="1">
                <a:solidFill>
                  <a:schemeClr val="bg1">
                    <a:lumMod val="95000"/>
                    <a:lumOff val="5000"/>
                  </a:schemeClr>
                </a:solidFill>
              </a:rPr>
              <a:t>Anggaran</a:t>
            </a:r>
            <a:endParaRPr lang="en-US" sz="1600" dirty="0">
              <a:solidFill>
                <a:schemeClr val="bg1">
                  <a:lumMod val="95000"/>
                  <a:lumOff val="5000"/>
                </a:schemeClr>
              </a:solidFill>
            </a:endParaRPr>
          </a:p>
          <a:p>
            <a:pPr algn="ct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a:p>
            <a:pPr>
              <a:defRPr/>
            </a:pPr>
            <a:endParaRPr lang="en-US" sz="1600" dirty="0">
              <a:solidFill>
                <a:schemeClr val="bg1">
                  <a:lumMod val="95000"/>
                  <a:lumOff val="5000"/>
                </a:schemeClr>
              </a:solidFill>
            </a:endParaRPr>
          </a:p>
        </p:txBody>
      </p:sp>
      <p:cxnSp>
        <p:nvCxnSpPr>
          <p:cNvPr id="9224" name="Straight Arrow Connector 10"/>
          <p:cNvCxnSpPr>
            <a:cxnSpLocks noChangeShapeType="1"/>
          </p:cNvCxnSpPr>
          <p:nvPr/>
        </p:nvCxnSpPr>
        <p:spPr bwMode="auto">
          <a:xfrm>
            <a:off x="3857625" y="2143125"/>
            <a:ext cx="71437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25" name="Straight Arrow Connector 11"/>
          <p:cNvCxnSpPr>
            <a:cxnSpLocks noChangeShapeType="1"/>
          </p:cNvCxnSpPr>
          <p:nvPr/>
        </p:nvCxnSpPr>
        <p:spPr bwMode="auto">
          <a:xfrm>
            <a:off x="3929063" y="2786063"/>
            <a:ext cx="714375"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26" name="Straight Arrow Connector 12"/>
          <p:cNvCxnSpPr>
            <a:cxnSpLocks noChangeShapeType="1"/>
          </p:cNvCxnSpPr>
          <p:nvPr/>
        </p:nvCxnSpPr>
        <p:spPr bwMode="auto">
          <a:xfrm>
            <a:off x="3857625" y="3571875"/>
            <a:ext cx="71437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27" name="Straight Arrow Connector 13"/>
          <p:cNvCxnSpPr>
            <a:cxnSpLocks noChangeShapeType="1"/>
          </p:cNvCxnSpPr>
          <p:nvPr/>
        </p:nvCxnSpPr>
        <p:spPr bwMode="auto">
          <a:xfrm>
            <a:off x="3857625" y="4143375"/>
            <a:ext cx="71437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54647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1625"/>
            <a:ext cx="7772400" cy="966788"/>
          </a:xfrm>
        </p:spPr>
        <p:txBody>
          <a:bodyPr/>
          <a:lstStyle/>
          <a:p>
            <a:pPr eaLnBrk="1" hangingPunct="1"/>
            <a:r>
              <a:rPr lang="sv-SE" altLang="en-US" sz="2400" smtClean="0">
                <a:solidFill>
                  <a:schemeClr val="accent2"/>
                </a:solidFill>
              </a:rPr>
              <a:t>Bagan perusahaan dengan proses perencanaan strategis </a:t>
            </a:r>
            <a:endParaRPr lang="en-US" altLang="en-US" sz="2400" smtClean="0">
              <a:solidFill>
                <a:schemeClr val="tx1"/>
              </a:solidFill>
            </a:endParaRPr>
          </a:p>
        </p:txBody>
      </p:sp>
      <p:sp>
        <p:nvSpPr>
          <p:cNvPr id="5" name="Content Placeholder 4"/>
          <p:cNvSpPr txBox="1">
            <a:spLocks noGrp="1"/>
          </p:cNvSpPr>
          <p:nvPr>
            <p:ph idx="1"/>
          </p:nvPr>
        </p:nvSpPr>
        <p:spPr>
          <a:xfrm>
            <a:off x="357188" y="2286000"/>
            <a:ext cx="2000250" cy="30797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rtlCol="0">
            <a:spAutoFit/>
          </a:bodyPr>
          <a:lstStyle/>
          <a:p>
            <a:pPr>
              <a:buFontTx/>
              <a:buNone/>
              <a:defRPr/>
            </a:pPr>
            <a:r>
              <a:rPr lang="en-US" sz="1400" dirty="0" err="1" smtClean="0">
                <a:solidFill>
                  <a:schemeClr val="bg1">
                    <a:lumMod val="95000"/>
                    <a:lumOff val="5000"/>
                  </a:schemeClr>
                </a:solidFill>
              </a:rPr>
              <a:t>Pilihan</a:t>
            </a:r>
            <a:r>
              <a:rPr lang="en-US" sz="1400" dirty="0" smtClean="0">
                <a:solidFill>
                  <a:schemeClr val="bg1">
                    <a:lumMod val="95000"/>
                    <a:lumOff val="5000"/>
                  </a:schemeClr>
                </a:solidFill>
              </a:rPr>
              <a:t> </a:t>
            </a:r>
            <a:r>
              <a:rPr lang="en-US" sz="1400" dirty="0" err="1" smtClean="0">
                <a:solidFill>
                  <a:schemeClr val="bg1">
                    <a:lumMod val="95000"/>
                    <a:lumOff val="5000"/>
                  </a:schemeClr>
                </a:solidFill>
              </a:rPr>
              <a:t>strategis</a:t>
            </a:r>
            <a:r>
              <a:rPr lang="en-US" sz="1400" dirty="0" smtClean="0">
                <a:solidFill>
                  <a:schemeClr val="bg1">
                    <a:lumMod val="95000"/>
                    <a:lumOff val="5000"/>
                  </a:schemeClr>
                </a:solidFill>
              </a:rPr>
              <a:t> A</a:t>
            </a:r>
            <a:endParaRPr lang="en-US" sz="1400" dirty="0">
              <a:solidFill>
                <a:schemeClr val="bg1">
                  <a:lumMod val="95000"/>
                  <a:lumOff val="5000"/>
                </a:schemeClr>
              </a:solidFill>
            </a:endParaRPr>
          </a:p>
        </p:txBody>
      </p:sp>
      <p:sp>
        <p:nvSpPr>
          <p:cNvPr id="6" name="Content Placeholder 4"/>
          <p:cNvSpPr txBox="1">
            <a:spLocks/>
          </p:cNvSpPr>
          <p:nvPr/>
        </p:nvSpPr>
        <p:spPr bwMode="auto">
          <a:xfrm>
            <a:off x="357188" y="3143250"/>
            <a:ext cx="200025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400" kern="0" dirty="0" err="1">
                <a:solidFill>
                  <a:schemeClr val="bg1">
                    <a:lumMod val="95000"/>
                    <a:lumOff val="5000"/>
                  </a:schemeClr>
                </a:solidFill>
                <a:latin typeface="+mn-lt"/>
              </a:rPr>
              <a:t>Pilihan</a:t>
            </a:r>
            <a:r>
              <a:rPr lang="en-US" sz="1400" kern="0" dirty="0">
                <a:solidFill>
                  <a:schemeClr val="bg1">
                    <a:lumMod val="95000"/>
                    <a:lumOff val="5000"/>
                  </a:schemeClr>
                </a:solidFill>
                <a:latin typeface="+mn-lt"/>
              </a:rPr>
              <a:t> </a:t>
            </a:r>
            <a:r>
              <a:rPr lang="en-US" sz="1400" kern="0" dirty="0" err="1">
                <a:solidFill>
                  <a:schemeClr val="bg1">
                    <a:lumMod val="95000"/>
                    <a:lumOff val="5000"/>
                  </a:schemeClr>
                </a:solidFill>
                <a:latin typeface="+mn-lt"/>
              </a:rPr>
              <a:t>strategis</a:t>
            </a:r>
            <a:r>
              <a:rPr lang="en-US" sz="1400" kern="0" dirty="0">
                <a:solidFill>
                  <a:schemeClr val="bg1">
                    <a:lumMod val="95000"/>
                    <a:lumOff val="5000"/>
                  </a:schemeClr>
                </a:solidFill>
                <a:latin typeface="+mn-lt"/>
              </a:rPr>
              <a:t> B</a:t>
            </a:r>
          </a:p>
        </p:txBody>
      </p:sp>
      <p:sp>
        <p:nvSpPr>
          <p:cNvPr id="7" name="Content Placeholder 4"/>
          <p:cNvSpPr txBox="1">
            <a:spLocks/>
          </p:cNvSpPr>
          <p:nvPr/>
        </p:nvSpPr>
        <p:spPr bwMode="auto">
          <a:xfrm>
            <a:off x="357188" y="3929063"/>
            <a:ext cx="200025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400" kern="0" dirty="0" err="1">
                <a:solidFill>
                  <a:schemeClr val="bg1">
                    <a:lumMod val="95000"/>
                    <a:lumOff val="5000"/>
                  </a:schemeClr>
                </a:solidFill>
                <a:latin typeface="+mn-lt"/>
              </a:rPr>
              <a:t>Pilihan</a:t>
            </a:r>
            <a:r>
              <a:rPr lang="en-US" sz="1400" kern="0" dirty="0">
                <a:solidFill>
                  <a:schemeClr val="bg1">
                    <a:lumMod val="95000"/>
                    <a:lumOff val="5000"/>
                  </a:schemeClr>
                </a:solidFill>
                <a:latin typeface="+mn-lt"/>
              </a:rPr>
              <a:t> </a:t>
            </a:r>
            <a:r>
              <a:rPr lang="en-US" sz="1400" kern="0" dirty="0" err="1">
                <a:solidFill>
                  <a:schemeClr val="bg1">
                    <a:lumMod val="95000"/>
                    <a:lumOff val="5000"/>
                  </a:schemeClr>
                </a:solidFill>
                <a:latin typeface="+mn-lt"/>
              </a:rPr>
              <a:t>strategis</a:t>
            </a:r>
            <a:r>
              <a:rPr lang="en-US" sz="1400" kern="0" dirty="0">
                <a:solidFill>
                  <a:schemeClr val="bg1">
                    <a:lumMod val="95000"/>
                    <a:lumOff val="5000"/>
                  </a:schemeClr>
                </a:solidFill>
                <a:latin typeface="+mn-lt"/>
              </a:rPr>
              <a:t> C</a:t>
            </a:r>
          </a:p>
        </p:txBody>
      </p:sp>
      <p:sp>
        <p:nvSpPr>
          <p:cNvPr id="8" name="Content Placeholder 4"/>
          <p:cNvSpPr txBox="1">
            <a:spLocks/>
          </p:cNvSpPr>
          <p:nvPr/>
        </p:nvSpPr>
        <p:spPr bwMode="auto">
          <a:xfrm>
            <a:off x="357188" y="4643438"/>
            <a:ext cx="2071687"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400" kern="0" dirty="0" err="1">
                <a:solidFill>
                  <a:schemeClr val="bg1">
                    <a:lumMod val="95000"/>
                    <a:lumOff val="5000"/>
                  </a:schemeClr>
                </a:solidFill>
                <a:latin typeface="+mn-lt"/>
              </a:rPr>
              <a:t>Pilihan</a:t>
            </a:r>
            <a:r>
              <a:rPr lang="en-US" sz="1400" kern="0" dirty="0">
                <a:solidFill>
                  <a:schemeClr val="bg1">
                    <a:lumMod val="95000"/>
                    <a:lumOff val="5000"/>
                  </a:schemeClr>
                </a:solidFill>
                <a:latin typeface="+mn-lt"/>
              </a:rPr>
              <a:t> </a:t>
            </a:r>
            <a:r>
              <a:rPr lang="en-US" sz="1400" kern="0" dirty="0" err="1">
                <a:solidFill>
                  <a:schemeClr val="bg1">
                    <a:lumMod val="95000"/>
                    <a:lumOff val="5000"/>
                  </a:schemeClr>
                </a:solidFill>
                <a:latin typeface="+mn-lt"/>
              </a:rPr>
              <a:t>strategis</a:t>
            </a:r>
            <a:r>
              <a:rPr lang="en-US" sz="1400" kern="0" dirty="0">
                <a:solidFill>
                  <a:schemeClr val="bg1">
                    <a:lumMod val="95000"/>
                    <a:lumOff val="5000"/>
                  </a:schemeClr>
                </a:solidFill>
                <a:latin typeface="+mn-lt"/>
              </a:rPr>
              <a:t> D</a:t>
            </a:r>
          </a:p>
        </p:txBody>
      </p:sp>
      <p:sp>
        <p:nvSpPr>
          <p:cNvPr id="9" name="Content Placeholder 4"/>
          <p:cNvSpPr txBox="1">
            <a:spLocks/>
          </p:cNvSpPr>
          <p:nvPr/>
        </p:nvSpPr>
        <p:spPr bwMode="auto">
          <a:xfrm>
            <a:off x="2857500" y="2286000"/>
            <a:ext cx="1714500" cy="27384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600" kern="0" dirty="0">
                <a:solidFill>
                  <a:schemeClr val="bg1">
                    <a:lumMod val="95000"/>
                    <a:lumOff val="5000"/>
                  </a:schemeClr>
                </a:solidFill>
                <a:latin typeface="+mn-lt"/>
              </a:rPr>
              <a:t>	</a:t>
            </a:r>
          </a:p>
          <a:p>
            <a:pPr marL="342900" indent="-342900">
              <a:spcBef>
                <a:spcPct val="20000"/>
              </a:spcBef>
              <a:buClr>
                <a:schemeClr val="hlink"/>
              </a:buClr>
              <a:defRPr/>
            </a:pPr>
            <a:endParaRPr lang="en-US" sz="1600" kern="0" dirty="0">
              <a:solidFill>
                <a:schemeClr val="bg1">
                  <a:lumMod val="95000"/>
                  <a:lumOff val="5000"/>
                </a:schemeClr>
              </a:solidFill>
              <a:latin typeface="+mn-lt"/>
            </a:endParaRPr>
          </a:p>
          <a:p>
            <a:pPr marL="342900" indent="-342900">
              <a:spcBef>
                <a:spcPct val="20000"/>
              </a:spcBef>
              <a:buClr>
                <a:schemeClr val="hlink"/>
              </a:buClr>
              <a:defRPr/>
            </a:pPr>
            <a:endParaRPr lang="en-US" sz="1600" kern="0" dirty="0">
              <a:solidFill>
                <a:schemeClr val="bg1">
                  <a:lumMod val="95000"/>
                  <a:lumOff val="5000"/>
                </a:schemeClr>
              </a:solidFill>
              <a:latin typeface="+mn-lt"/>
            </a:endParaRPr>
          </a:p>
          <a:p>
            <a:pPr marL="342900" indent="-342900">
              <a:spcBef>
                <a:spcPct val="20000"/>
              </a:spcBef>
              <a:buClr>
                <a:schemeClr val="hlink"/>
              </a:buClr>
              <a:defRPr/>
            </a:pPr>
            <a:r>
              <a:rPr lang="en-US" sz="1400" kern="0" dirty="0" err="1">
                <a:solidFill>
                  <a:schemeClr val="bg1">
                    <a:lumMod val="95000"/>
                    <a:lumOff val="5000"/>
                  </a:schemeClr>
                </a:solidFill>
                <a:latin typeface="+mn-lt"/>
              </a:rPr>
              <a:t>Perencanaan</a:t>
            </a:r>
            <a:endParaRPr lang="en-US" sz="1400" kern="0" dirty="0">
              <a:solidFill>
                <a:schemeClr val="bg1">
                  <a:lumMod val="95000"/>
                  <a:lumOff val="5000"/>
                </a:schemeClr>
              </a:solidFill>
              <a:latin typeface="+mn-lt"/>
            </a:endParaRPr>
          </a:p>
          <a:p>
            <a:pPr marL="342900" indent="-342900">
              <a:spcBef>
                <a:spcPct val="20000"/>
              </a:spcBef>
              <a:buClr>
                <a:schemeClr val="hlink"/>
              </a:buClr>
              <a:defRPr/>
            </a:pPr>
            <a:r>
              <a:rPr lang="en-US" sz="1400" kern="0" dirty="0" err="1">
                <a:solidFill>
                  <a:schemeClr val="bg1">
                    <a:lumMod val="95000"/>
                    <a:lumOff val="5000"/>
                  </a:schemeClr>
                </a:solidFill>
                <a:latin typeface="+mn-lt"/>
              </a:rPr>
              <a:t>Strategis</a:t>
            </a: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p:txBody>
      </p:sp>
      <p:sp>
        <p:nvSpPr>
          <p:cNvPr id="10" name="Content Placeholder 4"/>
          <p:cNvSpPr txBox="1">
            <a:spLocks/>
          </p:cNvSpPr>
          <p:nvPr/>
        </p:nvSpPr>
        <p:spPr bwMode="auto">
          <a:xfrm>
            <a:off x="4929188" y="2714625"/>
            <a:ext cx="200025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400" kern="0" dirty="0" err="1">
                <a:solidFill>
                  <a:schemeClr val="bg1">
                    <a:lumMod val="95000"/>
                    <a:lumOff val="5000"/>
                  </a:schemeClr>
                </a:solidFill>
                <a:latin typeface="+mn-lt"/>
              </a:rPr>
              <a:t>Pilihan</a:t>
            </a:r>
            <a:r>
              <a:rPr lang="en-US" sz="1400" kern="0" dirty="0">
                <a:solidFill>
                  <a:schemeClr val="bg1">
                    <a:lumMod val="95000"/>
                    <a:lumOff val="5000"/>
                  </a:schemeClr>
                </a:solidFill>
                <a:latin typeface="+mn-lt"/>
              </a:rPr>
              <a:t> </a:t>
            </a:r>
            <a:r>
              <a:rPr lang="en-US" sz="1400" kern="0" dirty="0" err="1">
                <a:solidFill>
                  <a:schemeClr val="bg1">
                    <a:lumMod val="95000"/>
                    <a:lumOff val="5000"/>
                  </a:schemeClr>
                </a:solidFill>
                <a:latin typeface="+mn-lt"/>
              </a:rPr>
              <a:t>strategis</a:t>
            </a:r>
            <a:r>
              <a:rPr lang="en-US" sz="1400" kern="0" dirty="0">
                <a:solidFill>
                  <a:schemeClr val="bg1">
                    <a:lumMod val="95000"/>
                    <a:lumOff val="5000"/>
                  </a:schemeClr>
                </a:solidFill>
                <a:latin typeface="+mn-lt"/>
              </a:rPr>
              <a:t> A</a:t>
            </a:r>
          </a:p>
        </p:txBody>
      </p:sp>
      <p:sp>
        <p:nvSpPr>
          <p:cNvPr id="11" name="Content Placeholder 4"/>
          <p:cNvSpPr txBox="1">
            <a:spLocks/>
          </p:cNvSpPr>
          <p:nvPr/>
        </p:nvSpPr>
        <p:spPr bwMode="auto">
          <a:xfrm>
            <a:off x="4929188" y="4286250"/>
            <a:ext cx="2000250" cy="307975"/>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r>
              <a:rPr lang="en-US" sz="1400" kern="0" dirty="0" err="1">
                <a:solidFill>
                  <a:schemeClr val="bg1">
                    <a:lumMod val="95000"/>
                    <a:lumOff val="5000"/>
                  </a:schemeClr>
                </a:solidFill>
                <a:latin typeface="+mn-lt"/>
              </a:rPr>
              <a:t>Pilihan</a:t>
            </a:r>
            <a:r>
              <a:rPr lang="en-US" sz="1400" kern="0" dirty="0">
                <a:solidFill>
                  <a:schemeClr val="bg1">
                    <a:lumMod val="95000"/>
                    <a:lumOff val="5000"/>
                  </a:schemeClr>
                </a:solidFill>
                <a:latin typeface="+mn-lt"/>
              </a:rPr>
              <a:t> </a:t>
            </a:r>
            <a:r>
              <a:rPr lang="en-US" sz="1400" kern="0" dirty="0" err="1">
                <a:solidFill>
                  <a:schemeClr val="bg1">
                    <a:lumMod val="95000"/>
                    <a:lumOff val="5000"/>
                  </a:schemeClr>
                </a:solidFill>
                <a:latin typeface="+mn-lt"/>
              </a:rPr>
              <a:t>strategis</a:t>
            </a:r>
            <a:r>
              <a:rPr lang="en-US" sz="1400" kern="0" dirty="0">
                <a:solidFill>
                  <a:schemeClr val="bg1">
                    <a:lumMod val="95000"/>
                    <a:lumOff val="5000"/>
                  </a:schemeClr>
                </a:solidFill>
                <a:latin typeface="+mn-lt"/>
              </a:rPr>
              <a:t> C</a:t>
            </a:r>
          </a:p>
        </p:txBody>
      </p:sp>
      <p:sp>
        <p:nvSpPr>
          <p:cNvPr id="12" name="Content Placeholder 4"/>
          <p:cNvSpPr txBox="1">
            <a:spLocks/>
          </p:cNvSpPr>
          <p:nvPr/>
        </p:nvSpPr>
        <p:spPr bwMode="auto">
          <a:xfrm>
            <a:off x="7286625" y="3000375"/>
            <a:ext cx="1571625" cy="134143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p:spPr>
        <p:txBody>
          <a:bodyPr>
            <a:spAutoFit/>
          </a:bodyPr>
          <a:lstStyle/>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r>
              <a:rPr lang="en-US" sz="1400" kern="0" dirty="0" err="1">
                <a:solidFill>
                  <a:schemeClr val="bg1">
                    <a:lumMod val="95000"/>
                    <a:lumOff val="5000"/>
                  </a:schemeClr>
                </a:solidFill>
                <a:latin typeface="+mn-lt"/>
              </a:rPr>
              <a:t>Anggaran</a:t>
            </a: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a:p>
            <a:pPr marL="342900" indent="-342900">
              <a:spcBef>
                <a:spcPct val="20000"/>
              </a:spcBef>
              <a:buClr>
                <a:schemeClr val="hlink"/>
              </a:buClr>
              <a:defRPr/>
            </a:pPr>
            <a:endParaRPr lang="en-US" sz="1400" kern="0" dirty="0">
              <a:solidFill>
                <a:schemeClr val="bg1">
                  <a:lumMod val="95000"/>
                  <a:lumOff val="5000"/>
                </a:schemeClr>
              </a:solidFill>
              <a:latin typeface="+mn-lt"/>
            </a:endParaRPr>
          </a:p>
        </p:txBody>
      </p:sp>
      <p:cxnSp>
        <p:nvCxnSpPr>
          <p:cNvPr id="10251" name="Straight Arrow Connector 13"/>
          <p:cNvCxnSpPr>
            <a:cxnSpLocks noChangeShapeType="1"/>
          </p:cNvCxnSpPr>
          <p:nvPr/>
        </p:nvCxnSpPr>
        <p:spPr bwMode="auto">
          <a:xfrm>
            <a:off x="2500313" y="2500313"/>
            <a:ext cx="214312"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2" name="Straight Arrow Connector 14"/>
          <p:cNvCxnSpPr>
            <a:cxnSpLocks noChangeShapeType="1"/>
          </p:cNvCxnSpPr>
          <p:nvPr/>
        </p:nvCxnSpPr>
        <p:spPr bwMode="auto">
          <a:xfrm>
            <a:off x="2500313" y="3286125"/>
            <a:ext cx="214312"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3" name="Straight Arrow Connector 15"/>
          <p:cNvCxnSpPr>
            <a:cxnSpLocks noChangeShapeType="1"/>
          </p:cNvCxnSpPr>
          <p:nvPr/>
        </p:nvCxnSpPr>
        <p:spPr bwMode="auto">
          <a:xfrm>
            <a:off x="2500313" y="4071938"/>
            <a:ext cx="214312"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4" name="Straight Arrow Connector 16"/>
          <p:cNvCxnSpPr>
            <a:cxnSpLocks noChangeShapeType="1"/>
          </p:cNvCxnSpPr>
          <p:nvPr/>
        </p:nvCxnSpPr>
        <p:spPr bwMode="auto">
          <a:xfrm>
            <a:off x="2500313" y="4786313"/>
            <a:ext cx="214312" cy="15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5" name="Straight Arrow Connector 17"/>
          <p:cNvCxnSpPr>
            <a:cxnSpLocks noChangeShapeType="1"/>
          </p:cNvCxnSpPr>
          <p:nvPr/>
        </p:nvCxnSpPr>
        <p:spPr bwMode="auto">
          <a:xfrm rot="16200000" flipH="1">
            <a:off x="7000875" y="3000375"/>
            <a:ext cx="214313" cy="2143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6" name="Straight Arrow Connector 19"/>
          <p:cNvCxnSpPr>
            <a:cxnSpLocks noChangeShapeType="1"/>
          </p:cNvCxnSpPr>
          <p:nvPr/>
        </p:nvCxnSpPr>
        <p:spPr bwMode="auto">
          <a:xfrm rot="5400000" flipH="1" flipV="1">
            <a:off x="7000876" y="4071937"/>
            <a:ext cx="214312" cy="21431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205996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01625"/>
            <a:ext cx="7772400" cy="912813"/>
          </a:xfrm>
        </p:spPr>
        <p:txBody>
          <a:bodyPr/>
          <a:lstStyle/>
          <a:p>
            <a:pPr marL="838200" indent="-838200" eaLnBrk="1" hangingPunct="1"/>
            <a:r>
              <a:rPr lang="fi-FI" altLang="en-US" sz="2800" smtClean="0">
                <a:solidFill>
                  <a:schemeClr val="tx1"/>
                </a:solidFill>
              </a:rPr>
              <a:t>Menganalisis Usulan Program Baru</a:t>
            </a:r>
            <a:endParaRPr lang="en-US" altLang="en-US" sz="2800" smtClean="0">
              <a:solidFill>
                <a:schemeClr val="tx1"/>
              </a:solidFill>
            </a:endParaRPr>
          </a:p>
        </p:txBody>
      </p:sp>
      <p:sp>
        <p:nvSpPr>
          <p:cNvPr id="11267" name="Rectangle 3"/>
          <p:cNvSpPr>
            <a:spLocks noGrp="1" noChangeArrowheads="1"/>
          </p:cNvSpPr>
          <p:nvPr>
            <p:ph type="body" idx="1"/>
          </p:nvPr>
        </p:nvSpPr>
        <p:spPr>
          <a:xfrm>
            <a:off x="685800" y="1285875"/>
            <a:ext cx="7772400" cy="4810125"/>
          </a:xfrm>
        </p:spPr>
        <p:txBody>
          <a:bodyPr/>
          <a:lstStyle/>
          <a:p>
            <a:pPr eaLnBrk="1" hangingPunct="1"/>
            <a:r>
              <a:rPr lang="fi-FI" altLang="en-US" sz="2400" smtClean="0"/>
              <a:t>Usulan suatu profram baru intinya dapat berupa reaktif atau proaktif yang muncul sebagai reaksi dari ancaman pesaing maupun inisiatif dari munculnya kesempatan baru</a:t>
            </a:r>
          </a:p>
          <a:p>
            <a:pPr eaLnBrk="1" hangingPunct="1">
              <a:buFontTx/>
              <a:buNone/>
            </a:pPr>
            <a:endParaRPr lang="fi-FI" altLang="en-US" sz="2400" smtClean="0"/>
          </a:p>
          <a:p>
            <a:pPr eaLnBrk="1" hangingPunct="1"/>
            <a:r>
              <a:rPr lang="fi-FI" altLang="en-US" sz="2400" smtClean="0"/>
              <a:t>Perencanaan sebaiknya melihat pelaksanaan suatu program baru sebagai awal serangkaian keputusan</a:t>
            </a:r>
            <a:endParaRPr lang="en-US" altLang="en-US" sz="2400" smtClean="0"/>
          </a:p>
        </p:txBody>
      </p:sp>
    </p:spTree>
    <p:extLst>
      <p:ext uri="{BB962C8B-B14F-4D97-AF65-F5344CB8AC3E}">
        <p14:creationId xmlns:p14="http://schemas.microsoft.com/office/powerpoint/2010/main" val="2028261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01625"/>
            <a:ext cx="7772400" cy="966788"/>
          </a:xfrm>
        </p:spPr>
        <p:txBody>
          <a:bodyPr/>
          <a:lstStyle/>
          <a:p>
            <a:pPr eaLnBrk="1" hangingPunct="1"/>
            <a:r>
              <a:rPr lang="fi-FI" altLang="en-US" sz="3200" smtClean="0">
                <a:solidFill>
                  <a:schemeClr val="tx1"/>
                </a:solidFill>
              </a:rPr>
              <a:t>Analisis Investasi Modal</a:t>
            </a:r>
            <a:endParaRPr lang="en-US" altLang="en-US" sz="3200" smtClean="0">
              <a:solidFill>
                <a:schemeClr val="tx1"/>
              </a:solidFill>
            </a:endParaRPr>
          </a:p>
        </p:txBody>
      </p:sp>
      <p:sp>
        <p:nvSpPr>
          <p:cNvPr id="12291" name="Rectangle 3"/>
          <p:cNvSpPr>
            <a:spLocks noGrp="1" noChangeArrowheads="1"/>
          </p:cNvSpPr>
          <p:nvPr>
            <p:ph type="body" idx="1"/>
          </p:nvPr>
        </p:nvSpPr>
        <p:spPr>
          <a:xfrm>
            <a:off x="685800" y="1341438"/>
            <a:ext cx="7772400" cy="4754562"/>
          </a:xfrm>
        </p:spPr>
        <p:txBody>
          <a:bodyPr>
            <a:normAutofit lnSpcReduction="10000"/>
          </a:bodyPr>
          <a:lstStyle/>
          <a:p>
            <a:pPr marL="609600" indent="-609600" eaLnBrk="1" hangingPunct="1">
              <a:buFontTx/>
              <a:buNone/>
            </a:pPr>
            <a:r>
              <a:rPr lang="fi-FI" altLang="en-US" sz="2400" smtClean="0"/>
              <a:t>Teknik analisis usulan investasi modal :</a:t>
            </a:r>
          </a:p>
          <a:p>
            <a:pPr marL="1009650" lvl="1" indent="-609600" eaLnBrk="1" hangingPunct="1"/>
            <a:r>
              <a:rPr lang="fi-FI" altLang="en-US" sz="1800" smtClean="0"/>
              <a:t>Net present value</a:t>
            </a:r>
          </a:p>
          <a:p>
            <a:pPr marL="1009650" lvl="1" indent="-609600" eaLnBrk="1" hangingPunct="1">
              <a:buFontTx/>
              <a:buNone/>
            </a:pPr>
            <a:r>
              <a:rPr lang="fi-FI" altLang="en-US" sz="1800" smtClean="0"/>
              <a:t>	Alasan untuk tidak menggunakan NPV</a:t>
            </a:r>
          </a:p>
          <a:p>
            <a:pPr marL="1009650" lvl="1" indent="-609600" eaLnBrk="1" hangingPunct="1">
              <a:buFontTx/>
              <a:buNone/>
            </a:pPr>
            <a:r>
              <a:rPr lang="fi-FI" altLang="en-US" sz="1800" smtClean="0"/>
              <a:t>	- usulan tersebut adalah investasi jangka pendek</a:t>
            </a:r>
          </a:p>
          <a:p>
            <a:pPr marL="1009650" lvl="1" indent="-609600" eaLnBrk="1" hangingPunct="1">
              <a:buFontTx/>
              <a:buNone/>
            </a:pPr>
            <a:r>
              <a:rPr lang="fi-FI" altLang="en-US" sz="1800" smtClean="0"/>
              <a:t>	- perkiraan tersebut tidak pasti sehingga perhitungan NPV menjadi tidak penting</a:t>
            </a:r>
          </a:p>
          <a:p>
            <a:pPr marL="1009650" lvl="1" indent="-609600" eaLnBrk="1" hangingPunct="1">
              <a:buFontTx/>
              <a:buNone/>
            </a:pPr>
            <a:r>
              <a:rPr lang="fi-FI" altLang="en-US" sz="1800" smtClean="0"/>
              <a:t>	- usulan yang diajukan  tidak dimaksudkan untuk peningkatan profitabilitas </a:t>
            </a:r>
          </a:p>
          <a:p>
            <a:pPr marL="1009650" lvl="1" indent="-609600" eaLnBrk="1" hangingPunct="1">
              <a:buFontTx/>
              <a:buNone/>
            </a:pPr>
            <a:r>
              <a:rPr lang="fi-FI" altLang="en-US" sz="1800" smtClean="0"/>
              <a:t>	- tidak ada pilihan lain  Byang dapat diambil</a:t>
            </a:r>
          </a:p>
          <a:p>
            <a:pPr marL="1009650" lvl="1" indent="-609600" eaLnBrk="1" hangingPunct="1"/>
            <a:r>
              <a:rPr lang="fi-FI" altLang="en-US" sz="1800" smtClean="0"/>
              <a:t>Internal ret of return</a:t>
            </a:r>
          </a:p>
          <a:p>
            <a:pPr marL="1009650" lvl="1" indent="-609600" eaLnBrk="1" hangingPunct="1">
              <a:buFontTx/>
              <a:buNone/>
            </a:pPr>
            <a:endParaRPr lang="fi-FI" altLang="en-US" sz="1800" smtClean="0"/>
          </a:p>
          <a:p>
            <a:pPr marL="1009650" lvl="1" indent="-609600" eaLnBrk="1" hangingPunct="1">
              <a:buFontTx/>
              <a:buNone/>
            </a:pPr>
            <a:r>
              <a:rPr lang="fi-FI" altLang="en-US" sz="1800" smtClean="0"/>
              <a:t>	SISTEM PENGENDALIAN MANAJEMEN SEBAIKNYA MENYIAPKAN CARA UNTUK MENILAI USULAN YANG TIDAK DAPAT DILAKUKAN DENGAN METODE KUANTITATIF </a:t>
            </a:r>
          </a:p>
          <a:p>
            <a:pPr marL="1009650" lvl="1" indent="-609600" eaLnBrk="1" hangingPunct="1">
              <a:buFontTx/>
              <a:buNone/>
            </a:pPr>
            <a:endParaRPr lang="fi-FI" altLang="en-US" sz="1600" smtClean="0"/>
          </a:p>
          <a:p>
            <a:pPr marL="1009650" lvl="1" indent="-609600" eaLnBrk="1" hangingPunct="1"/>
            <a:endParaRPr lang="fi-FI" altLang="en-US" sz="1600" smtClean="0"/>
          </a:p>
          <a:p>
            <a:pPr marL="609600" indent="-609600" eaLnBrk="1" hangingPunct="1">
              <a:buFontTx/>
              <a:buNone/>
            </a:pPr>
            <a:endParaRPr lang="fi-FI" altLang="en-US" sz="2400" smtClean="0"/>
          </a:p>
        </p:txBody>
      </p:sp>
    </p:spTree>
    <p:extLst>
      <p:ext uri="{BB962C8B-B14F-4D97-AF65-F5344CB8AC3E}">
        <p14:creationId xmlns:p14="http://schemas.microsoft.com/office/powerpoint/2010/main" val="2001551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1625"/>
            <a:ext cx="7772400" cy="912813"/>
          </a:xfrm>
        </p:spPr>
        <p:txBody>
          <a:bodyPr>
            <a:normAutofit fontScale="90000"/>
          </a:bodyPr>
          <a:lstStyle/>
          <a:p>
            <a:pPr marL="838200" indent="-838200" eaLnBrk="1" hangingPunct="1"/>
            <a:r>
              <a:rPr lang="fi-FI" altLang="en-US" sz="2800" smtClean="0">
                <a:solidFill>
                  <a:schemeClr val="tx1"/>
                </a:solidFill>
              </a:rPr>
              <a:t>Pertimbangan dalam evaluasi pengeluaran modal</a:t>
            </a:r>
            <a:endParaRPr lang="en-US" altLang="en-US" sz="2800" smtClean="0">
              <a:solidFill>
                <a:schemeClr val="tx1"/>
              </a:solidFill>
            </a:endParaRPr>
          </a:p>
        </p:txBody>
      </p:sp>
      <p:sp>
        <p:nvSpPr>
          <p:cNvPr id="13315" name="Rectangle 3"/>
          <p:cNvSpPr>
            <a:spLocks noGrp="1" noChangeArrowheads="1"/>
          </p:cNvSpPr>
          <p:nvPr>
            <p:ph type="body" idx="1"/>
          </p:nvPr>
        </p:nvSpPr>
        <p:spPr>
          <a:xfrm>
            <a:off x="900113" y="1484313"/>
            <a:ext cx="7772400" cy="4611687"/>
          </a:xfrm>
        </p:spPr>
        <p:txBody>
          <a:bodyPr/>
          <a:lstStyle/>
          <a:p>
            <a:pPr eaLnBrk="1" hangingPunct="1">
              <a:lnSpc>
                <a:spcPct val="80000"/>
              </a:lnSpc>
            </a:pPr>
            <a:endParaRPr lang="fi-FI" altLang="en-US" sz="2000" smtClean="0"/>
          </a:p>
          <a:p>
            <a:pPr eaLnBrk="1" hangingPunct="1">
              <a:lnSpc>
                <a:spcPct val="80000"/>
              </a:lnSpc>
            </a:pPr>
            <a:r>
              <a:rPr lang="fi-FI" altLang="en-US" sz="2000" smtClean="0"/>
              <a:t>Peraturan</a:t>
            </a:r>
          </a:p>
          <a:p>
            <a:pPr eaLnBrk="1" hangingPunct="1">
              <a:lnSpc>
                <a:spcPct val="80000"/>
              </a:lnSpc>
              <a:buFontTx/>
              <a:buNone/>
            </a:pPr>
            <a:r>
              <a:rPr lang="fi-FI" altLang="en-US" sz="2000" smtClean="0"/>
              <a:t>	perusahaan perlu mengeluarkan aturan dan prosedur untuk persetujuan usulan anggaran pengeluaran modal dengan berbagai tingkat</a:t>
            </a:r>
          </a:p>
          <a:p>
            <a:pPr eaLnBrk="1" hangingPunct="1">
              <a:lnSpc>
                <a:spcPct val="80000"/>
              </a:lnSpc>
              <a:buFontTx/>
              <a:buNone/>
            </a:pPr>
            <a:endParaRPr lang="fi-FI" altLang="en-US" sz="2000" smtClean="0"/>
          </a:p>
          <a:p>
            <a:pPr eaLnBrk="1" hangingPunct="1">
              <a:lnSpc>
                <a:spcPct val="80000"/>
              </a:lnSpc>
            </a:pPr>
            <a:r>
              <a:rPr lang="fi-FI" altLang="en-US" sz="2000" smtClean="0"/>
              <a:t>Menghidari manipulasi</a:t>
            </a:r>
          </a:p>
          <a:p>
            <a:pPr eaLnBrk="1" hangingPunct="1">
              <a:lnSpc>
                <a:spcPct val="80000"/>
              </a:lnSpc>
              <a:buFontTx/>
              <a:buNone/>
            </a:pPr>
            <a:r>
              <a:rPr lang="fi-FI" altLang="en-US" sz="2000" smtClean="0"/>
              <a:t>	bagaimana analis proyek bisa mendeteksi kemungkinan terjadinya manipulasi</a:t>
            </a:r>
          </a:p>
          <a:p>
            <a:pPr eaLnBrk="1" hangingPunct="1">
              <a:lnSpc>
                <a:spcPct val="80000"/>
              </a:lnSpc>
              <a:buFontTx/>
              <a:buNone/>
            </a:pPr>
            <a:endParaRPr lang="fi-FI" altLang="en-US" sz="2000" smtClean="0"/>
          </a:p>
          <a:p>
            <a:pPr eaLnBrk="1" hangingPunct="1">
              <a:lnSpc>
                <a:spcPct val="80000"/>
              </a:lnSpc>
            </a:pPr>
            <a:r>
              <a:rPr lang="fi-FI" altLang="en-US" sz="2000" smtClean="0"/>
              <a:t>Model</a:t>
            </a:r>
          </a:p>
          <a:p>
            <a:pPr eaLnBrk="1" hangingPunct="1">
              <a:lnSpc>
                <a:spcPct val="80000"/>
              </a:lnSpc>
              <a:buFontTx/>
              <a:buNone/>
            </a:pPr>
            <a:r>
              <a:rPr lang="fi-FI" altLang="en-US" sz="2000" smtClean="0"/>
              <a:t>	staf perencanaan perlu dikenalkan dengan metode analisis dan memanfaatkan data yang tersedia, seperti analisis risiko, simulasi, analisis pohon keputusan dsb</a:t>
            </a:r>
          </a:p>
          <a:p>
            <a:pPr eaLnBrk="1" hangingPunct="1">
              <a:lnSpc>
                <a:spcPct val="80000"/>
              </a:lnSpc>
              <a:buFontTx/>
              <a:buNone/>
            </a:pPr>
            <a:endParaRPr lang="fi-FI" altLang="en-US" sz="2000" smtClean="0"/>
          </a:p>
        </p:txBody>
      </p:sp>
    </p:spTree>
    <p:extLst>
      <p:ext uri="{BB962C8B-B14F-4D97-AF65-F5344CB8AC3E}">
        <p14:creationId xmlns:p14="http://schemas.microsoft.com/office/powerpoint/2010/main" val="6960007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1625"/>
            <a:ext cx="7772400" cy="606425"/>
          </a:xfrm>
        </p:spPr>
        <p:txBody>
          <a:bodyPr/>
          <a:lstStyle/>
          <a:p>
            <a:pPr marL="838200" indent="-838200" eaLnBrk="1" hangingPunct="1"/>
            <a:r>
              <a:rPr lang="fi-FI" altLang="en-US" sz="2400" smtClean="0">
                <a:solidFill>
                  <a:schemeClr val="tx1"/>
                </a:solidFill>
              </a:rPr>
              <a:t>Menganalisis Program Yang Sedang Berjalan</a:t>
            </a:r>
            <a:endParaRPr lang="en-US" altLang="en-US" sz="2400" smtClean="0">
              <a:solidFill>
                <a:schemeClr val="tx1"/>
              </a:solidFill>
            </a:endParaRPr>
          </a:p>
        </p:txBody>
      </p:sp>
      <p:sp>
        <p:nvSpPr>
          <p:cNvPr id="14339" name="Rectangle 3"/>
          <p:cNvSpPr>
            <a:spLocks noGrp="1" noChangeArrowheads="1"/>
          </p:cNvSpPr>
          <p:nvPr>
            <p:ph type="body" idx="1"/>
          </p:nvPr>
        </p:nvSpPr>
        <p:spPr>
          <a:xfrm>
            <a:off x="685800" y="1285875"/>
            <a:ext cx="7772400" cy="5238750"/>
          </a:xfrm>
        </p:spPr>
        <p:txBody>
          <a:bodyPr/>
          <a:lstStyle/>
          <a:p>
            <a:pPr eaLnBrk="1" hangingPunct="1">
              <a:lnSpc>
                <a:spcPct val="80000"/>
              </a:lnSpc>
              <a:buFontTx/>
              <a:buAutoNum type="arabicPeriod"/>
            </a:pPr>
            <a:r>
              <a:rPr lang="fi-FI" altLang="en-US" sz="1600" smtClean="0"/>
              <a:t>Analisis Rantai Nilai </a:t>
            </a:r>
          </a:p>
          <a:p>
            <a:pPr eaLnBrk="1" hangingPunct="1">
              <a:lnSpc>
                <a:spcPct val="80000"/>
              </a:lnSpc>
              <a:buFontTx/>
              <a:buNone/>
            </a:pPr>
            <a:r>
              <a:rPr lang="fi-FI" altLang="en-US" sz="1600" smtClean="0"/>
              <a:t>	merupakan seperangkat aktivitas terkait yang menciptakan nilai bagi tiap bagiannya mulai dari memperoleh bahan baku untuk komponen pemasok sampai menghasilkan produk siap pakai serta mengantarnya pada konsumen</a:t>
            </a:r>
          </a:p>
          <a:p>
            <a:pPr eaLnBrk="1" hangingPunct="1">
              <a:lnSpc>
                <a:spcPct val="80000"/>
              </a:lnSpc>
              <a:buFontTx/>
              <a:buNone/>
            </a:pPr>
            <a:endParaRPr lang="fi-FI" altLang="en-US" sz="1600" smtClean="0"/>
          </a:p>
          <a:p>
            <a:pPr eaLnBrk="1" hangingPunct="1">
              <a:lnSpc>
                <a:spcPct val="80000"/>
              </a:lnSpc>
              <a:buFontTx/>
              <a:buNone/>
            </a:pPr>
            <a:r>
              <a:rPr lang="fi-FI" altLang="en-US" sz="1600" smtClean="0"/>
              <a:t>	Perencanaan strategis menggarisbawahi tiga bagian :</a:t>
            </a:r>
          </a:p>
          <a:p>
            <a:pPr eaLnBrk="1" hangingPunct="1">
              <a:lnSpc>
                <a:spcPct val="80000"/>
              </a:lnSpc>
              <a:buFontTx/>
              <a:buNone/>
            </a:pPr>
            <a:r>
              <a:rPr lang="fi-FI" altLang="en-US" sz="1600" smtClean="0"/>
              <a:t>	a. 	Keterkaitan dengan pemasok</a:t>
            </a:r>
          </a:p>
          <a:p>
            <a:pPr eaLnBrk="1" hangingPunct="1">
              <a:lnSpc>
                <a:spcPct val="80000"/>
              </a:lnSpc>
              <a:buFontTx/>
              <a:buNone/>
            </a:pPr>
            <a:r>
              <a:rPr lang="fi-FI" altLang="en-US" sz="1600" smtClean="0"/>
              <a:t>		yaitu untuk menurunkan biaya dan meningkatkan nilai</a:t>
            </a:r>
          </a:p>
          <a:p>
            <a:pPr eaLnBrk="1" hangingPunct="1">
              <a:lnSpc>
                <a:spcPct val="80000"/>
              </a:lnSpc>
              <a:buFontTx/>
              <a:buNone/>
            </a:pPr>
            <a:endParaRPr lang="fi-FI" altLang="en-US" sz="1600" smtClean="0"/>
          </a:p>
          <a:p>
            <a:pPr eaLnBrk="1" hangingPunct="1">
              <a:lnSpc>
                <a:spcPct val="80000"/>
              </a:lnSpc>
              <a:buFontTx/>
              <a:buNone/>
            </a:pPr>
            <a:r>
              <a:rPr lang="fi-FI" altLang="en-US" sz="1600" smtClean="0"/>
              <a:t>	b.	Keterkaitan dengan pelanggan</a:t>
            </a:r>
          </a:p>
          <a:p>
            <a:pPr eaLnBrk="1" hangingPunct="1">
              <a:lnSpc>
                <a:spcPct val="80000"/>
              </a:lnSpc>
              <a:buFontTx/>
              <a:buNone/>
            </a:pPr>
            <a:r>
              <a:rPr lang="fi-FI" altLang="en-US" sz="1600" smtClean="0"/>
              <a:t>		yaitu untuk mengurangi biaya</a:t>
            </a:r>
          </a:p>
          <a:p>
            <a:pPr eaLnBrk="1" hangingPunct="1">
              <a:lnSpc>
                <a:spcPct val="80000"/>
              </a:lnSpc>
              <a:buFontTx/>
              <a:buNone/>
            </a:pPr>
            <a:endParaRPr lang="fi-FI" altLang="en-US" sz="1600" smtClean="0"/>
          </a:p>
          <a:p>
            <a:pPr eaLnBrk="1" hangingPunct="1">
              <a:lnSpc>
                <a:spcPct val="80000"/>
              </a:lnSpc>
              <a:buFontTx/>
              <a:buNone/>
            </a:pPr>
            <a:r>
              <a:rPr lang="fi-FI" altLang="en-US" sz="1600" smtClean="0"/>
              <a:t>	c.	Proses terkait dalam rantai nilai perusahaan</a:t>
            </a:r>
          </a:p>
          <a:p>
            <a:pPr eaLnBrk="1" hangingPunct="1">
              <a:lnSpc>
                <a:spcPct val="80000"/>
              </a:lnSpc>
              <a:buFontTx/>
              <a:buNone/>
            </a:pPr>
            <a:r>
              <a:rPr lang="fi-FI" altLang="en-US" sz="1600" smtClean="0"/>
              <a:t>		tujuan keseluruhan analisis ini adalah efisiensi dalam 	denah rantai yang juga akan mengurangi jumlah bagian-	bagian terpisah dan meningkatnya kemudahan dalam 	memproduksi</a:t>
            </a:r>
          </a:p>
          <a:p>
            <a:pPr eaLnBrk="1" hangingPunct="1">
              <a:lnSpc>
                <a:spcPct val="80000"/>
              </a:lnSpc>
              <a:buFontTx/>
              <a:buNone/>
            </a:pPr>
            <a:endParaRPr lang="fi-FI" altLang="en-US" sz="1600" smtClean="0"/>
          </a:p>
          <a:p>
            <a:pPr eaLnBrk="1" hangingPunct="1">
              <a:lnSpc>
                <a:spcPct val="80000"/>
              </a:lnSpc>
              <a:buFontTx/>
              <a:buNone/>
            </a:pPr>
            <a:r>
              <a:rPr lang="fi-FI" altLang="en-US" sz="1600" smtClean="0"/>
              <a:t>		</a:t>
            </a:r>
          </a:p>
        </p:txBody>
      </p:sp>
    </p:spTree>
    <p:extLst>
      <p:ext uri="{BB962C8B-B14F-4D97-AF65-F5344CB8AC3E}">
        <p14:creationId xmlns:p14="http://schemas.microsoft.com/office/powerpoint/2010/main" val="511596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01625"/>
            <a:ext cx="7772400" cy="1055688"/>
          </a:xfrm>
        </p:spPr>
        <p:txBody>
          <a:bodyPr/>
          <a:lstStyle/>
          <a:p>
            <a:r>
              <a:rPr lang="en-US" altLang="en-US" sz="2800" smtClean="0">
                <a:solidFill>
                  <a:srgbClr val="FFC000"/>
                </a:solidFill>
              </a:rPr>
              <a:t>Tinjau ulang dan perbaharui rencana strategik</a:t>
            </a:r>
          </a:p>
        </p:txBody>
      </p:sp>
      <p:sp>
        <p:nvSpPr>
          <p:cNvPr id="15363" name="Content Placeholder 2"/>
          <p:cNvSpPr>
            <a:spLocks noGrp="1"/>
          </p:cNvSpPr>
          <p:nvPr>
            <p:ph idx="1"/>
          </p:nvPr>
        </p:nvSpPr>
        <p:spPr>
          <a:xfrm>
            <a:off x="685800" y="1500188"/>
            <a:ext cx="7772400" cy="4595812"/>
          </a:xfrm>
        </p:spPr>
        <p:txBody>
          <a:bodyPr/>
          <a:lstStyle/>
          <a:p>
            <a:r>
              <a:rPr lang="en-US" altLang="en-US" sz="1800" smtClean="0"/>
              <a:t>Ambil asumsi dan panduan</a:t>
            </a:r>
          </a:p>
          <a:p>
            <a:pPr>
              <a:buFontTx/>
              <a:buNone/>
            </a:pPr>
            <a:r>
              <a:rPr lang="en-US" altLang="en-US" sz="1800" smtClean="0"/>
              <a:t>	pembaharuan rencana strategis menggabungkan asumsi-asumsi yang luas, seperti pergerakan musiman, kondisi makro, kompetitor dsb</a:t>
            </a:r>
          </a:p>
          <a:p>
            <a:pPr>
              <a:buFontTx/>
              <a:buNone/>
            </a:pPr>
            <a:endParaRPr lang="en-US" altLang="en-US" sz="1800" smtClean="0"/>
          </a:p>
          <a:p>
            <a:r>
              <a:rPr lang="en-US" altLang="en-US" sz="1800" smtClean="0"/>
              <a:t>Penyusunan pertama rencana strategis</a:t>
            </a:r>
          </a:p>
          <a:p>
            <a:pPr>
              <a:buFontTx/>
              <a:buNone/>
            </a:pPr>
            <a:r>
              <a:rPr lang="en-US" altLang="en-US" sz="1800" smtClean="0"/>
              <a:t>	dengan menggunakan asumsi, tujuan, dan panduan maka disusun rencana operasi yang berbeda dari rencana yang ada</a:t>
            </a:r>
          </a:p>
          <a:p>
            <a:r>
              <a:rPr lang="en-US" altLang="en-US" sz="1800" smtClean="0"/>
              <a:t>Penyusunan kedua rencana strategis</a:t>
            </a:r>
          </a:p>
          <a:p>
            <a:pPr>
              <a:buFontTx/>
              <a:buNone/>
            </a:pPr>
            <a:r>
              <a:rPr lang="en-US" altLang="en-US" sz="1800" smtClean="0"/>
              <a:t>	melakukan revisi atas perencanaan pertama</a:t>
            </a:r>
          </a:p>
          <a:p>
            <a:pPr>
              <a:buFontTx/>
              <a:buNone/>
            </a:pPr>
            <a:endParaRPr lang="en-US" altLang="en-US" sz="1800" smtClean="0"/>
          </a:p>
          <a:p>
            <a:r>
              <a:rPr lang="en-US" altLang="en-US" sz="1800" smtClean="0"/>
              <a:t>Tinjauan akhir dan persetujuan</a:t>
            </a:r>
          </a:p>
          <a:p>
            <a:pPr>
              <a:buFontTx/>
              <a:buNone/>
            </a:pPr>
            <a:r>
              <a:rPr lang="en-US" altLang="en-US" sz="1800" smtClean="0"/>
              <a:t>	membahas revisi rencana panjang lebar</a:t>
            </a:r>
          </a:p>
        </p:txBody>
      </p:sp>
    </p:spTree>
    <p:extLst>
      <p:ext uri="{BB962C8B-B14F-4D97-AF65-F5344CB8AC3E}">
        <p14:creationId xmlns:p14="http://schemas.microsoft.com/office/powerpoint/2010/main" val="2953840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0A156141-EE72-4F1F-A749-B7E82EFB5B5F}" type="slidenum">
              <a:rPr lang="en-US" smtClean="0"/>
              <a:pPr/>
              <a:t>27</a:t>
            </a:fld>
            <a:endParaRPr lang="en-US"/>
          </a:p>
        </p:txBody>
      </p:sp>
    </p:spTree>
    <p:extLst>
      <p:ext uri="{BB962C8B-B14F-4D97-AF65-F5344CB8AC3E}">
        <p14:creationId xmlns:p14="http://schemas.microsoft.com/office/powerpoint/2010/main" val="385899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1182687"/>
          </a:xfrm>
        </p:spPr>
        <p:txBody>
          <a:bodyPr/>
          <a:lstStyle/>
          <a:p>
            <a:pPr algn="ctr" eaLnBrk="1" hangingPunct="1"/>
            <a:r>
              <a:rPr lang="en-US" altLang="en-US" sz="3200" smtClean="0">
                <a:solidFill>
                  <a:schemeClr val="tx1"/>
                </a:solidFill>
              </a:rPr>
              <a:t>Perencanaan Strategik</a:t>
            </a:r>
          </a:p>
        </p:txBody>
      </p:sp>
      <p:sp>
        <p:nvSpPr>
          <p:cNvPr id="4099" name="Rectangle 3"/>
          <p:cNvSpPr>
            <a:spLocks noGrp="1" noChangeArrowheads="1"/>
          </p:cNvSpPr>
          <p:nvPr>
            <p:ph type="body" idx="1"/>
          </p:nvPr>
        </p:nvSpPr>
        <p:spPr>
          <a:xfrm>
            <a:off x="611188" y="1844675"/>
            <a:ext cx="8064500" cy="4537075"/>
          </a:xfrm>
        </p:spPr>
        <p:txBody>
          <a:bodyPr/>
          <a:lstStyle/>
          <a:p>
            <a:pPr eaLnBrk="1" hangingPunct="1"/>
            <a:r>
              <a:rPr lang="en-US" altLang="en-US" sz="1800" smtClean="0"/>
              <a:t>Merupakan akivitas pertama dari suatu proses berkelanjutan</a:t>
            </a:r>
          </a:p>
          <a:p>
            <a:pPr eaLnBrk="1" hangingPunct="1">
              <a:buFontTx/>
              <a:buNone/>
            </a:pPr>
            <a:endParaRPr lang="en-US" altLang="en-US" sz="1800" smtClean="0"/>
          </a:p>
          <a:p>
            <a:pPr eaLnBrk="1" hangingPunct="1"/>
            <a:r>
              <a:rPr lang="en-US" altLang="en-US" sz="1800" smtClean="0"/>
              <a:t>Yaitu proses memutuskan program-program yang akan diambil organisasi dan perkiraan jumlah sumber daya yang dialokasikan untuk masing-masing program selama beberapa tahun ke depan</a:t>
            </a:r>
          </a:p>
          <a:p>
            <a:pPr eaLnBrk="1" hangingPunct="1"/>
            <a:endParaRPr lang="en-US" altLang="en-US" sz="1800" smtClean="0"/>
          </a:p>
          <a:p>
            <a:pPr eaLnBrk="1" hangingPunct="1">
              <a:buFontTx/>
              <a:buNone/>
            </a:pPr>
            <a:endParaRPr lang="en-US" altLang="en-US" sz="1800" smtClean="0"/>
          </a:p>
          <a:p>
            <a:pPr eaLnBrk="1" hangingPunct="1"/>
            <a:endParaRPr lang="en-US" altLang="en-US" sz="1800" smtClean="0"/>
          </a:p>
        </p:txBody>
      </p:sp>
    </p:spTree>
    <p:extLst>
      <p:ext uri="{BB962C8B-B14F-4D97-AF65-F5344CB8AC3E}">
        <p14:creationId xmlns:p14="http://schemas.microsoft.com/office/powerpoint/2010/main" val="60728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0825" y="404813"/>
            <a:ext cx="7772400" cy="738187"/>
          </a:xfrm>
        </p:spPr>
        <p:txBody>
          <a:bodyPr/>
          <a:lstStyle/>
          <a:p>
            <a:pPr algn="ctr" eaLnBrk="1" hangingPunct="1"/>
            <a:r>
              <a:rPr lang="en-US" altLang="en-US" sz="2800" smtClean="0">
                <a:solidFill>
                  <a:schemeClr val="tx1"/>
                </a:solidFill>
              </a:rPr>
              <a:t>Hubungan Antara Pengendalian dan Strategi Perusahaan </a:t>
            </a:r>
          </a:p>
        </p:txBody>
      </p:sp>
      <p:sp>
        <p:nvSpPr>
          <p:cNvPr id="4099" name="Rectangle 3"/>
          <p:cNvSpPr>
            <a:spLocks noGrp="1" noChangeArrowheads="1"/>
          </p:cNvSpPr>
          <p:nvPr>
            <p:ph type="body" idx="1"/>
          </p:nvPr>
        </p:nvSpPr>
        <p:spPr>
          <a:xfrm>
            <a:off x="611188" y="1143000"/>
            <a:ext cx="8064500" cy="5238750"/>
          </a:xfrm>
        </p:spPr>
        <p:txBody>
          <a:bodyPr/>
          <a:lstStyle/>
          <a:p>
            <a:pPr>
              <a:buFontTx/>
              <a:buChar char="-"/>
            </a:pPr>
            <a:endParaRPr lang="en-US" altLang="en-US" sz="1800" smtClean="0"/>
          </a:p>
          <a:p>
            <a:pPr>
              <a:buFontTx/>
              <a:buChar char="-"/>
            </a:pPr>
            <a:r>
              <a:rPr lang="en-US" altLang="en-US" sz="1800" smtClean="0"/>
              <a:t>Organisasi yang berbeda umumnya beroperasi dalam konteks strategi yang berbeda</a:t>
            </a:r>
          </a:p>
          <a:p>
            <a:pPr>
              <a:buFontTx/>
              <a:buNone/>
            </a:pPr>
            <a:endParaRPr lang="en-US" altLang="en-US" sz="1800" smtClean="0"/>
          </a:p>
          <a:p>
            <a:pPr>
              <a:buFontTx/>
              <a:buChar char="-"/>
            </a:pPr>
            <a:r>
              <a:rPr lang="en-US" altLang="en-US" sz="1800" smtClean="0"/>
              <a:t>Perbedaan strategi memerlukan perbedaan prioritas tugas</a:t>
            </a:r>
          </a:p>
          <a:p>
            <a:pPr>
              <a:buFontTx/>
              <a:buNone/>
            </a:pPr>
            <a:endParaRPr lang="en-US" altLang="en-US" sz="1800" smtClean="0"/>
          </a:p>
          <a:p>
            <a:pPr>
              <a:buFontTx/>
              <a:buChar char="-"/>
            </a:pPr>
            <a:r>
              <a:rPr lang="en-US" altLang="en-US" sz="1800" smtClean="0"/>
              <a:t>Sistem pengendalian adalah sistem  pengukur yang mempengaruhi perilaku orang dimana aktivitas-aktivitasnya sedang diukur</a:t>
            </a:r>
          </a:p>
          <a:p>
            <a:pPr>
              <a:buFontTx/>
              <a:buNone/>
            </a:pPr>
            <a:endParaRPr lang="en-US" altLang="en-US" sz="1800" smtClean="0"/>
          </a:p>
          <a:p>
            <a:pPr>
              <a:buFontTx/>
              <a:buChar char="-"/>
            </a:pPr>
            <a:r>
              <a:rPr lang="en-US" altLang="en-US" sz="1800" smtClean="0"/>
              <a:t>Oleh karenanya perhatian yang terus menerus dalam mendesain sistem pengendalian harus berupa apakah perilaku yang dipengaruhi oleh sistem tetap konsisten terhadap strategi</a:t>
            </a:r>
          </a:p>
        </p:txBody>
      </p:sp>
    </p:spTree>
    <p:extLst>
      <p:ext uri="{BB962C8B-B14F-4D97-AF65-F5344CB8AC3E}">
        <p14:creationId xmlns:p14="http://schemas.microsoft.com/office/powerpoint/2010/main" val="4099458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1625"/>
            <a:ext cx="7702550" cy="823913"/>
          </a:xfrm>
        </p:spPr>
        <p:txBody>
          <a:bodyPr/>
          <a:lstStyle/>
          <a:p>
            <a:pPr marL="838200" indent="-838200" algn="ctr" eaLnBrk="1" hangingPunct="1"/>
            <a:r>
              <a:rPr lang="en-US" altLang="en-US" sz="2400" b="1" smtClean="0">
                <a:solidFill>
                  <a:schemeClr val="tx1"/>
                </a:solidFill>
              </a:rPr>
              <a:t>Konsep strategi perusahaan</a:t>
            </a:r>
          </a:p>
        </p:txBody>
      </p:sp>
      <p:sp>
        <p:nvSpPr>
          <p:cNvPr id="5123" name="Rectangle 4"/>
          <p:cNvSpPr>
            <a:spLocks noGrp="1" noChangeArrowheads="1"/>
          </p:cNvSpPr>
          <p:nvPr>
            <p:ph type="body" idx="1"/>
          </p:nvPr>
        </p:nvSpPr>
        <p:spPr>
          <a:xfrm>
            <a:off x="468313" y="1214438"/>
            <a:ext cx="8351837" cy="4881562"/>
          </a:xfrm>
        </p:spPr>
        <p:txBody>
          <a:bodyPr/>
          <a:lstStyle/>
          <a:p>
            <a:endParaRPr lang="en-US" altLang="en-US" sz="1600" smtClean="0"/>
          </a:p>
          <a:p>
            <a:r>
              <a:rPr lang="en-US" altLang="en-US" sz="1600" smtClean="0"/>
              <a:t>Strategi perusahaan </a:t>
            </a:r>
          </a:p>
          <a:p>
            <a:pPr>
              <a:buFontTx/>
              <a:buNone/>
            </a:pPr>
            <a:r>
              <a:rPr lang="en-US" altLang="en-US" sz="1600" b="1" smtClean="0"/>
              <a:t>	adalah tentang berada pada campuran bisnis yang tepat.</a:t>
            </a:r>
          </a:p>
          <a:p>
            <a:pPr>
              <a:buFontTx/>
              <a:buNone/>
            </a:pPr>
            <a:r>
              <a:rPr lang="en-US" altLang="en-US" sz="1600" b="1" smtClean="0"/>
              <a:t>	yaitu :</a:t>
            </a:r>
          </a:p>
          <a:p>
            <a:pPr>
              <a:buFontTx/>
              <a:buNone/>
            </a:pPr>
            <a:r>
              <a:rPr lang="en-US" altLang="en-US" sz="1600" b="1" smtClean="0"/>
              <a:t>	- definisi bisnis dimana perusahaan akan berpartisipasi</a:t>
            </a:r>
          </a:p>
          <a:p>
            <a:pPr>
              <a:buFontTx/>
              <a:buNone/>
            </a:pPr>
            <a:endParaRPr lang="en-US" altLang="en-US" sz="1600" b="1" smtClean="0"/>
          </a:p>
          <a:p>
            <a:pPr>
              <a:buFontTx/>
              <a:buNone/>
            </a:pPr>
            <a:r>
              <a:rPr lang="en-US" altLang="en-US" sz="1600" b="1" smtClean="0"/>
              <a:t>	- penyebaran sumber daya diantara bisnis itu</a:t>
            </a:r>
          </a:p>
          <a:p>
            <a:pPr>
              <a:buFontTx/>
              <a:buNone/>
            </a:pPr>
            <a:endParaRPr lang="en-US" altLang="en-US" sz="1600" b="1" smtClean="0"/>
          </a:p>
          <a:p>
            <a:pPr>
              <a:buFontTx/>
              <a:buNone/>
            </a:pPr>
            <a:r>
              <a:rPr lang="en-US" altLang="en-US" sz="1600" b="1" smtClean="0"/>
              <a:t> Perusahaan diklasifikasikan :</a:t>
            </a:r>
          </a:p>
          <a:p>
            <a:pPr>
              <a:buFontTx/>
              <a:buNone/>
            </a:pPr>
            <a:r>
              <a:rPr lang="en-US" altLang="en-US" sz="1600" b="1" smtClean="0"/>
              <a:t>	-  industri tunggal</a:t>
            </a:r>
          </a:p>
          <a:p>
            <a:pPr>
              <a:buFontTx/>
              <a:buNone/>
            </a:pPr>
            <a:r>
              <a:rPr lang="en-US" altLang="en-US" sz="1600" b="1" smtClean="0"/>
              <a:t>	   yaitu : perusahaan yang beroperasi pada satu jalur  bisnis</a:t>
            </a:r>
          </a:p>
          <a:p>
            <a:pPr>
              <a:buFontTx/>
              <a:buNone/>
            </a:pPr>
            <a:endParaRPr lang="en-US" altLang="en-US" sz="1600" b="1" smtClean="0"/>
          </a:p>
          <a:p>
            <a:pPr>
              <a:buFontTx/>
              <a:buNone/>
            </a:pPr>
            <a:r>
              <a:rPr lang="en-US" altLang="en-US" sz="1600" b="1" smtClean="0"/>
              <a:t>	-  diversifikasi yang berhubungan</a:t>
            </a:r>
          </a:p>
          <a:p>
            <a:pPr>
              <a:buFontTx/>
              <a:buNone/>
            </a:pPr>
            <a:endParaRPr lang="en-US" altLang="en-US" sz="1600" b="1" smtClean="0"/>
          </a:p>
          <a:p>
            <a:pPr>
              <a:buFontTx/>
              <a:buNone/>
            </a:pPr>
            <a:r>
              <a:rPr lang="en-US" altLang="en-US" sz="1600" b="1" smtClean="0"/>
              <a:t>	-  kategori bisnis tidak berhubungan</a:t>
            </a:r>
            <a:endParaRPr lang="en-US" altLang="en-US" sz="1600" smtClean="0"/>
          </a:p>
        </p:txBody>
      </p:sp>
    </p:spTree>
    <p:extLst>
      <p:ext uri="{BB962C8B-B14F-4D97-AF65-F5344CB8AC3E}">
        <p14:creationId xmlns:p14="http://schemas.microsoft.com/office/powerpoint/2010/main" val="2904596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1625"/>
            <a:ext cx="7772400" cy="627063"/>
          </a:xfrm>
        </p:spPr>
        <p:txBody>
          <a:bodyPr/>
          <a:lstStyle/>
          <a:p>
            <a:pPr algn="ctr" eaLnBrk="1" hangingPunct="1"/>
            <a:r>
              <a:rPr lang="en-US" altLang="en-US" sz="3200" smtClean="0">
                <a:solidFill>
                  <a:srgbClr val="FFC000"/>
                </a:solidFill>
              </a:rPr>
              <a:t>Perbedaan Strategi Perusahaan</a:t>
            </a:r>
            <a:endParaRPr lang="en-US" altLang="en-US" sz="3200" b="1" smtClean="0">
              <a:solidFill>
                <a:srgbClr val="FFC000"/>
              </a:solidFill>
            </a:endParaRPr>
          </a:p>
        </p:txBody>
      </p:sp>
      <p:sp>
        <p:nvSpPr>
          <p:cNvPr id="6147" name="Rectangle 3"/>
          <p:cNvSpPr>
            <a:spLocks noGrp="1" noChangeArrowheads="1"/>
          </p:cNvSpPr>
          <p:nvPr>
            <p:ph type="body" idx="1"/>
          </p:nvPr>
        </p:nvSpPr>
        <p:spPr>
          <a:xfrm>
            <a:off x="285750" y="1071563"/>
            <a:ext cx="8643938" cy="5357812"/>
          </a:xfrm>
          <a:solidFill>
            <a:schemeClr val="accent3">
              <a:lumMod val="60000"/>
              <a:lumOff val="40000"/>
            </a:schemeClr>
          </a:solidFill>
        </p:spPr>
        <p:txBody>
          <a:bodyPr/>
          <a:lstStyle/>
          <a:p>
            <a:pPr eaLnBrk="1" hangingPunct="1">
              <a:lnSpc>
                <a:spcPct val="80000"/>
              </a:lnSpc>
              <a:buFontTx/>
              <a:buNone/>
              <a:defRPr/>
            </a:pPr>
            <a:r>
              <a:rPr lang="en-US" sz="1400" dirty="0" smtClean="0">
                <a:solidFill>
                  <a:schemeClr val="bg2"/>
                </a:solidFill>
              </a:rPr>
              <a:t>				</a:t>
            </a:r>
            <a:r>
              <a:rPr lang="en-US" sz="1400" dirty="0" err="1" smtClean="0">
                <a:solidFill>
                  <a:schemeClr val="bg2"/>
                </a:solidFill>
              </a:rPr>
              <a:t>industri</a:t>
            </a:r>
            <a:r>
              <a:rPr lang="en-US" sz="1400" dirty="0" smtClean="0">
                <a:solidFill>
                  <a:schemeClr val="bg2"/>
                </a:solidFill>
              </a:rPr>
              <a:t> 		</a:t>
            </a:r>
            <a:r>
              <a:rPr lang="en-US" sz="1400" dirty="0" err="1" smtClean="0">
                <a:solidFill>
                  <a:schemeClr val="bg2"/>
                </a:solidFill>
              </a:rPr>
              <a:t>diversifikasi</a:t>
            </a:r>
            <a:r>
              <a:rPr lang="en-US" sz="1400" dirty="0" smtClean="0">
                <a:solidFill>
                  <a:schemeClr val="bg2"/>
                </a:solidFill>
              </a:rPr>
              <a:t>	</a:t>
            </a:r>
            <a:r>
              <a:rPr lang="en-US" sz="1400" dirty="0" err="1" smtClean="0">
                <a:solidFill>
                  <a:schemeClr val="bg2"/>
                </a:solidFill>
              </a:rPr>
              <a:t>diversifikasi</a:t>
            </a:r>
            <a:endParaRPr lang="en-US" sz="1400" dirty="0" smtClean="0">
              <a:solidFill>
                <a:schemeClr val="bg2"/>
              </a:solidFill>
            </a:endParaRPr>
          </a:p>
          <a:p>
            <a:pPr eaLnBrk="1" hangingPunct="1">
              <a:lnSpc>
                <a:spcPct val="80000"/>
              </a:lnSpc>
              <a:buFontTx/>
              <a:buNone/>
              <a:defRPr/>
            </a:pPr>
            <a:r>
              <a:rPr lang="en-US" sz="1400" dirty="0" smtClean="0">
                <a:solidFill>
                  <a:schemeClr val="bg2"/>
                </a:solidFill>
              </a:rPr>
              <a:t>				</a:t>
            </a:r>
            <a:r>
              <a:rPr lang="en-US" sz="1400" dirty="0" err="1" smtClean="0">
                <a:solidFill>
                  <a:schemeClr val="bg2"/>
                </a:solidFill>
              </a:rPr>
              <a:t>tunggal</a:t>
            </a:r>
            <a:r>
              <a:rPr lang="en-US" sz="1400" dirty="0" smtClean="0">
                <a:solidFill>
                  <a:schemeClr val="bg2"/>
                </a:solidFill>
              </a:rPr>
              <a:t>		</a:t>
            </a:r>
            <a:r>
              <a:rPr lang="en-US" sz="1400" dirty="0" err="1" smtClean="0">
                <a:solidFill>
                  <a:schemeClr val="bg2"/>
                </a:solidFill>
              </a:rPr>
              <a:t>terhubung</a:t>
            </a:r>
            <a:r>
              <a:rPr lang="en-US" sz="1400" dirty="0" smtClean="0">
                <a:solidFill>
                  <a:schemeClr val="bg2"/>
                </a:solidFill>
              </a:rPr>
              <a:t>	</a:t>
            </a:r>
            <a:r>
              <a:rPr lang="en-US" sz="1400" dirty="0" err="1" smtClean="0">
                <a:solidFill>
                  <a:schemeClr val="bg2"/>
                </a:solidFill>
              </a:rPr>
              <a:t>tidak</a:t>
            </a:r>
            <a:r>
              <a:rPr lang="en-US" sz="1400" dirty="0" smtClean="0">
                <a:solidFill>
                  <a:schemeClr val="bg2"/>
                </a:solidFill>
              </a:rPr>
              <a:t> </a:t>
            </a:r>
            <a:r>
              <a:rPr lang="en-US" sz="1400" dirty="0" err="1" smtClean="0">
                <a:solidFill>
                  <a:schemeClr val="bg2"/>
                </a:solidFill>
              </a:rPr>
              <a:t>terhubung</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Struktur</a:t>
            </a:r>
            <a:r>
              <a:rPr lang="en-US" sz="1400" dirty="0" smtClean="0">
                <a:solidFill>
                  <a:schemeClr val="bg2"/>
                </a:solidFill>
              </a:rPr>
              <a:t> </a:t>
            </a:r>
            <a:r>
              <a:rPr lang="en-US" sz="1400" dirty="0" err="1" smtClean="0">
                <a:solidFill>
                  <a:schemeClr val="bg2"/>
                </a:solidFill>
              </a:rPr>
              <a:t>organisasi</a:t>
            </a:r>
            <a:r>
              <a:rPr lang="en-US" sz="1400" dirty="0" smtClean="0">
                <a:solidFill>
                  <a:schemeClr val="bg2"/>
                </a:solidFill>
              </a:rPr>
              <a:t>	</a:t>
            </a:r>
            <a:r>
              <a:rPr lang="en-US" sz="1400" dirty="0" err="1" smtClean="0">
                <a:solidFill>
                  <a:schemeClr val="bg2"/>
                </a:solidFill>
              </a:rPr>
              <a:t>fungsional</a:t>
            </a:r>
            <a:r>
              <a:rPr lang="en-US" sz="1400" dirty="0" smtClean="0">
                <a:solidFill>
                  <a:schemeClr val="bg2"/>
                </a:solidFill>
              </a:rPr>
              <a:t>	unit </a:t>
            </a:r>
            <a:r>
              <a:rPr lang="en-US" sz="1400" dirty="0" err="1" smtClean="0">
                <a:solidFill>
                  <a:schemeClr val="bg2"/>
                </a:solidFill>
              </a:rPr>
              <a:t>usaha</a:t>
            </a:r>
            <a:r>
              <a:rPr lang="en-US" sz="1400" dirty="0" smtClean="0">
                <a:solidFill>
                  <a:schemeClr val="bg2"/>
                </a:solidFill>
              </a:rPr>
              <a:t>	</a:t>
            </a:r>
            <a:r>
              <a:rPr lang="en-US" sz="1400" dirty="0" err="1" smtClean="0">
                <a:solidFill>
                  <a:schemeClr val="bg2"/>
                </a:solidFill>
              </a:rPr>
              <a:t>perusahaan</a:t>
            </a:r>
            <a:r>
              <a:rPr lang="en-US" sz="1400" dirty="0" smtClean="0">
                <a:solidFill>
                  <a:schemeClr val="bg2"/>
                </a:solidFill>
              </a:rPr>
              <a:t> </a:t>
            </a:r>
            <a:r>
              <a:rPr lang="en-US" sz="1400" dirty="0" err="1" smtClean="0">
                <a:solidFill>
                  <a:schemeClr val="bg2"/>
                </a:solidFill>
              </a:rPr>
              <a:t>induk</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Keakraban</a:t>
            </a:r>
            <a:r>
              <a:rPr lang="en-US" sz="1400" dirty="0" smtClean="0">
                <a:solidFill>
                  <a:schemeClr val="bg2"/>
                </a:solidFill>
              </a:rPr>
              <a:t> </a:t>
            </a:r>
            <a:r>
              <a:rPr lang="en-US" sz="1400" dirty="0" err="1" smtClean="0">
                <a:solidFill>
                  <a:schemeClr val="bg2"/>
                </a:solidFill>
              </a:rPr>
              <a:t>industri</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pada</a:t>
            </a:r>
            <a:r>
              <a:rPr lang="en-US" sz="1400" dirty="0" smtClean="0">
                <a:solidFill>
                  <a:schemeClr val="bg2"/>
                </a:solidFill>
              </a:rPr>
              <a:t> </a:t>
            </a:r>
            <a:r>
              <a:rPr lang="en-US" sz="1400" dirty="0" err="1" smtClean="0">
                <a:solidFill>
                  <a:schemeClr val="bg2"/>
                </a:solidFill>
              </a:rPr>
              <a:t>mnj</a:t>
            </a:r>
            <a:r>
              <a:rPr lang="en-US" sz="1400" dirty="0" smtClean="0">
                <a:solidFill>
                  <a:schemeClr val="bg2"/>
                </a:solidFill>
              </a:rPr>
              <a:t> </a:t>
            </a:r>
            <a:r>
              <a:rPr lang="en-US" sz="1400" dirty="0" err="1" smtClean="0">
                <a:solidFill>
                  <a:schemeClr val="bg2"/>
                </a:solidFill>
              </a:rPr>
              <a:t>perusahaan</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Latar</a:t>
            </a:r>
            <a:r>
              <a:rPr lang="en-US" sz="1400" dirty="0" smtClean="0">
                <a:solidFill>
                  <a:schemeClr val="bg2"/>
                </a:solidFill>
              </a:rPr>
              <a:t> </a:t>
            </a:r>
            <a:r>
              <a:rPr lang="en-US" sz="1400" dirty="0" err="1" smtClean="0">
                <a:solidFill>
                  <a:schemeClr val="bg2"/>
                </a:solidFill>
              </a:rPr>
              <a:t>belakang</a:t>
            </a:r>
            <a:r>
              <a:rPr lang="en-US" sz="1400" dirty="0" smtClean="0">
                <a:solidFill>
                  <a:schemeClr val="bg2"/>
                </a:solidFill>
              </a:rPr>
              <a:t> </a:t>
            </a:r>
            <a:r>
              <a:rPr lang="en-US" sz="1400" dirty="0" err="1" smtClean="0">
                <a:solidFill>
                  <a:schemeClr val="bg2"/>
                </a:solidFill>
              </a:rPr>
              <a:t>fungsi</a:t>
            </a:r>
            <a:r>
              <a:rPr lang="en-US" sz="1400" dirty="0" smtClean="0">
                <a:solidFill>
                  <a:schemeClr val="bg2"/>
                </a:solidFill>
              </a:rPr>
              <a:t>	</a:t>
            </a:r>
            <a:r>
              <a:rPr lang="en-US" sz="1400" dirty="0" err="1" smtClean="0">
                <a:solidFill>
                  <a:schemeClr val="bg2"/>
                </a:solidFill>
              </a:rPr>
              <a:t>pengalaman</a:t>
            </a:r>
            <a:r>
              <a:rPr lang="en-US" sz="1400" dirty="0" smtClean="0">
                <a:solidFill>
                  <a:schemeClr val="bg2"/>
                </a:solidFill>
              </a:rPr>
              <a:t> </a:t>
            </a:r>
            <a:r>
              <a:rPr lang="en-US" sz="1400" dirty="0" err="1" smtClean="0">
                <a:solidFill>
                  <a:schemeClr val="bg2"/>
                </a:solidFill>
              </a:rPr>
              <a:t>operasi</a:t>
            </a:r>
            <a:r>
              <a:rPr lang="en-US" sz="1400" dirty="0" smtClean="0">
                <a:solidFill>
                  <a:schemeClr val="bg2"/>
                </a:solidFill>
              </a:rPr>
              <a:t>		</a:t>
            </a:r>
            <a:r>
              <a:rPr lang="en-US" sz="1400" dirty="0" err="1" smtClean="0">
                <a:solidFill>
                  <a:schemeClr val="bg2"/>
                </a:solidFill>
              </a:rPr>
              <a:t>utamanya</a:t>
            </a:r>
            <a:r>
              <a:rPr lang="en-US" sz="1400" dirty="0" smtClean="0">
                <a:solidFill>
                  <a:schemeClr val="bg2"/>
                </a:solidFill>
              </a:rPr>
              <a:t> </a:t>
            </a:r>
            <a:r>
              <a:rPr lang="en-US" sz="1400" dirty="0" err="1" smtClean="0">
                <a:solidFill>
                  <a:schemeClr val="bg2"/>
                </a:solidFill>
              </a:rPr>
              <a:t>keuangan</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mnj</a:t>
            </a:r>
            <a:r>
              <a:rPr lang="en-US" sz="1400" dirty="0" smtClean="0">
                <a:solidFill>
                  <a:schemeClr val="bg2"/>
                </a:solidFill>
              </a:rPr>
              <a:t> </a:t>
            </a:r>
            <a:r>
              <a:rPr lang="en-US" sz="1400" dirty="0" err="1" smtClean="0">
                <a:solidFill>
                  <a:schemeClr val="bg2"/>
                </a:solidFill>
              </a:rPr>
              <a:t>perush</a:t>
            </a:r>
            <a:r>
              <a:rPr lang="en-US" sz="1400" dirty="0" smtClean="0">
                <a:solidFill>
                  <a:schemeClr val="bg2"/>
                </a:solidFill>
              </a:rPr>
              <a:t>		</a:t>
            </a:r>
            <a:r>
              <a:rPr lang="en-US" sz="1400" dirty="0" err="1" smtClean="0">
                <a:solidFill>
                  <a:schemeClr val="bg2"/>
                </a:solidFill>
              </a:rPr>
              <a:t>yg</a:t>
            </a:r>
            <a:r>
              <a:rPr lang="en-US" sz="1400" dirty="0" smtClean="0">
                <a:solidFill>
                  <a:schemeClr val="bg2"/>
                </a:solidFill>
              </a:rPr>
              <a:t> </a:t>
            </a:r>
            <a:r>
              <a:rPr lang="en-US" sz="1400" dirty="0" err="1" smtClean="0">
                <a:solidFill>
                  <a:schemeClr val="bg2"/>
                </a:solidFill>
              </a:rPr>
              <a:t>relevan</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Otoritas</a:t>
            </a:r>
            <a:r>
              <a:rPr lang="en-US" sz="1400" dirty="0" smtClean="0">
                <a:solidFill>
                  <a:schemeClr val="bg2"/>
                </a:solidFill>
              </a:rPr>
              <a:t> </a:t>
            </a:r>
            <a:r>
              <a:rPr lang="en-US" sz="1400" dirty="0" err="1" smtClean="0">
                <a:solidFill>
                  <a:schemeClr val="bg2"/>
                </a:solidFill>
              </a:rPr>
              <a:t>pembuat</a:t>
            </a:r>
            <a:r>
              <a:rPr lang="en-US" sz="1400" dirty="0" smtClean="0">
                <a:solidFill>
                  <a:schemeClr val="bg2"/>
                </a:solidFill>
              </a:rPr>
              <a:t> 		</a:t>
            </a:r>
            <a:r>
              <a:rPr lang="en-US" sz="1400" dirty="0" err="1" smtClean="0">
                <a:solidFill>
                  <a:schemeClr val="bg2"/>
                </a:solidFill>
              </a:rPr>
              <a:t>lebih</a:t>
            </a:r>
            <a:r>
              <a:rPr lang="en-US" sz="1400" dirty="0" smtClean="0">
                <a:solidFill>
                  <a:schemeClr val="bg2"/>
                </a:solidFill>
              </a:rPr>
              <a:t> </a:t>
            </a:r>
            <a:r>
              <a:rPr lang="en-US" sz="1400" dirty="0" err="1" smtClean="0">
                <a:solidFill>
                  <a:schemeClr val="bg2"/>
                </a:solidFill>
              </a:rPr>
              <a:t>terpusatkan</a:t>
            </a:r>
            <a:r>
              <a:rPr lang="en-US" sz="1400" dirty="0" smtClean="0">
                <a:solidFill>
                  <a:schemeClr val="bg2"/>
                </a:solidFill>
              </a:rPr>
              <a:t>			</a:t>
            </a:r>
            <a:r>
              <a:rPr lang="en-US" sz="1400" dirty="0" err="1" smtClean="0">
                <a:solidFill>
                  <a:schemeClr val="bg2"/>
                </a:solidFill>
              </a:rPr>
              <a:t>tidak</a:t>
            </a:r>
            <a:r>
              <a:rPr lang="en-US" sz="1400" dirty="0" smtClean="0">
                <a:solidFill>
                  <a:schemeClr val="bg2"/>
                </a:solidFill>
              </a:rPr>
              <a:t> </a:t>
            </a:r>
            <a:r>
              <a:rPr lang="en-US" sz="1400" dirty="0" err="1" smtClean="0">
                <a:solidFill>
                  <a:schemeClr val="bg2"/>
                </a:solidFill>
              </a:rPr>
              <a:t>terpusatkan</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keputusan</a:t>
            </a:r>
            <a:r>
              <a:rPr lang="en-US" sz="1400" dirty="0" smtClean="0">
                <a:solidFill>
                  <a:schemeClr val="bg2"/>
                </a:solidFill>
              </a:rPr>
              <a:t>	</a:t>
            </a: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Ukuran</a:t>
            </a:r>
            <a:r>
              <a:rPr lang="en-US" sz="1400" dirty="0" smtClean="0">
                <a:solidFill>
                  <a:schemeClr val="bg2"/>
                </a:solidFill>
              </a:rPr>
              <a:t> </a:t>
            </a:r>
            <a:r>
              <a:rPr lang="en-US" sz="1400" dirty="0" err="1" smtClean="0">
                <a:solidFill>
                  <a:schemeClr val="bg2"/>
                </a:solidFill>
              </a:rPr>
              <a:t>karyawan</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Kepercayaan</a:t>
            </a:r>
            <a:r>
              <a:rPr lang="en-US" sz="1400" dirty="0" smtClean="0">
                <a:solidFill>
                  <a:schemeClr val="bg2"/>
                </a:solidFill>
              </a:rPr>
              <a:t> </a:t>
            </a:r>
            <a:r>
              <a:rPr lang="en-US" sz="1400" dirty="0" err="1" smtClean="0">
                <a:solidFill>
                  <a:schemeClr val="bg2"/>
                </a:solidFill>
              </a:rPr>
              <a:t>dlm</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Promosi</a:t>
            </a:r>
            <a:r>
              <a:rPr lang="en-US" sz="1400" dirty="0" smtClean="0">
                <a:solidFill>
                  <a:schemeClr val="bg2"/>
                </a:solidFill>
              </a:rPr>
              <a:t> internal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Menggunakan</a:t>
            </a:r>
            <a:r>
              <a:rPr lang="en-US" sz="1400" dirty="0" smtClean="0">
                <a:solidFill>
                  <a:schemeClr val="bg2"/>
                </a:solidFill>
              </a:rPr>
              <a:t> 		</a:t>
            </a:r>
            <a:r>
              <a:rPr lang="en-US" sz="1400" dirty="0" err="1" smtClean="0">
                <a:solidFill>
                  <a:schemeClr val="bg2"/>
                </a:solidFill>
              </a:rPr>
              <a:t>tinggi</a:t>
            </a:r>
            <a:r>
              <a:rPr lang="en-US" sz="1400" dirty="0" smtClean="0">
                <a:solidFill>
                  <a:schemeClr val="bg2"/>
                </a:solidFill>
              </a:rPr>
              <a:t>				</a:t>
            </a:r>
            <a:r>
              <a:rPr lang="en-US" sz="1400" dirty="0" err="1" smtClean="0">
                <a:solidFill>
                  <a:schemeClr val="bg2"/>
                </a:solidFill>
              </a:rPr>
              <a:t>rendah</a:t>
            </a: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Pemindahan</a:t>
            </a:r>
            <a:r>
              <a:rPr lang="en-US" sz="1400" dirty="0" smtClean="0">
                <a:solidFill>
                  <a:schemeClr val="bg2"/>
                </a:solidFill>
              </a:rPr>
              <a:t> lateral</a:t>
            </a:r>
          </a:p>
          <a:p>
            <a:pPr eaLnBrk="1" hangingPunct="1">
              <a:lnSpc>
                <a:spcPct val="80000"/>
              </a:lnSpc>
              <a:buFontTx/>
              <a:buNone/>
              <a:defRPr/>
            </a:pPr>
            <a:endParaRPr lang="en-US" sz="1400" dirty="0" smtClean="0">
              <a:solidFill>
                <a:schemeClr val="bg2"/>
              </a:solidFill>
            </a:endParaRPr>
          </a:p>
          <a:p>
            <a:pPr eaLnBrk="1" hangingPunct="1">
              <a:lnSpc>
                <a:spcPct val="80000"/>
              </a:lnSpc>
              <a:buFontTx/>
              <a:buNone/>
              <a:defRPr/>
            </a:pPr>
            <a:r>
              <a:rPr lang="en-US" sz="1400" dirty="0" err="1" smtClean="0">
                <a:solidFill>
                  <a:schemeClr val="bg2"/>
                </a:solidFill>
              </a:rPr>
              <a:t>Budaya</a:t>
            </a:r>
            <a:r>
              <a:rPr lang="en-US" sz="1400" dirty="0" smtClean="0">
                <a:solidFill>
                  <a:schemeClr val="bg2"/>
                </a:solidFill>
              </a:rPr>
              <a:t> </a:t>
            </a:r>
            <a:r>
              <a:rPr lang="en-US" sz="1400" dirty="0" err="1" smtClean="0">
                <a:solidFill>
                  <a:schemeClr val="bg2"/>
                </a:solidFill>
              </a:rPr>
              <a:t>perusahaan</a:t>
            </a:r>
            <a:r>
              <a:rPr lang="en-US" sz="1400" dirty="0" smtClean="0">
                <a:solidFill>
                  <a:schemeClr val="bg2"/>
                </a:solidFill>
              </a:rPr>
              <a:t>	</a:t>
            </a:r>
            <a:r>
              <a:rPr lang="en-US" sz="1400" dirty="0" err="1" smtClean="0">
                <a:solidFill>
                  <a:schemeClr val="bg2"/>
                </a:solidFill>
              </a:rPr>
              <a:t>kuat</a:t>
            </a:r>
            <a:r>
              <a:rPr lang="en-US" sz="1400" dirty="0" smtClean="0">
                <a:solidFill>
                  <a:schemeClr val="bg2"/>
                </a:solidFill>
              </a:rPr>
              <a:t>				</a:t>
            </a:r>
            <a:r>
              <a:rPr lang="en-US" sz="1400" dirty="0" err="1" smtClean="0">
                <a:solidFill>
                  <a:schemeClr val="bg2"/>
                </a:solidFill>
              </a:rPr>
              <a:t>lemah</a:t>
            </a:r>
            <a:endParaRPr lang="en-US" sz="1400" dirty="0" smtClean="0">
              <a:solidFill>
                <a:schemeClr val="bg2"/>
              </a:solidFill>
            </a:endParaRPr>
          </a:p>
        </p:txBody>
      </p:sp>
      <p:cxnSp>
        <p:nvCxnSpPr>
          <p:cNvPr id="5" name="Straight Arrow Connector 4"/>
          <p:cNvCxnSpPr/>
          <p:nvPr/>
        </p:nvCxnSpPr>
        <p:spPr bwMode="auto">
          <a:xfrm>
            <a:off x="4857750" y="2286000"/>
            <a:ext cx="1928813"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6" name="Straight Arrow Connector 5"/>
          <p:cNvCxnSpPr/>
          <p:nvPr/>
        </p:nvCxnSpPr>
        <p:spPr bwMode="auto">
          <a:xfrm>
            <a:off x="5286375" y="2857500"/>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0" name="Straight Arrow Connector 9"/>
          <p:cNvCxnSpPr/>
          <p:nvPr/>
        </p:nvCxnSpPr>
        <p:spPr bwMode="auto">
          <a:xfrm>
            <a:off x="5286375" y="3571875"/>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1" name="Straight Arrow Connector 10"/>
          <p:cNvCxnSpPr/>
          <p:nvPr/>
        </p:nvCxnSpPr>
        <p:spPr bwMode="auto">
          <a:xfrm>
            <a:off x="5286375" y="4143375"/>
            <a:ext cx="1285875" cy="1588"/>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2" name="Straight Arrow Connector 11"/>
          <p:cNvCxnSpPr/>
          <p:nvPr/>
        </p:nvCxnSpPr>
        <p:spPr bwMode="auto">
          <a:xfrm>
            <a:off x="5214938" y="4786313"/>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3" name="Straight Arrow Connector 12"/>
          <p:cNvCxnSpPr/>
          <p:nvPr/>
        </p:nvCxnSpPr>
        <p:spPr bwMode="auto">
          <a:xfrm>
            <a:off x="5143500" y="5214938"/>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cxnSp>
        <p:nvCxnSpPr>
          <p:cNvPr id="14" name="Straight Arrow Connector 13"/>
          <p:cNvCxnSpPr/>
          <p:nvPr/>
        </p:nvCxnSpPr>
        <p:spPr bwMode="auto">
          <a:xfrm>
            <a:off x="5143500" y="5929313"/>
            <a:ext cx="1285875" cy="1587"/>
          </a:xfrm>
          <a:prstGeom prst="straightConnector1">
            <a:avLst/>
          </a:prstGeom>
          <a:solidFill>
            <a:schemeClr val="accent1"/>
          </a:solidFill>
          <a:ln w="9525" cap="flat" cmpd="sng" algn="ctr">
            <a:solidFill>
              <a:schemeClr val="bg1">
                <a:lumMod val="95000"/>
                <a:lumOff val="5000"/>
              </a:schemeClr>
            </a:solidFill>
            <a:prstDash val="solid"/>
            <a:round/>
            <a:headEnd type="none" w="med" len="med"/>
            <a:tailEnd type="arrow"/>
          </a:ln>
          <a:effectLst/>
        </p:spPr>
      </p:cxnSp>
    </p:spTree>
    <p:extLst>
      <p:ext uri="{BB962C8B-B14F-4D97-AF65-F5344CB8AC3E}">
        <p14:creationId xmlns:p14="http://schemas.microsoft.com/office/powerpoint/2010/main" val="2797168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2938" y="571500"/>
            <a:ext cx="7772400" cy="450850"/>
          </a:xfrm>
        </p:spPr>
        <p:txBody>
          <a:bodyPr/>
          <a:lstStyle/>
          <a:p>
            <a:pPr marL="838200" indent="-838200" algn="ctr" eaLnBrk="1" hangingPunct="1"/>
            <a:r>
              <a:rPr lang="en-US" altLang="en-US" sz="2000" b="1" smtClean="0">
                <a:solidFill>
                  <a:srgbClr val="FFC000"/>
                </a:solidFill>
              </a:rPr>
              <a:t>Implikasi dari pengendalian manajemen</a:t>
            </a:r>
            <a:endParaRPr lang="en-US" altLang="en-US" sz="2000" smtClean="0">
              <a:solidFill>
                <a:srgbClr val="FFC000"/>
              </a:solidFill>
            </a:endParaRPr>
          </a:p>
        </p:txBody>
      </p:sp>
      <p:sp>
        <p:nvSpPr>
          <p:cNvPr id="7171" name="Rectangle 3"/>
          <p:cNvSpPr>
            <a:spLocks noGrp="1" noChangeArrowheads="1"/>
          </p:cNvSpPr>
          <p:nvPr>
            <p:ph type="body" idx="1"/>
          </p:nvPr>
        </p:nvSpPr>
        <p:spPr>
          <a:xfrm>
            <a:off x="685800" y="1357313"/>
            <a:ext cx="7772400" cy="4951412"/>
          </a:xfrm>
        </p:spPr>
        <p:txBody>
          <a:bodyPr/>
          <a:lstStyle/>
          <a:p>
            <a:pPr>
              <a:buFontTx/>
              <a:buChar char="-"/>
            </a:pPr>
            <a:endParaRPr lang="en-US" altLang="en-US" sz="1600" b="1" smtClean="0"/>
          </a:p>
          <a:p>
            <a:pPr>
              <a:buFontTx/>
              <a:buChar char="-"/>
            </a:pPr>
            <a:r>
              <a:rPr lang="en-US" altLang="en-US" sz="1600" b="1" smtClean="0"/>
              <a:t>Seiring dengan perusahaan menjadi lebih diversifikasi, para manajer tingkat korporat mungkin tidak mempunyai tingkat pengetahuan yang signifikan tentang pengalaman dalam bidang aktivitas berbagai unit perusahaan. Maka untuk perusahaan yang sangat tinggi diversifikasinya tidak dapat mengharapkan mengawasi perbedaan bisnis berdasarkan pengetahuan yang mendalam terhadap aktivitas mereka</a:t>
            </a:r>
          </a:p>
          <a:p>
            <a:pPr>
              <a:buFontTx/>
              <a:buNone/>
            </a:pPr>
            <a:endParaRPr lang="en-US" altLang="en-US" sz="1600" b="1" smtClean="0"/>
          </a:p>
          <a:p>
            <a:pPr>
              <a:buFontTx/>
              <a:buChar char="-"/>
            </a:pPr>
            <a:r>
              <a:rPr lang="en-US" altLang="en-US" sz="1600" b="1" smtClean="0"/>
              <a:t>Perusahaan industri tunggal dan diversifikasi yang berhubungan memiliki kompetensi inti perusahaan yang luas dimana strategi dari unit usaha yang paling banyak didasarkan.</a:t>
            </a:r>
            <a:endParaRPr lang="sv-SE" altLang="en-US" sz="1600" smtClean="0"/>
          </a:p>
        </p:txBody>
      </p:sp>
    </p:spTree>
    <p:extLst>
      <p:ext uri="{BB962C8B-B14F-4D97-AF65-F5344CB8AC3E}">
        <p14:creationId xmlns:p14="http://schemas.microsoft.com/office/powerpoint/2010/main" val="353601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42938" y="285750"/>
            <a:ext cx="7772400" cy="966788"/>
          </a:xfrm>
        </p:spPr>
        <p:txBody>
          <a:bodyPr/>
          <a:lstStyle/>
          <a:p>
            <a:pPr eaLnBrk="1" hangingPunct="1"/>
            <a:r>
              <a:rPr lang="en-US" altLang="en-US" sz="2400" smtClean="0">
                <a:solidFill>
                  <a:srgbClr val="FFC000"/>
                </a:solidFill>
              </a:rPr>
              <a:t>Perbedaan Strategi perusahaan : implikasi manajemen pengendalian</a:t>
            </a:r>
            <a:endParaRPr lang="en-US" altLang="en-US" sz="2400" smtClean="0">
              <a:solidFill>
                <a:schemeClr val="tx1"/>
              </a:solidFill>
            </a:endParaRPr>
          </a:p>
        </p:txBody>
      </p:sp>
      <p:sp>
        <p:nvSpPr>
          <p:cNvPr id="8195" name="Rectangle 3"/>
          <p:cNvSpPr>
            <a:spLocks noGrp="1" noChangeArrowheads="1"/>
          </p:cNvSpPr>
          <p:nvPr>
            <p:ph type="body" idx="1"/>
          </p:nvPr>
        </p:nvSpPr>
        <p:spPr>
          <a:xfrm>
            <a:off x="685800" y="1928813"/>
            <a:ext cx="7772400" cy="4167187"/>
          </a:xfrm>
        </p:spPr>
        <p:txBody>
          <a:bodyPr/>
          <a:lstStyle/>
          <a:p>
            <a:endParaRPr lang="en-US" altLang="en-US" sz="1800" smtClean="0"/>
          </a:p>
        </p:txBody>
      </p:sp>
      <p:sp>
        <p:nvSpPr>
          <p:cNvPr id="4" name="Rectangle 3"/>
          <p:cNvSpPr txBox="1">
            <a:spLocks noChangeArrowheads="1"/>
          </p:cNvSpPr>
          <p:nvPr/>
        </p:nvSpPr>
        <p:spPr bwMode="auto">
          <a:xfrm>
            <a:off x="285750" y="1357313"/>
            <a:ext cx="8643938" cy="5072062"/>
          </a:xfrm>
          <a:prstGeom prst="rect">
            <a:avLst/>
          </a:prstGeom>
          <a:solidFill>
            <a:schemeClr val="accent3">
              <a:lumMod val="60000"/>
              <a:lumOff val="40000"/>
            </a:schemeClr>
          </a:solidFill>
          <a:ln w="9525">
            <a:noFill/>
            <a:miter lim="800000"/>
            <a:headEnd/>
            <a:tailEnd/>
          </a:ln>
        </p:spPr>
        <p:txBody>
          <a:bodyPr/>
          <a:lstStyle/>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industri</a:t>
            </a:r>
            <a:r>
              <a:rPr lang="en-US" sz="1400" kern="0" dirty="0">
                <a:solidFill>
                  <a:schemeClr val="bg2"/>
                </a:solidFill>
                <a:latin typeface="+mn-lt"/>
              </a:rPr>
              <a:t> 		</a:t>
            </a:r>
            <a:r>
              <a:rPr lang="en-US" sz="1400" kern="0" dirty="0" err="1">
                <a:solidFill>
                  <a:schemeClr val="bg2"/>
                </a:solidFill>
                <a:latin typeface="+mn-lt"/>
              </a:rPr>
              <a:t>diversifikasi</a:t>
            </a:r>
            <a:r>
              <a:rPr lang="en-US" sz="1400" kern="0" dirty="0">
                <a:solidFill>
                  <a:schemeClr val="bg2"/>
                </a:solidFill>
                <a:latin typeface="+mn-lt"/>
              </a:rPr>
              <a:t>	</a:t>
            </a:r>
            <a:r>
              <a:rPr lang="en-US" sz="1400" kern="0" dirty="0" err="1">
                <a:solidFill>
                  <a:schemeClr val="bg2"/>
                </a:solidFill>
                <a:latin typeface="+mn-lt"/>
              </a:rPr>
              <a:t>diversifikasi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a:t>
            </a:r>
            <a:r>
              <a:rPr lang="en-US" sz="1400" kern="0" dirty="0" err="1">
                <a:solidFill>
                  <a:schemeClr val="bg2"/>
                </a:solidFill>
                <a:latin typeface="+mn-lt"/>
              </a:rPr>
              <a:t>tunggal</a:t>
            </a:r>
            <a:r>
              <a:rPr lang="en-US" sz="1400" kern="0" dirty="0">
                <a:solidFill>
                  <a:schemeClr val="bg2"/>
                </a:solidFill>
                <a:latin typeface="+mn-lt"/>
              </a:rPr>
              <a:t>		</a:t>
            </a:r>
            <a:r>
              <a:rPr lang="en-US" sz="1400" kern="0" dirty="0" err="1">
                <a:solidFill>
                  <a:schemeClr val="bg2"/>
                </a:solidFill>
                <a:latin typeface="+mn-lt"/>
              </a:rPr>
              <a:t>terhubung</a:t>
            </a:r>
            <a:r>
              <a:rPr lang="en-US" sz="1400" kern="0" dirty="0">
                <a:solidFill>
                  <a:schemeClr val="bg2"/>
                </a:solidFill>
                <a:latin typeface="+mn-lt"/>
              </a:rPr>
              <a:t>	</a:t>
            </a:r>
            <a:r>
              <a:rPr lang="en-US" sz="1400" kern="0" dirty="0" err="1">
                <a:solidFill>
                  <a:schemeClr val="bg2"/>
                </a:solidFill>
                <a:latin typeface="+mn-lt"/>
              </a:rPr>
              <a:t>tidak</a:t>
            </a:r>
            <a:r>
              <a:rPr lang="en-US" sz="1400" kern="0" dirty="0">
                <a:solidFill>
                  <a:schemeClr val="bg2"/>
                </a:solidFill>
                <a:latin typeface="+mn-lt"/>
              </a:rPr>
              <a:t> </a:t>
            </a:r>
            <a:r>
              <a:rPr lang="en-US" sz="1400" kern="0" dirty="0" err="1">
                <a:solidFill>
                  <a:schemeClr val="bg2"/>
                </a:solidFill>
                <a:latin typeface="+mn-lt"/>
              </a:rPr>
              <a:t>terhubung</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Strategiperusahaan</a:t>
            </a:r>
            <a:r>
              <a:rPr lang="en-US" sz="1400" kern="0" dirty="0">
                <a:solidFill>
                  <a:schemeClr val="bg2"/>
                </a:solidFill>
                <a:latin typeface="+mn-lt"/>
              </a:rPr>
              <a:t>	</a:t>
            </a:r>
            <a:r>
              <a:rPr lang="en-US" sz="1400" kern="0" dirty="0" err="1">
                <a:solidFill>
                  <a:schemeClr val="bg2"/>
                </a:solidFill>
                <a:latin typeface="+mn-lt"/>
              </a:rPr>
              <a:t>vertikal</a:t>
            </a:r>
            <a:r>
              <a:rPr lang="en-US" sz="1400" kern="0" dirty="0">
                <a:solidFill>
                  <a:schemeClr val="bg2"/>
                </a:solidFill>
                <a:latin typeface="+mn-lt"/>
              </a:rPr>
              <a:t>				</a:t>
            </a:r>
            <a:r>
              <a:rPr lang="en-US" sz="1400" kern="0" dirty="0" err="1">
                <a:solidFill>
                  <a:schemeClr val="bg2"/>
                </a:solidFill>
                <a:latin typeface="+mn-lt"/>
              </a:rPr>
              <a:t>vertikal</a:t>
            </a:r>
            <a:r>
              <a:rPr lang="en-US" sz="1400" kern="0" dirty="0">
                <a:solidFill>
                  <a:schemeClr val="bg2"/>
                </a:solidFill>
                <a:latin typeface="+mn-lt"/>
              </a:rPr>
              <a:t> </a:t>
            </a:r>
            <a:r>
              <a:rPr lang="en-US" sz="1400" kern="0" dirty="0" err="1">
                <a:solidFill>
                  <a:schemeClr val="bg2"/>
                </a:solidFill>
                <a:latin typeface="+mn-lt"/>
              </a:rPr>
              <a:t>saja</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a:solidFill>
                  <a:schemeClr val="bg2"/>
                </a:solidFill>
                <a:latin typeface="+mn-lt"/>
              </a:rPr>
              <a:t>				horizontal</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Penganggaran</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kontrol</a:t>
            </a:r>
            <a:r>
              <a:rPr lang="en-US" sz="1400" kern="0" dirty="0">
                <a:solidFill>
                  <a:schemeClr val="bg2"/>
                </a:solidFill>
                <a:latin typeface="+mn-lt"/>
              </a:rPr>
              <a:t> </a:t>
            </a:r>
            <a:r>
              <a:rPr lang="en-US" sz="1400" kern="0" dirty="0" err="1">
                <a:solidFill>
                  <a:schemeClr val="bg2"/>
                </a:solidFill>
                <a:latin typeface="+mn-lt"/>
              </a:rPr>
              <a:t>relatif</a:t>
            </a:r>
            <a:r>
              <a:rPr lang="en-US" sz="1400" kern="0" dirty="0">
                <a:solidFill>
                  <a:schemeClr val="bg2"/>
                </a:solidFill>
                <a:latin typeface="+mn-lt"/>
              </a:rPr>
              <a:t> </a:t>
            </a:r>
            <a:r>
              <a:rPr lang="en-US" sz="1400" kern="0" dirty="0" err="1">
                <a:solidFill>
                  <a:schemeClr val="bg2"/>
                </a:solidFill>
                <a:latin typeface="+mn-lt"/>
              </a:rPr>
              <a:t>oleh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manajer</a:t>
            </a:r>
            <a:r>
              <a:rPr lang="en-US" sz="1400" kern="0" dirty="0">
                <a:solidFill>
                  <a:schemeClr val="bg2"/>
                </a:solidFill>
                <a:latin typeface="+mn-lt"/>
              </a:rPr>
              <a:t> unit </a:t>
            </a:r>
            <a:r>
              <a:rPr lang="en-US" sz="1400" kern="0" dirty="0" err="1">
                <a:solidFill>
                  <a:schemeClr val="bg2"/>
                </a:solidFill>
                <a:latin typeface="+mn-lt"/>
              </a:rPr>
              <a:t>usaha</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Pentingnya</a:t>
            </a:r>
            <a:r>
              <a:rPr lang="en-US" sz="1400" kern="0" dirty="0">
                <a:solidFill>
                  <a:schemeClr val="bg2"/>
                </a:solidFill>
                <a:latin typeface="+mn-lt"/>
              </a:rPr>
              <a:t> </a:t>
            </a:r>
            <a:r>
              <a:rPr lang="en-US" sz="1400" kern="0" dirty="0" err="1">
                <a:solidFill>
                  <a:schemeClr val="bg2"/>
                </a:solidFill>
                <a:latin typeface="+mn-lt"/>
              </a:rPr>
              <a:t>dilampirkan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Utk</a:t>
            </a:r>
            <a:r>
              <a:rPr lang="en-US" sz="1400" kern="0" dirty="0">
                <a:solidFill>
                  <a:schemeClr val="bg2"/>
                </a:solidFill>
                <a:latin typeface="+mn-lt"/>
              </a:rPr>
              <a:t> </a:t>
            </a:r>
            <a:r>
              <a:rPr lang="en-US" sz="1400" kern="0" dirty="0" err="1">
                <a:solidFill>
                  <a:schemeClr val="bg2"/>
                </a:solidFill>
                <a:latin typeface="+mn-lt"/>
              </a:rPr>
              <a:t>mencapai</a:t>
            </a:r>
            <a:r>
              <a:rPr lang="en-US" sz="1400" kern="0" dirty="0">
                <a:solidFill>
                  <a:schemeClr val="bg2"/>
                </a:solidFill>
                <a:latin typeface="+mn-lt"/>
              </a:rPr>
              <a:t> </a:t>
            </a:r>
            <a:r>
              <a:rPr lang="en-US" sz="1400" kern="0" dirty="0" err="1">
                <a:solidFill>
                  <a:schemeClr val="bg2"/>
                </a:solidFill>
                <a:latin typeface="+mn-lt"/>
              </a:rPr>
              <a:t>anggaran</a:t>
            </a:r>
            <a:r>
              <a:rPr lang="en-US" sz="1400" kern="0" dirty="0">
                <a:solidFill>
                  <a:schemeClr val="bg2"/>
                </a:solidFill>
                <a:latin typeface="+mn-lt"/>
              </a:rPr>
              <a:t>	</a:t>
            </a:r>
            <a:r>
              <a:rPr lang="en-US" sz="1400" kern="0" dirty="0" err="1">
                <a:solidFill>
                  <a:schemeClr val="bg2"/>
                </a:solidFill>
                <a:latin typeface="+mn-lt"/>
              </a:rPr>
              <a:t>rendah</a:t>
            </a:r>
            <a:r>
              <a:rPr lang="en-US" sz="1400" kern="0" dirty="0">
                <a:solidFill>
                  <a:schemeClr val="bg2"/>
                </a:solidFill>
                <a:latin typeface="+mn-lt"/>
              </a:rPr>
              <a:t>				</a:t>
            </a:r>
            <a:r>
              <a:rPr lang="en-US" sz="1400" kern="0" dirty="0" err="1">
                <a:solidFill>
                  <a:schemeClr val="bg2"/>
                </a:solidFill>
                <a:latin typeface="+mn-lt"/>
              </a:rPr>
              <a:t>tinggi</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Harga</a:t>
            </a:r>
            <a:r>
              <a:rPr lang="en-US" sz="1400" kern="0" dirty="0">
                <a:solidFill>
                  <a:schemeClr val="bg2"/>
                </a:solidFill>
                <a:latin typeface="+mn-lt"/>
              </a:rPr>
              <a:t> transfer		</a:t>
            </a:r>
            <a:r>
              <a:rPr lang="en-US" sz="1400" kern="0" dirty="0" err="1">
                <a:solidFill>
                  <a:schemeClr val="bg2"/>
                </a:solidFill>
                <a:latin typeface="+mn-lt"/>
              </a:rPr>
              <a:t>tinggi</a:t>
            </a:r>
            <a:r>
              <a:rPr lang="en-US" sz="1400" kern="0" dirty="0">
                <a:solidFill>
                  <a:schemeClr val="bg2"/>
                </a:solidFill>
                <a:latin typeface="+mn-lt"/>
              </a:rPr>
              <a:t>				</a:t>
            </a:r>
            <a:r>
              <a:rPr lang="en-US" sz="1400" kern="0" dirty="0" err="1">
                <a:solidFill>
                  <a:schemeClr val="bg2"/>
                </a:solidFill>
                <a:latin typeface="+mn-lt"/>
              </a:rPr>
              <a:t>rendah</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Fleksibilitas</a:t>
            </a:r>
            <a:r>
              <a:rPr lang="en-US" sz="1400" kern="0" dirty="0">
                <a:solidFill>
                  <a:schemeClr val="bg2"/>
                </a:solidFill>
                <a:latin typeface="+mn-lt"/>
              </a:rPr>
              <a:t> </a:t>
            </a:r>
            <a:r>
              <a:rPr lang="en-US" sz="1400" kern="0" dirty="0" err="1">
                <a:solidFill>
                  <a:schemeClr val="bg2"/>
                </a:solidFill>
                <a:latin typeface="+mn-lt"/>
              </a:rPr>
              <a:t>sumber</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Masukan</a:t>
            </a:r>
            <a:r>
              <a:rPr lang="en-US" sz="1400" kern="0" dirty="0">
                <a:solidFill>
                  <a:schemeClr val="bg2"/>
                </a:solidFill>
                <a:latin typeface="+mn-lt"/>
              </a:rPr>
              <a:t>			</a:t>
            </a:r>
            <a:r>
              <a:rPr lang="en-US" sz="1400" kern="0" dirty="0" err="1">
                <a:solidFill>
                  <a:schemeClr val="bg2"/>
                </a:solidFill>
                <a:latin typeface="+mn-lt"/>
              </a:rPr>
              <a:t>jarak</a:t>
            </a:r>
            <a:r>
              <a:rPr lang="en-US" sz="1400" kern="0" dirty="0">
                <a:solidFill>
                  <a:schemeClr val="bg2"/>
                </a:solidFill>
                <a:latin typeface="+mn-lt"/>
              </a:rPr>
              <a:t>				</a:t>
            </a:r>
            <a:r>
              <a:rPr lang="en-US" sz="1400" kern="0" dirty="0" err="1">
                <a:solidFill>
                  <a:schemeClr val="bg2"/>
                </a:solidFill>
                <a:latin typeface="+mn-lt"/>
              </a:rPr>
              <a:t>harga</a:t>
            </a:r>
            <a:r>
              <a:rPr lang="en-US" sz="1400" kern="0" dirty="0">
                <a:solidFill>
                  <a:schemeClr val="bg2"/>
                </a:solidFill>
                <a:latin typeface="+mn-lt"/>
              </a:rPr>
              <a:t> </a:t>
            </a:r>
            <a:r>
              <a:rPr lang="en-US" sz="1400" kern="0" dirty="0" err="1">
                <a:solidFill>
                  <a:schemeClr val="bg2"/>
                </a:solidFill>
                <a:latin typeface="+mn-lt"/>
              </a:rPr>
              <a:t>pasar</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Kompensasi</a:t>
            </a:r>
            <a:r>
              <a:rPr lang="en-US" sz="1400" kern="0" dirty="0">
                <a:solidFill>
                  <a:schemeClr val="bg2"/>
                </a:solidFill>
                <a:latin typeface="+mn-lt"/>
              </a:rPr>
              <a:t> </a:t>
            </a:r>
            <a:r>
              <a:rPr lang="en-US" sz="1400" kern="0" dirty="0" err="1">
                <a:solidFill>
                  <a:schemeClr val="bg2"/>
                </a:solidFill>
                <a:latin typeface="+mn-lt"/>
              </a:rPr>
              <a:t>insentif</a:t>
            </a:r>
            <a:r>
              <a:rPr lang="en-US" sz="1400" kern="0" dirty="0">
                <a:solidFill>
                  <a:schemeClr val="bg2"/>
                </a:solidFill>
                <a:latin typeface="+mn-lt"/>
              </a:rPr>
              <a:t>	</a:t>
            </a:r>
            <a:r>
              <a:rPr lang="en-US" sz="1400" kern="0" dirty="0" err="1">
                <a:solidFill>
                  <a:schemeClr val="bg2"/>
                </a:solidFill>
                <a:latin typeface="+mn-lt"/>
              </a:rPr>
              <a:t>kriteria</a:t>
            </a:r>
            <a:r>
              <a:rPr lang="en-US" sz="1400" kern="0" dirty="0">
                <a:solidFill>
                  <a:schemeClr val="bg2"/>
                </a:solidFill>
                <a:latin typeface="+mn-lt"/>
              </a:rPr>
              <a:t> </a:t>
            </a:r>
            <a:r>
              <a:rPr lang="en-US" sz="1400" kern="0" dirty="0" err="1">
                <a:solidFill>
                  <a:schemeClr val="bg2"/>
                </a:solidFill>
                <a:latin typeface="+mn-lt"/>
              </a:rPr>
              <a:t>keu</a:t>
            </a:r>
            <a:r>
              <a:rPr lang="en-US" sz="1400" kern="0" dirty="0">
                <a:solidFill>
                  <a:schemeClr val="bg2"/>
                </a:solidFill>
                <a:latin typeface="+mn-lt"/>
              </a:rPr>
              <a:t>			</a:t>
            </a:r>
          </a:p>
          <a:p>
            <a:pPr marL="342900" indent="-342900" eaLnBrk="1" hangingPunct="1">
              <a:lnSpc>
                <a:spcPct val="80000"/>
              </a:lnSpc>
              <a:spcBef>
                <a:spcPct val="20000"/>
              </a:spcBef>
              <a:buClr>
                <a:schemeClr val="hlink"/>
              </a:buClr>
              <a:defRPr/>
            </a:pPr>
            <a:r>
              <a:rPr lang="en-US" sz="1400" kern="0" dirty="0">
                <a:solidFill>
                  <a:schemeClr val="bg2"/>
                </a:solidFill>
                <a:latin typeface="+mn-lt"/>
              </a:rPr>
              <a:t>				non </a:t>
            </a:r>
            <a:r>
              <a:rPr lang="en-US" sz="1400" kern="0" dirty="0" err="1">
                <a:solidFill>
                  <a:schemeClr val="bg2"/>
                </a:solidFill>
                <a:latin typeface="+mn-lt"/>
              </a:rPr>
              <a:t>keu</a:t>
            </a:r>
            <a:r>
              <a:rPr lang="en-US" sz="1400" kern="0" dirty="0">
                <a:solidFill>
                  <a:schemeClr val="bg2"/>
                </a:solidFill>
                <a:latin typeface="+mn-lt"/>
              </a:rPr>
              <a:t>				</a:t>
            </a:r>
            <a:r>
              <a:rPr lang="en-US" sz="1400" kern="0" dirty="0" err="1">
                <a:solidFill>
                  <a:schemeClr val="bg2"/>
                </a:solidFill>
                <a:latin typeface="+mn-lt"/>
              </a:rPr>
              <a:t>keuangan</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Ketentuan</a:t>
            </a:r>
            <a:r>
              <a:rPr lang="en-US" sz="1400" kern="0" dirty="0">
                <a:solidFill>
                  <a:schemeClr val="bg2"/>
                </a:solidFill>
                <a:latin typeface="+mn-lt"/>
              </a:rPr>
              <a:t> bonus		</a:t>
            </a:r>
            <a:r>
              <a:rPr lang="en-US" sz="1400" kern="0" dirty="0" err="1">
                <a:solidFill>
                  <a:schemeClr val="bg2"/>
                </a:solidFill>
                <a:latin typeface="+mn-lt"/>
              </a:rPr>
              <a:t>subyektif</a:t>
            </a:r>
            <a:r>
              <a:rPr lang="en-US" sz="1400" kern="0" dirty="0">
                <a:solidFill>
                  <a:schemeClr val="bg2"/>
                </a:solidFill>
                <a:latin typeface="+mn-lt"/>
              </a:rPr>
              <a:t>				formula </a:t>
            </a:r>
            <a:r>
              <a:rPr lang="en-US" sz="1400" kern="0" dirty="0" err="1">
                <a:solidFill>
                  <a:schemeClr val="bg2"/>
                </a:solidFill>
                <a:latin typeface="+mn-lt"/>
              </a:rPr>
              <a:t>pokok</a:t>
            </a: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endParaRPr lang="en-US" sz="1400" kern="0" dirty="0">
              <a:solidFill>
                <a:schemeClr val="bg2"/>
              </a:solidFill>
              <a:latin typeface="+mn-lt"/>
            </a:endParaRPr>
          </a:p>
          <a:p>
            <a:pPr marL="342900" indent="-342900" eaLnBrk="1" hangingPunct="1">
              <a:lnSpc>
                <a:spcPct val="80000"/>
              </a:lnSpc>
              <a:spcBef>
                <a:spcPct val="20000"/>
              </a:spcBef>
              <a:buClr>
                <a:schemeClr val="hlink"/>
              </a:buClr>
              <a:defRPr/>
            </a:pPr>
            <a:r>
              <a:rPr lang="en-US" sz="1400" kern="0" dirty="0" err="1">
                <a:solidFill>
                  <a:schemeClr val="bg2"/>
                </a:solidFill>
                <a:latin typeface="+mn-lt"/>
              </a:rPr>
              <a:t>Dasar</a:t>
            </a:r>
            <a:r>
              <a:rPr lang="en-US" sz="1400" kern="0" dirty="0">
                <a:solidFill>
                  <a:schemeClr val="bg2"/>
                </a:solidFill>
                <a:latin typeface="+mn-lt"/>
              </a:rPr>
              <a:t> bonus		unit </a:t>
            </a:r>
            <a:r>
              <a:rPr lang="en-US" sz="1400" kern="0" dirty="0" err="1">
                <a:solidFill>
                  <a:schemeClr val="bg2"/>
                </a:solidFill>
                <a:latin typeface="+mn-lt"/>
              </a:rPr>
              <a:t>usaha&amp;kinerja</a:t>
            </a:r>
            <a:r>
              <a:rPr lang="en-US" sz="1400" kern="0" dirty="0">
                <a:solidFill>
                  <a:schemeClr val="bg2"/>
                </a:solidFill>
                <a:latin typeface="+mn-lt"/>
              </a:rPr>
              <a:t>		</a:t>
            </a:r>
            <a:r>
              <a:rPr lang="en-US" sz="1400" kern="0" dirty="0" err="1">
                <a:solidFill>
                  <a:schemeClr val="bg2"/>
                </a:solidFill>
                <a:latin typeface="+mn-lt"/>
              </a:rPr>
              <a:t>kinerja</a:t>
            </a:r>
            <a:r>
              <a:rPr lang="en-US" sz="1400" kern="0" dirty="0">
                <a:solidFill>
                  <a:schemeClr val="bg2"/>
                </a:solidFill>
                <a:latin typeface="+mn-lt"/>
              </a:rPr>
              <a:t> unit </a:t>
            </a:r>
            <a:r>
              <a:rPr lang="en-US" sz="1400" kern="0" dirty="0" err="1">
                <a:solidFill>
                  <a:schemeClr val="bg2"/>
                </a:solidFill>
                <a:latin typeface="+mn-lt"/>
              </a:rPr>
              <a:t>usaha</a:t>
            </a:r>
            <a:endParaRPr lang="en-US" sz="1400" kern="0" dirty="0">
              <a:solidFill>
                <a:schemeClr val="bg2"/>
              </a:solidFill>
              <a:latin typeface="+mn-lt"/>
            </a:endParaRPr>
          </a:p>
        </p:txBody>
      </p:sp>
      <p:cxnSp>
        <p:nvCxnSpPr>
          <p:cNvPr id="8197" name="Straight Arrow Connector 5"/>
          <p:cNvCxnSpPr>
            <a:cxnSpLocks noChangeShapeType="1"/>
          </p:cNvCxnSpPr>
          <p:nvPr/>
        </p:nvCxnSpPr>
        <p:spPr bwMode="auto">
          <a:xfrm>
            <a:off x="4500563" y="2214563"/>
            <a:ext cx="157162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198" name="Straight Arrow Connector 6"/>
          <p:cNvCxnSpPr>
            <a:cxnSpLocks noChangeShapeType="1"/>
          </p:cNvCxnSpPr>
          <p:nvPr/>
        </p:nvCxnSpPr>
        <p:spPr bwMode="auto">
          <a:xfrm>
            <a:off x="4572000" y="4714875"/>
            <a:ext cx="157162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199" name="Straight Arrow Connector 7"/>
          <p:cNvCxnSpPr>
            <a:cxnSpLocks noChangeShapeType="1"/>
          </p:cNvCxnSpPr>
          <p:nvPr/>
        </p:nvCxnSpPr>
        <p:spPr bwMode="auto">
          <a:xfrm>
            <a:off x="4643438" y="4071938"/>
            <a:ext cx="157162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200" name="Straight Arrow Connector 8"/>
          <p:cNvCxnSpPr>
            <a:cxnSpLocks noChangeShapeType="1"/>
          </p:cNvCxnSpPr>
          <p:nvPr/>
        </p:nvCxnSpPr>
        <p:spPr bwMode="auto">
          <a:xfrm>
            <a:off x="4714875" y="3643313"/>
            <a:ext cx="157162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201" name="Straight Arrow Connector 9"/>
          <p:cNvCxnSpPr>
            <a:cxnSpLocks noChangeShapeType="1"/>
          </p:cNvCxnSpPr>
          <p:nvPr/>
        </p:nvCxnSpPr>
        <p:spPr bwMode="auto">
          <a:xfrm>
            <a:off x="4714875" y="2928938"/>
            <a:ext cx="157162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202" name="Straight Arrow Connector 10"/>
          <p:cNvCxnSpPr>
            <a:cxnSpLocks noChangeShapeType="1"/>
          </p:cNvCxnSpPr>
          <p:nvPr/>
        </p:nvCxnSpPr>
        <p:spPr bwMode="auto">
          <a:xfrm>
            <a:off x="4714875" y="5214938"/>
            <a:ext cx="1571625" cy="1587"/>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203" name="Straight Arrow Connector 11"/>
          <p:cNvCxnSpPr>
            <a:cxnSpLocks noChangeShapeType="1"/>
          </p:cNvCxnSpPr>
          <p:nvPr/>
        </p:nvCxnSpPr>
        <p:spPr bwMode="auto">
          <a:xfrm>
            <a:off x="4643438" y="5715000"/>
            <a:ext cx="1571625"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cxnSp>
        <p:nvCxnSpPr>
          <p:cNvPr id="8204" name="Straight Arrow Connector 12"/>
          <p:cNvCxnSpPr>
            <a:cxnSpLocks noChangeShapeType="1"/>
          </p:cNvCxnSpPr>
          <p:nvPr/>
        </p:nvCxnSpPr>
        <p:spPr bwMode="auto">
          <a:xfrm>
            <a:off x="5072063" y="6143625"/>
            <a:ext cx="1143000" cy="1588"/>
          </a:xfrm>
          <a:prstGeom prst="straightConnector1">
            <a:avLst/>
          </a:prstGeom>
          <a:noFill/>
          <a:ln w="9525" algn="ctr">
            <a:solidFill>
              <a:schemeClr val="bg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50205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301625"/>
            <a:ext cx="7772400" cy="769938"/>
          </a:xfrm>
        </p:spPr>
        <p:txBody>
          <a:bodyPr/>
          <a:lstStyle/>
          <a:p>
            <a:r>
              <a:rPr lang="en-US" altLang="en-US" sz="2800" smtClean="0">
                <a:solidFill>
                  <a:srgbClr val="FFC000"/>
                </a:solidFill>
              </a:rPr>
              <a:t>Strategi Unit Usaha</a:t>
            </a:r>
          </a:p>
        </p:txBody>
      </p:sp>
      <p:sp>
        <p:nvSpPr>
          <p:cNvPr id="9219" name="Content Placeholder 2"/>
          <p:cNvSpPr>
            <a:spLocks noGrp="1"/>
          </p:cNvSpPr>
          <p:nvPr>
            <p:ph idx="1"/>
          </p:nvPr>
        </p:nvSpPr>
        <p:spPr>
          <a:xfrm>
            <a:off x="685800" y="928688"/>
            <a:ext cx="7772400" cy="5167312"/>
          </a:xfrm>
        </p:spPr>
        <p:txBody>
          <a:bodyPr/>
          <a:lstStyle/>
          <a:p>
            <a:r>
              <a:rPr lang="en-US" altLang="en-US" sz="1400" smtClean="0"/>
              <a:t>Konsep strategi unit usaha :</a:t>
            </a:r>
          </a:p>
          <a:p>
            <a:pPr lvl="1"/>
            <a:r>
              <a:rPr lang="en-US" altLang="en-US" sz="1400" smtClean="0"/>
              <a:t>Membangun</a:t>
            </a:r>
          </a:p>
          <a:p>
            <a:pPr lvl="1">
              <a:buFontTx/>
              <a:buNone/>
            </a:pPr>
            <a:r>
              <a:rPr lang="en-US" altLang="en-US" sz="1400" smtClean="0"/>
              <a:t>	bertujuan peningkatan pangsa pasar</a:t>
            </a:r>
          </a:p>
          <a:p>
            <a:pPr lvl="1">
              <a:buFontTx/>
              <a:buNone/>
            </a:pPr>
            <a:endParaRPr lang="en-US" altLang="en-US" sz="1400" smtClean="0"/>
          </a:p>
          <a:p>
            <a:pPr lvl="1"/>
            <a:r>
              <a:rPr lang="en-US" altLang="en-US" sz="1400" smtClean="0"/>
              <a:t>Mempertahankan</a:t>
            </a:r>
          </a:p>
          <a:p>
            <a:pPr lvl="1">
              <a:buFontTx/>
              <a:buNone/>
            </a:pPr>
            <a:r>
              <a:rPr lang="en-US" altLang="en-US" sz="1400" smtClean="0"/>
              <a:t>	menyesuaikan atau mengadaptasi kepada proteksi pangsa pasar unit usaha dan potensi pesaing</a:t>
            </a:r>
          </a:p>
          <a:p>
            <a:pPr lvl="1">
              <a:buFontTx/>
              <a:buNone/>
            </a:pPr>
            <a:endParaRPr lang="en-US" altLang="en-US" sz="1400" smtClean="0"/>
          </a:p>
          <a:p>
            <a:pPr lvl="1"/>
            <a:r>
              <a:rPr lang="en-US" altLang="en-US" sz="1400" smtClean="0"/>
              <a:t>Memanen</a:t>
            </a:r>
          </a:p>
          <a:p>
            <a:pPr lvl="1">
              <a:buFontTx/>
              <a:buNone/>
            </a:pPr>
            <a:r>
              <a:rPr lang="en-US" altLang="en-US" sz="1400" smtClean="0"/>
              <a:t>	memaksimumkan pendapatan jangka pendek dan arus kas</a:t>
            </a:r>
          </a:p>
          <a:p>
            <a:pPr lvl="1">
              <a:buFontTx/>
              <a:buNone/>
            </a:pPr>
            <a:endParaRPr lang="en-US" altLang="en-US" sz="1400" smtClean="0"/>
          </a:p>
          <a:p>
            <a:pPr lvl="1"/>
            <a:r>
              <a:rPr lang="en-US" altLang="en-US" sz="1400" smtClean="0"/>
              <a:t>Melepas</a:t>
            </a:r>
          </a:p>
          <a:p>
            <a:pPr lvl="1">
              <a:buFontTx/>
              <a:buNone/>
            </a:pPr>
            <a:r>
              <a:rPr lang="en-US" altLang="en-US" sz="1400" smtClean="0"/>
              <a:t>	menarik dari perdagangan</a:t>
            </a:r>
          </a:p>
          <a:p>
            <a:pPr lvl="1">
              <a:buFontTx/>
              <a:buNone/>
            </a:pPr>
            <a:endParaRPr lang="en-US" altLang="en-US" sz="1400" smtClean="0"/>
          </a:p>
          <a:p>
            <a:pPr lvl="1"/>
            <a:r>
              <a:rPr lang="en-US" altLang="en-US" sz="1400" smtClean="0"/>
              <a:t>Biaya rendah</a:t>
            </a:r>
          </a:p>
          <a:p>
            <a:pPr lvl="1">
              <a:buFontTx/>
              <a:buNone/>
            </a:pPr>
            <a:r>
              <a:rPr lang="en-US" altLang="en-US" sz="1400" smtClean="0"/>
              <a:t>	 kepemimpinan biaya</a:t>
            </a:r>
          </a:p>
          <a:p>
            <a:pPr lvl="1">
              <a:buFontTx/>
              <a:buNone/>
            </a:pPr>
            <a:endParaRPr lang="en-US" altLang="en-US" sz="1400" smtClean="0"/>
          </a:p>
          <a:p>
            <a:pPr lvl="1"/>
            <a:r>
              <a:rPr lang="en-US" altLang="en-US" sz="1400" smtClean="0"/>
              <a:t>Diferensiasi</a:t>
            </a:r>
          </a:p>
          <a:p>
            <a:pPr lvl="1">
              <a:buFontTx/>
              <a:buNone/>
            </a:pPr>
            <a:r>
              <a:rPr lang="en-US" altLang="en-US" sz="1400" smtClean="0"/>
              <a:t>	mendiferensiasikan produk yang ditawarkan unit usaha</a:t>
            </a:r>
          </a:p>
          <a:p>
            <a:pPr lvl="1">
              <a:buFontTx/>
              <a:buNone/>
            </a:pPr>
            <a:endParaRPr lang="en-US" altLang="en-US" sz="1400" smtClean="0"/>
          </a:p>
        </p:txBody>
      </p:sp>
    </p:spTree>
    <p:extLst>
      <p:ext uri="{BB962C8B-B14F-4D97-AF65-F5344CB8AC3E}">
        <p14:creationId xmlns:p14="http://schemas.microsoft.com/office/powerpoint/2010/main" val="263714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485</Words>
  <Application>Microsoft Office PowerPoint</Application>
  <PresentationFormat>On-screen Show (4:3)</PresentationFormat>
  <Paragraphs>324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STRATEGI PERUSAHAAN</vt:lpstr>
      <vt:lpstr>KEMAMPUAN AKHIR YANG DIHARAPKAN</vt:lpstr>
      <vt:lpstr>Perencanaan Strategik</vt:lpstr>
      <vt:lpstr>Hubungan Antara Pengendalian dan Strategi Perusahaan </vt:lpstr>
      <vt:lpstr>Konsep strategi perusahaan</vt:lpstr>
      <vt:lpstr>Perbedaan Strategi Perusahaan</vt:lpstr>
      <vt:lpstr>Implikasi dari pengendalian manajemen</vt:lpstr>
      <vt:lpstr>Perbedaan Strategi perusahaan : implikasi manajemen pengendalian</vt:lpstr>
      <vt:lpstr>Strategi Unit Usaha</vt:lpstr>
      <vt:lpstr>Misi</vt:lpstr>
      <vt:lpstr>Misi dan ketidakpastian</vt:lpstr>
      <vt:lpstr>Perbedaan Misi Strategi : perencahaan strategi</vt:lpstr>
      <vt:lpstr>Perbedaan Misi Strategi : peran anggaran</vt:lpstr>
      <vt:lpstr>Perbedaan Misi Strategi : kompensasi insentif</vt:lpstr>
      <vt:lpstr>Gaya manajemen puncak</vt:lpstr>
      <vt:lpstr>Formulasi Strategi dan  Perencanaan Strategik</vt:lpstr>
      <vt:lpstr>Manfaat Perencanaan Strategik</vt:lpstr>
      <vt:lpstr>Keterbatasan perencanaan strategik</vt:lpstr>
      <vt:lpstr>Karakteristik rencana strategis formal yang bermanfaat</vt:lpstr>
      <vt:lpstr> Bagan perusahaan tanpa proses perencanaan strategis</vt:lpstr>
      <vt:lpstr>Bagan perusahaan dengan proses perencanaan strategis </vt:lpstr>
      <vt:lpstr>Menganalisis Usulan Program Baru</vt:lpstr>
      <vt:lpstr>Analisis Investasi Modal</vt:lpstr>
      <vt:lpstr>Pertimbangan dalam evaluasi pengeluaran modal</vt:lpstr>
      <vt:lpstr>Menganalisis Program Yang Sedang Berjalan</vt:lpstr>
      <vt:lpstr>Tinjau ulang dan perbaharui rencana strategik</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22</cp:revision>
  <dcterms:created xsi:type="dcterms:W3CDTF">2017-09-09T11:34:57Z</dcterms:created>
  <dcterms:modified xsi:type="dcterms:W3CDTF">2017-09-19T22:43:14Z</dcterms:modified>
</cp:coreProperties>
</file>