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262" r:id="rId2"/>
    <p:sldId id="260"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6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9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Perancangan Tata Letak Fasilitas</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TKT306 #1</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6623 - Taufiqur Rachman</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278E0C8-D6F1-45C4-8FA2-83D64C7E92C5}" type="slidenum">
              <a:rPr lang="en-US" smtClean="0"/>
              <a:pPr/>
              <a:t>‹#›</a:t>
            </a:fld>
            <a:endParaRPr lang="en-US"/>
          </a:p>
        </p:txBody>
      </p:sp>
    </p:spTree>
    <p:extLst>
      <p:ext uri="{BB962C8B-B14F-4D97-AF65-F5344CB8AC3E}">
        <p14:creationId xmlns:p14="http://schemas.microsoft.com/office/powerpoint/2010/main" val="324187272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Perancangan Tata Letak Fasilitas</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TKT306 #1</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6623 - Taufiqur Rachman</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53BBC5-86DA-4C3E-9088-2E3D24833681}" type="slidenum">
              <a:rPr lang="en-US" smtClean="0"/>
              <a:pPr/>
              <a:t>‹#›</a:t>
            </a:fld>
            <a:endParaRPr lang="en-US"/>
          </a:p>
        </p:txBody>
      </p:sp>
    </p:spTree>
    <p:extLst>
      <p:ext uri="{BB962C8B-B14F-4D97-AF65-F5344CB8AC3E}">
        <p14:creationId xmlns:p14="http://schemas.microsoft.com/office/powerpoint/2010/main" val="69160740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descr="C:\Users\arsil\Desktop\Smartcreative.jpg"/>
          <p:cNvPicPr>
            <a:picLocks noChangeAspect="1" noChangeArrowheads="1"/>
          </p:cNvPicPr>
          <p:nvPr userDrawn="1"/>
        </p:nvPicPr>
        <p:blipFill>
          <a:blip r:embed="rId2">
            <a:extLst>
              <a:ext uri="{28A0092B-C50C-407E-A947-70E740481C1C}">
                <a14:useLocalDpi xmlns:a14="http://schemas.microsoft.com/office/drawing/2010/main" val="0"/>
              </a:ext>
            </a:extLst>
          </a:blip>
          <a:srcRect l="1051" r="800" b="504"/>
          <a:stretch>
            <a:fillRect/>
          </a:stretch>
        </p:blipFill>
        <p:spPr bwMode="auto">
          <a:xfrm>
            <a:off x="0" y="8731"/>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3048000" y="5029200"/>
            <a:ext cx="5943600" cy="1694329"/>
          </a:xfrm>
        </p:spPr>
        <p:txBody>
          <a:bodyPr anchor="b"/>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152400" y="5029200"/>
            <a:ext cx="2590800" cy="1692275"/>
          </a:xfrm>
        </p:spPr>
        <p:txBody>
          <a:bodyPr anchor="b"/>
          <a:lstStyle>
            <a:lvl1pPr algn="ctr">
              <a:defRPr sz="2000" b="1">
                <a:solidFill>
                  <a:schemeClr val="tx1"/>
                </a:solidFill>
                <a:effectLst>
                  <a:outerShdw blurRad="38100" dist="38100" dir="2700000" algn="tl">
                    <a:srgbClr val="000000">
                      <a:alpha val="43137"/>
                    </a:srgbClr>
                  </a:outerShdw>
                </a:effectLst>
              </a:defRPr>
            </a:lvl1pPr>
          </a:lstStyle>
          <a:p>
            <a:r>
              <a:rPr lang="en-US" smtClean="0"/>
              <a:t>TKT306 - Perancangan Tata Letak Fasilitas</a:t>
            </a:r>
            <a:endParaRPr lang="en-US" sz="1800" dirty="0"/>
          </a:p>
        </p:txBody>
      </p:sp>
      <p:sp>
        <p:nvSpPr>
          <p:cNvPr id="2" name="Title 1"/>
          <p:cNvSpPr>
            <a:spLocks noGrp="1"/>
          </p:cNvSpPr>
          <p:nvPr>
            <p:ph type="ctrTitle"/>
          </p:nvPr>
        </p:nvSpPr>
        <p:spPr>
          <a:xfrm>
            <a:off x="3048000" y="1219200"/>
            <a:ext cx="5943600" cy="3581400"/>
          </a:xfrm>
        </p:spPr>
        <p:txBody>
          <a:bodyPr anchor="b"/>
          <a:lstStyle>
            <a:lvl1pPr>
              <a:defRPr>
                <a:solidFill>
                  <a:schemeClr val="bg1"/>
                </a:solidFill>
              </a:defRPr>
            </a:lvl1pPr>
          </a:lstStyle>
          <a:p>
            <a:r>
              <a:rPr lang="en-US" smtClean="0"/>
              <a:t>Click to edit Master title style</a:t>
            </a:r>
            <a:endParaRPr lang="en-US"/>
          </a:p>
        </p:txBody>
      </p:sp>
    </p:spTree>
    <p:extLst>
      <p:ext uri="{BB962C8B-B14F-4D97-AF65-F5344CB8AC3E}">
        <p14:creationId xmlns:p14="http://schemas.microsoft.com/office/powerpoint/2010/main" val="819219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92743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4030347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137515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16" descr="SUB#LIST copy.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1"/>
            <a:ext cx="9143999" cy="6857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124200" y="2362200"/>
            <a:ext cx="3505200" cy="7524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3657600" y="3200400"/>
            <a:ext cx="5303520" cy="3505200"/>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152400"/>
            <a:ext cx="3657600" cy="365125"/>
          </a:xfrm>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a:xfrm>
            <a:off x="4419600" y="152400"/>
            <a:ext cx="2895600" cy="365125"/>
          </a:xfrm>
        </p:spPr>
        <p:txBody>
          <a:bodyPr/>
          <a:lstStyle/>
          <a:p>
            <a:r>
              <a:rPr lang="en-US" dirty="0" smtClean="0"/>
              <a:t>6623 - </a:t>
            </a:r>
            <a:r>
              <a:rPr lang="en-US" dirty="0" err="1" smtClean="0"/>
              <a:t>Taufiqur</a:t>
            </a:r>
            <a:r>
              <a:rPr lang="en-US" dirty="0" smtClean="0"/>
              <a:t> </a:t>
            </a:r>
            <a:r>
              <a:rPr lang="en-US" dirty="0" err="1" smtClean="0"/>
              <a:t>Rachman</a:t>
            </a:r>
            <a:endParaRPr lang="en-US" dirty="0"/>
          </a:p>
        </p:txBody>
      </p:sp>
      <p:sp>
        <p:nvSpPr>
          <p:cNvPr id="6" name="Slide Number Placeholder 5"/>
          <p:cNvSpPr>
            <a:spLocks noGrp="1"/>
          </p:cNvSpPr>
          <p:nvPr>
            <p:ph type="sldNum" sz="quarter" idx="12"/>
          </p:nvPr>
        </p:nvSpPr>
        <p:spPr>
          <a:xfrm>
            <a:off x="7696200" y="152400"/>
            <a:ext cx="990600" cy="365125"/>
          </a:xfrm>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2104389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12831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TKT306 - Perancangan Tata Letak Fasilitas</a:t>
            </a:r>
            <a:endParaRPr lang="en-US"/>
          </a:p>
        </p:txBody>
      </p:sp>
      <p:sp>
        <p:nvSpPr>
          <p:cNvPr id="8" name="Footer Placeholder 7"/>
          <p:cNvSpPr>
            <a:spLocks noGrp="1"/>
          </p:cNvSpPr>
          <p:nvPr>
            <p:ph type="ftr" sz="quarter" idx="11"/>
          </p:nvPr>
        </p:nvSpPr>
        <p:spPr/>
        <p:txBody>
          <a:bodyPr/>
          <a:lstStyle/>
          <a:p>
            <a:r>
              <a:rPr lang="en-US" smtClean="0"/>
              <a:t>6623 - Taufiqur Rachman</a:t>
            </a:r>
            <a:endParaRPr lang="en-US"/>
          </a:p>
        </p:txBody>
      </p:sp>
      <p:sp>
        <p:nvSpPr>
          <p:cNvPr id="9" name="Slide Number Placeholder 8"/>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2616959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TKT306 - Perancangan Tata Letak Fasilitas</a:t>
            </a:r>
            <a:endParaRPr lang="en-US"/>
          </a:p>
        </p:txBody>
      </p:sp>
      <p:sp>
        <p:nvSpPr>
          <p:cNvPr id="4" name="Footer Placeholder 3"/>
          <p:cNvSpPr>
            <a:spLocks noGrp="1"/>
          </p:cNvSpPr>
          <p:nvPr>
            <p:ph type="ftr" sz="quarter" idx="11"/>
          </p:nvPr>
        </p:nvSpPr>
        <p:spPr/>
        <p:txBody>
          <a:bodyPr/>
          <a:lstStyle/>
          <a:p>
            <a:r>
              <a:rPr lang="en-US" smtClean="0"/>
              <a:t>6623 - Taufiqur Rachman</a:t>
            </a:r>
            <a:endParaRPr lang="en-US"/>
          </a:p>
        </p:txBody>
      </p:sp>
      <p:sp>
        <p:nvSpPr>
          <p:cNvPr id="5" name="Slide Number Placeholder 4"/>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93970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TKT306 - Perancangan Tata Letak Fasilitas</a:t>
            </a:r>
            <a:endParaRPr lang="en-US"/>
          </a:p>
        </p:txBody>
      </p:sp>
      <p:sp>
        <p:nvSpPr>
          <p:cNvPr id="3" name="Footer Placeholder 2"/>
          <p:cNvSpPr>
            <a:spLocks noGrp="1"/>
          </p:cNvSpPr>
          <p:nvPr>
            <p:ph type="ftr" sz="quarter" idx="11"/>
          </p:nvPr>
        </p:nvSpPr>
        <p:spPr/>
        <p:txBody>
          <a:bodyPr/>
          <a:lstStyle/>
          <a:p>
            <a:r>
              <a:rPr lang="en-US" smtClean="0"/>
              <a:t>6623 - Taufiqur Rachman</a:t>
            </a:r>
            <a:endParaRPr lang="en-US"/>
          </a:p>
        </p:txBody>
      </p:sp>
      <p:sp>
        <p:nvSpPr>
          <p:cNvPr id="4" name="Slide Number Placeholder 3"/>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18660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889087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422958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C:\Users\arsil\Desktop\Smartcreative2.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609600"/>
            <a:ext cx="8229600" cy="914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72243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3474720" cy="365125"/>
          </a:xfrm>
          <a:prstGeom prst="rect">
            <a:avLst/>
          </a:prstGeom>
        </p:spPr>
        <p:txBody>
          <a:bodyPr vert="horz" lIns="91440" tIns="45720" rIns="91440" bIns="45720" rtlCol="0" anchor="ctr"/>
          <a:lstStyle>
            <a:lvl1pPr algn="l">
              <a:defRPr sz="1200">
                <a:solidFill>
                  <a:schemeClr val="bg1"/>
                </a:solidFill>
              </a:defRPr>
            </a:lvl1pPr>
          </a:lstStyle>
          <a:p>
            <a:r>
              <a:rPr lang="en-US" smtClean="0"/>
              <a:t>TKT306 - Perancangan Tata Letak Fasilitas</a:t>
            </a:r>
            <a:endParaRPr lang="en-US" dirty="0"/>
          </a:p>
        </p:txBody>
      </p:sp>
      <p:sp>
        <p:nvSpPr>
          <p:cNvPr id="5" name="Footer Placeholder 4"/>
          <p:cNvSpPr>
            <a:spLocks noGrp="1"/>
          </p:cNvSpPr>
          <p:nvPr>
            <p:ph type="ftr" sz="quarter" idx="3"/>
          </p:nvPr>
        </p:nvSpPr>
        <p:spPr>
          <a:xfrm>
            <a:off x="43434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en-US" dirty="0" smtClean="0"/>
              <a:t>6623 - </a:t>
            </a:r>
            <a:r>
              <a:rPr lang="en-US" dirty="0" err="1" smtClean="0"/>
              <a:t>Taufiqur</a:t>
            </a:r>
            <a:r>
              <a:rPr lang="en-US" dirty="0" smtClean="0"/>
              <a:t> </a:t>
            </a:r>
            <a:r>
              <a:rPr lang="en-US" dirty="0" err="1" smtClean="0"/>
              <a:t>Rachman</a:t>
            </a:r>
            <a:endParaRPr lang="en-US" dirty="0"/>
          </a:p>
        </p:txBody>
      </p:sp>
      <p:sp>
        <p:nvSpPr>
          <p:cNvPr id="6" name="Slide Number Placeholder 5"/>
          <p:cNvSpPr>
            <a:spLocks noGrp="1"/>
          </p:cNvSpPr>
          <p:nvPr>
            <p:ph type="sldNum" sz="quarter" idx="4"/>
          </p:nvPr>
        </p:nvSpPr>
        <p:spPr>
          <a:xfrm>
            <a:off x="7620000" y="6356350"/>
            <a:ext cx="1066800" cy="365125"/>
          </a:xfrm>
          <a:prstGeom prst="rect">
            <a:avLst/>
          </a:prstGeom>
        </p:spPr>
        <p:txBody>
          <a:bodyPr vert="horz" lIns="91440" tIns="45720" rIns="91440" bIns="45720" rtlCol="0" anchor="ctr"/>
          <a:lstStyle>
            <a:lvl1pPr algn="r">
              <a:defRPr sz="1200">
                <a:solidFill>
                  <a:schemeClr val="bg1"/>
                </a:solidFill>
              </a:defRPr>
            </a:lvl1pPr>
          </a:lstStyle>
          <a:p>
            <a:fld id="{0A156141-EE72-4F1F-A749-B7E82EFB5B5F}" type="slidenum">
              <a:rPr lang="en-US" smtClean="0"/>
              <a:pPr/>
              <a:t>‹#›</a:t>
            </a:fld>
            <a:endParaRPr lang="en-US" dirty="0"/>
          </a:p>
        </p:txBody>
      </p:sp>
    </p:spTree>
    <p:extLst>
      <p:ext uri="{BB962C8B-B14F-4D97-AF65-F5344CB8AC3E}">
        <p14:creationId xmlns:p14="http://schemas.microsoft.com/office/powerpoint/2010/main" val="4072005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1219200"/>
            <a:ext cx="5943600" cy="2133600"/>
          </a:xfrm>
        </p:spPr>
        <p:txBody>
          <a:bodyPr anchor="ctr">
            <a:noAutofit/>
          </a:bodyPr>
          <a:lstStyle/>
          <a:p>
            <a:r>
              <a:rPr lang="en-US" sz="3600" dirty="0" smtClean="0"/>
              <a:t>PERILAKU DALAM ORGANISASI</a:t>
            </a:r>
            <a:endParaRPr lang="en-US" sz="3600"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048000" y="5029199"/>
            <a:ext cx="5943600" cy="1677528"/>
          </a:xfrm>
        </p:spPr>
        <p:txBody>
          <a:bodyPr>
            <a:normAutofit/>
          </a:bodyPr>
          <a:lstStyle/>
          <a:p>
            <a:r>
              <a:rPr lang="en-US" sz="1800" b="1" dirty="0" smtClean="0">
                <a:solidFill>
                  <a:schemeClr val="bg1"/>
                </a:solidFill>
                <a:effectLst>
                  <a:outerShdw blurRad="38100" dist="38100" dir="2700000" algn="tl">
                    <a:srgbClr val="000000">
                      <a:alpha val="43137"/>
                    </a:srgbClr>
                  </a:outerShdw>
                </a:effectLst>
              </a:rPr>
              <a:t>FAKULTAS EKONOMI DAN BISNIS </a:t>
            </a:r>
          </a:p>
          <a:p>
            <a:r>
              <a:rPr lang="en-US" sz="1800" b="1" dirty="0" smtClean="0">
                <a:solidFill>
                  <a:schemeClr val="bg1"/>
                </a:solidFill>
                <a:effectLst>
                  <a:outerShdw blurRad="38100" dist="38100" dir="2700000" algn="tl">
                    <a:srgbClr val="000000">
                      <a:alpha val="43137"/>
                    </a:srgbClr>
                  </a:outerShdw>
                </a:effectLst>
              </a:rPr>
              <a:t>UNIVERSITAS ESA UNGGUL</a:t>
            </a:r>
            <a:endParaRPr lang="en-US" sz="1800" b="1" dirty="0">
              <a:solidFill>
                <a:schemeClr val="bg1"/>
              </a:solidFill>
              <a:effectLst>
                <a:outerShdw blurRad="38100" dist="38100" dir="2700000" algn="tl">
                  <a:srgbClr val="000000">
                    <a:alpha val="43137"/>
                  </a:srgbClr>
                </a:outerShdw>
              </a:effectLst>
            </a:endParaRPr>
          </a:p>
        </p:txBody>
      </p:sp>
      <p:sp>
        <p:nvSpPr>
          <p:cNvPr id="7" name="Date Placeholder 3"/>
          <p:cNvSpPr txBox="1">
            <a:spLocks/>
          </p:cNvSpPr>
          <p:nvPr/>
        </p:nvSpPr>
        <p:spPr>
          <a:xfrm>
            <a:off x="152400" y="5014452"/>
            <a:ext cx="2590800" cy="1692275"/>
          </a:xfrm>
          <a:prstGeom prst="rect">
            <a:avLst/>
          </a:prstGeom>
        </p:spPr>
        <p:txBody>
          <a:bodyPr vert="horz" lIns="91440" tIns="45720" rIns="91440" bIns="45720" rtlCol="0" anchor="b"/>
          <a:lstStyle>
            <a:defPPr>
              <a:defRPr lang="en-US"/>
            </a:defPPr>
            <a:lvl1pPr marL="0" algn="ctr" defTabSz="914400" rtl="0" eaLnBrk="1" latinLnBrk="0" hangingPunct="1">
              <a:defRPr sz="2800" b="1" kern="1200">
                <a:solidFill>
                  <a:schemeClr val="tx1"/>
                </a:solidFill>
                <a:effectLst>
                  <a:outerShdw blurRad="38100" dist="38100" dir="2700000" algn="tl">
                    <a:srgbClr val="000000">
                      <a:alpha val="43137"/>
                    </a:srgbClr>
                  </a:outerShdw>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t>EBA 504</a:t>
            </a:r>
          </a:p>
          <a:p>
            <a:endParaRPr lang="id-ID" sz="2000" dirty="0" smtClean="0"/>
          </a:p>
          <a:p>
            <a:endParaRPr lang="id-ID" sz="2000" dirty="0"/>
          </a:p>
          <a:p>
            <a:r>
              <a:rPr lang="en-US" sz="2000" dirty="0" smtClean="0"/>
              <a:t>SPM</a:t>
            </a:r>
          </a:p>
        </p:txBody>
      </p:sp>
      <p:sp>
        <p:nvSpPr>
          <p:cNvPr id="5" name="Title 1"/>
          <p:cNvSpPr txBox="1">
            <a:spLocks/>
          </p:cNvSpPr>
          <p:nvPr/>
        </p:nvSpPr>
        <p:spPr>
          <a:xfrm>
            <a:off x="3048000" y="3429000"/>
            <a:ext cx="5943600" cy="1371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r>
              <a:rPr lang="en-US" b="1" dirty="0" smtClean="0">
                <a:effectLst>
                  <a:outerShdw blurRad="38100" dist="38100" dir="2700000" algn="tl">
                    <a:srgbClr val="000000">
                      <a:alpha val="43137"/>
                    </a:srgbClr>
                  </a:outerShdw>
                </a:effectLst>
              </a:rPr>
              <a:t>PERTEMUAN </a:t>
            </a:r>
            <a:r>
              <a:rPr lang="en-US" b="1" dirty="0" smtClean="0">
                <a:effectLst>
                  <a:outerShdw blurRad="38100" dist="38100" dir="2700000" algn="tl">
                    <a:srgbClr val="000000">
                      <a:alpha val="43137"/>
                    </a:srgbClr>
                  </a:outerShdw>
                </a:effectLst>
              </a:rPr>
              <a:t>#3</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3980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sv-SE" sz="2800" smtClean="0">
                <a:solidFill>
                  <a:schemeClr val="tx1"/>
                </a:solidFill>
              </a:rPr>
              <a:t>Struktur Organisasi Fungsional</a:t>
            </a:r>
            <a:endParaRPr lang="en-US" sz="2800" smtClean="0">
              <a:solidFill>
                <a:schemeClr val="tx1"/>
              </a:solidFill>
            </a:endParaRPr>
          </a:p>
        </p:txBody>
      </p:sp>
      <p:sp>
        <p:nvSpPr>
          <p:cNvPr id="11267" name="Text Box 5"/>
          <p:cNvSpPr txBox="1">
            <a:spLocks noChangeArrowheads="1"/>
          </p:cNvSpPr>
          <p:nvPr/>
        </p:nvSpPr>
        <p:spPr bwMode="auto">
          <a:xfrm>
            <a:off x="3492500" y="1773238"/>
            <a:ext cx="2016125" cy="404812"/>
          </a:xfrm>
          <a:prstGeom prst="rect">
            <a:avLst/>
          </a:prstGeom>
          <a:solidFill>
            <a:schemeClr val="hlink"/>
          </a:solidFill>
          <a:ln w="38100">
            <a:solidFill>
              <a:schemeClr val="tx2"/>
            </a:solidFill>
            <a:miter lim="800000"/>
            <a:headEnd/>
            <a:tailEnd/>
          </a:ln>
        </p:spPr>
        <p:txBody>
          <a:bodyPr>
            <a:spAutoFit/>
          </a:bodyPr>
          <a:lstStyle/>
          <a:p>
            <a:pPr algn="ctr" eaLnBrk="1" hangingPunct="1">
              <a:spcBef>
                <a:spcPct val="50000"/>
              </a:spcBef>
            </a:pPr>
            <a:r>
              <a:rPr lang="en-US" b="1">
                <a:solidFill>
                  <a:schemeClr val="bg1"/>
                </a:solidFill>
                <a:latin typeface="Arial" charset="0"/>
              </a:rPr>
              <a:t>CEO</a:t>
            </a:r>
          </a:p>
        </p:txBody>
      </p:sp>
      <p:sp>
        <p:nvSpPr>
          <p:cNvPr id="11268" name="Text Box 6"/>
          <p:cNvSpPr txBox="1">
            <a:spLocks noChangeArrowheads="1"/>
          </p:cNvSpPr>
          <p:nvPr/>
        </p:nvSpPr>
        <p:spPr bwMode="auto">
          <a:xfrm>
            <a:off x="4643438" y="4581525"/>
            <a:ext cx="1584325" cy="679450"/>
          </a:xfrm>
          <a:prstGeom prst="rect">
            <a:avLst/>
          </a:prstGeom>
          <a:solidFill>
            <a:schemeClr val="hlink"/>
          </a:solidFill>
          <a:ln w="38100">
            <a:solidFill>
              <a:schemeClr val="tx1"/>
            </a:solidFill>
            <a:miter lim="800000"/>
            <a:headEnd/>
            <a:tailEnd/>
          </a:ln>
        </p:spPr>
        <p:txBody>
          <a:bodyPr>
            <a:spAutoFit/>
          </a:bodyPr>
          <a:lstStyle/>
          <a:p>
            <a:pPr algn="ctr" eaLnBrk="1" hangingPunct="1">
              <a:spcBef>
                <a:spcPct val="50000"/>
              </a:spcBef>
            </a:pPr>
            <a:r>
              <a:rPr lang="en-US" b="1">
                <a:solidFill>
                  <a:schemeClr val="bg1"/>
                </a:solidFill>
                <a:latin typeface="Arial" charset="0"/>
              </a:rPr>
              <a:t>Mnjer Wilayah 1</a:t>
            </a:r>
          </a:p>
        </p:txBody>
      </p:sp>
      <p:sp>
        <p:nvSpPr>
          <p:cNvPr id="11269" name="Text Box 7"/>
          <p:cNvSpPr txBox="1">
            <a:spLocks noChangeArrowheads="1"/>
          </p:cNvSpPr>
          <p:nvPr/>
        </p:nvSpPr>
        <p:spPr bwMode="auto">
          <a:xfrm>
            <a:off x="5508625" y="2952750"/>
            <a:ext cx="2016125" cy="679450"/>
          </a:xfrm>
          <a:prstGeom prst="rect">
            <a:avLst/>
          </a:prstGeom>
          <a:solidFill>
            <a:schemeClr val="hlink"/>
          </a:solidFill>
          <a:ln w="38100">
            <a:solidFill>
              <a:schemeClr val="tx2"/>
            </a:solidFill>
            <a:miter lim="800000"/>
            <a:headEnd/>
            <a:tailEnd/>
          </a:ln>
        </p:spPr>
        <p:txBody>
          <a:bodyPr>
            <a:spAutoFit/>
          </a:bodyPr>
          <a:lstStyle/>
          <a:p>
            <a:pPr algn="ctr" eaLnBrk="1" hangingPunct="1">
              <a:spcBef>
                <a:spcPct val="50000"/>
              </a:spcBef>
            </a:pPr>
            <a:r>
              <a:rPr lang="en-US" b="1">
                <a:solidFill>
                  <a:schemeClr val="bg1"/>
                </a:solidFill>
                <a:latin typeface="Arial" charset="0"/>
              </a:rPr>
              <a:t>Mnjer Pemasaran</a:t>
            </a:r>
          </a:p>
        </p:txBody>
      </p:sp>
      <p:sp>
        <p:nvSpPr>
          <p:cNvPr id="11270" name="Text Box 8"/>
          <p:cNvSpPr txBox="1">
            <a:spLocks noChangeArrowheads="1"/>
          </p:cNvSpPr>
          <p:nvPr/>
        </p:nvSpPr>
        <p:spPr bwMode="auto">
          <a:xfrm>
            <a:off x="1258888" y="3024188"/>
            <a:ext cx="2016125" cy="679450"/>
          </a:xfrm>
          <a:prstGeom prst="rect">
            <a:avLst/>
          </a:prstGeom>
          <a:solidFill>
            <a:schemeClr val="hlink"/>
          </a:solidFill>
          <a:ln w="38100">
            <a:solidFill>
              <a:schemeClr val="tx1"/>
            </a:solidFill>
            <a:miter lim="800000"/>
            <a:headEnd/>
            <a:tailEnd/>
          </a:ln>
        </p:spPr>
        <p:txBody>
          <a:bodyPr>
            <a:spAutoFit/>
          </a:bodyPr>
          <a:lstStyle/>
          <a:p>
            <a:pPr algn="ctr" eaLnBrk="1" hangingPunct="1">
              <a:spcBef>
                <a:spcPct val="50000"/>
              </a:spcBef>
            </a:pPr>
            <a:r>
              <a:rPr lang="en-US" b="1">
                <a:solidFill>
                  <a:schemeClr val="bg1"/>
                </a:solidFill>
                <a:latin typeface="Arial" charset="0"/>
              </a:rPr>
              <a:t>Mnjer Manufaktur</a:t>
            </a:r>
          </a:p>
        </p:txBody>
      </p:sp>
      <p:sp>
        <p:nvSpPr>
          <p:cNvPr id="11271" name="Text Box 9"/>
          <p:cNvSpPr txBox="1">
            <a:spLocks noChangeArrowheads="1"/>
          </p:cNvSpPr>
          <p:nvPr/>
        </p:nvSpPr>
        <p:spPr bwMode="auto">
          <a:xfrm>
            <a:off x="2484438" y="4581525"/>
            <a:ext cx="1366837" cy="679450"/>
          </a:xfrm>
          <a:prstGeom prst="rect">
            <a:avLst/>
          </a:prstGeom>
          <a:solidFill>
            <a:schemeClr val="hlink"/>
          </a:solidFill>
          <a:ln w="38100">
            <a:solidFill>
              <a:schemeClr val="tx1"/>
            </a:solidFill>
            <a:miter lim="800000"/>
            <a:headEnd/>
            <a:tailEnd/>
          </a:ln>
        </p:spPr>
        <p:txBody>
          <a:bodyPr>
            <a:spAutoFit/>
          </a:bodyPr>
          <a:lstStyle/>
          <a:p>
            <a:pPr algn="ctr" eaLnBrk="1" hangingPunct="1">
              <a:spcBef>
                <a:spcPct val="50000"/>
              </a:spcBef>
            </a:pPr>
            <a:r>
              <a:rPr lang="en-US" b="1">
                <a:solidFill>
                  <a:schemeClr val="bg1"/>
                </a:solidFill>
                <a:latin typeface="Arial" charset="0"/>
              </a:rPr>
              <a:t>Mnjer Pabrik 2</a:t>
            </a:r>
          </a:p>
        </p:txBody>
      </p:sp>
      <p:sp>
        <p:nvSpPr>
          <p:cNvPr id="11272" name="Text Box 10"/>
          <p:cNvSpPr txBox="1">
            <a:spLocks noChangeArrowheads="1"/>
          </p:cNvSpPr>
          <p:nvPr/>
        </p:nvSpPr>
        <p:spPr bwMode="auto">
          <a:xfrm>
            <a:off x="323850" y="4581525"/>
            <a:ext cx="1441450" cy="679450"/>
          </a:xfrm>
          <a:prstGeom prst="rect">
            <a:avLst/>
          </a:prstGeom>
          <a:solidFill>
            <a:schemeClr val="hlink"/>
          </a:solidFill>
          <a:ln w="38100">
            <a:solidFill>
              <a:schemeClr val="tx1"/>
            </a:solidFill>
            <a:miter lim="800000"/>
            <a:headEnd/>
            <a:tailEnd/>
          </a:ln>
        </p:spPr>
        <p:txBody>
          <a:bodyPr>
            <a:spAutoFit/>
          </a:bodyPr>
          <a:lstStyle/>
          <a:p>
            <a:pPr algn="ctr" eaLnBrk="1" hangingPunct="1">
              <a:spcBef>
                <a:spcPct val="50000"/>
              </a:spcBef>
            </a:pPr>
            <a:r>
              <a:rPr lang="en-US" b="1">
                <a:solidFill>
                  <a:schemeClr val="bg1"/>
                </a:solidFill>
                <a:latin typeface="Arial" charset="0"/>
              </a:rPr>
              <a:t>Mnjer Pabrik 1</a:t>
            </a:r>
          </a:p>
        </p:txBody>
      </p:sp>
      <p:sp>
        <p:nvSpPr>
          <p:cNvPr id="11273" name="Text Box 11"/>
          <p:cNvSpPr txBox="1">
            <a:spLocks noChangeArrowheads="1"/>
          </p:cNvSpPr>
          <p:nvPr/>
        </p:nvSpPr>
        <p:spPr bwMode="auto">
          <a:xfrm>
            <a:off x="6877050" y="4581525"/>
            <a:ext cx="1584325" cy="679450"/>
          </a:xfrm>
          <a:prstGeom prst="rect">
            <a:avLst/>
          </a:prstGeom>
          <a:solidFill>
            <a:schemeClr val="hlink"/>
          </a:solidFill>
          <a:ln w="38100">
            <a:solidFill>
              <a:schemeClr val="tx1"/>
            </a:solidFill>
            <a:miter lim="800000"/>
            <a:headEnd/>
            <a:tailEnd/>
          </a:ln>
        </p:spPr>
        <p:txBody>
          <a:bodyPr>
            <a:spAutoFit/>
          </a:bodyPr>
          <a:lstStyle/>
          <a:p>
            <a:pPr algn="ctr" eaLnBrk="1" hangingPunct="1">
              <a:spcBef>
                <a:spcPct val="50000"/>
              </a:spcBef>
            </a:pPr>
            <a:r>
              <a:rPr lang="en-US" b="1">
                <a:solidFill>
                  <a:schemeClr val="bg1"/>
                </a:solidFill>
                <a:latin typeface="Arial" charset="0"/>
              </a:rPr>
              <a:t>Mnjer Wilayah 2</a:t>
            </a:r>
          </a:p>
        </p:txBody>
      </p:sp>
      <p:sp>
        <p:nvSpPr>
          <p:cNvPr id="11274" name="Line 12"/>
          <p:cNvSpPr>
            <a:spLocks noChangeShapeType="1"/>
          </p:cNvSpPr>
          <p:nvPr/>
        </p:nvSpPr>
        <p:spPr bwMode="auto">
          <a:xfrm>
            <a:off x="4500563" y="2205038"/>
            <a:ext cx="0" cy="431800"/>
          </a:xfrm>
          <a:prstGeom prst="line">
            <a:avLst/>
          </a:prstGeom>
          <a:noFill/>
          <a:ln w="9525">
            <a:solidFill>
              <a:schemeClr val="tx1"/>
            </a:solidFill>
            <a:round/>
            <a:headEnd/>
            <a:tailEnd/>
          </a:ln>
        </p:spPr>
        <p:txBody>
          <a:bodyPr/>
          <a:lstStyle/>
          <a:p>
            <a:endParaRPr lang="en-US"/>
          </a:p>
        </p:txBody>
      </p:sp>
      <p:sp>
        <p:nvSpPr>
          <p:cNvPr id="11275" name="Line 13"/>
          <p:cNvSpPr>
            <a:spLocks noChangeShapeType="1"/>
          </p:cNvSpPr>
          <p:nvPr/>
        </p:nvSpPr>
        <p:spPr bwMode="auto">
          <a:xfrm>
            <a:off x="2627313" y="2636838"/>
            <a:ext cx="3816350" cy="0"/>
          </a:xfrm>
          <a:prstGeom prst="line">
            <a:avLst/>
          </a:prstGeom>
          <a:noFill/>
          <a:ln w="9525">
            <a:solidFill>
              <a:schemeClr val="tx1"/>
            </a:solidFill>
            <a:round/>
            <a:headEnd/>
            <a:tailEnd/>
          </a:ln>
        </p:spPr>
        <p:txBody>
          <a:bodyPr/>
          <a:lstStyle/>
          <a:p>
            <a:endParaRPr lang="en-US"/>
          </a:p>
        </p:txBody>
      </p:sp>
      <p:sp>
        <p:nvSpPr>
          <p:cNvPr id="11276" name="Line 14"/>
          <p:cNvSpPr>
            <a:spLocks noChangeShapeType="1"/>
          </p:cNvSpPr>
          <p:nvPr/>
        </p:nvSpPr>
        <p:spPr bwMode="auto">
          <a:xfrm>
            <a:off x="2627313" y="2636838"/>
            <a:ext cx="0" cy="360362"/>
          </a:xfrm>
          <a:prstGeom prst="line">
            <a:avLst/>
          </a:prstGeom>
          <a:noFill/>
          <a:ln w="9525">
            <a:solidFill>
              <a:schemeClr val="tx1"/>
            </a:solidFill>
            <a:round/>
            <a:headEnd/>
            <a:tailEnd/>
          </a:ln>
        </p:spPr>
        <p:txBody>
          <a:bodyPr/>
          <a:lstStyle/>
          <a:p>
            <a:endParaRPr lang="en-US"/>
          </a:p>
        </p:txBody>
      </p:sp>
      <p:sp>
        <p:nvSpPr>
          <p:cNvPr id="11277" name="Line 15"/>
          <p:cNvSpPr>
            <a:spLocks noChangeShapeType="1"/>
          </p:cNvSpPr>
          <p:nvPr/>
        </p:nvSpPr>
        <p:spPr bwMode="auto">
          <a:xfrm>
            <a:off x="6429375" y="2636838"/>
            <a:ext cx="0" cy="287337"/>
          </a:xfrm>
          <a:prstGeom prst="line">
            <a:avLst/>
          </a:prstGeom>
          <a:noFill/>
          <a:ln w="9525">
            <a:solidFill>
              <a:schemeClr val="tx1"/>
            </a:solidFill>
            <a:round/>
            <a:headEnd/>
            <a:tailEnd/>
          </a:ln>
        </p:spPr>
        <p:txBody>
          <a:bodyPr/>
          <a:lstStyle/>
          <a:p>
            <a:endParaRPr lang="en-US"/>
          </a:p>
        </p:txBody>
      </p:sp>
      <p:sp>
        <p:nvSpPr>
          <p:cNvPr id="11278" name="Line 16"/>
          <p:cNvSpPr>
            <a:spLocks noChangeShapeType="1"/>
          </p:cNvSpPr>
          <p:nvPr/>
        </p:nvSpPr>
        <p:spPr bwMode="auto">
          <a:xfrm>
            <a:off x="2268538" y="3429000"/>
            <a:ext cx="0" cy="576263"/>
          </a:xfrm>
          <a:prstGeom prst="line">
            <a:avLst/>
          </a:prstGeom>
          <a:noFill/>
          <a:ln w="9525">
            <a:solidFill>
              <a:schemeClr val="tx1"/>
            </a:solidFill>
            <a:round/>
            <a:headEnd/>
            <a:tailEnd/>
          </a:ln>
        </p:spPr>
        <p:txBody>
          <a:bodyPr/>
          <a:lstStyle/>
          <a:p>
            <a:endParaRPr lang="en-US"/>
          </a:p>
        </p:txBody>
      </p:sp>
      <p:sp>
        <p:nvSpPr>
          <p:cNvPr id="11279" name="Line 17"/>
          <p:cNvSpPr>
            <a:spLocks noChangeShapeType="1"/>
          </p:cNvSpPr>
          <p:nvPr/>
        </p:nvSpPr>
        <p:spPr bwMode="auto">
          <a:xfrm>
            <a:off x="1187450" y="4019550"/>
            <a:ext cx="2089150" cy="0"/>
          </a:xfrm>
          <a:prstGeom prst="line">
            <a:avLst/>
          </a:prstGeom>
          <a:noFill/>
          <a:ln w="9525">
            <a:solidFill>
              <a:schemeClr val="tx1"/>
            </a:solidFill>
            <a:round/>
            <a:headEnd/>
            <a:tailEnd/>
          </a:ln>
        </p:spPr>
        <p:txBody>
          <a:bodyPr/>
          <a:lstStyle/>
          <a:p>
            <a:endParaRPr lang="en-US"/>
          </a:p>
        </p:txBody>
      </p:sp>
      <p:sp>
        <p:nvSpPr>
          <p:cNvPr id="11280" name="Line 19"/>
          <p:cNvSpPr>
            <a:spLocks noChangeShapeType="1"/>
          </p:cNvSpPr>
          <p:nvPr/>
        </p:nvSpPr>
        <p:spPr bwMode="auto">
          <a:xfrm>
            <a:off x="1187450" y="4005263"/>
            <a:ext cx="0" cy="576262"/>
          </a:xfrm>
          <a:prstGeom prst="line">
            <a:avLst/>
          </a:prstGeom>
          <a:noFill/>
          <a:ln w="9525">
            <a:solidFill>
              <a:schemeClr val="tx1"/>
            </a:solidFill>
            <a:round/>
            <a:headEnd/>
            <a:tailEnd/>
          </a:ln>
        </p:spPr>
        <p:txBody>
          <a:bodyPr/>
          <a:lstStyle/>
          <a:p>
            <a:endParaRPr lang="en-US"/>
          </a:p>
        </p:txBody>
      </p:sp>
      <p:sp>
        <p:nvSpPr>
          <p:cNvPr id="11281" name="Line 20"/>
          <p:cNvSpPr>
            <a:spLocks noChangeShapeType="1"/>
          </p:cNvSpPr>
          <p:nvPr/>
        </p:nvSpPr>
        <p:spPr bwMode="auto">
          <a:xfrm>
            <a:off x="3276600" y="4005263"/>
            <a:ext cx="0" cy="576262"/>
          </a:xfrm>
          <a:prstGeom prst="line">
            <a:avLst/>
          </a:prstGeom>
          <a:noFill/>
          <a:ln w="9525">
            <a:solidFill>
              <a:schemeClr val="tx1"/>
            </a:solidFill>
            <a:round/>
            <a:headEnd/>
            <a:tailEnd/>
          </a:ln>
        </p:spPr>
        <p:txBody>
          <a:bodyPr/>
          <a:lstStyle/>
          <a:p>
            <a:endParaRPr lang="en-US"/>
          </a:p>
        </p:txBody>
      </p:sp>
      <p:sp>
        <p:nvSpPr>
          <p:cNvPr id="11282" name="Line 21"/>
          <p:cNvSpPr>
            <a:spLocks noChangeShapeType="1"/>
          </p:cNvSpPr>
          <p:nvPr/>
        </p:nvSpPr>
        <p:spPr bwMode="auto">
          <a:xfrm>
            <a:off x="6443663" y="3357563"/>
            <a:ext cx="0" cy="719137"/>
          </a:xfrm>
          <a:prstGeom prst="line">
            <a:avLst/>
          </a:prstGeom>
          <a:noFill/>
          <a:ln w="9525">
            <a:solidFill>
              <a:schemeClr val="tx1"/>
            </a:solidFill>
            <a:round/>
            <a:headEnd/>
            <a:tailEnd/>
          </a:ln>
        </p:spPr>
        <p:txBody>
          <a:bodyPr/>
          <a:lstStyle/>
          <a:p>
            <a:endParaRPr lang="en-US"/>
          </a:p>
        </p:txBody>
      </p:sp>
      <p:sp>
        <p:nvSpPr>
          <p:cNvPr id="11283" name="Line 22"/>
          <p:cNvSpPr>
            <a:spLocks noChangeShapeType="1"/>
          </p:cNvSpPr>
          <p:nvPr/>
        </p:nvSpPr>
        <p:spPr bwMode="auto">
          <a:xfrm>
            <a:off x="5435600" y="4076700"/>
            <a:ext cx="2160588" cy="0"/>
          </a:xfrm>
          <a:prstGeom prst="line">
            <a:avLst/>
          </a:prstGeom>
          <a:noFill/>
          <a:ln w="9525">
            <a:solidFill>
              <a:schemeClr val="tx1"/>
            </a:solidFill>
            <a:round/>
            <a:headEnd/>
            <a:tailEnd/>
          </a:ln>
        </p:spPr>
        <p:txBody>
          <a:bodyPr/>
          <a:lstStyle/>
          <a:p>
            <a:endParaRPr lang="en-US"/>
          </a:p>
        </p:txBody>
      </p:sp>
      <p:sp>
        <p:nvSpPr>
          <p:cNvPr id="11284" name="Line 23"/>
          <p:cNvSpPr>
            <a:spLocks noChangeShapeType="1"/>
          </p:cNvSpPr>
          <p:nvPr/>
        </p:nvSpPr>
        <p:spPr bwMode="auto">
          <a:xfrm>
            <a:off x="5435600" y="4076700"/>
            <a:ext cx="0" cy="504825"/>
          </a:xfrm>
          <a:prstGeom prst="line">
            <a:avLst/>
          </a:prstGeom>
          <a:noFill/>
          <a:ln w="9525">
            <a:solidFill>
              <a:schemeClr val="tx1"/>
            </a:solidFill>
            <a:round/>
            <a:headEnd/>
            <a:tailEnd/>
          </a:ln>
        </p:spPr>
        <p:txBody>
          <a:bodyPr/>
          <a:lstStyle/>
          <a:p>
            <a:endParaRPr lang="en-US"/>
          </a:p>
        </p:txBody>
      </p:sp>
      <p:sp>
        <p:nvSpPr>
          <p:cNvPr id="11285" name="Line 24"/>
          <p:cNvSpPr>
            <a:spLocks noChangeShapeType="1"/>
          </p:cNvSpPr>
          <p:nvPr/>
        </p:nvSpPr>
        <p:spPr bwMode="auto">
          <a:xfrm>
            <a:off x="7581900" y="4076700"/>
            <a:ext cx="0" cy="504825"/>
          </a:xfrm>
          <a:prstGeom prst="line">
            <a:avLst/>
          </a:prstGeom>
          <a:noFill/>
          <a:ln w="9525">
            <a:solidFill>
              <a:schemeClr val="tx1"/>
            </a:solidFill>
            <a:round/>
            <a:headEnd/>
            <a:tailEnd/>
          </a:ln>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4213" y="188913"/>
            <a:ext cx="7772400" cy="966787"/>
          </a:xfrm>
        </p:spPr>
        <p:txBody>
          <a:bodyPr/>
          <a:lstStyle/>
          <a:p>
            <a:pPr eaLnBrk="1" hangingPunct="1"/>
            <a:r>
              <a:rPr lang="sv-SE" sz="3200" smtClean="0">
                <a:solidFill>
                  <a:schemeClr val="accent2"/>
                </a:solidFill>
              </a:rPr>
              <a:t>struktur unit bisnis</a:t>
            </a:r>
            <a:endParaRPr lang="en-US" sz="3200" smtClean="0">
              <a:solidFill>
                <a:schemeClr val="accent2"/>
              </a:solidFill>
            </a:endParaRPr>
          </a:p>
        </p:txBody>
      </p:sp>
      <p:sp>
        <p:nvSpPr>
          <p:cNvPr id="12291" name="Rectangle 3"/>
          <p:cNvSpPr>
            <a:spLocks noGrp="1" noChangeArrowheads="1"/>
          </p:cNvSpPr>
          <p:nvPr>
            <p:ph type="body" idx="1"/>
          </p:nvPr>
        </p:nvSpPr>
        <p:spPr>
          <a:xfrm>
            <a:off x="685800" y="1196975"/>
            <a:ext cx="7772400" cy="5327650"/>
          </a:xfrm>
        </p:spPr>
        <p:txBody>
          <a:bodyPr/>
          <a:lstStyle/>
          <a:p>
            <a:pPr marL="609600" indent="-609600" eaLnBrk="1" hangingPunct="1">
              <a:lnSpc>
                <a:spcPct val="80000"/>
              </a:lnSpc>
            </a:pPr>
            <a:r>
              <a:rPr lang="sv-SE" sz="1400" smtClean="0"/>
              <a:t>struktur unit bisnis, didalamnya para unit manajer bertanggung jawab atas aktivitas dari masing-masing unit, dan unit bisnis berfungsi sebagai bagian semi independen dari perusahaan.</a:t>
            </a:r>
          </a:p>
          <a:p>
            <a:pPr marL="609600" indent="-609600" eaLnBrk="1" hangingPunct="1">
              <a:lnSpc>
                <a:spcPct val="80000"/>
              </a:lnSpc>
              <a:buFontTx/>
              <a:buNone/>
            </a:pPr>
            <a:endParaRPr lang="sv-SE" sz="1400" smtClean="0"/>
          </a:p>
          <a:p>
            <a:pPr marL="609600" indent="-609600" eaLnBrk="1" hangingPunct="1">
              <a:lnSpc>
                <a:spcPct val="80000"/>
              </a:lnSpc>
            </a:pPr>
            <a:r>
              <a:rPr lang="sv-SE" sz="1400" smtClean="0"/>
              <a:t>Bentuk organisasi unit bisnis dari organisasi dirancang untuk menyelesaikan masalah yang terdapat pada struktur fungsional. Unit bisnis bertanggung jawab atas seluruh fungsi yang ada dalam produksi dan pemasaran sebuah ptoduk. Unit bisnis tersebut bertanggung jawab untuk melakukan perencanaan dan koordinasi kerja dari departemen pemasaran dan departemen produksi.</a:t>
            </a:r>
          </a:p>
          <a:p>
            <a:pPr marL="609600" indent="-609600" eaLnBrk="1" hangingPunct="1">
              <a:lnSpc>
                <a:spcPct val="80000"/>
              </a:lnSpc>
            </a:pPr>
            <a:endParaRPr lang="sv-SE" sz="1400" smtClean="0"/>
          </a:p>
          <a:p>
            <a:pPr marL="609600" indent="-609600" eaLnBrk="1" hangingPunct="1">
              <a:lnSpc>
                <a:spcPct val="80000"/>
              </a:lnSpc>
            </a:pPr>
            <a:r>
              <a:rPr lang="sv-SE" sz="1400" smtClean="0"/>
              <a:t>Keuntungan dari bentuk perusahaan unit bisnis ini adalah:</a:t>
            </a:r>
          </a:p>
          <a:p>
            <a:pPr marL="990600" lvl="1" indent="-533400" eaLnBrk="1" hangingPunct="1">
              <a:lnSpc>
                <a:spcPct val="80000"/>
              </a:lnSpc>
            </a:pPr>
            <a:r>
              <a:rPr lang="sv-SE" sz="1400" smtClean="0"/>
              <a:t>bahwa struktur organisasi ini bisa berfungsi sebagai tempat pelatihan bagi manajemen secara umum</a:t>
            </a:r>
          </a:p>
          <a:p>
            <a:pPr marL="990600" lvl="1" indent="-533400" eaLnBrk="1" hangingPunct="1">
              <a:lnSpc>
                <a:spcPct val="80000"/>
              </a:lnSpc>
            </a:pPr>
            <a:r>
              <a:rPr lang="sv-SE" sz="1400" smtClean="0"/>
              <a:t>unit bisnis lebih dekat dengan prduknya dibandingkan dengan kantor pusat, maka manajer unit bisnis dapat membuat keputusan produksi dan pemasaran yang lebih dibandingkan dengan cara yang diputuskan oleh kantor pusat.</a:t>
            </a:r>
          </a:p>
          <a:p>
            <a:pPr marL="990600" lvl="1" indent="-533400" eaLnBrk="1" hangingPunct="1">
              <a:lnSpc>
                <a:spcPct val="80000"/>
              </a:lnSpc>
            </a:pPr>
            <a:r>
              <a:rPr lang="sv-SE" sz="1400" smtClean="0"/>
              <a:t>Memberi reaksi cepat terhadp ancaman atau peluang baru.</a:t>
            </a:r>
          </a:p>
          <a:p>
            <a:pPr marL="990600" lvl="1" indent="-533400" eaLnBrk="1" hangingPunct="1">
              <a:lnSpc>
                <a:spcPct val="80000"/>
              </a:lnSpc>
              <a:buFontTx/>
              <a:buNone/>
            </a:pPr>
            <a:endParaRPr lang="sv-SE" sz="1400" smtClean="0"/>
          </a:p>
          <a:p>
            <a:pPr marL="609600" indent="-609600" eaLnBrk="1" hangingPunct="1">
              <a:lnSpc>
                <a:spcPct val="80000"/>
              </a:lnSpc>
            </a:pPr>
            <a:r>
              <a:rPr lang="sv-SE" sz="1400" smtClean="0"/>
              <a:t>Kerugian dari bentuk ini adalah :</a:t>
            </a:r>
          </a:p>
          <a:p>
            <a:pPr marL="990600" lvl="1" indent="-533400" eaLnBrk="1" hangingPunct="1">
              <a:lnSpc>
                <a:spcPct val="80000"/>
              </a:lnSpc>
            </a:pPr>
            <a:r>
              <a:rPr lang="sv-SE" sz="1400" smtClean="0"/>
              <a:t>adanya kemungkinan bahwa masing-masing staf unit bisnis menduplikasi sejumlah pekerjaan yang dalam organisasi fungsional dikerjakan di kantor pusat</a:t>
            </a:r>
          </a:p>
          <a:p>
            <a:pPr marL="990600" lvl="1" indent="-533400" eaLnBrk="1" hangingPunct="1">
              <a:lnSpc>
                <a:spcPct val="80000"/>
              </a:lnSpc>
            </a:pPr>
            <a:r>
              <a:rPr lang="sv-SE" sz="1400" smtClean="0"/>
              <a:t>jumlah spesialis dalam menjalankan fungsinya menjadi sangat sedikit.</a:t>
            </a:r>
            <a:endParaRPr lang="en-US" sz="14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sv-SE" sz="2800" smtClean="0">
                <a:solidFill>
                  <a:schemeClr val="accent2"/>
                </a:solidFill>
              </a:rPr>
              <a:t>Struktur Organisasi Unit Bisnis</a:t>
            </a:r>
            <a:endParaRPr lang="en-US" sz="2800" smtClean="0">
              <a:solidFill>
                <a:schemeClr val="accent2"/>
              </a:solidFill>
            </a:endParaRPr>
          </a:p>
        </p:txBody>
      </p:sp>
      <p:sp>
        <p:nvSpPr>
          <p:cNvPr id="13315" name="Text Box 5"/>
          <p:cNvSpPr txBox="1">
            <a:spLocks noChangeArrowheads="1"/>
          </p:cNvSpPr>
          <p:nvPr/>
        </p:nvSpPr>
        <p:spPr bwMode="auto">
          <a:xfrm>
            <a:off x="3635375" y="1628775"/>
            <a:ext cx="1368425" cy="404813"/>
          </a:xfrm>
          <a:prstGeom prst="rect">
            <a:avLst/>
          </a:prstGeom>
          <a:solidFill>
            <a:schemeClr val="hlink"/>
          </a:solidFill>
          <a:ln w="38100">
            <a:solidFill>
              <a:schemeClr val="tx2"/>
            </a:solidFill>
            <a:miter lim="800000"/>
            <a:headEnd/>
            <a:tailEnd/>
          </a:ln>
        </p:spPr>
        <p:txBody>
          <a:bodyPr>
            <a:spAutoFit/>
          </a:bodyPr>
          <a:lstStyle/>
          <a:p>
            <a:pPr algn="ctr" eaLnBrk="1" hangingPunct="1">
              <a:spcBef>
                <a:spcPct val="50000"/>
              </a:spcBef>
            </a:pPr>
            <a:r>
              <a:rPr lang="en-US" b="1">
                <a:solidFill>
                  <a:schemeClr val="bg1"/>
                </a:solidFill>
                <a:latin typeface="Arial" charset="0"/>
              </a:rPr>
              <a:t>CEO</a:t>
            </a:r>
          </a:p>
        </p:txBody>
      </p:sp>
      <p:sp>
        <p:nvSpPr>
          <p:cNvPr id="13316" name="Text Box 6"/>
          <p:cNvSpPr txBox="1">
            <a:spLocks noChangeArrowheads="1"/>
          </p:cNvSpPr>
          <p:nvPr/>
        </p:nvSpPr>
        <p:spPr bwMode="auto">
          <a:xfrm>
            <a:off x="1403350" y="2708275"/>
            <a:ext cx="1368425" cy="650875"/>
          </a:xfrm>
          <a:prstGeom prst="rect">
            <a:avLst/>
          </a:prstGeom>
          <a:solidFill>
            <a:schemeClr val="hlink"/>
          </a:solidFill>
          <a:ln w="9525">
            <a:solidFill>
              <a:schemeClr val="tx1"/>
            </a:solidFill>
            <a:miter lim="800000"/>
            <a:headEnd/>
            <a:tailEnd/>
          </a:ln>
        </p:spPr>
        <p:txBody>
          <a:bodyPr>
            <a:spAutoFit/>
          </a:bodyPr>
          <a:lstStyle/>
          <a:p>
            <a:pPr algn="ctr" eaLnBrk="1" hangingPunct="1">
              <a:spcBef>
                <a:spcPct val="50000"/>
              </a:spcBef>
            </a:pPr>
            <a:r>
              <a:rPr lang="en-US" b="1">
                <a:solidFill>
                  <a:schemeClr val="bg1"/>
                </a:solidFill>
                <a:latin typeface="Arial" charset="0"/>
              </a:rPr>
              <a:t>Mnjer Unit Bisnis X</a:t>
            </a:r>
          </a:p>
        </p:txBody>
      </p:sp>
      <p:sp>
        <p:nvSpPr>
          <p:cNvPr id="13317" name="Text Box 7"/>
          <p:cNvSpPr txBox="1">
            <a:spLocks noChangeArrowheads="1"/>
          </p:cNvSpPr>
          <p:nvPr/>
        </p:nvSpPr>
        <p:spPr bwMode="auto">
          <a:xfrm>
            <a:off x="4716463" y="4221163"/>
            <a:ext cx="1368425" cy="650875"/>
          </a:xfrm>
          <a:prstGeom prst="rect">
            <a:avLst/>
          </a:prstGeom>
          <a:solidFill>
            <a:schemeClr val="hlink"/>
          </a:solidFill>
          <a:ln w="9525">
            <a:solidFill>
              <a:schemeClr val="tx1"/>
            </a:solidFill>
            <a:miter lim="800000"/>
            <a:headEnd/>
            <a:tailEnd/>
          </a:ln>
        </p:spPr>
        <p:txBody>
          <a:bodyPr>
            <a:spAutoFit/>
          </a:bodyPr>
          <a:lstStyle/>
          <a:p>
            <a:pPr algn="ctr" eaLnBrk="1" hangingPunct="1">
              <a:spcBef>
                <a:spcPct val="50000"/>
              </a:spcBef>
            </a:pPr>
            <a:r>
              <a:rPr lang="en-US" b="1">
                <a:solidFill>
                  <a:schemeClr val="bg1"/>
                </a:solidFill>
                <a:latin typeface="Arial" charset="0"/>
              </a:rPr>
              <a:t>Mnjer Pabrik Y</a:t>
            </a:r>
          </a:p>
        </p:txBody>
      </p:sp>
      <p:sp>
        <p:nvSpPr>
          <p:cNvPr id="13318" name="Text Box 8"/>
          <p:cNvSpPr txBox="1">
            <a:spLocks noChangeArrowheads="1"/>
          </p:cNvSpPr>
          <p:nvPr/>
        </p:nvSpPr>
        <p:spPr bwMode="auto">
          <a:xfrm>
            <a:off x="5940425" y="2708275"/>
            <a:ext cx="1368425" cy="650875"/>
          </a:xfrm>
          <a:prstGeom prst="rect">
            <a:avLst/>
          </a:prstGeom>
          <a:solidFill>
            <a:schemeClr val="hlink"/>
          </a:solidFill>
          <a:ln w="9525">
            <a:solidFill>
              <a:schemeClr val="tx1"/>
            </a:solidFill>
            <a:miter lim="800000"/>
            <a:headEnd/>
            <a:tailEnd/>
          </a:ln>
        </p:spPr>
        <p:txBody>
          <a:bodyPr>
            <a:spAutoFit/>
          </a:bodyPr>
          <a:lstStyle/>
          <a:p>
            <a:pPr algn="ctr" eaLnBrk="1" hangingPunct="1">
              <a:spcBef>
                <a:spcPct val="50000"/>
              </a:spcBef>
            </a:pPr>
            <a:r>
              <a:rPr lang="en-US" b="1">
                <a:solidFill>
                  <a:schemeClr val="bg1"/>
                </a:solidFill>
                <a:latin typeface="Arial" charset="0"/>
              </a:rPr>
              <a:t>Mnjer Unit Bisnis Y</a:t>
            </a:r>
          </a:p>
        </p:txBody>
      </p:sp>
      <p:sp>
        <p:nvSpPr>
          <p:cNvPr id="13319" name="Text Box 9"/>
          <p:cNvSpPr txBox="1">
            <a:spLocks noChangeArrowheads="1"/>
          </p:cNvSpPr>
          <p:nvPr/>
        </p:nvSpPr>
        <p:spPr bwMode="auto">
          <a:xfrm>
            <a:off x="2411413" y="4292600"/>
            <a:ext cx="1584325" cy="650875"/>
          </a:xfrm>
          <a:prstGeom prst="rect">
            <a:avLst/>
          </a:prstGeom>
          <a:solidFill>
            <a:schemeClr val="hlink"/>
          </a:solidFill>
          <a:ln w="9525">
            <a:solidFill>
              <a:schemeClr val="tx1"/>
            </a:solidFill>
            <a:miter lim="800000"/>
            <a:headEnd/>
            <a:tailEnd/>
          </a:ln>
        </p:spPr>
        <p:txBody>
          <a:bodyPr>
            <a:spAutoFit/>
          </a:bodyPr>
          <a:lstStyle/>
          <a:p>
            <a:pPr algn="ctr" eaLnBrk="1" hangingPunct="1">
              <a:spcBef>
                <a:spcPct val="50000"/>
              </a:spcBef>
            </a:pPr>
            <a:r>
              <a:rPr lang="en-US" b="1">
                <a:solidFill>
                  <a:schemeClr val="bg1"/>
                </a:solidFill>
                <a:latin typeface="Arial" charset="0"/>
              </a:rPr>
              <a:t>Mnjer Pemasaran</a:t>
            </a:r>
          </a:p>
        </p:txBody>
      </p:sp>
      <p:sp>
        <p:nvSpPr>
          <p:cNvPr id="13320" name="Text Box 10"/>
          <p:cNvSpPr txBox="1">
            <a:spLocks noChangeArrowheads="1"/>
          </p:cNvSpPr>
          <p:nvPr/>
        </p:nvSpPr>
        <p:spPr bwMode="auto">
          <a:xfrm>
            <a:off x="611188" y="4292600"/>
            <a:ext cx="1368425" cy="650875"/>
          </a:xfrm>
          <a:prstGeom prst="rect">
            <a:avLst/>
          </a:prstGeom>
          <a:solidFill>
            <a:schemeClr val="hlink"/>
          </a:solidFill>
          <a:ln w="9525">
            <a:solidFill>
              <a:schemeClr val="tx1"/>
            </a:solidFill>
            <a:miter lim="800000"/>
            <a:headEnd/>
            <a:tailEnd/>
          </a:ln>
        </p:spPr>
        <p:txBody>
          <a:bodyPr>
            <a:spAutoFit/>
          </a:bodyPr>
          <a:lstStyle/>
          <a:p>
            <a:pPr algn="ctr" eaLnBrk="1" hangingPunct="1">
              <a:spcBef>
                <a:spcPct val="50000"/>
              </a:spcBef>
            </a:pPr>
            <a:r>
              <a:rPr lang="en-US" b="1">
                <a:solidFill>
                  <a:schemeClr val="bg1"/>
                </a:solidFill>
                <a:latin typeface="Arial" charset="0"/>
              </a:rPr>
              <a:t>Mnjer Pabrik X</a:t>
            </a:r>
          </a:p>
        </p:txBody>
      </p:sp>
      <p:sp>
        <p:nvSpPr>
          <p:cNvPr id="13321" name="Text Box 11"/>
          <p:cNvSpPr txBox="1">
            <a:spLocks noChangeArrowheads="1"/>
          </p:cNvSpPr>
          <p:nvPr/>
        </p:nvSpPr>
        <p:spPr bwMode="auto">
          <a:xfrm>
            <a:off x="6946900" y="4217988"/>
            <a:ext cx="1512888" cy="650875"/>
          </a:xfrm>
          <a:prstGeom prst="rect">
            <a:avLst/>
          </a:prstGeom>
          <a:solidFill>
            <a:schemeClr val="hlink"/>
          </a:solidFill>
          <a:ln w="9525">
            <a:solidFill>
              <a:schemeClr val="tx1"/>
            </a:solidFill>
            <a:miter lim="800000"/>
            <a:headEnd/>
            <a:tailEnd/>
          </a:ln>
        </p:spPr>
        <p:txBody>
          <a:bodyPr>
            <a:spAutoFit/>
          </a:bodyPr>
          <a:lstStyle/>
          <a:p>
            <a:pPr algn="ctr" eaLnBrk="1" hangingPunct="1">
              <a:spcBef>
                <a:spcPct val="50000"/>
              </a:spcBef>
            </a:pPr>
            <a:r>
              <a:rPr lang="en-US" b="1">
                <a:solidFill>
                  <a:schemeClr val="bg1"/>
                </a:solidFill>
                <a:latin typeface="Arial" charset="0"/>
              </a:rPr>
              <a:t>Mnjer Pemasaran</a:t>
            </a:r>
          </a:p>
        </p:txBody>
      </p:sp>
      <p:sp>
        <p:nvSpPr>
          <p:cNvPr id="13322" name="Line 12"/>
          <p:cNvSpPr>
            <a:spLocks noChangeShapeType="1"/>
          </p:cNvSpPr>
          <p:nvPr/>
        </p:nvSpPr>
        <p:spPr bwMode="auto">
          <a:xfrm>
            <a:off x="4284663" y="2060575"/>
            <a:ext cx="0" cy="360363"/>
          </a:xfrm>
          <a:prstGeom prst="line">
            <a:avLst/>
          </a:prstGeom>
          <a:noFill/>
          <a:ln w="9525">
            <a:solidFill>
              <a:schemeClr val="tx1"/>
            </a:solidFill>
            <a:round/>
            <a:headEnd/>
            <a:tailEnd/>
          </a:ln>
        </p:spPr>
        <p:txBody>
          <a:bodyPr/>
          <a:lstStyle/>
          <a:p>
            <a:endParaRPr lang="en-US"/>
          </a:p>
        </p:txBody>
      </p:sp>
      <p:sp>
        <p:nvSpPr>
          <p:cNvPr id="13323" name="Line 13"/>
          <p:cNvSpPr>
            <a:spLocks noChangeShapeType="1"/>
          </p:cNvSpPr>
          <p:nvPr/>
        </p:nvSpPr>
        <p:spPr bwMode="auto">
          <a:xfrm>
            <a:off x="2268538" y="2420938"/>
            <a:ext cx="4464050" cy="0"/>
          </a:xfrm>
          <a:prstGeom prst="line">
            <a:avLst/>
          </a:prstGeom>
          <a:noFill/>
          <a:ln w="9525">
            <a:solidFill>
              <a:schemeClr val="tx1"/>
            </a:solidFill>
            <a:round/>
            <a:headEnd/>
            <a:tailEnd/>
          </a:ln>
        </p:spPr>
        <p:txBody>
          <a:bodyPr/>
          <a:lstStyle/>
          <a:p>
            <a:endParaRPr lang="en-US"/>
          </a:p>
        </p:txBody>
      </p:sp>
      <p:sp>
        <p:nvSpPr>
          <p:cNvPr id="13324" name="Line 14"/>
          <p:cNvSpPr>
            <a:spLocks noChangeShapeType="1"/>
          </p:cNvSpPr>
          <p:nvPr/>
        </p:nvSpPr>
        <p:spPr bwMode="auto">
          <a:xfrm>
            <a:off x="2268538" y="2420938"/>
            <a:ext cx="0" cy="287337"/>
          </a:xfrm>
          <a:prstGeom prst="line">
            <a:avLst/>
          </a:prstGeom>
          <a:noFill/>
          <a:ln w="9525">
            <a:solidFill>
              <a:schemeClr val="tx1"/>
            </a:solidFill>
            <a:round/>
            <a:headEnd/>
            <a:tailEnd/>
          </a:ln>
        </p:spPr>
        <p:txBody>
          <a:bodyPr/>
          <a:lstStyle/>
          <a:p>
            <a:endParaRPr lang="en-US"/>
          </a:p>
        </p:txBody>
      </p:sp>
      <p:sp>
        <p:nvSpPr>
          <p:cNvPr id="13325" name="Line 15"/>
          <p:cNvSpPr>
            <a:spLocks noChangeShapeType="1"/>
          </p:cNvSpPr>
          <p:nvPr/>
        </p:nvSpPr>
        <p:spPr bwMode="auto">
          <a:xfrm>
            <a:off x="6732588" y="2420938"/>
            <a:ext cx="0" cy="287337"/>
          </a:xfrm>
          <a:prstGeom prst="line">
            <a:avLst/>
          </a:prstGeom>
          <a:noFill/>
          <a:ln w="9525">
            <a:solidFill>
              <a:schemeClr val="tx1"/>
            </a:solidFill>
            <a:round/>
            <a:headEnd/>
            <a:tailEnd/>
          </a:ln>
        </p:spPr>
        <p:txBody>
          <a:bodyPr/>
          <a:lstStyle/>
          <a:p>
            <a:endParaRPr lang="en-US"/>
          </a:p>
        </p:txBody>
      </p:sp>
      <p:sp>
        <p:nvSpPr>
          <p:cNvPr id="13326" name="Line 16"/>
          <p:cNvSpPr>
            <a:spLocks noChangeShapeType="1"/>
          </p:cNvSpPr>
          <p:nvPr/>
        </p:nvSpPr>
        <p:spPr bwMode="auto">
          <a:xfrm>
            <a:off x="2051050" y="3357563"/>
            <a:ext cx="0" cy="431800"/>
          </a:xfrm>
          <a:prstGeom prst="line">
            <a:avLst/>
          </a:prstGeom>
          <a:noFill/>
          <a:ln w="9525">
            <a:solidFill>
              <a:schemeClr val="tx1"/>
            </a:solidFill>
            <a:round/>
            <a:headEnd/>
            <a:tailEnd/>
          </a:ln>
        </p:spPr>
        <p:txBody>
          <a:bodyPr/>
          <a:lstStyle/>
          <a:p>
            <a:endParaRPr lang="en-US"/>
          </a:p>
        </p:txBody>
      </p:sp>
      <p:sp>
        <p:nvSpPr>
          <p:cNvPr id="13327" name="Line 17"/>
          <p:cNvSpPr>
            <a:spLocks noChangeShapeType="1"/>
          </p:cNvSpPr>
          <p:nvPr/>
        </p:nvSpPr>
        <p:spPr bwMode="auto">
          <a:xfrm>
            <a:off x="1258888" y="3789363"/>
            <a:ext cx="1800225" cy="0"/>
          </a:xfrm>
          <a:prstGeom prst="line">
            <a:avLst/>
          </a:prstGeom>
          <a:noFill/>
          <a:ln w="9525">
            <a:solidFill>
              <a:schemeClr val="tx1"/>
            </a:solidFill>
            <a:round/>
            <a:headEnd/>
            <a:tailEnd/>
          </a:ln>
        </p:spPr>
        <p:txBody>
          <a:bodyPr/>
          <a:lstStyle/>
          <a:p>
            <a:endParaRPr lang="en-US"/>
          </a:p>
        </p:txBody>
      </p:sp>
      <p:sp>
        <p:nvSpPr>
          <p:cNvPr id="13328" name="Line 18"/>
          <p:cNvSpPr>
            <a:spLocks noChangeShapeType="1"/>
          </p:cNvSpPr>
          <p:nvPr/>
        </p:nvSpPr>
        <p:spPr bwMode="auto">
          <a:xfrm>
            <a:off x="1258888" y="3789363"/>
            <a:ext cx="0" cy="503237"/>
          </a:xfrm>
          <a:prstGeom prst="line">
            <a:avLst/>
          </a:prstGeom>
          <a:noFill/>
          <a:ln w="9525">
            <a:solidFill>
              <a:schemeClr val="tx1"/>
            </a:solidFill>
            <a:round/>
            <a:headEnd/>
            <a:tailEnd/>
          </a:ln>
        </p:spPr>
        <p:txBody>
          <a:bodyPr/>
          <a:lstStyle/>
          <a:p>
            <a:endParaRPr lang="en-US"/>
          </a:p>
        </p:txBody>
      </p:sp>
      <p:sp>
        <p:nvSpPr>
          <p:cNvPr id="13329" name="Line 19"/>
          <p:cNvSpPr>
            <a:spLocks noChangeShapeType="1"/>
          </p:cNvSpPr>
          <p:nvPr/>
        </p:nvSpPr>
        <p:spPr bwMode="auto">
          <a:xfrm>
            <a:off x="3059113" y="3789363"/>
            <a:ext cx="0" cy="503237"/>
          </a:xfrm>
          <a:prstGeom prst="line">
            <a:avLst/>
          </a:prstGeom>
          <a:noFill/>
          <a:ln w="9525">
            <a:solidFill>
              <a:schemeClr val="tx1"/>
            </a:solidFill>
            <a:round/>
            <a:headEnd/>
            <a:tailEnd/>
          </a:ln>
        </p:spPr>
        <p:txBody>
          <a:bodyPr/>
          <a:lstStyle/>
          <a:p>
            <a:endParaRPr lang="en-US"/>
          </a:p>
        </p:txBody>
      </p:sp>
      <p:sp>
        <p:nvSpPr>
          <p:cNvPr id="13330" name="Line 20"/>
          <p:cNvSpPr>
            <a:spLocks noChangeShapeType="1"/>
          </p:cNvSpPr>
          <p:nvPr/>
        </p:nvSpPr>
        <p:spPr bwMode="auto">
          <a:xfrm>
            <a:off x="6659563" y="3357563"/>
            <a:ext cx="0" cy="431800"/>
          </a:xfrm>
          <a:prstGeom prst="line">
            <a:avLst/>
          </a:prstGeom>
          <a:noFill/>
          <a:ln w="9525">
            <a:solidFill>
              <a:schemeClr val="tx1"/>
            </a:solidFill>
            <a:round/>
            <a:headEnd/>
            <a:tailEnd/>
          </a:ln>
        </p:spPr>
        <p:txBody>
          <a:bodyPr/>
          <a:lstStyle/>
          <a:p>
            <a:endParaRPr lang="en-US"/>
          </a:p>
        </p:txBody>
      </p:sp>
      <p:sp>
        <p:nvSpPr>
          <p:cNvPr id="13331" name="Line 21"/>
          <p:cNvSpPr>
            <a:spLocks noChangeShapeType="1"/>
          </p:cNvSpPr>
          <p:nvPr/>
        </p:nvSpPr>
        <p:spPr bwMode="auto">
          <a:xfrm>
            <a:off x="5580063" y="3789363"/>
            <a:ext cx="2232025" cy="0"/>
          </a:xfrm>
          <a:prstGeom prst="line">
            <a:avLst/>
          </a:prstGeom>
          <a:noFill/>
          <a:ln w="9525">
            <a:solidFill>
              <a:schemeClr val="tx1"/>
            </a:solidFill>
            <a:round/>
            <a:headEnd/>
            <a:tailEnd/>
          </a:ln>
        </p:spPr>
        <p:txBody>
          <a:bodyPr/>
          <a:lstStyle/>
          <a:p>
            <a:endParaRPr lang="en-US"/>
          </a:p>
        </p:txBody>
      </p:sp>
      <p:sp>
        <p:nvSpPr>
          <p:cNvPr id="13332" name="Line 22"/>
          <p:cNvSpPr>
            <a:spLocks noChangeShapeType="1"/>
          </p:cNvSpPr>
          <p:nvPr/>
        </p:nvSpPr>
        <p:spPr bwMode="auto">
          <a:xfrm>
            <a:off x="5580063" y="3789363"/>
            <a:ext cx="0" cy="431800"/>
          </a:xfrm>
          <a:prstGeom prst="line">
            <a:avLst/>
          </a:prstGeom>
          <a:noFill/>
          <a:ln w="9525">
            <a:solidFill>
              <a:schemeClr val="tx1"/>
            </a:solidFill>
            <a:round/>
            <a:headEnd/>
            <a:tailEnd/>
          </a:ln>
        </p:spPr>
        <p:txBody>
          <a:bodyPr/>
          <a:lstStyle/>
          <a:p>
            <a:endParaRPr lang="en-US"/>
          </a:p>
        </p:txBody>
      </p:sp>
      <p:sp>
        <p:nvSpPr>
          <p:cNvPr id="13333" name="Line 23"/>
          <p:cNvSpPr>
            <a:spLocks noChangeShapeType="1"/>
          </p:cNvSpPr>
          <p:nvPr/>
        </p:nvSpPr>
        <p:spPr bwMode="auto">
          <a:xfrm>
            <a:off x="7812088" y="3789363"/>
            <a:ext cx="0" cy="431800"/>
          </a:xfrm>
          <a:prstGeom prst="line">
            <a:avLst/>
          </a:prstGeom>
          <a:noFill/>
          <a:ln w="9525">
            <a:solidFill>
              <a:schemeClr val="tx1"/>
            </a:solidFill>
            <a:round/>
            <a:headEnd/>
            <a:tailEnd/>
          </a:ln>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sv-SE" sz="3200" smtClean="0">
                <a:solidFill>
                  <a:schemeClr val="accent2"/>
                </a:solidFill>
              </a:rPr>
              <a:t>struktur matriks</a:t>
            </a:r>
            <a:endParaRPr lang="en-US" sz="3200" smtClean="0">
              <a:solidFill>
                <a:schemeClr val="accent2"/>
              </a:solidFill>
            </a:endParaRPr>
          </a:p>
        </p:txBody>
      </p:sp>
      <p:sp>
        <p:nvSpPr>
          <p:cNvPr id="14339" name="Rectangle 3"/>
          <p:cNvSpPr>
            <a:spLocks noGrp="1" noChangeArrowheads="1"/>
          </p:cNvSpPr>
          <p:nvPr>
            <p:ph type="body" idx="1"/>
          </p:nvPr>
        </p:nvSpPr>
        <p:spPr/>
        <p:txBody>
          <a:bodyPr/>
          <a:lstStyle/>
          <a:p>
            <a:pPr marL="609600" indent="-609600" eaLnBrk="1" hangingPunct="1"/>
            <a:r>
              <a:rPr lang="sv-SE" smtClean="0"/>
              <a:t>struktur matriks, didalamnya unit-unit fungsional memiliki tanggung jawab ganda</a:t>
            </a:r>
            <a:endParaRPr 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3635375" y="1773238"/>
            <a:ext cx="1873250" cy="376237"/>
          </a:xfrm>
          <a:prstGeom prst="rect">
            <a:avLst/>
          </a:prstGeom>
          <a:solidFill>
            <a:schemeClr val="hlink"/>
          </a:solidFill>
          <a:ln w="9525">
            <a:solidFill>
              <a:schemeClr val="tx1"/>
            </a:solidFill>
            <a:miter lim="800000"/>
            <a:headEnd/>
            <a:tailEnd/>
          </a:ln>
        </p:spPr>
        <p:txBody>
          <a:bodyPr>
            <a:spAutoFit/>
          </a:bodyPr>
          <a:lstStyle/>
          <a:p>
            <a:pPr algn="ctr" eaLnBrk="1" hangingPunct="1">
              <a:spcBef>
                <a:spcPct val="50000"/>
              </a:spcBef>
            </a:pPr>
            <a:r>
              <a:rPr lang="en-US" b="1">
                <a:solidFill>
                  <a:schemeClr val="bg1"/>
                </a:solidFill>
                <a:latin typeface="Arial" charset="0"/>
              </a:rPr>
              <a:t>CEO</a:t>
            </a:r>
          </a:p>
        </p:txBody>
      </p:sp>
      <p:sp>
        <p:nvSpPr>
          <p:cNvPr id="15363" name="Text Box 5"/>
          <p:cNvSpPr txBox="1">
            <a:spLocks noChangeArrowheads="1"/>
          </p:cNvSpPr>
          <p:nvPr/>
        </p:nvSpPr>
        <p:spPr bwMode="auto">
          <a:xfrm>
            <a:off x="5219700" y="5157788"/>
            <a:ext cx="1873250" cy="376237"/>
          </a:xfrm>
          <a:prstGeom prst="rect">
            <a:avLst/>
          </a:prstGeom>
          <a:solidFill>
            <a:schemeClr val="hlink"/>
          </a:solidFill>
          <a:ln w="9525">
            <a:solidFill>
              <a:schemeClr val="tx1"/>
            </a:solidFill>
            <a:miter lim="800000"/>
            <a:headEnd/>
            <a:tailEnd/>
          </a:ln>
        </p:spPr>
        <p:txBody>
          <a:bodyPr>
            <a:spAutoFit/>
          </a:bodyPr>
          <a:lstStyle/>
          <a:p>
            <a:pPr algn="ctr" eaLnBrk="1" hangingPunct="1">
              <a:spcBef>
                <a:spcPct val="50000"/>
              </a:spcBef>
            </a:pPr>
            <a:r>
              <a:rPr lang="en-US" b="1">
                <a:solidFill>
                  <a:schemeClr val="bg1"/>
                </a:solidFill>
                <a:latin typeface="Arial" charset="0"/>
              </a:rPr>
              <a:t>CEO</a:t>
            </a:r>
          </a:p>
        </p:txBody>
      </p:sp>
      <p:sp>
        <p:nvSpPr>
          <p:cNvPr id="15364" name="Text Box 6"/>
          <p:cNvSpPr txBox="1">
            <a:spLocks noChangeArrowheads="1"/>
          </p:cNvSpPr>
          <p:nvPr/>
        </p:nvSpPr>
        <p:spPr bwMode="auto">
          <a:xfrm>
            <a:off x="5364163" y="4076700"/>
            <a:ext cx="1873250" cy="376238"/>
          </a:xfrm>
          <a:prstGeom prst="rect">
            <a:avLst/>
          </a:prstGeom>
          <a:solidFill>
            <a:schemeClr val="hlink"/>
          </a:solidFill>
          <a:ln w="9525">
            <a:solidFill>
              <a:schemeClr val="tx1"/>
            </a:solidFill>
            <a:miter lim="800000"/>
            <a:headEnd/>
            <a:tailEnd/>
          </a:ln>
        </p:spPr>
        <p:txBody>
          <a:bodyPr>
            <a:spAutoFit/>
          </a:bodyPr>
          <a:lstStyle/>
          <a:p>
            <a:pPr algn="ctr" eaLnBrk="1" hangingPunct="1">
              <a:spcBef>
                <a:spcPct val="50000"/>
              </a:spcBef>
            </a:pPr>
            <a:r>
              <a:rPr lang="en-US" b="1">
                <a:solidFill>
                  <a:schemeClr val="bg1"/>
                </a:solidFill>
                <a:latin typeface="Arial" charset="0"/>
              </a:rPr>
              <a:t>CEO</a:t>
            </a:r>
          </a:p>
        </p:txBody>
      </p:sp>
      <p:sp>
        <p:nvSpPr>
          <p:cNvPr id="15365" name="Text Box 7"/>
          <p:cNvSpPr txBox="1">
            <a:spLocks noChangeArrowheads="1"/>
          </p:cNvSpPr>
          <p:nvPr/>
        </p:nvSpPr>
        <p:spPr bwMode="auto">
          <a:xfrm>
            <a:off x="5364163" y="3213100"/>
            <a:ext cx="1873250" cy="376238"/>
          </a:xfrm>
          <a:prstGeom prst="rect">
            <a:avLst/>
          </a:prstGeom>
          <a:solidFill>
            <a:schemeClr val="hlink"/>
          </a:solidFill>
          <a:ln w="9525">
            <a:solidFill>
              <a:schemeClr val="tx1"/>
            </a:solidFill>
            <a:miter lim="800000"/>
            <a:headEnd/>
            <a:tailEnd/>
          </a:ln>
        </p:spPr>
        <p:txBody>
          <a:bodyPr>
            <a:spAutoFit/>
          </a:bodyPr>
          <a:lstStyle/>
          <a:p>
            <a:pPr algn="ctr" eaLnBrk="1" hangingPunct="1">
              <a:spcBef>
                <a:spcPct val="50000"/>
              </a:spcBef>
            </a:pPr>
            <a:r>
              <a:rPr lang="en-US" b="1">
                <a:solidFill>
                  <a:schemeClr val="bg1"/>
                </a:solidFill>
                <a:latin typeface="Arial" charset="0"/>
              </a:rPr>
              <a:t>CEO</a:t>
            </a:r>
          </a:p>
        </p:txBody>
      </p:sp>
      <p:sp>
        <p:nvSpPr>
          <p:cNvPr id="15366" name="Text Box 8"/>
          <p:cNvSpPr txBox="1">
            <a:spLocks noChangeArrowheads="1"/>
          </p:cNvSpPr>
          <p:nvPr/>
        </p:nvSpPr>
        <p:spPr bwMode="auto">
          <a:xfrm>
            <a:off x="1908175" y="5157788"/>
            <a:ext cx="1873250" cy="376237"/>
          </a:xfrm>
          <a:prstGeom prst="rect">
            <a:avLst/>
          </a:prstGeom>
          <a:solidFill>
            <a:schemeClr val="hlink"/>
          </a:solidFill>
          <a:ln w="9525">
            <a:solidFill>
              <a:schemeClr val="tx1"/>
            </a:solidFill>
            <a:miter lim="800000"/>
            <a:headEnd/>
            <a:tailEnd/>
          </a:ln>
        </p:spPr>
        <p:txBody>
          <a:bodyPr>
            <a:spAutoFit/>
          </a:bodyPr>
          <a:lstStyle/>
          <a:p>
            <a:pPr algn="ctr" eaLnBrk="1" hangingPunct="1">
              <a:spcBef>
                <a:spcPct val="50000"/>
              </a:spcBef>
            </a:pPr>
            <a:r>
              <a:rPr lang="en-US" b="1">
                <a:solidFill>
                  <a:schemeClr val="bg1"/>
                </a:solidFill>
                <a:latin typeface="Arial" charset="0"/>
              </a:rPr>
              <a:t>CEO</a:t>
            </a:r>
          </a:p>
        </p:txBody>
      </p:sp>
      <p:sp>
        <p:nvSpPr>
          <p:cNvPr id="15367" name="Text Box 9"/>
          <p:cNvSpPr txBox="1">
            <a:spLocks noChangeArrowheads="1"/>
          </p:cNvSpPr>
          <p:nvPr/>
        </p:nvSpPr>
        <p:spPr bwMode="auto">
          <a:xfrm>
            <a:off x="1908175" y="4076700"/>
            <a:ext cx="1873250" cy="376238"/>
          </a:xfrm>
          <a:prstGeom prst="rect">
            <a:avLst/>
          </a:prstGeom>
          <a:solidFill>
            <a:schemeClr val="hlink"/>
          </a:solidFill>
          <a:ln w="9525">
            <a:solidFill>
              <a:schemeClr val="tx1"/>
            </a:solidFill>
            <a:miter lim="800000"/>
            <a:headEnd/>
            <a:tailEnd/>
          </a:ln>
        </p:spPr>
        <p:txBody>
          <a:bodyPr>
            <a:spAutoFit/>
          </a:bodyPr>
          <a:lstStyle/>
          <a:p>
            <a:pPr algn="ctr" eaLnBrk="1" hangingPunct="1">
              <a:spcBef>
                <a:spcPct val="50000"/>
              </a:spcBef>
            </a:pPr>
            <a:r>
              <a:rPr lang="en-US" b="1">
                <a:solidFill>
                  <a:schemeClr val="bg1"/>
                </a:solidFill>
                <a:latin typeface="Arial" charset="0"/>
              </a:rPr>
              <a:t>CEO</a:t>
            </a:r>
          </a:p>
        </p:txBody>
      </p:sp>
      <p:sp>
        <p:nvSpPr>
          <p:cNvPr id="15368" name="Text Box 10"/>
          <p:cNvSpPr txBox="1">
            <a:spLocks noChangeArrowheads="1"/>
          </p:cNvSpPr>
          <p:nvPr/>
        </p:nvSpPr>
        <p:spPr bwMode="auto">
          <a:xfrm>
            <a:off x="1908175" y="3141663"/>
            <a:ext cx="1873250" cy="376237"/>
          </a:xfrm>
          <a:prstGeom prst="rect">
            <a:avLst/>
          </a:prstGeom>
          <a:solidFill>
            <a:schemeClr val="hlink"/>
          </a:solidFill>
          <a:ln w="9525">
            <a:solidFill>
              <a:schemeClr val="tx1"/>
            </a:solidFill>
            <a:miter lim="800000"/>
            <a:headEnd/>
            <a:tailEnd/>
          </a:ln>
        </p:spPr>
        <p:txBody>
          <a:bodyPr>
            <a:spAutoFit/>
          </a:bodyPr>
          <a:lstStyle/>
          <a:p>
            <a:pPr algn="ctr" eaLnBrk="1" hangingPunct="1">
              <a:spcBef>
                <a:spcPct val="50000"/>
              </a:spcBef>
            </a:pPr>
            <a:r>
              <a:rPr lang="en-US" b="1">
                <a:solidFill>
                  <a:schemeClr val="bg1"/>
                </a:solidFill>
                <a:latin typeface="Arial" charset="0"/>
              </a:rPr>
              <a:t>CEO</a:t>
            </a:r>
          </a:p>
        </p:txBody>
      </p:sp>
      <p:sp>
        <p:nvSpPr>
          <p:cNvPr id="15369" name="Line 11"/>
          <p:cNvSpPr>
            <a:spLocks noChangeShapeType="1"/>
          </p:cNvSpPr>
          <p:nvPr/>
        </p:nvSpPr>
        <p:spPr bwMode="auto">
          <a:xfrm>
            <a:off x="4500563" y="2133600"/>
            <a:ext cx="0" cy="503238"/>
          </a:xfrm>
          <a:prstGeom prst="line">
            <a:avLst/>
          </a:prstGeom>
          <a:noFill/>
          <a:ln w="9525">
            <a:solidFill>
              <a:schemeClr val="tx1"/>
            </a:solidFill>
            <a:round/>
            <a:headEnd/>
            <a:tailEnd/>
          </a:ln>
        </p:spPr>
        <p:txBody>
          <a:bodyPr/>
          <a:lstStyle/>
          <a:p>
            <a:endParaRPr lang="en-US"/>
          </a:p>
        </p:txBody>
      </p:sp>
      <p:sp>
        <p:nvSpPr>
          <p:cNvPr id="15370" name="Line 12"/>
          <p:cNvSpPr>
            <a:spLocks noChangeShapeType="1"/>
          </p:cNvSpPr>
          <p:nvPr/>
        </p:nvSpPr>
        <p:spPr bwMode="auto">
          <a:xfrm>
            <a:off x="2987675" y="2651125"/>
            <a:ext cx="3384550" cy="0"/>
          </a:xfrm>
          <a:prstGeom prst="line">
            <a:avLst/>
          </a:prstGeom>
          <a:noFill/>
          <a:ln w="9525">
            <a:solidFill>
              <a:schemeClr val="tx1"/>
            </a:solidFill>
            <a:round/>
            <a:headEnd/>
            <a:tailEnd/>
          </a:ln>
        </p:spPr>
        <p:txBody>
          <a:bodyPr/>
          <a:lstStyle/>
          <a:p>
            <a:endParaRPr lang="en-US"/>
          </a:p>
        </p:txBody>
      </p:sp>
      <p:sp>
        <p:nvSpPr>
          <p:cNvPr id="15371" name="Line 13"/>
          <p:cNvSpPr>
            <a:spLocks noChangeShapeType="1"/>
          </p:cNvSpPr>
          <p:nvPr/>
        </p:nvSpPr>
        <p:spPr bwMode="auto">
          <a:xfrm>
            <a:off x="2987675" y="2636838"/>
            <a:ext cx="0" cy="504825"/>
          </a:xfrm>
          <a:prstGeom prst="line">
            <a:avLst/>
          </a:prstGeom>
          <a:noFill/>
          <a:ln w="9525">
            <a:solidFill>
              <a:schemeClr val="tx1"/>
            </a:solidFill>
            <a:round/>
            <a:headEnd/>
            <a:tailEnd/>
          </a:ln>
        </p:spPr>
        <p:txBody>
          <a:bodyPr/>
          <a:lstStyle/>
          <a:p>
            <a:endParaRPr lang="en-US"/>
          </a:p>
        </p:txBody>
      </p:sp>
      <p:sp>
        <p:nvSpPr>
          <p:cNvPr id="15372" name="Line 14"/>
          <p:cNvSpPr>
            <a:spLocks noChangeShapeType="1"/>
          </p:cNvSpPr>
          <p:nvPr/>
        </p:nvSpPr>
        <p:spPr bwMode="auto">
          <a:xfrm>
            <a:off x="6372225" y="2636838"/>
            <a:ext cx="0" cy="576262"/>
          </a:xfrm>
          <a:prstGeom prst="line">
            <a:avLst/>
          </a:prstGeom>
          <a:noFill/>
          <a:ln w="9525">
            <a:solidFill>
              <a:schemeClr val="tx1"/>
            </a:solidFill>
            <a:round/>
            <a:headEnd/>
            <a:tailEnd/>
          </a:ln>
        </p:spPr>
        <p:txBody>
          <a:bodyPr/>
          <a:lstStyle/>
          <a:p>
            <a:endParaRPr lang="en-US"/>
          </a:p>
        </p:txBody>
      </p:sp>
      <p:sp>
        <p:nvSpPr>
          <p:cNvPr id="15373" name="Line 16"/>
          <p:cNvSpPr>
            <a:spLocks noChangeShapeType="1"/>
          </p:cNvSpPr>
          <p:nvPr/>
        </p:nvSpPr>
        <p:spPr bwMode="auto">
          <a:xfrm>
            <a:off x="3779838" y="3357563"/>
            <a:ext cx="1439862" cy="2016125"/>
          </a:xfrm>
          <a:prstGeom prst="line">
            <a:avLst/>
          </a:prstGeom>
          <a:noFill/>
          <a:ln w="9525">
            <a:solidFill>
              <a:schemeClr val="tx1"/>
            </a:solidFill>
            <a:round/>
            <a:headEnd/>
            <a:tailEnd type="triangle" w="med" len="med"/>
          </a:ln>
        </p:spPr>
        <p:txBody>
          <a:bodyPr/>
          <a:lstStyle/>
          <a:p>
            <a:endParaRPr lang="en-US"/>
          </a:p>
        </p:txBody>
      </p:sp>
      <p:sp>
        <p:nvSpPr>
          <p:cNvPr id="15374" name="Line 17"/>
          <p:cNvSpPr>
            <a:spLocks noChangeShapeType="1"/>
          </p:cNvSpPr>
          <p:nvPr/>
        </p:nvSpPr>
        <p:spPr bwMode="auto">
          <a:xfrm>
            <a:off x="3779838" y="3357563"/>
            <a:ext cx="1584325" cy="935037"/>
          </a:xfrm>
          <a:prstGeom prst="line">
            <a:avLst/>
          </a:prstGeom>
          <a:noFill/>
          <a:ln w="9525">
            <a:solidFill>
              <a:schemeClr val="tx1"/>
            </a:solidFill>
            <a:round/>
            <a:headEnd/>
            <a:tailEnd type="triangle" w="med" len="med"/>
          </a:ln>
        </p:spPr>
        <p:txBody>
          <a:bodyPr/>
          <a:lstStyle/>
          <a:p>
            <a:endParaRPr lang="en-US"/>
          </a:p>
        </p:txBody>
      </p:sp>
      <p:sp>
        <p:nvSpPr>
          <p:cNvPr id="15375" name="Line 18"/>
          <p:cNvSpPr>
            <a:spLocks noChangeShapeType="1"/>
          </p:cNvSpPr>
          <p:nvPr/>
        </p:nvSpPr>
        <p:spPr bwMode="auto">
          <a:xfrm>
            <a:off x="3779838" y="3357563"/>
            <a:ext cx="1584325" cy="0"/>
          </a:xfrm>
          <a:prstGeom prst="line">
            <a:avLst/>
          </a:prstGeom>
          <a:noFill/>
          <a:ln w="9525">
            <a:solidFill>
              <a:schemeClr val="tx1"/>
            </a:solidFill>
            <a:round/>
            <a:headEnd/>
            <a:tailEnd type="triangle" w="med" len="med"/>
          </a:ln>
        </p:spPr>
        <p:txBody>
          <a:bodyPr/>
          <a:lstStyle/>
          <a:p>
            <a:endParaRPr lang="en-US"/>
          </a:p>
        </p:txBody>
      </p:sp>
      <p:sp>
        <p:nvSpPr>
          <p:cNvPr id="15376" name="Line 19"/>
          <p:cNvSpPr>
            <a:spLocks noChangeShapeType="1"/>
          </p:cNvSpPr>
          <p:nvPr/>
        </p:nvSpPr>
        <p:spPr bwMode="auto">
          <a:xfrm flipV="1">
            <a:off x="3779838" y="3429000"/>
            <a:ext cx="1512887" cy="863600"/>
          </a:xfrm>
          <a:prstGeom prst="line">
            <a:avLst/>
          </a:prstGeom>
          <a:noFill/>
          <a:ln w="9525">
            <a:solidFill>
              <a:schemeClr val="tx1"/>
            </a:solidFill>
            <a:round/>
            <a:headEnd/>
            <a:tailEnd type="triangle" w="med" len="med"/>
          </a:ln>
        </p:spPr>
        <p:txBody>
          <a:bodyPr/>
          <a:lstStyle/>
          <a:p>
            <a:endParaRPr lang="en-US"/>
          </a:p>
        </p:txBody>
      </p:sp>
      <p:sp>
        <p:nvSpPr>
          <p:cNvPr id="15377" name="Line 20"/>
          <p:cNvSpPr>
            <a:spLocks noChangeShapeType="1"/>
          </p:cNvSpPr>
          <p:nvPr/>
        </p:nvSpPr>
        <p:spPr bwMode="auto">
          <a:xfrm>
            <a:off x="3779838" y="4292600"/>
            <a:ext cx="1512887" cy="0"/>
          </a:xfrm>
          <a:prstGeom prst="line">
            <a:avLst/>
          </a:prstGeom>
          <a:noFill/>
          <a:ln w="9525">
            <a:solidFill>
              <a:schemeClr val="tx1"/>
            </a:solidFill>
            <a:round/>
            <a:headEnd/>
            <a:tailEnd type="triangle" w="med" len="med"/>
          </a:ln>
        </p:spPr>
        <p:txBody>
          <a:bodyPr/>
          <a:lstStyle/>
          <a:p>
            <a:endParaRPr lang="en-US"/>
          </a:p>
        </p:txBody>
      </p:sp>
      <p:sp>
        <p:nvSpPr>
          <p:cNvPr id="15378" name="Line 21"/>
          <p:cNvSpPr>
            <a:spLocks noChangeShapeType="1"/>
          </p:cNvSpPr>
          <p:nvPr/>
        </p:nvSpPr>
        <p:spPr bwMode="auto">
          <a:xfrm>
            <a:off x="3779838" y="4292600"/>
            <a:ext cx="1368425" cy="1081088"/>
          </a:xfrm>
          <a:prstGeom prst="line">
            <a:avLst/>
          </a:prstGeom>
          <a:noFill/>
          <a:ln w="9525">
            <a:solidFill>
              <a:schemeClr val="tx1"/>
            </a:solidFill>
            <a:round/>
            <a:headEnd/>
            <a:tailEnd type="triangle" w="med" len="med"/>
          </a:ln>
        </p:spPr>
        <p:txBody>
          <a:bodyPr/>
          <a:lstStyle/>
          <a:p>
            <a:endParaRPr lang="en-US"/>
          </a:p>
        </p:txBody>
      </p:sp>
      <p:sp>
        <p:nvSpPr>
          <p:cNvPr id="15379" name="Line 22"/>
          <p:cNvSpPr>
            <a:spLocks noChangeShapeType="1"/>
          </p:cNvSpPr>
          <p:nvPr/>
        </p:nvSpPr>
        <p:spPr bwMode="auto">
          <a:xfrm flipV="1">
            <a:off x="3779838" y="3500438"/>
            <a:ext cx="1512887" cy="1800225"/>
          </a:xfrm>
          <a:prstGeom prst="line">
            <a:avLst/>
          </a:prstGeom>
          <a:noFill/>
          <a:ln w="9525">
            <a:solidFill>
              <a:schemeClr val="tx1"/>
            </a:solidFill>
            <a:round/>
            <a:headEnd/>
            <a:tailEnd type="triangle" w="med" len="med"/>
          </a:ln>
        </p:spPr>
        <p:txBody>
          <a:bodyPr/>
          <a:lstStyle/>
          <a:p>
            <a:endParaRPr lang="en-US"/>
          </a:p>
        </p:txBody>
      </p:sp>
      <p:sp>
        <p:nvSpPr>
          <p:cNvPr id="15380" name="Line 23"/>
          <p:cNvSpPr>
            <a:spLocks noChangeShapeType="1"/>
          </p:cNvSpPr>
          <p:nvPr/>
        </p:nvSpPr>
        <p:spPr bwMode="auto">
          <a:xfrm flipV="1">
            <a:off x="3779838" y="4365625"/>
            <a:ext cx="1512887" cy="1008063"/>
          </a:xfrm>
          <a:prstGeom prst="line">
            <a:avLst/>
          </a:prstGeom>
          <a:noFill/>
          <a:ln w="9525">
            <a:solidFill>
              <a:schemeClr val="tx1"/>
            </a:solidFill>
            <a:round/>
            <a:headEnd/>
            <a:tailEnd type="triangle" w="med" len="med"/>
          </a:ln>
        </p:spPr>
        <p:txBody>
          <a:bodyPr/>
          <a:lstStyle/>
          <a:p>
            <a:endParaRPr lang="en-US"/>
          </a:p>
        </p:txBody>
      </p:sp>
      <p:sp>
        <p:nvSpPr>
          <p:cNvPr id="15381" name="Line 24"/>
          <p:cNvSpPr>
            <a:spLocks noChangeShapeType="1"/>
          </p:cNvSpPr>
          <p:nvPr/>
        </p:nvSpPr>
        <p:spPr bwMode="auto">
          <a:xfrm>
            <a:off x="3779838" y="5373688"/>
            <a:ext cx="1368425" cy="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301625"/>
            <a:ext cx="7772400" cy="1111250"/>
          </a:xfrm>
        </p:spPr>
        <p:txBody>
          <a:bodyPr/>
          <a:lstStyle/>
          <a:p>
            <a:pPr marL="838200" indent="-838200" eaLnBrk="1" hangingPunct="1"/>
            <a:r>
              <a:rPr lang="sv-SE" sz="3600" smtClean="0">
                <a:solidFill>
                  <a:schemeClr val="accent2"/>
                </a:solidFill>
              </a:rPr>
              <a:t>Fungsi Kontroller</a:t>
            </a:r>
            <a:endParaRPr lang="en-US" sz="3600" smtClean="0">
              <a:solidFill>
                <a:schemeClr val="accent2"/>
              </a:solidFill>
            </a:endParaRPr>
          </a:p>
        </p:txBody>
      </p:sp>
      <p:sp>
        <p:nvSpPr>
          <p:cNvPr id="16387" name="Rectangle 3"/>
          <p:cNvSpPr>
            <a:spLocks noGrp="1" noChangeArrowheads="1"/>
          </p:cNvSpPr>
          <p:nvPr>
            <p:ph type="body" idx="1"/>
          </p:nvPr>
        </p:nvSpPr>
        <p:spPr>
          <a:xfrm>
            <a:off x="685800" y="1557338"/>
            <a:ext cx="7772400" cy="4679950"/>
          </a:xfrm>
        </p:spPr>
        <p:txBody>
          <a:bodyPr/>
          <a:lstStyle/>
          <a:p>
            <a:pPr eaLnBrk="1" hangingPunct="1">
              <a:lnSpc>
                <a:spcPct val="80000"/>
              </a:lnSpc>
            </a:pPr>
            <a:r>
              <a:rPr lang="sv-SE" sz="1800" smtClean="0"/>
              <a:t>Fungsi kontroler :</a:t>
            </a:r>
          </a:p>
          <a:p>
            <a:pPr lvl="1" eaLnBrk="1" hangingPunct="1">
              <a:lnSpc>
                <a:spcPct val="80000"/>
              </a:lnSpc>
            </a:pPr>
            <a:r>
              <a:rPr lang="sv-SE" sz="1600" smtClean="0"/>
              <a:t>merancang dan mengoperasikan informasi serta sistem pengendalian</a:t>
            </a:r>
          </a:p>
          <a:p>
            <a:pPr lvl="1" eaLnBrk="1" hangingPunct="1">
              <a:lnSpc>
                <a:spcPct val="80000"/>
              </a:lnSpc>
            </a:pPr>
            <a:r>
              <a:rPr lang="sv-SE" sz="1600" smtClean="0"/>
              <a:t>menyiapkan pernyataan keuangan dan laporan keuangan (ternasuk pengembalian pajak ) kepada para pemegang saham dan pihak eksternal lainnya</a:t>
            </a:r>
          </a:p>
          <a:p>
            <a:pPr lvl="1" eaLnBrk="1" hangingPunct="1">
              <a:lnSpc>
                <a:spcPct val="80000"/>
              </a:lnSpc>
            </a:pPr>
            <a:r>
              <a:rPr lang="sv-SE" sz="1600" smtClean="0"/>
              <a:t>menyiapkan dan menganalisis laporan kinerja, menginterpretasikan lapioran ini untuk para manajer, menganalisis program dan proposal anggaran dari berbagai segmen perusahaan serta mengkonsolidasikan ke dalam anggaran tahunan secara keseluruhan</a:t>
            </a:r>
          </a:p>
          <a:p>
            <a:pPr lvl="1" eaLnBrk="1" hangingPunct="1">
              <a:lnSpc>
                <a:spcPct val="80000"/>
              </a:lnSpc>
            </a:pPr>
            <a:r>
              <a:rPr lang="sv-SE" sz="1600" smtClean="0"/>
              <a:t>melakukan supervisi audit internal dan mencatat prosedur pengendalian untuk menjamin validitas informasi, menetapkan pengamanan yang memadai terhadap pencurian dan kecurangan serta menjalankan audit operasional</a:t>
            </a:r>
          </a:p>
          <a:p>
            <a:pPr lvl="1" eaLnBrk="1" hangingPunct="1">
              <a:lnSpc>
                <a:spcPct val="80000"/>
              </a:lnSpc>
            </a:pPr>
            <a:r>
              <a:rPr lang="sv-SE" sz="1600" smtClean="0"/>
              <a:t>mengembangkan personel dalam organisasi pengendali dan berpartisipasi dalam pendidikan personal manajemen dalam kaitannya dengan fungsi pengendali.</a:t>
            </a:r>
            <a:endParaRPr lang="en-US" sz="16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609600"/>
            <a:ext cx="8229600" cy="5715000"/>
          </a:xfrm>
        </p:spPr>
        <p:txBody>
          <a:bodyPr>
            <a:normAutofit/>
          </a:bodyPr>
          <a:lstStyle/>
          <a:p>
            <a:pPr>
              <a:lnSpc>
                <a:spcPct val="150000"/>
              </a:lnSpc>
            </a:pP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SEKIAN</a:t>
            </a:r>
            <a:b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DAN</a:t>
            </a:r>
            <a:b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TERIMA KASIH</a:t>
            </a:r>
            <a:endParaRPr lang="en-US" sz="6000" b="1" spc="1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16</a:t>
            </a:fld>
            <a:endParaRPr lang="en-US"/>
          </a:p>
        </p:txBody>
      </p:sp>
    </p:spTree>
    <p:extLst>
      <p:ext uri="{BB962C8B-B14F-4D97-AF65-F5344CB8AC3E}">
        <p14:creationId xmlns:p14="http://schemas.microsoft.com/office/powerpoint/2010/main" val="3858992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sz="2800" b="1" dirty="0" smtClean="0"/>
              <a:t>KEMAMPUAN AKHIR YANG DIHARAPKAN</a:t>
            </a:r>
            <a:endParaRPr lang="en-US" sz="2800" b="1" dirty="0"/>
          </a:p>
        </p:txBody>
      </p:sp>
      <p:sp>
        <p:nvSpPr>
          <p:cNvPr id="8" name="Content Placeholder 7"/>
          <p:cNvSpPr>
            <a:spLocks noGrp="1"/>
          </p:cNvSpPr>
          <p:nvPr>
            <p:ph idx="1"/>
          </p:nvPr>
        </p:nvSpPr>
        <p:spPr/>
        <p:txBody>
          <a:bodyPr/>
          <a:lstStyle/>
          <a:p>
            <a:r>
              <a:rPr lang="en-US" dirty="0" err="1"/>
              <a:t>Memahami</a:t>
            </a:r>
            <a:r>
              <a:rPr lang="en-US" dirty="0"/>
              <a:t> </a:t>
            </a:r>
            <a:r>
              <a:rPr lang="en-US" dirty="0" err="1"/>
              <a:t>perilaku</a:t>
            </a:r>
            <a:r>
              <a:rPr lang="en-US" dirty="0"/>
              <a:t> </a:t>
            </a:r>
            <a:r>
              <a:rPr lang="en-US" dirty="0" err="1"/>
              <a:t>individu</a:t>
            </a:r>
            <a:r>
              <a:rPr lang="en-US" dirty="0"/>
              <a:t> </a:t>
            </a:r>
            <a:r>
              <a:rPr lang="en-US" dirty="0" err="1"/>
              <a:t>dalam</a:t>
            </a:r>
            <a:r>
              <a:rPr lang="en-US" dirty="0"/>
              <a:t> </a:t>
            </a:r>
            <a:r>
              <a:rPr lang="en-US" dirty="0" err="1"/>
              <a:t>organisasi</a:t>
            </a:r>
            <a:r>
              <a:rPr lang="en-US" dirty="0"/>
              <a:t> </a:t>
            </a:r>
            <a:r>
              <a:rPr lang="en-US" dirty="0" err="1"/>
              <a:t>sebagai</a:t>
            </a:r>
            <a:r>
              <a:rPr lang="en-US" dirty="0"/>
              <a:t> </a:t>
            </a:r>
            <a:r>
              <a:rPr lang="en-US" dirty="0" err="1"/>
              <a:t>lingkungan</a:t>
            </a:r>
            <a:r>
              <a:rPr lang="en-US" dirty="0"/>
              <a:t> </a:t>
            </a:r>
            <a:r>
              <a:rPr lang="en-US" dirty="0" err="1"/>
              <a:t>utama</a:t>
            </a:r>
            <a:r>
              <a:rPr lang="en-US" dirty="0"/>
              <a:t> </a:t>
            </a:r>
            <a:r>
              <a:rPr lang="en-US" dirty="0" err="1"/>
              <a:t>dalam</a:t>
            </a:r>
            <a:r>
              <a:rPr lang="en-US" dirty="0"/>
              <a:t> </a:t>
            </a:r>
            <a:r>
              <a:rPr lang="en-US" dirty="0" err="1"/>
              <a:t>implementasi</a:t>
            </a:r>
            <a:r>
              <a:rPr lang="en-US" dirty="0"/>
              <a:t> SPM</a:t>
            </a:r>
            <a:endParaRPr lang="en-US" dirty="0"/>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2</a:t>
            </a:fld>
            <a:endParaRPr lang="en-US"/>
          </a:p>
        </p:txBody>
      </p:sp>
    </p:spTree>
    <p:extLst>
      <p:ext uri="{BB962C8B-B14F-4D97-AF65-F5344CB8AC3E}">
        <p14:creationId xmlns:p14="http://schemas.microsoft.com/office/powerpoint/2010/main" val="3743941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50825" y="404813"/>
            <a:ext cx="7772400" cy="1182687"/>
          </a:xfrm>
        </p:spPr>
        <p:txBody>
          <a:bodyPr/>
          <a:lstStyle/>
          <a:p>
            <a:pPr algn="ctr" eaLnBrk="1" hangingPunct="1"/>
            <a:r>
              <a:rPr lang="en-US" sz="3200" smtClean="0">
                <a:solidFill>
                  <a:schemeClr val="tx1"/>
                </a:solidFill>
              </a:rPr>
              <a:t>Pentingnya Perilaku Organisasi dalam SPM</a:t>
            </a:r>
          </a:p>
        </p:txBody>
      </p:sp>
      <p:sp>
        <p:nvSpPr>
          <p:cNvPr id="4099" name="Rectangle 3"/>
          <p:cNvSpPr>
            <a:spLocks noGrp="1" noChangeArrowheads="1"/>
          </p:cNvSpPr>
          <p:nvPr>
            <p:ph type="body" idx="1"/>
          </p:nvPr>
        </p:nvSpPr>
        <p:spPr>
          <a:xfrm>
            <a:off x="684213" y="2420938"/>
            <a:ext cx="7772400" cy="4114800"/>
          </a:xfrm>
        </p:spPr>
        <p:txBody>
          <a:bodyPr/>
          <a:lstStyle/>
          <a:p>
            <a:pPr algn="ctr" eaLnBrk="1" hangingPunct="1"/>
            <a:r>
              <a:rPr lang="en-US" sz="2400" smtClean="0"/>
              <a:t>Sistem Pengendalian Manajemen mempengaruhi perilaku manusia</a:t>
            </a:r>
          </a:p>
          <a:p>
            <a:pPr algn="ctr" eaLnBrk="1" hangingPunct="1"/>
            <a:r>
              <a:rPr lang="en-US" sz="2400" smtClean="0"/>
              <a:t>Sistem pengendalian manajemen yang baik mempengaruhi sedemikian rupa sehingga memiliki tujuan yang selaras, artinya tindakan individu yang dilakukan untuk meraih tujuan pribadi juga akan membantu mencapai tujuan organisasi.</a:t>
            </a:r>
          </a:p>
          <a:p>
            <a:pPr algn="ctr" eaLnBrk="1" hangingPunct="1"/>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301625"/>
            <a:ext cx="7772400" cy="1039813"/>
          </a:xfrm>
        </p:spPr>
        <p:txBody>
          <a:bodyPr/>
          <a:lstStyle/>
          <a:p>
            <a:pPr marL="838200" indent="-838200" algn="ctr" eaLnBrk="1" hangingPunct="1"/>
            <a:r>
              <a:rPr lang="en-US" sz="3600" smtClean="0">
                <a:solidFill>
                  <a:schemeClr val="tx1"/>
                </a:solidFill>
              </a:rPr>
              <a:t>Keselarasan Tujuan</a:t>
            </a:r>
          </a:p>
        </p:txBody>
      </p:sp>
      <p:sp>
        <p:nvSpPr>
          <p:cNvPr id="5123" name="Rectangle 3"/>
          <p:cNvSpPr>
            <a:spLocks noGrp="1" noChangeArrowheads="1"/>
          </p:cNvSpPr>
          <p:nvPr>
            <p:ph type="body" idx="1"/>
          </p:nvPr>
        </p:nvSpPr>
        <p:spPr>
          <a:xfrm>
            <a:off x="539750" y="1773238"/>
            <a:ext cx="8135938" cy="4322762"/>
          </a:xfrm>
        </p:spPr>
        <p:txBody>
          <a:bodyPr/>
          <a:lstStyle/>
          <a:p>
            <a:pPr eaLnBrk="1" hangingPunct="1">
              <a:lnSpc>
                <a:spcPct val="90000"/>
              </a:lnSpc>
            </a:pPr>
            <a:r>
              <a:rPr lang="en-US" sz="2000" smtClean="0"/>
              <a:t>Tujuan utama dari sistem pengendalian manajemen adalah memastikan sejauh mungkin tingkat keselarasan tujuan (</a:t>
            </a:r>
            <a:r>
              <a:rPr lang="en-US" sz="2000" i="1" smtClean="0"/>
              <a:t>goals congruence</a:t>
            </a:r>
            <a:r>
              <a:rPr lang="en-US" sz="2000" smtClean="0"/>
              <a:t>) yang tinggi.</a:t>
            </a:r>
          </a:p>
          <a:p>
            <a:pPr eaLnBrk="1" hangingPunct="1">
              <a:lnSpc>
                <a:spcPct val="90000"/>
              </a:lnSpc>
              <a:buFontTx/>
              <a:buNone/>
            </a:pPr>
            <a:endParaRPr lang="en-US" sz="2000" smtClean="0"/>
          </a:p>
          <a:p>
            <a:pPr eaLnBrk="1" hangingPunct="1">
              <a:lnSpc>
                <a:spcPct val="90000"/>
              </a:lnSpc>
            </a:pPr>
            <a:r>
              <a:rPr lang="en-US" sz="2000" smtClean="0"/>
              <a:t>Dalam mengevaluasi praktik pengendalian manajemen, ada 2 pertanyaan penting yang diajukan :</a:t>
            </a:r>
          </a:p>
          <a:p>
            <a:pPr lvl="1" eaLnBrk="1" hangingPunct="1">
              <a:lnSpc>
                <a:spcPct val="90000"/>
              </a:lnSpc>
            </a:pPr>
            <a:r>
              <a:rPr lang="en-US" sz="2000" smtClean="0"/>
              <a:t>tindakan apa yang memotivasi orang untuk bertindak demi kepentingan diri mereka sendiri</a:t>
            </a:r>
          </a:p>
          <a:p>
            <a:pPr lvl="1" eaLnBrk="1" hangingPunct="1">
              <a:lnSpc>
                <a:spcPct val="90000"/>
              </a:lnSpc>
            </a:pPr>
            <a:r>
              <a:rPr lang="en-US" sz="2000" smtClean="0"/>
              <a:t>apakah tindakan ini sesuai dengan kepentingan organisasi tersebut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01625"/>
            <a:ext cx="7772400" cy="1039813"/>
          </a:xfrm>
        </p:spPr>
        <p:txBody>
          <a:bodyPr/>
          <a:lstStyle/>
          <a:p>
            <a:pPr marL="838200" indent="-838200" algn="ctr" eaLnBrk="1" hangingPunct="1"/>
            <a:r>
              <a:rPr lang="sv-SE" sz="2400" b="1" smtClean="0">
                <a:solidFill>
                  <a:schemeClr val="tx1"/>
                </a:solidFill>
              </a:rPr>
              <a:t>Faktor-Faktor yang mempengaruhi Keselarasan tujuan</a:t>
            </a:r>
            <a:endParaRPr lang="en-US" sz="2400" b="1" smtClean="0">
              <a:solidFill>
                <a:schemeClr val="tx1"/>
              </a:solidFill>
            </a:endParaRPr>
          </a:p>
        </p:txBody>
      </p:sp>
      <p:sp>
        <p:nvSpPr>
          <p:cNvPr id="6147" name="Rectangle 3"/>
          <p:cNvSpPr>
            <a:spLocks noGrp="1" noChangeArrowheads="1"/>
          </p:cNvSpPr>
          <p:nvPr>
            <p:ph type="body" idx="1"/>
          </p:nvPr>
        </p:nvSpPr>
        <p:spPr>
          <a:xfrm>
            <a:off x="685800" y="1412875"/>
            <a:ext cx="7772400" cy="4968875"/>
          </a:xfrm>
        </p:spPr>
        <p:txBody>
          <a:bodyPr/>
          <a:lstStyle/>
          <a:p>
            <a:pPr marL="990600" lvl="1" indent="-533400" eaLnBrk="1" hangingPunct="1">
              <a:lnSpc>
                <a:spcPct val="80000"/>
              </a:lnSpc>
            </a:pPr>
            <a:r>
              <a:rPr lang="sv-SE" sz="1400" b="1" i="1" smtClean="0"/>
              <a:t>Faktor-Faktor Eksternal</a:t>
            </a:r>
          </a:p>
          <a:p>
            <a:pPr marL="609600" indent="-609600" eaLnBrk="1" hangingPunct="1">
              <a:lnSpc>
                <a:spcPct val="80000"/>
              </a:lnSpc>
              <a:buFontTx/>
              <a:buNone/>
            </a:pPr>
            <a:r>
              <a:rPr lang="sv-SE" sz="1400" smtClean="0"/>
              <a:t>		-  Faktor eksternal adalah norma mengenai perilaku yang 	  	   diharapkan  di dalam masyarakat, dimana organisasi menjadi  </a:t>
            </a:r>
          </a:p>
          <a:p>
            <a:pPr marL="609600" indent="-609600" eaLnBrk="1" hangingPunct="1">
              <a:lnSpc>
                <a:spcPct val="80000"/>
              </a:lnSpc>
              <a:buFontTx/>
              <a:buNone/>
            </a:pPr>
            <a:r>
              <a:rPr lang="sv-SE" sz="1400" smtClean="0"/>
              <a:t>                   bagiannya.</a:t>
            </a:r>
          </a:p>
          <a:p>
            <a:pPr marL="609600" indent="-609600" eaLnBrk="1" hangingPunct="1">
              <a:lnSpc>
                <a:spcPct val="80000"/>
              </a:lnSpc>
              <a:buFontTx/>
              <a:buNone/>
            </a:pPr>
            <a:endParaRPr lang="sv-SE" sz="1400" smtClean="0"/>
          </a:p>
          <a:p>
            <a:pPr marL="990600" lvl="1" indent="-533400" eaLnBrk="1" hangingPunct="1">
              <a:lnSpc>
                <a:spcPct val="80000"/>
              </a:lnSpc>
              <a:buFontTx/>
              <a:buNone/>
            </a:pPr>
            <a:r>
              <a:rPr lang="sv-SE" sz="1400" smtClean="0"/>
              <a:t>	- Norma ini mencakup sikap atau etos kerja yang diwujudkan</a:t>
            </a:r>
          </a:p>
          <a:p>
            <a:pPr marL="990600" lvl="1" indent="-533400" eaLnBrk="1" hangingPunct="1">
              <a:lnSpc>
                <a:spcPct val="80000"/>
              </a:lnSpc>
              <a:buFontTx/>
              <a:buNone/>
            </a:pPr>
            <a:r>
              <a:rPr lang="sv-SE" sz="1400" smtClean="0"/>
              <a:t>           melalui loyalitas terhadap organisasi, keuletas, semangat dan   </a:t>
            </a:r>
          </a:p>
          <a:p>
            <a:pPr marL="990600" lvl="1" indent="-533400" eaLnBrk="1" hangingPunct="1">
              <a:lnSpc>
                <a:spcPct val="80000"/>
              </a:lnSpc>
              <a:buFontTx/>
              <a:buNone/>
            </a:pPr>
            <a:r>
              <a:rPr lang="sv-SE" sz="1400" smtClean="0"/>
              <a:t>           kebanggaan yang dimiliki pegawai dalam menjalankan tugas   </a:t>
            </a:r>
          </a:p>
          <a:p>
            <a:pPr marL="990600" lvl="1" indent="-533400" eaLnBrk="1" hangingPunct="1">
              <a:lnSpc>
                <a:spcPct val="80000"/>
              </a:lnSpc>
              <a:buFontTx/>
              <a:buNone/>
            </a:pPr>
            <a:r>
              <a:rPr lang="sv-SE" sz="1400" smtClean="0"/>
              <a:t>           (bukan hanya sekedar tepat waktu)</a:t>
            </a:r>
          </a:p>
          <a:p>
            <a:pPr marL="990600" lvl="1" indent="-533400" eaLnBrk="1" hangingPunct="1">
              <a:lnSpc>
                <a:spcPct val="80000"/>
              </a:lnSpc>
              <a:buFontTx/>
              <a:buNone/>
            </a:pPr>
            <a:endParaRPr lang="sv-SE" sz="1400" smtClean="0"/>
          </a:p>
          <a:p>
            <a:pPr marL="990600" lvl="1" indent="-533400" eaLnBrk="1" hangingPunct="1">
              <a:lnSpc>
                <a:spcPct val="80000"/>
              </a:lnSpc>
            </a:pPr>
            <a:r>
              <a:rPr lang="sv-SE" sz="1400" b="1" i="1" smtClean="0"/>
              <a:t>Faktor Internal</a:t>
            </a:r>
          </a:p>
          <a:p>
            <a:pPr marL="1371600" lvl="2" indent="-457200" eaLnBrk="1" hangingPunct="1">
              <a:lnSpc>
                <a:spcPct val="80000"/>
              </a:lnSpc>
            </a:pPr>
            <a:r>
              <a:rPr lang="sv-SE" sz="1400" smtClean="0"/>
              <a:t>Budaya</a:t>
            </a:r>
          </a:p>
          <a:p>
            <a:pPr marL="609600" indent="-609600" eaLnBrk="1" hangingPunct="1">
              <a:lnSpc>
                <a:spcPct val="80000"/>
              </a:lnSpc>
              <a:buFontTx/>
              <a:buNone/>
            </a:pPr>
            <a:r>
              <a:rPr lang="sv-SE" sz="1400" smtClean="0"/>
              <a:t>	 	        Meliputi keyakinan bersama, nilai-nilai hidup yang dianut,  </a:t>
            </a:r>
          </a:p>
          <a:p>
            <a:pPr marL="609600" indent="-609600" eaLnBrk="1" hangingPunct="1">
              <a:lnSpc>
                <a:spcPct val="80000"/>
              </a:lnSpc>
              <a:buFontTx/>
              <a:buNone/>
            </a:pPr>
            <a:r>
              <a:rPr lang="sv-SE" sz="1400" smtClean="0"/>
              <a:t>                        norma perilaku serta asumsi yang secara implisit diterima dan</a:t>
            </a:r>
          </a:p>
          <a:p>
            <a:pPr marL="609600" indent="-609600" eaLnBrk="1" hangingPunct="1">
              <a:lnSpc>
                <a:spcPct val="80000"/>
              </a:lnSpc>
              <a:buFontTx/>
              <a:buNone/>
            </a:pPr>
            <a:r>
              <a:rPr lang="sv-SE" sz="1400" smtClean="0"/>
              <a:t>                        secara eksplisit dimanifestasikan di seluruh jajaran organisasi.</a:t>
            </a:r>
          </a:p>
          <a:p>
            <a:pPr marL="609600" indent="-609600" eaLnBrk="1" hangingPunct="1">
              <a:lnSpc>
                <a:spcPct val="80000"/>
              </a:lnSpc>
            </a:pPr>
            <a:endParaRPr lang="sv-SE" sz="1400" smtClean="0"/>
          </a:p>
          <a:p>
            <a:pPr marL="609600" indent="-609600" eaLnBrk="1" hangingPunct="1">
              <a:lnSpc>
                <a:spcPct val="80000"/>
              </a:lnSpc>
              <a:buFontTx/>
              <a:buNone/>
            </a:pPr>
            <a:r>
              <a:rPr lang="sv-SE" sz="1400" smtClean="0"/>
              <a:t>		        Budaya perusahaan biasanya tidak berubah selama bertahun-  </a:t>
            </a:r>
          </a:p>
          <a:p>
            <a:pPr marL="609600" indent="-609600" eaLnBrk="1" hangingPunct="1">
              <a:lnSpc>
                <a:spcPct val="80000"/>
              </a:lnSpc>
              <a:buFontTx/>
              <a:buNone/>
            </a:pPr>
            <a:r>
              <a:rPr lang="sv-SE" sz="1400" smtClean="0"/>
              <a:t>                        tahun</a:t>
            </a:r>
          </a:p>
          <a:p>
            <a:pPr marL="609600" indent="-609600" eaLnBrk="1" hangingPunct="1">
              <a:lnSpc>
                <a:spcPct val="80000"/>
              </a:lnSpc>
              <a:buFontTx/>
              <a:buNone/>
            </a:pPr>
            <a:r>
              <a:rPr lang="sv-SE" sz="1400" smtClean="0"/>
              <a:t>		        Misal :  Johnson &amp; Johnson dengan kasus keracunan Tylenol</a:t>
            </a:r>
          </a:p>
          <a:p>
            <a:pPr marL="609600" indent="-609600" eaLnBrk="1" hangingPunct="1">
              <a:lnSpc>
                <a:spcPct val="80000"/>
              </a:lnSpc>
              <a:buFontTx/>
              <a:buNone/>
            </a:pPr>
            <a:r>
              <a:rPr lang="sv-SE" sz="1400" smtClean="0"/>
              <a:t>		                     Perusahaan melancarkan kampanye untuk memberikan</a:t>
            </a:r>
          </a:p>
          <a:p>
            <a:pPr marL="609600" indent="-609600" eaLnBrk="1" hangingPunct="1">
              <a:lnSpc>
                <a:spcPct val="80000"/>
              </a:lnSpc>
              <a:buFontTx/>
              <a:buNone/>
            </a:pPr>
            <a:r>
              <a:rPr lang="sv-SE" sz="1400" smtClean="0"/>
              <a:t>                                    informasi kepada ahli kesehatan dan masyarakat untuk   </a:t>
            </a:r>
          </a:p>
          <a:p>
            <a:pPr marL="609600" indent="-609600" eaLnBrk="1" hangingPunct="1">
              <a:lnSpc>
                <a:spcPct val="80000"/>
              </a:lnSpc>
              <a:buFontTx/>
              <a:buNone/>
            </a:pPr>
            <a:r>
              <a:rPr lang="sv-SE" sz="1400" smtClean="0"/>
              <a:t>                                   mencegah kejadian terulang</a:t>
            </a:r>
          </a:p>
          <a:p>
            <a:pPr marL="609600" indent="-609600" eaLnBrk="1" hangingPunct="1">
              <a:lnSpc>
                <a:spcPct val="80000"/>
              </a:lnSpc>
            </a:pPr>
            <a:r>
              <a:rPr lang="sv-SE" sz="1400" smtClean="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301625"/>
            <a:ext cx="7772400" cy="966788"/>
          </a:xfrm>
        </p:spPr>
        <p:txBody>
          <a:bodyPr/>
          <a:lstStyle/>
          <a:p>
            <a:pPr algn="ctr" eaLnBrk="1" hangingPunct="1"/>
            <a:r>
              <a:rPr lang="sv-SE" sz="2400" b="1" smtClean="0">
                <a:solidFill>
                  <a:schemeClr val="tx1"/>
                </a:solidFill>
              </a:rPr>
              <a:t>Faktor-Faktor yang mempengaruhi Keselarasan tujuan</a:t>
            </a:r>
            <a:endParaRPr lang="en-US" sz="2400" b="1" smtClean="0">
              <a:solidFill>
                <a:schemeClr val="tx1"/>
              </a:solidFill>
            </a:endParaRPr>
          </a:p>
        </p:txBody>
      </p:sp>
      <p:sp>
        <p:nvSpPr>
          <p:cNvPr id="7171" name="Rectangle 3"/>
          <p:cNvSpPr>
            <a:spLocks noGrp="1" noChangeArrowheads="1"/>
          </p:cNvSpPr>
          <p:nvPr>
            <p:ph type="body" idx="1"/>
          </p:nvPr>
        </p:nvSpPr>
        <p:spPr>
          <a:xfrm>
            <a:off x="685800" y="1412875"/>
            <a:ext cx="7772400" cy="4683125"/>
          </a:xfrm>
        </p:spPr>
        <p:txBody>
          <a:bodyPr/>
          <a:lstStyle/>
          <a:p>
            <a:pPr lvl="1" eaLnBrk="1" hangingPunct="1">
              <a:lnSpc>
                <a:spcPct val="80000"/>
              </a:lnSpc>
            </a:pPr>
            <a:r>
              <a:rPr lang="sv-SE" sz="1600" b="1" i="1" smtClean="0"/>
              <a:t>Faktor Internal</a:t>
            </a:r>
          </a:p>
          <a:p>
            <a:pPr lvl="2" eaLnBrk="1" hangingPunct="1">
              <a:lnSpc>
                <a:spcPct val="80000"/>
              </a:lnSpc>
            </a:pPr>
            <a:r>
              <a:rPr lang="sv-SE" sz="1600" smtClean="0"/>
              <a:t>Gaya manajemen</a:t>
            </a:r>
          </a:p>
          <a:p>
            <a:pPr lvl="2" eaLnBrk="1" hangingPunct="1">
              <a:lnSpc>
                <a:spcPct val="80000"/>
              </a:lnSpc>
              <a:buFontTx/>
              <a:buNone/>
            </a:pPr>
            <a:r>
              <a:rPr lang="sv-SE" sz="1600" smtClean="0"/>
              <a:t>	Manajer memiliki gaya yang beragam. Gaya ini memiliki dampak yang kuat terhadap sikap bawahan</a:t>
            </a:r>
          </a:p>
          <a:p>
            <a:pPr eaLnBrk="1" hangingPunct="1">
              <a:lnSpc>
                <a:spcPct val="80000"/>
              </a:lnSpc>
              <a:buFontTx/>
              <a:buNone/>
            </a:pPr>
            <a:r>
              <a:rPr lang="sv-SE" sz="1600" smtClean="0"/>
              <a:t>		   Misal : gaya kharismatik dan ramah, gaya</a:t>
            </a:r>
          </a:p>
          <a:p>
            <a:pPr eaLnBrk="1" hangingPunct="1">
              <a:lnSpc>
                <a:spcPct val="80000"/>
              </a:lnSpc>
              <a:buFontTx/>
              <a:buNone/>
            </a:pPr>
            <a:r>
              <a:rPr lang="sv-SE" sz="1600" smtClean="0"/>
              <a:t>                           santai dsb.</a:t>
            </a:r>
          </a:p>
          <a:p>
            <a:pPr eaLnBrk="1" hangingPunct="1">
              <a:lnSpc>
                <a:spcPct val="80000"/>
              </a:lnSpc>
              <a:buFontTx/>
              <a:buNone/>
            </a:pPr>
            <a:endParaRPr lang="sv-SE" sz="1600" smtClean="0"/>
          </a:p>
          <a:p>
            <a:pPr lvl="2" eaLnBrk="1" hangingPunct="1">
              <a:lnSpc>
                <a:spcPct val="80000"/>
              </a:lnSpc>
            </a:pPr>
            <a:r>
              <a:rPr lang="sv-SE" sz="1600" smtClean="0"/>
              <a:t>Organisasi informal</a:t>
            </a:r>
          </a:p>
          <a:p>
            <a:pPr eaLnBrk="1" hangingPunct="1">
              <a:lnSpc>
                <a:spcPct val="80000"/>
              </a:lnSpc>
              <a:buFontTx/>
              <a:buNone/>
            </a:pPr>
            <a:r>
              <a:rPr lang="sv-SE" sz="1600" smtClean="0"/>
              <a:t>		   Garis-garis dalam bagan organisasi 	   		   	   menggambarkan hubungan formal, namun dalam 	  	   rangka menjalankan tanggungjawabnya, beberapa 	   	   manajer juga menjalin komunikasi dengan banyak 	   	  orang lain dalam organisasi.</a:t>
            </a:r>
          </a:p>
          <a:p>
            <a:pPr eaLnBrk="1" hangingPunct="1">
              <a:lnSpc>
                <a:spcPct val="80000"/>
              </a:lnSpc>
              <a:buFontTx/>
              <a:buNone/>
            </a:pPr>
            <a:endParaRPr lang="sv-SE" sz="1600" smtClean="0"/>
          </a:p>
          <a:p>
            <a:pPr lvl="2" eaLnBrk="1" hangingPunct="1">
              <a:lnSpc>
                <a:spcPct val="80000"/>
              </a:lnSpc>
            </a:pPr>
            <a:r>
              <a:rPr lang="sv-SE" sz="1600" smtClean="0"/>
              <a:t>Persepsi dan Komunikasi</a:t>
            </a:r>
          </a:p>
          <a:p>
            <a:pPr eaLnBrk="1" hangingPunct="1">
              <a:lnSpc>
                <a:spcPct val="80000"/>
              </a:lnSpc>
              <a:buFontTx/>
              <a:buNone/>
            </a:pPr>
            <a:r>
              <a:rPr lang="sv-SE" sz="1600" smtClean="0"/>
              <a:t>		   Dalam upaya meraih tujuan-tujuan organisasi para   	  	   manajer harus mengetahui tujuan dan tindakan yang 	  	   harus diambil untuk mencapainya.Mereka menyerap 	   	   informasi dari berbagai jalur, baik jalur formal maupun 	  	   informal.</a:t>
            </a:r>
            <a:endParaRPr lang="en-US" sz="1600" smtClean="0"/>
          </a:p>
          <a:p>
            <a:pPr eaLnBrk="1" hangingPunct="1">
              <a:lnSpc>
                <a:spcPct val="80000"/>
              </a:lnSpc>
            </a:pPr>
            <a:endParaRPr lang="en-US" sz="16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4213" y="620713"/>
            <a:ext cx="7772400" cy="823912"/>
          </a:xfrm>
        </p:spPr>
        <p:txBody>
          <a:bodyPr>
            <a:normAutofit fontScale="90000"/>
          </a:bodyPr>
          <a:lstStyle/>
          <a:p>
            <a:pPr marL="838200" indent="-838200" algn="ctr" eaLnBrk="1" hangingPunct="1"/>
            <a:r>
              <a:rPr lang="sv-SE" sz="3200" smtClean="0">
                <a:solidFill>
                  <a:schemeClr val="tx1"/>
                </a:solidFill>
              </a:rPr>
              <a:t>Sistem pengendalian formal</a:t>
            </a:r>
            <a:r>
              <a:rPr lang="en-US" sz="3200" smtClean="0">
                <a:solidFill>
                  <a:schemeClr val="tx1"/>
                </a:solidFill>
              </a:rPr>
              <a:t/>
            </a:r>
            <a:br>
              <a:rPr lang="en-US" sz="3200" smtClean="0">
                <a:solidFill>
                  <a:schemeClr val="tx1"/>
                </a:solidFill>
              </a:rPr>
            </a:br>
            <a:endParaRPr lang="en-US" sz="3200" smtClean="0">
              <a:solidFill>
                <a:schemeClr val="tx1"/>
              </a:solidFill>
            </a:endParaRPr>
          </a:p>
        </p:txBody>
      </p:sp>
      <p:sp>
        <p:nvSpPr>
          <p:cNvPr id="8195" name="Rectangle 3"/>
          <p:cNvSpPr>
            <a:spLocks noGrp="1" noChangeArrowheads="1"/>
          </p:cNvSpPr>
          <p:nvPr>
            <p:ph type="body" idx="1"/>
          </p:nvPr>
        </p:nvSpPr>
        <p:spPr>
          <a:xfrm>
            <a:off x="685800" y="1484313"/>
            <a:ext cx="7772400" cy="4824412"/>
          </a:xfrm>
        </p:spPr>
        <p:txBody>
          <a:bodyPr/>
          <a:lstStyle/>
          <a:p>
            <a:pPr marL="990600" lvl="1" indent="-533400" eaLnBrk="1" hangingPunct="1">
              <a:lnSpc>
                <a:spcPct val="80000"/>
              </a:lnSpc>
            </a:pPr>
            <a:r>
              <a:rPr lang="sv-SE" sz="1400" smtClean="0"/>
              <a:t>Aturan</a:t>
            </a:r>
          </a:p>
          <a:p>
            <a:pPr marL="609600" indent="-609600" eaLnBrk="1" hangingPunct="1">
              <a:lnSpc>
                <a:spcPct val="80000"/>
              </a:lnSpc>
              <a:buFontTx/>
              <a:buNone/>
            </a:pPr>
            <a:r>
              <a:rPr lang="sv-SE" sz="1400" smtClean="0"/>
              <a:t>	     Aturan adalah seperangkat tulisan yang memuat semua 	 	 jenis instruksi dan pengendalian termasuk di dalamnya 	 	 adalah instruksi jabatan, pembagian kerja, prosedur 	 	 standar operasi, panduan, dan tuntunan etis.</a:t>
            </a:r>
          </a:p>
          <a:p>
            <a:pPr marL="609600" indent="-609600" eaLnBrk="1" hangingPunct="1">
              <a:lnSpc>
                <a:spcPct val="80000"/>
              </a:lnSpc>
              <a:buFontTx/>
              <a:buNone/>
            </a:pPr>
            <a:endParaRPr lang="sv-SE" sz="1400" smtClean="0"/>
          </a:p>
          <a:p>
            <a:pPr marL="609600" indent="-609600" eaLnBrk="1" hangingPunct="1">
              <a:lnSpc>
                <a:spcPct val="80000"/>
              </a:lnSpc>
              <a:buFontTx/>
              <a:buNone/>
            </a:pPr>
            <a:r>
              <a:rPr lang="sv-SE" sz="1400" smtClean="0"/>
              <a:t>		Ada beberapa jenis aturan :</a:t>
            </a:r>
          </a:p>
          <a:p>
            <a:pPr marL="1371600" lvl="2" indent="-457200" eaLnBrk="1" hangingPunct="1">
              <a:lnSpc>
                <a:spcPct val="80000"/>
              </a:lnSpc>
            </a:pPr>
            <a:r>
              <a:rPr lang="sv-SE" sz="1400" smtClean="0"/>
              <a:t>  pengendalian fisik</a:t>
            </a:r>
          </a:p>
          <a:p>
            <a:pPr marL="609600" indent="-609600" eaLnBrk="1" hangingPunct="1">
              <a:lnSpc>
                <a:spcPct val="80000"/>
              </a:lnSpc>
              <a:buFontTx/>
              <a:buNone/>
            </a:pPr>
            <a:r>
              <a:rPr lang="sv-SE" sz="1400" smtClean="0"/>
              <a:t>		         penjaga keamanan, gudang terkunci, ruangan besi, 		         pasword komputer</a:t>
            </a:r>
          </a:p>
          <a:p>
            <a:pPr marL="609600" indent="-609600" eaLnBrk="1" hangingPunct="1">
              <a:lnSpc>
                <a:spcPct val="80000"/>
              </a:lnSpc>
              <a:buFontTx/>
              <a:buNone/>
            </a:pPr>
            <a:endParaRPr lang="sv-SE" sz="1400" smtClean="0"/>
          </a:p>
          <a:p>
            <a:pPr marL="1371600" lvl="2" indent="-457200" eaLnBrk="1" hangingPunct="1">
              <a:lnSpc>
                <a:spcPct val="80000"/>
              </a:lnSpc>
            </a:pPr>
            <a:r>
              <a:rPr lang="sv-SE" sz="1400" smtClean="0"/>
              <a:t>Manual</a:t>
            </a:r>
          </a:p>
          <a:p>
            <a:pPr marL="609600" indent="-609600" eaLnBrk="1" hangingPunct="1">
              <a:lnSpc>
                <a:spcPct val="80000"/>
              </a:lnSpc>
              <a:buFontTx/>
              <a:buNone/>
            </a:pPr>
            <a:r>
              <a:rPr lang="sv-SE" sz="1400" smtClean="0"/>
              <a:t>		        Merupakan panduan yang kemudian diklasifikasikan sebagai 	        pedoman</a:t>
            </a:r>
          </a:p>
          <a:p>
            <a:pPr marL="609600" indent="-609600" eaLnBrk="1" hangingPunct="1">
              <a:lnSpc>
                <a:spcPct val="80000"/>
              </a:lnSpc>
              <a:buFontTx/>
              <a:buNone/>
            </a:pPr>
            <a:endParaRPr lang="sv-SE" sz="1400" smtClean="0"/>
          </a:p>
          <a:p>
            <a:pPr marL="1371600" lvl="2" indent="-457200" eaLnBrk="1" hangingPunct="1">
              <a:lnSpc>
                <a:spcPct val="80000"/>
              </a:lnSpc>
            </a:pPr>
            <a:r>
              <a:rPr lang="sv-SE" sz="1400" smtClean="0"/>
              <a:t>Pengamanan sistem</a:t>
            </a:r>
          </a:p>
          <a:p>
            <a:pPr marL="609600" indent="-609600" eaLnBrk="1" hangingPunct="1">
              <a:lnSpc>
                <a:spcPct val="80000"/>
              </a:lnSpc>
              <a:buFontTx/>
              <a:buNone/>
            </a:pPr>
            <a:r>
              <a:rPr lang="sv-SE" sz="1400" smtClean="0"/>
              <a:t>		       Pengamanan ini dirancang untuk memastikan bahwa   	   	       pemrosesan informasi untuk menjamin agar sistem mengalir 	  	       melalui sistem itu akan bersifat akurat dan untuk mencegah 		       kecurangan</a:t>
            </a:r>
          </a:p>
          <a:p>
            <a:pPr marL="1371600" lvl="2" indent="-457200" eaLnBrk="1" hangingPunct="1">
              <a:lnSpc>
                <a:spcPct val="80000"/>
              </a:lnSpc>
            </a:pPr>
            <a:r>
              <a:rPr lang="sv-SE" sz="1400" smtClean="0"/>
              <a:t>Sistem pengendalian tugas</a:t>
            </a:r>
          </a:p>
          <a:p>
            <a:pPr marL="609600" indent="-609600" eaLnBrk="1" hangingPunct="1">
              <a:lnSpc>
                <a:spcPct val="80000"/>
              </a:lnSpc>
            </a:pPr>
            <a:r>
              <a:rPr lang="sv-SE" sz="1400" smtClean="0"/>
              <a:t>Yaitu proses untuk menjamin bahwa tugas-tugas tertentu dijalankan secara efektif dan efisien.</a:t>
            </a:r>
            <a:endParaRPr lang="en-US" sz="14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marL="838200" indent="-838200" eaLnBrk="1" hangingPunct="1"/>
            <a:r>
              <a:rPr lang="sv-SE" sz="3200" smtClean="0">
                <a:solidFill>
                  <a:schemeClr val="tx1"/>
                </a:solidFill>
              </a:rPr>
              <a:t>Proses Kendali Secara Formal</a:t>
            </a:r>
            <a:r>
              <a:rPr lang="en-US" sz="3200" smtClean="0">
                <a:solidFill>
                  <a:schemeClr val="tx1"/>
                </a:solidFill>
              </a:rPr>
              <a:t/>
            </a:r>
            <a:br>
              <a:rPr lang="en-US" sz="3200" smtClean="0">
                <a:solidFill>
                  <a:schemeClr val="tx1"/>
                </a:solidFill>
              </a:rPr>
            </a:br>
            <a:endParaRPr lang="en-US" sz="3200" smtClean="0">
              <a:solidFill>
                <a:schemeClr val="tx1"/>
              </a:solidFill>
            </a:endParaRPr>
          </a:p>
        </p:txBody>
      </p:sp>
      <p:sp>
        <p:nvSpPr>
          <p:cNvPr id="9219" name="Rectangle 3"/>
          <p:cNvSpPr>
            <a:spLocks noGrp="1" noChangeArrowheads="1"/>
          </p:cNvSpPr>
          <p:nvPr>
            <p:ph type="body" idx="1"/>
          </p:nvPr>
        </p:nvSpPr>
        <p:spPr/>
        <p:txBody>
          <a:bodyPr/>
          <a:lstStyle/>
          <a:p>
            <a:pPr eaLnBrk="1" hangingPunct="1"/>
            <a:r>
              <a:rPr lang="sv-SE" smtClean="0"/>
              <a:t>Suatu rencana strategis akan melaksanakan tujuan dan strategi organisasi. Seluruh informasi yang tersedia dipergunakan untuk membuat perencanaan itu</a:t>
            </a:r>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marL="838200" indent="-838200" eaLnBrk="1" hangingPunct="1"/>
            <a:r>
              <a:rPr lang="sv-SE" sz="3200" smtClean="0">
                <a:solidFill>
                  <a:schemeClr val="tx1"/>
                </a:solidFill>
              </a:rPr>
              <a:t>Jenis-Jenis Organisasi</a:t>
            </a:r>
            <a:r>
              <a:rPr lang="en-US" sz="3200" smtClean="0">
                <a:solidFill>
                  <a:schemeClr val="tx1"/>
                </a:solidFill>
              </a:rPr>
              <a:t/>
            </a:r>
            <a:br>
              <a:rPr lang="en-US" sz="3200" smtClean="0">
                <a:solidFill>
                  <a:schemeClr val="tx1"/>
                </a:solidFill>
              </a:rPr>
            </a:br>
            <a:endParaRPr lang="en-US" sz="3200" smtClean="0">
              <a:solidFill>
                <a:schemeClr val="tx1"/>
              </a:solidFill>
            </a:endParaRPr>
          </a:p>
        </p:txBody>
      </p:sp>
      <p:sp>
        <p:nvSpPr>
          <p:cNvPr id="10243" name="Rectangle 3"/>
          <p:cNvSpPr>
            <a:spLocks noGrp="1" noChangeArrowheads="1"/>
          </p:cNvSpPr>
          <p:nvPr>
            <p:ph type="body" idx="1"/>
          </p:nvPr>
        </p:nvSpPr>
        <p:spPr/>
        <p:txBody>
          <a:bodyPr/>
          <a:lstStyle/>
          <a:p>
            <a:pPr marL="990600" lvl="1" indent="-533400" eaLnBrk="1" hangingPunct="1">
              <a:lnSpc>
                <a:spcPct val="80000"/>
              </a:lnSpc>
            </a:pPr>
            <a:r>
              <a:rPr lang="sv-SE" sz="1800" smtClean="0"/>
              <a:t>struktur funsional, didalamnya manajer bertanggung jawab atas fungsi yang terspesialisas seperti prioduksi dan pemasaran</a:t>
            </a:r>
          </a:p>
          <a:p>
            <a:pPr marL="990600" lvl="1" indent="-533400" eaLnBrk="1" hangingPunct="1">
              <a:lnSpc>
                <a:spcPct val="80000"/>
              </a:lnSpc>
            </a:pPr>
            <a:r>
              <a:rPr lang="sv-SE" sz="1800" smtClean="0"/>
              <a:t>Gagasan utama dari struktur organisasi bentuk fungsional adalah bahwa seorang manajer membawa keahlian khusus untuk mengambil keputusan yang berkaitan dengan fungsi spesifik yang berlawanan dengan manajer umum atau lainnya.</a:t>
            </a:r>
          </a:p>
          <a:p>
            <a:pPr marL="990600" lvl="1" indent="-533400" eaLnBrk="1" hangingPunct="1">
              <a:lnSpc>
                <a:spcPct val="80000"/>
              </a:lnSpc>
            </a:pPr>
            <a:r>
              <a:rPr lang="sv-SE" sz="1800" smtClean="0"/>
              <a:t>Kelemahan dari organisasi ini adalah :</a:t>
            </a:r>
          </a:p>
          <a:p>
            <a:pPr marL="1752600" lvl="3" indent="-381000" eaLnBrk="1" hangingPunct="1">
              <a:lnSpc>
                <a:spcPct val="80000"/>
              </a:lnSpc>
            </a:pPr>
            <a:r>
              <a:rPr lang="sv-SE" sz="1400" smtClean="0"/>
              <a:t>terdapat ketidakjelasan dalam menentukan efektifitas manajer fungsional secara terpisah, karena tiap fungsi memberikan kontribusi</a:t>
            </a:r>
          </a:p>
          <a:p>
            <a:pPr marL="1752600" lvl="3" indent="-381000" eaLnBrk="1" hangingPunct="1">
              <a:lnSpc>
                <a:spcPct val="80000"/>
              </a:lnSpc>
            </a:pPr>
            <a:r>
              <a:rPr lang="sv-SE" sz="1400" smtClean="0"/>
              <a:t>organisasi terdiri dari beberapa manajer yang bekerja dalam satu fungsi yang melapor ke beberapa manajer dari fungsi yang berbeda hanya dapat diselesaikan di tingkat atas</a:t>
            </a:r>
          </a:p>
          <a:p>
            <a:pPr marL="1752600" lvl="3" indent="-381000" eaLnBrk="1" hangingPunct="1">
              <a:lnSpc>
                <a:spcPct val="80000"/>
              </a:lnSpc>
            </a:pPr>
            <a:r>
              <a:rPr lang="sv-SE" sz="1400" smtClean="0"/>
              <a:t>struktur fungsional tidak memadahi untuk diterapkan pada sebuah perusahan dengan produk dan pasar yang beragam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TotalTime>
  <Words>642</Words>
  <Application>Microsoft Office PowerPoint</Application>
  <PresentationFormat>On-screen Show (4:3)</PresentationFormat>
  <Paragraphs>130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PERILAKU DALAM ORGANISASI</vt:lpstr>
      <vt:lpstr>KEMAMPUAN AKHIR YANG DIHARAPKAN</vt:lpstr>
      <vt:lpstr>Pentingnya Perilaku Organisasi dalam SPM</vt:lpstr>
      <vt:lpstr>Keselarasan Tujuan</vt:lpstr>
      <vt:lpstr>Faktor-Faktor yang mempengaruhi Keselarasan tujuan</vt:lpstr>
      <vt:lpstr>Faktor-Faktor yang mempengaruhi Keselarasan tujuan</vt:lpstr>
      <vt:lpstr>Sistem pengendalian formal </vt:lpstr>
      <vt:lpstr>Proses Kendali Secara Formal </vt:lpstr>
      <vt:lpstr>Jenis-Jenis Organisasi </vt:lpstr>
      <vt:lpstr>Struktur Organisasi Fungsional</vt:lpstr>
      <vt:lpstr>struktur unit bisnis</vt:lpstr>
      <vt:lpstr>Struktur Organisasi Unit Bisnis</vt:lpstr>
      <vt:lpstr>struktur matriks</vt:lpstr>
      <vt:lpstr>PowerPoint Presentation</vt:lpstr>
      <vt:lpstr>Fungsi Kontroller</vt:lpstr>
      <vt:lpstr>SEKIAN DAN TERIMA 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root</cp:lastModifiedBy>
  <cp:revision>19</cp:revision>
  <dcterms:created xsi:type="dcterms:W3CDTF">2017-09-09T11:34:57Z</dcterms:created>
  <dcterms:modified xsi:type="dcterms:W3CDTF">2017-09-19T22:22:46Z</dcterms:modified>
</cp:coreProperties>
</file>