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62" r:id="rId2"/>
    <p:sldId id="260" r:id="rId3"/>
    <p:sldId id="278" r:id="rId4"/>
    <p:sldId id="279" r:id="rId5"/>
    <p:sldId id="280" r:id="rId6"/>
    <p:sldId id="281" r:id="rId7"/>
    <p:sldId id="282" r:id="rId8"/>
    <p:sldId id="283" r:id="rId9"/>
    <p:sldId id="284" r:id="rId10"/>
    <p:sldId id="285" r:id="rId11"/>
    <p:sldId id="286" r:id="rId12"/>
    <p:sldId id="287"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altLang="en-US" sz="3600" b="1" dirty="0"/>
              <a:t>PENENTUAN HARGA TRANSFER</a:t>
            </a:r>
            <a:endParaRPr lang="en-US"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 </a:t>
            </a:r>
          </a:p>
          <a:p>
            <a:r>
              <a:rPr lang="en-US" sz="1800" b="1" dirty="0" smtClean="0">
                <a:solidFill>
                  <a:schemeClr val="bg1"/>
                </a:solidFill>
                <a:effectLst>
                  <a:outerShdw blurRad="38100" dist="38100" dir="2700000" algn="tl">
                    <a:srgbClr val="000000">
                      <a:alpha val="43137"/>
                    </a:srgbClr>
                  </a:outerShdw>
                </a:effectLst>
              </a:rPr>
              <a:t>UNIVERSITAS </a:t>
            </a:r>
            <a:r>
              <a:rPr lang="en-US" sz="1800" b="1" dirty="0" smtClean="0">
                <a:solidFill>
                  <a:schemeClr val="bg1"/>
                </a:solidFill>
                <a:effectLst>
                  <a:outerShdw blurRad="38100" dist="38100" dir="2700000" algn="tl">
                    <a:srgbClr val="000000">
                      <a:alpha val="43137"/>
                    </a:srgbClr>
                  </a:outerShdw>
                </a:effectLst>
              </a:rPr>
              <a:t>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endParaRPr lang="en-US" sz="2000" dirty="0" smtClean="0"/>
          </a:p>
          <a:p>
            <a:endParaRPr lang="id-ID" sz="2000" dirty="0" smtClean="0"/>
          </a:p>
          <a:p>
            <a:endParaRPr lang="id-ID" sz="2000" dirty="0"/>
          </a:p>
          <a:p>
            <a:r>
              <a:rPr lang="en-US" sz="2000" dirty="0" smtClean="0"/>
              <a:t>SPM</a:t>
            </a:r>
            <a:endParaRPr lang="en-US" sz="2000" dirty="0" smtClean="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#7</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1625"/>
            <a:ext cx="7772400" cy="1039813"/>
          </a:xfrm>
        </p:spPr>
        <p:txBody>
          <a:bodyPr/>
          <a:lstStyle/>
          <a:p>
            <a:pPr marL="838200" indent="-838200" eaLnBrk="1" hangingPunct="1"/>
            <a:r>
              <a:rPr lang="fi-FI" altLang="en-US" sz="3200" smtClean="0">
                <a:solidFill>
                  <a:schemeClr val="tx1"/>
                </a:solidFill>
              </a:rPr>
              <a:t>Penentuan Harga Jasa</a:t>
            </a:r>
            <a:endParaRPr lang="en-US" altLang="en-US" sz="3200" smtClean="0">
              <a:solidFill>
                <a:schemeClr val="tx1"/>
              </a:solidFill>
            </a:endParaRPr>
          </a:p>
        </p:txBody>
      </p:sp>
      <p:sp>
        <p:nvSpPr>
          <p:cNvPr id="11267" name="Rectangle 3"/>
          <p:cNvSpPr>
            <a:spLocks noGrp="1" noChangeArrowheads="1"/>
          </p:cNvSpPr>
          <p:nvPr>
            <p:ph type="body" idx="1"/>
          </p:nvPr>
        </p:nvSpPr>
        <p:spPr>
          <a:xfrm>
            <a:off x="685800" y="1285875"/>
            <a:ext cx="7772400" cy="4810125"/>
          </a:xfrm>
        </p:spPr>
        <p:txBody>
          <a:bodyPr/>
          <a:lstStyle/>
          <a:p>
            <a:pPr eaLnBrk="1" hangingPunct="1"/>
            <a:r>
              <a:rPr lang="fi-FI" altLang="en-US" sz="2400" smtClean="0"/>
              <a:t>Terdapat dua jenis harga jasa :</a:t>
            </a:r>
          </a:p>
          <a:p>
            <a:pPr eaLnBrk="1" hangingPunct="1">
              <a:buFontTx/>
              <a:buNone/>
            </a:pPr>
            <a:endParaRPr lang="fi-FI" altLang="en-US" sz="2400" smtClean="0"/>
          </a:p>
          <a:p>
            <a:pPr lvl="1" eaLnBrk="1" hangingPunct="1"/>
            <a:r>
              <a:rPr lang="fi-FI" altLang="en-US" sz="2400" smtClean="0"/>
              <a:t>Transfer untuk pusat servis dimana unit penerima harus menerimanya tetapi minimal dapat mengendalikan jumlah yang digunakan meski hanya sebagian</a:t>
            </a:r>
          </a:p>
          <a:p>
            <a:pPr lvl="1" eaLnBrk="1" hangingPunct="1">
              <a:buFontTx/>
              <a:buNone/>
            </a:pPr>
            <a:endParaRPr lang="fi-FI" altLang="en-US" sz="2400" smtClean="0"/>
          </a:p>
          <a:p>
            <a:pPr lvl="1" eaLnBrk="1" hangingPunct="1"/>
            <a:r>
              <a:rPr lang="fi-FI" altLang="en-US" sz="2400" smtClean="0"/>
              <a:t>Transfer untuk pusat servis dimana unit usaha dapat memutuskan apakah akan menggunakan atau tidak</a:t>
            </a:r>
          </a:p>
          <a:p>
            <a:pPr eaLnBrk="1" hangingPunct="1">
              <a:buFontTx/>
              <a:buNone/>
            </a:pPr>
            <a:r>
              <a:rPr lang="fi-FI" altLang="en-US" sz="2400" smtClean="0"/>
              <a:t>	</a:t>
            </a:r>
            <a:endParaRPr lang="en-US" altLang="en-US" sz="2400" smtClean="0"/>
          </a:p>
        </p:txBody>
      </p:sp>
    </p:spTree>
    <p:extLst>
      <p:ext uri="{BB962C8B-B14F-4D97-AF65-F5344CB8AC3E}">
        <p14:creationId xmlns:p14="http://schemas.microsoft.com/office/powerpoint/2010/main" val="64450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1625"/>
            <a:ext cx="7772400" cy="966788"/>
          </a:xfrm>
        </p:spPr>
        <p:txBody>
          <a:bodyPr/>
          <a:lstStyle/>
          <a:p>
            <a:pPr eaLnBrk="1" hangingPunct="1"/>
            <a:r>
              <a:rPr lang="fi-FI" altLang="en-US" sz="3200" smtClean="0">
                <a:solidFill>
                  <a:schemeClr val="tx1"/>
                </a:solidFill>
              </a:rPr>
              <a:t>Pengendalian atas jumlah jasa</a:t>
            </a:r>
            <a:endParaRPr lang="en-US" altLang="en-US" sz="3200" smtClean="0">
              <a:solidFill>
                <a:schemeClr val="tx1"/>
              </a:solidFill>
            </a:endParaRPr>
          </a:p>
        </p:txBody>
      </p:sp>
      <p:sp>
        <p:nvSpPr>
          <p:cNvPr id="12291" name="Rectangle 3"/>
          <p:cNvSpPr>
            <a:spLocks noGrp="1" noChangeArrowheads="1"/>
          </p:cNvSpPr>
          <p:nvPr>
            <p:ph type="body" idx="1"/>
          </p:nvPr>
        </p:nvSpPr>
        <p:spPr>
          <a:xfrm>
            <a:off x="685800" y="1341438"/>
            <a:ext cx="7772400" cy="4754562"/>
          </a:xfrm>
        </p:spPr>
        <p:txBody>
          <a:bodyPr/>
          <a:lstStyle/>
          <a:p>
            <a:pPr marL="609600" indent="-609600" eaLnBrk="1" hangingPunct="1"/>
            <a:r>
              <a:rPr lang="fi-FI" altLang="en-US" sz="2400" smtClean="0"/>
              <a:t>Ada tiga teori mengenai pengendalian jumlah jasa yang digunakan dalam suatu unit bisnis</a:t>
            </a:r>
          </a:p>
          <a:p>
            <a:pPr marL="1009650" lvl="1" indent="-609600" eaLnBrk="1" hangingPunct="1"/>
            <a:r>
              <a:rPr lang="fi-FI" altLang="en-US" sz="2000" smtClean="0"/>
              <a:t>Sebuah unit usaha harus membayar biayavariabel standar untuk jasa yang  diberikan</a:t>
            </a:r>
          </a:p>
          <a:p>
            <a:pPr marL="1009650" lvl="1" indent="-609600" eaLnBrk="1" hangingPunct="1"/>
            <a:r>
              <a:rPr lang="fi-FI" altLang="en-US" sz="2000" smtClean="0"/>
              <a:t>Harga yang sama dengan biaya variabel standar ditambah porsi yang cukup memadai atas biaya tetap standar atau disebut sebagai biaya penuh (full cost) </a:t>
            </a:r>
          </a:p>
          <a:p>
            <a:pPr marL="1009650" lvl="1" indent="-609600" eaLnBrk="1" hangingPunct="1"/>
            <a:r>
              <a:rPr lang="fi-FI" altLang="en-US" sz="2000" smtClean="0"/>
              <a:t>Suatu harga yang sama dengan harga pasar ,atau full cost ditambah dengan margin laba</a:t>
            </a:r>
          </a:p>
          <a:p>
            <a:pPr marL="609600" indent="-609600" eaLnBrk="1" hangingPunct="1">
              <a:buFontTx/>
              <a:buNone/>
            </a:pPr>
            <a:endParaRPr lang="fi-FI" altLang="en-US" sz="2400" smtClean="0"/>
          </a:p>
        </p:txBody>
      </p:sp>
    </p:spTree>
    <p:extLst>
      <p:ext uri="{BB962C8B-B14F-4D97-AF65-F5344CB8AC3E}">
        <p14:creationId xmlns:p14="http://schemas.microsoft.com/office/powerpoint/2010/main" val="724539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1625"/>
            <a:ext cx="7772400" cy="912813"/>
          </a:xfrm>
        </p:spPr>
        <p:txBody>
          <a:bodyPr/>
          <a:lstStyle/>
          <a:p>
            <a:pPr marL="838200" indent="-838200" eaLnBrk="1" hangingPunct="1"/>
            <a:r>
              <a:rPr lang="fi-FI" altLang="en-US" sz="3600" smtClean="0">
                <a:solidFill>
                  <a:schemeClr val="tx1"/>
                </a:solidFill>
              </a:rPr>
              <a:t>Pilihan penggunaan jasa</a:t>
            </a:r>
            <a:endParaRPr lang="en-US" altLang="en-US" sz="3600" smtClean="0">
              <a:solidFill>
                <a:schemeClr val="tx1"/>
              </a:solidFill>
            </a:endParaRPr>
          </a:p>
        </p:txBody>
      </p:sp>
      <p:sp>
        <p:nvSpPr>
          <p:cNvPr id="13315" name="Rectangle 3"/>
          <p:cNvSpPr>
            <a:spLocks noGrp="1" noChangeArrowheads="1"/>
          </p:cNvSpPr>
          <p:nvPr>
            <p:ph type="body" idx="1"/>
          </p:nvPr>
        </p:nvSpPr>
        <p:spPr>
          <a:xfrm>
            <a:off x="900113" y="1484313"/>
            <a:ext cx="7772400" cy="4611687"/>
          </a:xfrm>
        </p:spPr>
        <p:txBody>
          <a:bodyPr/>
          <a:lstStyle/>
          <a:p>
            <a:pPr eaLnBrk="1" hangingPunct="1">
              <a:lnSpc>
                <a:spcPct val="80000"/>
              </a:lnSpc>
            </a:pPr>
            <a:endParaRPr lang="fi-FI" altLang="en-US" sz="2000" smtClean="0"/>
          </a:p>
          <a:p>
            <a:pPr eaLnBrk="1" hangingPunct="1">
              <a:lnSpc>
                <a:spcPct val="80000"/>
              </a:lnSpc>
            </a:pPr>
            <a:r>
              <a:rPr lang="fi-FI" altLang="en-US" sz="2000" smtClean="0"/>
              <a:t>Pihak manajemen mungkin memutuskan bahwa unit-unit usaha dapat memilih apakah akan menggunakan unit servis sentral atau tidak.</a:t>
            </a:r>
          </a:p>
          <a:p>
            <a:pPr eaLnBrk="1" hangingPunct="1">
              <a:lnSpc>
                <a:spcPct val="80000"/>
              </a:lnSpc>
              <a:buFontTx/>
              <a:buNone/>
            </a:pPr>
            <a:endParaRPr lang="fi-FI" altLang="en-US" sz="2000" smtClean="0"/>
          </a:p>
          <a:p>
            <a:pPr eaLnBrk="1" hangingPunct="1">
              <a:lnSpc>
                <a:spcPct val="80000"/>
              </a:lnSpc>
            </a:pPr>
            <a:r>
              <a:rPr lang="fi-FI" altLang="en-US" sz="2000" smtClean="0"/>
              <a:t>Jika pelayanan internal tidak kompetitif dibandingkan dengan penyedia jasa dari luar maka ruang lingkup dari aktifitas mereka akan dikontrakkan sepenuhnya di dapat dari luar perusahaan</a:t>
            </a:r>
            <a:endParaRPr lang="en-US" altLang="en-US" sz="2000" smtClean="0"/>
          </a:p>
        </p:txBody>
      </p:sp>
    </p:spTree>
    <p:extLst>
      <p:ext uri="{BB962C8B-B14F-4D97-AF65-F5344CB8AC3E}">
        <p14:creationId xmlns:p14="http://schemas.microsoft.com/office/powerpoint/2010/main" val="1092218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1625"/>
            <a:ext cx="7772400" cy="606425"/>
          </a:xfrm>
        </p:spPr>
        <p:txBody>
          <a:bodyPr/>
          <a:lstStyle/>
          <a:p>
            <a:pPr marL="838200" indent="-838200" eaLnBrk="1" hangingPunct="1"/>
            <a:r>
              <a:rPr lang="fi-FI" altLang="en-US" sz="2800" smtClean="0">
                <a:solidFill>
                  <a:schemeClr val="tx1"/>
                </a:solidFill>
              </a:rPr>
              <a:t>Administrasi Harga Transfer</a:t>
            </a:r>
            <a:endParaRPr lang="en-US" altLang="en-US" sz="2800" smtClean="0">
              <a:solidFill>
                <a:schemeClr val="tx1"/>
              </a:solidFill>
            </a:endParaRPr>
          </a:p>
        </p:txBody>
      </p:sp>
      <p:sp>
        <p:nvSpPr>
          <p:cNvPr id="14339" name="Rectangle 3"/>
          <p:cNvSpPr>
            <a:spLocks noGrp="1" noChangeArrowheads="1"/>
          </p:cNvSpPr>
          <p:nvPr>
            <p:ph type="body" idx="1"/>
          </p:nvPr>
        </p:nvSpPr>
        <p:spPr>
          <a:xfrm>
            <a:off x="685800" y="857250"/>
            <a:ext cx="7772400" cy="5667375"/>
          </a:xfrm>
        </p:spPr>
        <p:txBody>
          <a:bodyPr/>
          <a:lstStyle/>
          <a:p>
            <a:pPr eaLnBrk="1" hangingPunct="1">
              <a:lnSpc>
                <a:spcPct val="80000"/>
              </a:lnSpc>
            </a:pPr>
            <a:r>
              <a:rPr lang="fi-FI" altLang="en-US" sz="1400" smtClean="0"/>
              <a:t>Negosiasi</a:t>
            </a:r>
          </a:p>
          <a:p>
            <a:pPr eaLnBrk="1" hangingPunct="1">
              <a:lnSpc>
                <a:spcPct val="80000"/>
              </a:lnSpc>
              <a:buFontTx/>
              <a:buNone/>
            </a:pPr>
            <a:r>
              <a:rPr lang="fi-FI" altLang="en-US" sz="1400" smtClean="0"/>
              <a:t>	pada sebagian besar perusahaan, unit usaha menegosiasikan harga transfer satu sama lain sehingga harga transfer tidak ditentukan oleh kelompok staf sentral</a:t>
            </a:r>
          </a:p>
          <a:p>
            <a:pPr eaLnBrk="1" hangingPunct="1">
              <a:lnSpc>
                <a:spcPct val="80000"/>
              </a:lnSpc>
              <a:buFontTx/>
              <a:buNone/>
            </a:pPr>
            <a:r>
              <a:rPr lang="fi-FI" altLang="en-US" sz="1400" smtClean="0"/>
              <a:t>	Alasannya adalah :</a:t>
            </a:r>
          </a:p>
          <a:p>
            <a:pPr eaLnBrk="1" hangingPunct="1">
              <a:lnSpc>
                <a:spcPct val="80000"/>
              </a:lnSpc>
              <a:buFontTx/>
              <a:buNone/>
            </a:pPr>
            <a:r>
              <a:rPr lang="fi-FI" altLang="en-US" sz="1400" smtClean="0"/>
              <a:t>	- 	kepercayaan bahwa dengan membuat suatu harga jual dan 	menentukan harga pembelian yang cocok  merupakan salah 	satu fungsi manajemen lini</a:t>
            </a:r>
          </a:p>
          <a:p>
            <a:pPr eaLnBrk="1" hangingPunct="1">
              <a:lnSpc>
                <a:spcPct val="80000"/>
              </a:lnSpc>
              <a:buFontTx/>
              <a:buNone/>
            </a:pPr>
            <a:r>
              <a:rPr lang="fi-FI" altLang="en-US" sz="1400" smtClean="0"/>
              <a:t>	- 	jika kantor pusat mengontrol penentuan harga, maka 	kemampuan manajer lini untuk memperbaiki profitabilitas 	akan berkurang</a:t>
            </a:r>
          </a:p>
          <a:p>
            <a:pPr eaLnBrk="1" hangingPunct="1">
              <a:lnSpc>
                <a:spcPct val="80000"/>
              </a:lnSpc>
              <a:buFontTx/>
              <a:buNone/>
            </a:pPr>
            <a:r>
              <a:rPr lang="fi-FI" altLang="en-US" sz="1400" smtClean="0"/>
              <a:t>	- 	banyak harga transfer yang harus melibatkan penilaian 	subyektif pada tingkat tertentu</a:t>
            </a:r>
          </a:p>
          <a:p>
            <a:pPr eaLnBrk="1" hangingPunct="1">
              <a:lnSpc>
                <a:spcPct val="80000"/>
              </a:lnSpc>
            </a:pPr>
            <a:r>
              <a:rPr lang="fi-FI" altLang="en-US" sz="1400" smtClean="0"/>
              <a:t>Arbitrase dan penyelesaian konflik</a:t>
            </a:r>
          </a:p>
          <a:p>
            <a:pPr eaLnBrk="1" hangingPunct="1">
              <a:lnSpc>
                <a:spcPct val="80000"/>
              </a:lnSpc>
              <a:buFontTx/>
              <a:buNone/>
            </a:pPr>
            <a:r>
              <a:rPr lang="fi-FI" altLang="en-US" sz="1400" smtClean="0"/>
              <a:t>	sebuah prosedur harus ada untuk menyelesaikan pertikaian harga transfer atau disebut sebagai arbitrase harga transfer pada tingkat formalitas yang luas.</a:t>
            </a:r>
          </a:p>
          <a:p>
            <a:pPr eaLnBrk="1" hangingPunct="1">
              <a:lnSpc>
                <a:spcPct val="80000"/>
              </a:lnSpc>
              <a:buFontTx/>
              <a:buNone/>
            </a:pPr>
            <a:r>
              <a:rPr lang="fi-FI" altLang="en-US" sz="1400" smtClean="0"/>
              <a:t>	Dapat dilakukan dengan beberapa cara :</a:t>
            </a:r>
          </a:p>
          <a:p>
            <a:pPr eaLnBrk="1" hangingPunct="1">
              <a:lnSpc>
                <a:spcPct val="80000"/>
              </a:lnSpc>
              <a:buFontTx/>
              <a:buNone/>
            </a:pPr>
            <a:r>
              <a:rPr lang="fi-FI" altLang="en-US" sz="1400" smtClean="0"/>
              <a:t>	- forcing ( memaksa)</a:t>
            </a:r>
          </a:p>
          <a:p>
            <a:pPr eaLnBrk="1" hangingPunct="1">
              <a:lnSpc>
                <a:spcPct val="80000"/>
              </a:lnSpc>
              <a:buFontTx/>
              <a:buNone/>
            </a:pPr>
            <a:r>
              <a:rPr lang="fi-FI" altLang="en-US" sz="1400" smtClean="0"/>
              <a:t>	- smoothing ( membujuk )</a:t>
            </a:r>
          </a:p>
          <a:p>
            <a:pPr eaLnBrk="1" hangingPunct="1">
              <a:lnSpc>
                <a:spcPct val="80000"/>
              </a:lnSpc>
              <a:buFontTx/>
              <a:buNone/>
            </a:pPr>
            <a:r>
              <a:rPr lang="fi-FI" altLang="en-US" sz="1400" smtClean="0"/>
              <a:t>	- bargaining ( menawarkan )</a:t>
            </a:r>
          </a:p>
          <a:p>
            <a:pPr eaLnBrk="1" hangingPunct="1">
              <a:lnSpc>
                <a:spcPct val="80000"/>
              </a:lnSpc>
              <a:buFontTx/>
              <a:buNone/>
            </a:pPr>
            <a:r>
              <a:rPr lang="fi-FI" altLang="en-US" sz="1400" smtClean="0"/>
              <a:t>	- problem solving ( pemecahan masalah )</a:t>
            </a:r>
          </a:p>
          <a:p>
            <a:pPr eaLnBrk="1" hangingPunct="1">
              <a:lnSpc>
                <a:spcPct val="80000"/>
              </a:lnSpc>
              <a:buFontTx/>
              <a:buNone/>
            </a:pPr>
            <a:endParaRPr lang="fi-FI" altLang="en-US" sz="1400" smtClean="0"/>
          </a:p>
          <a:p>
            <a:pPr eaLnBrk="1" hangingPunct="1">
              <a:lnSpc>
                <a:spcPct val="80000"/>
              </a:lnSpc>
            </a:pPr>
            <a:r>
              <a:rPr lang="fi-FI" altLang="en-US" sz="1400" smtClean="0"/>
              <a:t>Klasifikasi produk</a:t>
            </a:r>
          </a:p>
          <a:p>
            <a:pPr lvl="1" eaLnBrk="1" hangingPunct="1">
              <a:lnSpc>
                <a:spcPct val="80000"/>
              </a:lnSpc>
            </a:pPr>
            <a:r>
              <a:rPr lang="fi-FI" altLang="en-US" sz="1400" smtClean="0"/>
              <a:t>Produk kelas I, meliputi seluruh produk dimana manajemen senior ingin mengontrol sourcing</a:t>
            </a:r>
          </a:p>
          <a:p>
            <a:pPr lvl="1" eaLnBrk="1" hangingPunct="1">
              <a:lnSpc>
                <a:spcPct val="80000"/>
              </a:lnSpc>
            </a:pPr>
            <a:r>
              <a:rPr lang="fi-FI" altLang="en-US" sz="1400" smtClean="0"/>
              <a:t>Produk kelas II, meliputi seluruh produk lainnya</a:t>
            </a:r>
          </a:p>
          <a:p>
            <a:pPr eaLnBrk="1" hangingPunct="1">
              <a:lnSpc>
                <a:spcPct val="80000"/>
              </a:lnSpc>
              <a:buFontTx/>
              <a:buNone/>
            </a:pPr>
            <a:endParaRPr lang="fi-FI" altLang="en-US" sz="1400" smtClean="0"/>
          </a:p>
          <a:p>
            <a:pPr eaLnBrk="1" hangingPunct="1">
              <a:lnSpc>
                <a:spcPct val="80000"/>
              </a:lnSpc>
              <a:buFontTx/>
              <a:buNone/>
            </a:pPr>
            <a:r>
              <a:rPr lang="fi-FI" altLang="en-US" sz="1400" smtClean="0"/>
              <a:t>		</a:t>
            </a:r>
          </a:p>
        </p:txBody>
      </p:sp>
    </p:spTree>
    <p:extLst>
      <p:ext uri="{BB962C8B-B14F-4D97-AF65-F5344CB8AC3E}">
        <p14:creationId xmlns:p14="http://schemas.microsoft.com/office/powerpoint/2010/main" val="86924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Mahasiswa</a:t>
            </a:r>
            <a:r>
              <a:rPr lang="en-US" dirty="0"/>
              <a:t> </a:t>
            </a:r>
            <a:r>
              <a:rPr lang="en-US" dirty="0" err="1"/>
              <a:t>mampu</a:t>
            </a:r>
            <a:r>
              <a:rPr lang="en-US" dirty="0"/>
              <a:t> </a:t>
            </a:r>
            <a:r>
              <a:rPr lang="en-US" dirty="0" err="1"/>
              <a:t>memahami</a:t>
            </a:r>
            <a:r>
              <a:rPr lang="en-US" dirty="0"/>
              <a:t>, </a:t>
            </a:r>
            <a:r>
              <a:rPr lang="en-US" dirty="0" err="1"/>
              <a:t>menguraikan</a:t>
            </a:r>
            <a:r>
              <a:rPr lang="en-US" dirty="0"/>
              <a:t> </a:t>
            </a:r>
            <a:r>
              <a:rPr lang="en-US" dirty="0" err="1"/>
              <a:t>dan</a:t>
            </a:r>
            <a:r>
              <a:rPr lang="en-US" dirty="0"/>
              <a:t> </a:t>
            </a:r>
            <a:r>
              <a:rPr lang="en-US" dirty="0" err="1"/>
              <a:t>menjelaskan</a:t>
            </a:r>
            <a:r>
              <a:rPr lang="en-US" dirty="0"/>
              <a:t> </a:t>
            </a:r>
            <a:r>
              <a:rPr lang="en-US" dirty="0" err="1"/>
              <a:t>tentang</a:t>
            </a:r>
            <a:r>
              <a:rPr lang="en-US" dirty="0"/>
              <a:t> Transfer Pricing </a:t>
            </a:r>
            <a:r>
              <a:rPr lang="en-US" dirty="0" err="1"/>
              <a:t>sebagai</a:t>
            </a:r>
            <a:r>
              <a:rPr lang="en-US" dirty="0"/>
              <a:t> </a:t>
            </a:r>
            <a:r>
              <a:rPr lang="en-US" dirty="0" err="1"/>
              <a:t>salah</a:t>
            </a:r>
            <a:r>
              <a:rPr lang="en-US" dirty="0"/>
              <a:t> </a:t>
            </a:r>
            <a:r>
              <a:rPr lang="en-US" dirty="0" err="1"/>
              <a:t>satu</a:t>
            </a:r>
            <a:r>
              <a:rPr lang="en-US" dirty="0"/>
              <a:t> </a:t>
            </a:r>
            <a:r>
              <a:rPr lang="en-US" dirty="0" err="1"/>
              <a:t>struktur</a:t>
            </a:r>
            <a:r>
              <a:rPr lang="en-US" dirty="0"/>
              <a:t> </a:t>
            </a:r>
            <a:r>
              <a:rPr lang="en-US" dirty="0" err="1"/>
              <a:t>pengendalian</a:t>
            </a:r>
            <a:r>
              <a:rPr lang="en-US" dirty="0"/>
              <a:t> </a:t>
            </a:r>
            <a:r>
              <a:rPr lang="en-US" dirty="0" err="1"/>
              <a:t>manajemen</a:t>
            </a:r>
            <a:r>
              <a:rPr lang="en-US" dirty="0"/>
              <a:t>.</a:t>
            </a:r>
          </a:p>
          <a:p>
            <a:endParaRPr lang="en-US" dirty="0"/>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pPr algn="ctr" eaLnBrk="1" hangingPunct="1"/>
            <a:r>
              <a:rPr lang="en-US" altLang="en-US" sz="3200" smtClean="0">
                <a:solidFill>
                  <a:schemeClr val="tx1"/>
                </a:solidFill>
              </a:rPr>
              <a:t>Sasaran Penentuan Harga Transfer</a:t>
            </a:r>
          </a:p>
        </p:txBody>
      </p:sp>
      <p:sp>
        <p:nvSpPr>
          <p:cNvPr id="4099" name="Rectangle 3"/>
          <p:cNvSpPr>
            <a:spLocks noGrp="1" noChangeArrowheads="1"/>
          </p:cNvSpPr>
          <p:nvPr>
            <p:ph type="body" idx="1"/>
          </p:nvPr>
        </p:nvSpPr>
        <p:spPr>
          <a:xfrm>
            <a:off x="611188" y="1844675"/>
            <a:ext cx="8064500" cy="4537075"/>
          </a:xfrm>
        </p:spPr>
        <p:txBody>
          <a:bodyPr/>
          <a:lstStyle/>
          <a:p>
            <a:pPr eaLnBrk="1" hangingPunct="1"/>
            <a:r>
              <a:rPr lang="en-US" altLang="en-US" sz="1800" smtClean="0"/>
              <a:t>Memberikan informasi yang relevan kepada masing-masing unit usaha untuk menentukan penyesuaian yang optimum antara biaya dan pendapatan perusahaan</a:t>
            </a:r>
          </a:p>
          <a:p>
            <a:pPr eaLnBrk="1" hangingPunct="1">
              <a:buFontTx/>
              <a:buNone/>
            </a:pPr>
            <a:endParaRPr lang="en-US" altLang="en-US" sz="1800" smtClean="0"/>
          </a:p>
          <a:p>
            <a:pPr eaLnBrk="1" hangingPunct="1"/>
            <a:r>
              <a:rPr lang="en-US" altLang="en-US" sz="1800" smtClean="0"/>
              <a:t>Menghasilkan keputusan yang bertujuan sama, sistem harus dirancang agar keputusan yang meningkatkan laba unit usaha juga akan meningkatkan laba perusahaan</a:t>
            </a:r>
          </a:p>
          <a:p>
            <a:pPr eaLnBrk="1" hangingPunct="1">
              <a:buFontTx/>
              <a:buNone/>
            </a:pPr>
            <a:endParaRPr lang="en-US" altLang="en-US" sz="1800" smtClean="0"/>
          </a:p>
          <a:p>
            <a:pPr eaLnBrk="1" hangingPunct="1"/>
            <a:r>
              <a:rPr lang="en-US" altLang="en-US" sz="1800" smtClean="0"/>
              <a:t>Membantu pengukuran kinerja ekonomi dari tiap usaha</a:t>
            </a:r>
          </a:p>
          <a:p>
            <a:pPr eaLnBrk="1" hangingPunct="1">
              <a:buFontTx/>
              <a:buNone/>
            </a:pPr>
            <a:endParaRPr lang="en-US" altLang="en-US" sz="1800" smtClean="0"/>
          </a:p>
          <a:p>
            <a:pPr eaLnBrk="1" hangingPunct="1"/>
            <a:r>
              <a:rPr lang="en-US" altLang="en-US" sz="1800" smtClean="0"/>
              <a:t>Sistem harus mudah dimengerti dan dikelola</a:t>
            </a:r>
          </a:p>
          <a:p>
            <a:pPr eaLnBrk="1" hangingPunct="1"/>
            <a:endParaRPr lang="en-US" altLang="en-US" sz="1800" smtClean="0"/>
          </a:p>
        </p:txBody>
      </p:sp>
    </p:spTree>
    <p:extLst>
      <p:ext uri="{BB962C8B-B14F-4D97-AF65-F5344CB8AC3E}">
        <p14:creationId xmlns:p14="http://schemas.microsoft.com/office/powerpoint/2010/main" val="375850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1625"/>
            <a:ext cx="7772400" cy="1039813"/>
          </a:xfrm>
        </p:spPr>
        <p:txBody>
          <a:bodyPr/>
          <a:lstStyle/>
          <a:p>
            <a:pPr marL="838200" indent="-838200" algn="ctr" eaLnBrk="1" hangingPunct="1"/>
            <a:r>
              <a:rPr lang="en-US" altLang="en-US" sz="3200" b="1" smtClean="0">
                <a:solidFill>
                  <a:schemeClr val="tx1"/>
                </a:solidFill>
              </a:rPr>
              <a:t>Pengertian Harga Transfer</a:t>
            </a:r>
          </a:p>
        </p:txBody>
      </p:sp>
      <p:sp>
        <p:nvSpPr>
          <p:cNvPr id="5123" name="Rectangle 3"/>
          <p:cNvSpPr>
            <a:spLocks noGrp="1" noChangeArrowheads="1"/>
          </p:cNvSpPr>
          <p:nvPr>
            <p:ph type="body" idx="1"/>
          </p:nvPr>
        </p:nvSpPr>
        <p:spPr>
          <a:xfrm>
            <a:off x="539750" y="1285875"/>
            <a:ext cx="8135938" cy="5000625"/>
          </a:xfrm>
        </p:spPr>
        <p:txBody>
          <a:bodyPr>
            <a:normAutofit fontScale="85000" lnSpcReduction="10000"/>
          </a:bodyPr>
          <a:lstStyle/>
          <a:p>
            <a:pPr eaLnBrk="1" hangingPunct="1">
              <a:buFontTx/>
              <a:buNone/>
            </a:pPr>
            <a:r>
              <a:rPr lang="en-US" altLang="en-US" sz="1800" smtClean="0"/>
              <a:t>Harga transfer adalah nilai yang diberikan kepada suatu transfer barang dan jasa dalam suatu transaksi dimana setidaknya ada satu pusat laba yang terlihat di dalamnya</a:t>
            </a:r>
          </a:p>
          <a:p>
            <a:pPr eaLnBrk="1" hangingPunct="1">
              <a:buFontTx/>
              <a:buNone/>
            </a:pPr>
            <a:endParaRPr lang="en-US" altLang="en-US" sz="1800" smtClean="0"/>
          </a:p>
          <a:p>
            <a:pPr eaLnBrk="1" hangingPunct="1">
              <a:buFontTx/>
              <a:buNone/>
            </a:pPr>
            <a:r>
              <a:rPr lang="en-US" altLang="en-US" sz="1800" smtClean="0"/>
              <a:t>Prinsip dasar harga transfer : harga transfer harus sama dengan harga yang dipatok seandainya produk tersebut terjual kepada konsumen luar atau dibeli dari pemasok luar.</a:t>
            </a:r>
          </a:p>
          <a:p>
            <a:pPr eaLnBrk="1" hangingPunct="1">
              <a:buFontTx/>
              <a:buNone/>
            </a:pPr>
            <a:endParaRPr lang="en-US" altLang="en-US" sz="1800" smtClean="0"/>
          </a:p>
          <a:p>
            <a:pPr eaLnBrk="1" hangingPunct="1">
              <a:buFontTx/>
              <a:buNone/>
            </a:pPr>
            <a:r>
              <a:rPr lang="en-US" altLang="en-US" sz="1800" smtClean="0"/>
              <a:t>Situasi ideal dalam penentuan harga transfer :</a:t>
            </a:r>
          </a:p>
          <a:p>
            <a:pPr eaLnBrk="1" hangingPunct="1">
              <a:buFontTx/>
              <a:buChar char="-"/>
            </a:pPr>
            <a:r>
              <a:rPr lang="en-US" altLang="en-US" sz="1800" smtClean="0"/>
              <a:t>orang-orang yang kompeten</a:t>
            </a:r>
          </a:p>
          <a:p>
            <a:pPr eaLnBrk="1" hangingPunct="1">
              <a:buFontTx/>
              <a:buChar char="-"/>
            </a:pPr>
            <a:r>
              <a:rPr lang="en-US" altLang="en-US" sz="1800" smtClean="0"/>
              <a:t>Atmoosfer yang baik</a:t>
            </a:r>
          </a:p>
          <a:p>
            <a:pPr eaLnBrk="1" hangingPunct="1">
              <a:buFontTx/>
              <a:buChar char="-"/>
            </a:pPr>
            <a:r>
              <a:rPr lang="en-US" altLang="en-US" sz="1800" smtClean="0"/>
              <a:t>Satuan harga pasar</a:t>
            </a:r>
          </a:p>
          <a:p>
            <a:pPr eaLnBrk="1" hangingPunct="1">
              <a:buFontTx/>
              <a:buChar char="-"/>
            </a:pPr>
            <a:r>
              <a:rPr lang="en-US" altLang="en-US" sz="1800" smtClean="0"/>
              <a:t>Kebebasan memperoleh sumber daya</a:t>
            </a:r>
          </a:p>
          <a:p>
            <a:pPr eaLnBrk="1" hangingPunct="1">
              <a:buFontTx/>
              <a:buChar char="-"/>
            </a:pPr>
            <a:r>
              <a:rPr lang="en-US" altLang="en-US" sz="1800" smtClean="0"/>
              <a:t>Informasi penuh</a:t>
            </a:r>
          </a:p>
          <a:p>
            <a:pPr eaLnBrk="1" hangingPunct="1">
              <a:buFontTx/>
              <a:buChar char="-"/>
            </a:pPr>
            <a:r>
              <a:rPr lang="en-US" altLang="en-US" sz="1800" smtClean="0"/>
              <a:t>negosiasi</a:t>
            </a:r>
          </a:p>
          <a:p>
            <a:pPr eaLnBrk="1" hangingPunct="1">
              <a:buFontTx/>
              <a:buChar char="-"/>
            </a:pPr>
            <a:endParaRPr lang="en-US" altLang="en-US" sz="1800" smtClean="0"/>
          </a:p>
          <a:p>
            <a:pPr eaLnBrk="1" hangingPunct="1">
              <a:buFontTx/>
              <a:buNone/>
            </a:pPr>
            <a:endParaRPr lang="en-US" altLang="en-US" sz="1800" smtClean="0"/>
          </a:p>
          <a:p>
            <a:pPr eaLnBrk="1" hangingPunct="1">
              <a:buFontTx/>
              <a:buNone/>
            </a:pPr>
            <a:endParaRPr lang="en-US" altLang="en-US" sz="1800" smtClean="0"/>
          </a:p>
          <a:p>
            <a:pPr eaLnBrk="1" hangingPunct="1">
              <a:buFontTx/>
              <a:buNone/>
            </a:pPr>
            <a:endParaRPr lang="en-US" altLang="en-US" sz="1800" smtClean="0"/>
          </a:p>
          <a:p>
            <a:pPr eaLnBrk="1" hangingPunct="1">
              <a:buFontTx/>
              <a:buNone/>
            </a:pPr>
            <a:r>
              <a:rPr lang="en-US" altLang="en-US" sz="1800" smtClean="0"/>
              <a:t>		      					</a:t>
            </a:r>
          </a:p>
        </p:txBody>
      </p:sp>
    </p:spTree>
    <p:extLst>
      <p:ext uri="{BB962C8B-B14F-4D97-AF65-F5344CB8AC3E}">
        <p14:creationId xmlns:p14="http://schemas.microsoft.com/office/powerpoint/2010/main" val="145434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1625"/>
            <a:ext cx="7702550" cy="823913"/>
          </a:xfrm>
        </p:spPr>
        <p:txBody>
          <a:bodyPr/>
          <a:lstStyle/>
          <a:p>
            <a:pPr marL="838200" indent="-838200" algn="ctr" eaLnBrk="1" hangingPunct="1"/>
            <a:r>
              <a:rPr lang="en-US" altLang="en-US" sz="2400" b="1" smtClean="0">
                <a:solidFill>
                  <a:schemeClr val="tx1"/>
                </a:solidFill>
              </a:rPr>
              <a:t>Hambatan dalam memperoleh sumber daya</a:t>
            </a:r>
          </a:p>
        </p:txBody>
      </p:sp>
      <p:sp>
        <p:nvSpPr>
          <p:cNvPr id="6147" name="Rectangle 4"/>
          <p:cNvSpPr>
            <a:spLocks noGrp="1" noChangeArrowheads="1"/>
          </p:cNvSpPr>
          <p:nvPr>
            <p:ph type="body" idx="1"/>
          </p:nvPr>
        </p:nvSpPr>
        <p:spPr>
          <a:xfrm>
            <a:off x="468313" y="1412875"/>
            <a:ext cx="8351837" cy="4683125"/>
          </a:xfrm>
        </p:spPr>
        <p:txBody>
          <a:bodyPr/>
          <a:lstStyle/>
          <a:p>
            <a:pPr eaLnBrk="1" hangingPunct="1">
              <a:lnSpc>
                <a:spcPct val="90000"/>
              </a:lnSpc>
            </a:pPr>
            <a:r>
              <a:rPr lang="en-US" altLang="en-US" sz="1800" smtClean="0"/>
              <a:t>Pasar yang terbatas</a:t>
            </a:r>
          </a:p>
          <a:p>
            <a:pPr lvl="1" eaLnBrk="1" hangingPunct="1">
              <a:lnSpc>
                <a:spcPct val="90000"/>
              </a:lnSpc>
            </a:pPr>
            <a:r>
              <a:rPr lang="en-US" altLang="en-US" sz="1400" smtClean="0"/>
              <a:t>Keberadaan  kapasitas internal membatasi pengembangan penjualan eksternal</a:t>
            </a:r>
          </a:p>
          <a:p>
            <a:pPr lvl="1" eaLnBrk="1" hangingPunct="1">
              <a:lnSpc>
                <a:spcPct val="90000"/>
              </a:lnSpc>
            </a:pPr>
            <a:r>
              <a:rPr lang="en-US" altLang="en-US" sz="1400" smtClean="0"/>
              <a:t>Jika suatu perusahaan merupakan produsen tunggal dari produk yang terdeferensiasi tidak ada sumber dari luar</a:t>
            </a:r>
          </a:p>
          <a:p>
            <a:pPr lvl="1" eaLnBrk="1" hangingPunct="1">
              <a:lnSpc>
                <a:spcPct val="90000"/>
              </a:lnSpc>
            </a:pPr>
            <a:r>
              <a:rPr lang="en-US" altLang="en-US" sz="1400" smtClean="0"/>
              <a:t>Jika suatu perusahaan telah melakukan investasi yang besar, maka cenderung tiidak menggunakan sumber dari luar, kecuali harga di luar mendekati biaya variabel perusahaan.</a:t>
            </a:r>
          </a:p>
          <a:p>
            <a:pPr eaLnBrk="1" hangingPunct="1">
              <a:lnSpc>
                <a:spcPct val="90000"/>
              </a:lnSpc>
              <a:buFontTx/>
              <a:buNone/>
            </a:pPr>
            <a:endParaRPr lang="en-US" altLang="en-US" sz="1800" smtClean="0"/>
          </a:p>
          <a:p>
            <a:pPr eaLnBrk="1" hangingPunct="1">
              <a:lnSpc>
                <a:spcPct val="90000"/>
              </a:lnSpc>
            </a:pPr>
            <a:r>
              <a:rPr lang="en-US" altLang="en-US" sz="1800" smtClean="0"/>
              <a:t>Kelebihan dan kekurangan kapasitas industri</a:t>
            </a:r>
          </a:p>
          <a:p>
            <a:pPr lvl="1" eaLnBrk="1" hangingPunct="1">
              <a:lnSpc>
                <a:spcPct val="90000"/>
              </a:lnSpc>
            </a:pPr>
            <a:r>
              <a:rPr lang="en-US" altLang="en-US" sz="1400" smtClean="0"/>
              <a:t>Pusat laba penjualan tidak dapat menjual produknya ke pasar bebas  padahal memiliki kapasitas berlebih</a:t>
            </a:r>
          </a:p>
          <a:p>
            <a:pPr lvl="1" eaLnBrk="1" hangingPunct="1">
              <a:lnSpc>
                <a:spcPct val="90000"/>
              </a:lnSpc>
            </a:pPr>
            <a:r>
              <a:rPr lang="en-US" altLang="en-US" sz="1400" smtClean="0"/>
              <a:t>Pusat laba pembelian tidak dapat memperoleh produk yang diperlukan dari pihak luar sementara pusat laba penjualan menjual produknya kepada pihak luar.</a:t>
            </a:r>
          </a:p>
          <a:p>
            <a:pPr eaLnBrk="1" hangingPunct="1">
              <a:lnSpc>
                <a:spcPct val="90000"/>
              </a:lnSpc>
              <a:buFontTx/>
              <a:buNone/>
            </a:pPr>
            <a:endParaRPr lang="en-US" altLang="en-US" sz="1800" smtClean="0"/>
          </a:p>
          <a:p>
            <a:pPr algn="ctr" eaLnBrk="1" hangingPunct="1">
              <a:lnSpc>
                <a:spcPct val="90000"/>
              </a:lnSpc>
              <a:buFontTx/>
              <a:buNone/>
            </a:pPr>
            <a:endParaRPr lang="en-US" altLang="en-US" sz="1800" b="1" smtClean="0"/>
          </a:p>
        </p:txBody>
      </p:sp>
    </p:spTree>
    <p:extLst>
      <p:ext uri="{BB962C8B-B14F-4D97-AF65-F5344CB8AC3E}">
        <p14:creationId xmlns:p14="http://schemas.microsoft.com/office/powerpoint/2010/main" val="88485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1625"/>
            <a:ext cx="7772400" cy="966788"/>
          </a:xfrm>
        </p:spPr>
        <p:txBody>
          <a:bodyPr/>
          <a:lstStyle/>
          <a:p>
            <a:pPr algn="ctr" eaLnBrk="1" hangingPunct="1"/>
            <a:r>
              <a:rPr lang="en-US" altLang="en-US" sz="3200" b="1" smtClean="0">
                <a:solidFill>
                  <a:schemeClr val="tx1"/>
                </a:solidFill>
              </a:rPr>
              <a:t>Metode Penentuan Harga Transfer</a:t>
            </a:r>
          </a:p>
        </p:txBody>
      </p:sp>
      <p:sp>
        <p:nvSpPr>
          <p:cNvPr id="7171" name="Rectangle 3"/>
          <p:cNvSpPr>
            <a:spLocks noGrp="1" noChangeArrowheads="1"/>
          </p:cNvSpPr>
          <p:nvPr>
            <p:ph type="body" idx="1"/>
          </p:nvPr>
        </p:nvSpPr>
        <p:spPr>
          <a:xfrm>
            <a:off x="685800" y="1412875"/>
            <a:ext cx="7772400" cy="4683125"/>
          </a:xfrm>
        </p:spPr>
        <p:txBody>
          <a:bodyPr/>
          <a:lstStyle/>
          <a:p>
            <a:pPr eaLnBrk="1" hangingPunct="1">
              <a:lnSpc>
                <a:spcPct val="80000"/>
              </a:lnSpc>
              <a:buFontTx/>
              <a:buNone/>
            </a:pPr>
            <a:r>
              <a:rPr lang="en-US" altLang="en-US" sz="1800" smtClean="0"/>
              <a:t>	</a:t>
            </a:r>
          </a:p>
          <a:p>
            <a:pPr eaLnBrk="1" hangingPunct="1">
              <a:lnSpc>
                <a:spcPct val="80000"/>
              </a:lnSpc>
              <a:buFontTx/>
              <a:buNone/>
            </a:pPr>
            <a:r>
              <a:rPr lang="en-US" altLang="en-US" sz="1800" smtClean="0"/>
              <a:t>	1.	Harga Transfer bersarkan biaya </a:t>
            </a:r>
          </a:p>
          <a:p>
            <a:pPr eaLnBrk="1" hangingPunct="1">
              <a:lnSpc>
                <a:spcPct val="80000"/>
              </a:lnSpc>
              <a:buFontTx/>
              <a:buNone/>
            </a:pPr>
            <a:r>
              <a:rPr lang="en-US" altLang="en-US" sz="1800" smtClean="0"/>
              <a:t>	</a:t>
            </a:r>
          </a:p>
          <a:p>
            <a:pPr eaLnBrk="1" hangingPunct="1">
              <a:lnSpc>
                <a:spcPct val="80000"/>
              </a:lnSpc>
              <a:buFontTx/>
              <a:buNone/>
            </a:pPr>
            <a:r>
              <a:rPr lang="en-US" altLang="en-US" sz="1800" smtClean="0"/>
              <a:t>		Jika harga kompetitif tersedia, maka suatu harga 	transfer dapat ditentukan berdasarkan biaya 	ditambah laba</a:t>
            </a:r>
          </a:p>
          <a:p>
            <a:pPr lvl="2" eaLnBrk="1" hangingPunct="1">
              <a:lnSpc>
                <a:spcPct val="80000"/>
              </a:lnSpc>
            </a:pPr>
            <a:r>
              <a:rPr lang="en-US" altLang="en-US" sz="1800" smtClean="0"/>
              <a:t>Basis biaya standar, maka dibutuhkan insentif yang ketat dan meningkatkan standar tersebut</a:t>
            </a:r>
          </a:p>
          <a:p>
            <a:pPr lvl="2" eaLnBrk="1" hangingPunct="1">
              <a:lnSpc>
                <a:spcPct val="80000"/>
              </a:lnSpc>
            </a:pPr>
            <a:r>
              <a:rPr lang="en-US" altLang="en-US" sz="1800" smtClean="0"/>
              <a:t>Mark up laba</a:t>
            </a:r>
          </a:p>
          <a:p>
            <a:pPr lvl="3" eaLnBrk="1" hangingPunct="1">
              <a:lnSpc>
                <a:spcPct val="80000"/>
              </a:lnSpc>
            </a:pPr>
            <a:r>
              <a:rPr lang="en-US" altLang="en-US" sz="1400" smtClean="0"/>
              <a:t>Apa yang menjadi dasar mark up tersebut</a:t>
            </a:r>
          </a:p>
          <a:p>
            <a:pPr lvl="3" eaLnBrk="1" hangingPunct="1">
              <a:lnSpc>
                <a:spcPct val="80000"/>
              </a:lnSpc>
            </a:pPr>
            <a:r>
              <a:rPr lang="en-US" altLang="en-US" sz="1400" smtClean="0"/>
              <a:t>Tingkat laba yang diperoleh</a:t>
            </a:r>
          </a:p>
          <a:p>
            <a:pPr lvl="3" eaLnBrk="1" hangingPunct="1">
              <a:lnSpc>
                <a:spcPct val="80000"/>
              </a:lnSpc>
            </a:pPr>
            <a:endParaRPr lang="en-US" altLang="en-US" sz="1800" smtClean="0"/>
          </a:p>
        </p:txBody>
      </p:sp>
    </p:spTree>
    <p:extLst>
      <p:ext uri="{BB962C8B-B14F-4D97-AF65-F5344CB8AC3E}">
        <p14:creationId xmlns:p14="http://schemas.microsoft.com/office/powerpoint/2010/main" val="192715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620713"/>
            <a:ext cx="7772400" cy="823912"/>
          </a:xfrm>
        </p:spPr>
        <p:txBody>
          <a:bodyPr>
            <a:normAutofit fontScale="90000"/>
          </a:bodyPr>
          <a:lstStyle/>
          <a:p>
            <a:pPr marL="838200" indent="-838200" algn="ctr" eaLnBrk="1" hangingPunct="1"/>
            <a:r>
              <a:rPr lang="en-US" altLang="en-US" sz="3200" b="1" smtClean="0">
                <a:solidFill>
                  <a:schemeClr val="tx1"/>
                </a:solidFill>
              </a:rPr>
              <a:t>Penentuan Harga Transfer</a:t>
            </a:r>
            <a:r>
              <a:rPr lang="en-US" altLang="en-US" sz="3200" smtClean="0">
                <a:solidFill>
                  <a:schemeClr val="tx1"/>
                </a:solidFill>
              </a:rPr>
              <a:t/>
            </a:r>
            <a:br>
              <a:rPr lang="en-US" altLang="en-US" sz="3200" smtClean="0">
                <a:solidFill>
                  <a:schemeClr val="tx1"/>
                </a:solidFill>
              </a:rPr>
            </a:br>
            <a:endParaRPr lang="en-US" altLang="en-US" sz="3200" smtClean="0">
              <a:solidFill>
                <a:schemeClr val="tx1"/>
              </a:solidFill>
            </a:endParaRPr>
          </a:p>
        </p:txBody>
      </p:sp>
      <p:sp>
        <p:nvSpPr>
          <p:cNvPr id="8195" name="Rectangle 3"/>
          <p:cNvSpPr>
            <a:spLocks noGrp="1" noChangeArrowheads="1"/>
          </p:cNvSpPr>
          <p:nvPr>
            <p:ph type="body" idx="1"/>
          </p:nvPr>
        </p:nvSpPr>
        <p:spPr>
          <a:xfrm>
            <a:off x="685800" y="1341438"/>
            <a:ext cx="7772400" cy="4967287"/>
          </a:xfrm>
        </p:spPr>
        <p:txBody>
          <a:bodyPr/>
          <a:lstStyle/>
          <a:p>
            <a:pPr marL="990600" lvl="1" indent="-533400" eaLnBrk="1" hangingPunct="1">
              <a:lnSpc>
                <a:spcPct val="80000"/>
              </a:lnSpc>
              <a:buFontTx/>
              <a:buAutoNum type="arabicPeriod" startAt="2"/>
            </a:pPr>
            <a:r>
              <a:rPr lang="en-US" altLang="en-US" sz="1800" smtClean="0"/>
              <a:t>Biaya Tetap dan Laba Upstream</a:t>
            </a:r>
          </a:p>
          <a:p>
            <a:pPr marL="990600" lvl="1" indent="-533400" eaLnBrk="1" hangingPunct="1">
              <a:lnSpc>
                <a:spcPct val="80000"/>
              </a:lnSpc>
              <a:buFontTx/>
              <a:buNone/>
            </a:pPr>
            <a:r>
              <a:rPr lang="en-US" altLang="en-US" sz="1800" smtClean="0"/>
              <a:t>	Pusat laba yang menjual produk ke pihak luar mungkin tidak menyadari adanya jumlah biaya tetap dan laba upstream yang terkandung dalam harga pembelian internal, yang akan meningkatkan laba perusahaan.</a:t>
            </a:r>
          </a:p>
          <a:p>
            <a:pPr marL="990600" lvl="1" indent="-533400" eaLnBrk="1" hangingPunct="1">
              <a:lnSpc>
                <a:spcPct val="80000"/>
              </a:lnSpc>
              <a:buFontTx/>
              <a:buNone/>
            </a:pPr>
            <a:r>
              <a:rPr lang="en-US" altLang="en-US" sz="1800" smtClean="0"/>
              <a:t>	Metode yang digunakan untuk mengatasi masalah  tersebut : </a:t>
            </a:r>
          </a:p>
          <a:p>
            <a:pPr marL="990600" lvl="1" indent="-533400" eaLnBrk="1" hangingPunct="1">
              <a:lnSpc>
                <a:spcPct val="80000"/>
              </a:lnSpc>
              <a:buFontTx/>
              <a:buNone/>
            </a:pPr>
            <a:r>
              <a:rPr lang="en-US" altLang="en-US" sz="1800" smtClean="0"/>
              <a:t>	- persetujuan di antara unit usaha</a:t>
            </a:r>
          </a:p>
          <a:p>
            <a:pPr marL="990600" lvl="1" indent="-533400" eaLnBrk="1" hangingPunct="1">
              <a:lnSpc>
                <a:spcPct val="80000"/>
              </a:lnSpc>
              <a:buFontTx/>
              <a:buNone/>
            </a:pPr>
            <a:r>
              <a:rPr lang="en-US" altLang="en-US" sz="1800" smtClean="0"/>
              <a:t>	- dua langkah penentuan harga</a:t>
            </a:r>
          </a:p>
          <a:p>
            <a:pPr marL="990600" lvl="1" indent="-533400" eaLnBrk="1" hangingPunct="1">
              <a:lnSpc>
                <a:spcPct val="80000"/>
              </a:lnSpc>
              <a:buFontTx/>
              <a:buNone/>
            </a:pPr>
            <a:r>
              <a:rPr lang="en-US" altLang="en-US" sz="1800" smtClean="0"/>
              <a:t>	  cara ini adalah membuat harga transfer meliputi       dua jenis biaya,  yaitu:</a:t>
            </a:r>
          </a:p>
          <a:p>
            <a:pPr marL="990600" lvl="1" indent="-533400" eaLnBrk="1" hangingPunct="1">
              <a:lnSpc>
                <a:spcPct val="80000"/>
              </a:lnSpc>
              <a:buFontTx/>
              <a:buNone/>
            </a:pPr>
            <a:r>
              <a:rPr lang="en-US" altLang="en-US" sz="1800" smtClean="0"/>
              <a:t>		- untuk setiap unit yang terjual pembebanan 	  biaya berdasarkan biaya vaiabel standar 	  	  dari produksi, </a:t>
            </a:r>
          </a:p>
          <a:p>
            <a:pPr marL="990600" lvl="1" indent="-533400" eaLnBrk="1" hangingPunct="1">
              <a:lnSpc>
                <a:spcPct val="80000"/>
              </a:lnSpc>
              <a:buFontTx/>
              <a:buNone/>
            </a:pPr>
            <a:r>
              <a:rPr lang="en-US" altLang="en-US" sz="1800" smtClean="0"/>
              <a:t>		- pembebanan biaya berkala, dibuat sama 		  dengan biaya tetap yang berhubungan 	  	  dengan fasilitas yang d</a:t>
            </a:r>
            <a:r>
              <a:rPr lang="sv-SE" altLang="en-US" sz="1800" smtClean="0"/>
              <a:t>isediakan untuk unit 	  pembeli</a:t>
            </a:r>
          </a:p>
        </p:txBody>
      </p:sp>
    </p:spTree>
    <p:extLst>
      <p:ext uri="{BB962C8B-B14F-4D97-AF65-F5344CB8AC3E}">
        <p14:creationId xmlns:p14="http://schemas.microsoft.com/office/powerpoint/2010/main" val="1570803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1625"/>
            <a:ext cx="7772400" cy="1111250"/>
          </a:xfrm>
        </p:spPr>
        <p:txBody>
          <a:bodyPr/>
          <a:lstStyle/>
          <a:p>
            <a:pPr marL="838200" indent="-838200" eaLnBrk="1" hangingPunct="1"/>
            <a:r>
              <a:rPr lang="sv-SE" altLang="en-US" sz="3600" smtClean="0">
                <a:solidFill>
                  <a:schemeClr val="accent2"/>
                </a:solidFill>
              </a:rPr>
              <a:t>Penentuan Harga Transfer</a:t>
            </a:r>
            <a:endParaRPr lang="en-US" altLang="en-US" sz="3600" smtClean="0">
              <a:solidFill>
                <a:schemeClr val="accent2"/>
              </a:solidFill>
            </a:endParaRPr>
          </a:p>
        </p:txBody>
      </p:sp>
      <p:sp>
        <p:nvSpPr>
          <p:cNvPr id="9219" name="Rectangle 3"/>
          <p:cNvSpPr>
            <a:spLocks noGrp="1" noChangeArrowheads="1"/>
          </p:cNvSpPr>
          <p:nvPr>
            <p:ph type="body" idx="1"/>
          </p:nvPr>
        </p:nvSpPr>
        <p:spPr>
          <a:xfrm>
            <a:off x="685800" y="1285875"/>
            <a:ext cx="7772400" cy="4951413"/>
          </a:xfrm>
        </p:spPr>
        <p:txBody>
          <a:bodyPr/>
          <a:lstStyle/>
          <a:p>
            <a:pPr eaLnBrk="1" hangingPunct="1">
              <a:lnSpc>
                <a:spcPct val="80000"/>
              </a:lnSpc>
              <a:buFontTx/>
              <a:buAutoNum type="arabicPeriod" startAt="3"/>
            </a:pPr>
            <a:r>
              <a:rPr lang="sv-SE" altLang="en-US" sz="1800" smtClean="0"/>
              <a:t>Pembagian Laba</a:t>
            </a:r>
          </a:p>
          <a:p>
            <a:pPr eaLnBrk="1" hangingPunct="1">
              <a:lnSpc>
                <a:spcPct val="80000"/>
              </a:lnSpc>
              <a:buFontTx/>
              <a:buNone/>
            </a:pPr>
            <a:r>
              <a:rPr lang="sv-SE" altLang="en-US" sz="1800" smtClean="0"/>
              <a:t>	Cara :</a:t>
            </a:r>
          </a:p>
          <a:p>
            <a:pPr lvl="1" eaLnBrk="1" hangingPunct="1">
              <a:lnSpc>
                <a:spcPct val="80000"/>
              </a:lnSpc>
            </a:pPr>
            <a:r>
              <a:rPr lang="sv-SE" altLang="en-US" sz="1600" smtClean="0"/>
              <a:t>Produk tersebut ditransfer ke unit pemasaran pada biaya variabel standar</a:t>
            </a:r>
          </a:p>
          <a:p>
            <a:pPr lvl="1" eaLnBrk="1" hangingPunct="1">
              <a:lnSpc>
                <a:spcPct val="80000"/>
              </a:lnSpc>
            </a:pPr>
            <a:r>
              <a:rPr lang="sv-SE" altLang="en-US" sz="1600" smtClean="0"/>
              <a:t>Setelah produk terjual unit usaha membagi kontribusi yang dihasilkan dimana perhitungannya adalah harga penjualan dikurangi biaya variabel produksi dan pemasaran</a:t>
            </a:r>
          </a:p>
          <a:p>
            <a:pPr lvl="1" eaLnBrk="1" hangingPunct="1">
              <a:lnSpc>
                <a:spcPct val="80000"/>
              </a:lnSpc>
              <a:buFontTx/>
              <a:buNone/>
            </a:pPr>
            <a:endParaRPr lang="sv-SE" altLang="en-US" sz="1600" smtClean="0"/>
          </a:p>
          <a:p>
            <a:pPr lvl="1" eaLnBrk="1" hangingPunct="1">
              <a:lnSpc>
                <a:spcPct val="80000"/>
              </a:lnSpc>
              <a:buFontTx/>
              <a:buNone/>
            </a:pPr>
            <a:r>
              <a:rPr lang="sv-SE" altLang="en-US" sz="1600" smtClean="0"/>
              <a:t>Adapun masalah teknis yang dihadapi pada metode ini adalah :</a:t>
            </a:r>
          </a:p>
          <a:p>
            <a:pPr lvl="1" eaLnBrk="1" hangingPunct="1">
              <a:lnSpc>
                <a:spcPct val="80000"/>
              </a:lnSpc>
              <a:buFontTx/>
              <a:buChar char="-"/>
            </a:pPr>
            <a:r>
              <a:rPr lang="sv-SE" altLang="en-US" sz="1600" smtClean="0"/>
              <a:t>Argumen mengenai cara pembagian kontribusi di antara dua pusat laba</a:t>
            </a:r>
          </a:p>
          <a:p>
            <a:pPr lvl="1" eaLnBrk="1" hangingPunct="1">
              <a:lnSpc>
                <a:spcPct val="80000"/>
              </a:lnSpc>
              <a:buFontTx/>
              <a:buChar char="-"/>
            </a:pPr>
            <a:r>
              <a:rPr lang="sv-SE" altLang="en-US" sz="1600" smtClean="0"/>
              <a:t>Membagi laba rata diantara pusat laba tidak memberikan informasi yang tepat mengenai profitabilitas masing-masing pusat laba</a:t>
            </a:r>
          </a:p>
          <a:p>
            <a:pPr lvl="1" eaLnBrk="1" hangingPunct="1">
              <a:lnSpc>
                <a:spcPct val="80000"/>
              </a:lnSpc>
              <a:buFontTx/>
              <a:buChar char="-"/>
            </a:pPr>
            <a:r>
              <a:rPr lang="sv-SE" altLang="en-US" sz="1600" smtClean="0"/>
              <a:t>Kontribusi yang ad a tidak akan dialokasikan sampai penjualan selesai dilakukan, maka kontribusi unit produksi tergantung pada kemampuan unit pemasaran untuk menjual seharga penjualan aktual.</a:t>
            </a:r>
          </a:p>
        </p:txBody>
      </p:sp>
    </p:spTree>
    <p:extLst>
      <p:ext uri="{BB962C8B-B14F-4D97-AF65-F5344CB8AC3E}">
        <p14:creationId xmlns:p14="http://schemas.microsoft.com/office/powerpoint/2010/main" val="403438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1625"/>
            <a:ext cx="7772400" cy="966788"/>
          </a:xfrm>
        </p:spPr>
        <p:txBody>
          <a:bodyPr/>
          <a:lstStyle/>
          <a:p>
            <a:pPr eaLnBrk="1" hangingPunct="1"/>
            <a:r>
              <a:rPr lang="fi-FI" altLang="en-US" sz="3200" smtClean="0">
                <a:solidFill>
                  <a:schemeClr val="tx1"/>
                </a:solidFill>
              </a:rPr>
              <a:t>Penentuan Harga Transfer</a:t>
            </a:r>
            <a:endParaRPr lang="en-US" altLang="en-US" sz="3200" smtClean="0">
              <a:solidFill>
                <a:schemeClr val="tx1"/>
              </a:solidFill>
            </a:endParaRPr>
          </a:p>
        </p:txBody>
      </p:sp>
      <p:sp>
        <p:nvSpPr>
          <p:cNvPr id="10243" name="Rectangle 3"/>
          <p:cNvSpPr>
            <a:spLocks noGrp="1" noChangeArrowheads="1"/>
          </p:cNvSpPr>
          <p:nvPr>
            <p:ph type="body" idx="1"/>
          </p:nvPr>
        </p:nvSpPr>
        <p:spPr>
          <a:xfrm>
            <a:off x="685800" y="1143000"/>
            <a:ext cx="7772400" cy="4953000"/>
          </a:xfrm>
        </p:spPr>
        <p:txBody>
          <a:bodyPr/>
          <a:lstStyle/>
          <a:p>
            <a:pPr eaLnBrk="1" hangingPunct="1">
              <a:lnSpc>
                <a:spcPct val="80000"/>
              </a:lnSpc>
              <a:buFontTx/>
              <a:buNone/>
            </a:pPr>
            <a:r>
              <a:rPr lang="fi-FI" altLang="en-US" sz="1600" smtClean="0"/>
              <a:t>4. Dua Bentuk Harga</a:t>
            </a:r>
          </a:p>
          <a:p>
            <a:pPr eaLnBrk="1" hangingPunct="1">
              <a:lnSpc>
                <a:spcPct val="80000"/>
              </a:lnSpc>
              <a:buFontTx/>
              <a:buNone/>
            </a:pPr>
            <a:r>
              <a:rPr lang="fi-FI" altLang="en-US" sz="1600" smtClean="0"/>
              <a:t>	dalam metode ini pendapatan unit produksi akan dikreditkan pada saat harga jual di luar dan unit pembelian dibebankan biaya sebesar total biaya standar. Selisihnya dibebankan ke dalam akun kantor pusat dan tereliminasi ketika laporan keuangan unit usaha dikonsolidasikan</a:t>
            </a:r>
          </a:p>
          <a:p>
            <a:pPr eaLnBrk="1" hangingPunct="1">
              <a:lnSpc>
                <a:spcPct val="80000"/>
              </a:lnSpc>
              <a:buFontTx/>
              <a:buNone/>
            </a:pPr>
            <a:endParaRPr lang="fi-FI" altLang="en-US" sz="1600" smtClean="0"/>
          </a:p>
          <a:p>
            <a:pPr eaLnBrk="1" hangingPunct="1">
              <a:lnSpc>
                <a:spcPct val="80000"/>
              </a:lnSpc>
            </a:pPr>
            <a:r>
              <a:rPr lang="fi-FI" altLang="en-US" sz="1600" smtClean="0"/>
              <a:t>Kelemahan metode ini adalah : </a:t>
            </a:r>
          </a:p>
          <a:p>
            <a:pPr lvl="1" eaLnBrk="1" hangingPunct="1">
              <a:lnSpc>
                <a:spcPct val="80000"/>
              </a:lnSpc>
            </a:pPr>
            <a:r>
              <a:rPr lang="fi-FI" altLang="en-US" sz="1600" smtClean="0"/>
              <a:t>Jumlah laba unit usaha akan lebih besar dari laba perusahaan secara keseluruhan</a:t>
            </a:r>
          </a:p>
          <a:p>
            <a:pPr lvl="1" eaLnBrk="1" hangingPunct="1">
              <a:lnSpc>
                <a:spcPct val="80000"/>
              </a:lnSpc>
            </a:pPr>
            <a:r>
              <a:rPr lang="fi-FI" altLang="en-US" sz="1600" smtClean="0"/>
              <a:t>Sistem ini menciptakan suatu ilusi bahwa unit usaha akan menghasilkan uang , sementara perusahaan secara keseluruhan mengalami kerugian karena debit ke kantor pusat</a:t>
            </a:r>
          </a:p>
          <a:p>
            <a:pPr lvl="1" eaLnBrk="1" hangingPunct="1">
              <a:lnSpc>
                <a:spcPct val="80000"/>
              </a:lnSpc>
            </a:pPr>
            <a:r>
              <a:rPr lang="fi-FI" altLang="en-US" sz="1600" smtClean="0"/>
              <a:t>Sistem ini memicu unit usaha hanya berkonsentrasi pada transfer internal </a:t>
            </a:r>
          </a:p>
          <a:p>
            <a:pPr lvl="1" eaLnBrk="1" hangingPunct="1">
              <a:lnSpc>
                <a:spcPct val="80000"/>
              </a:lnSpc>
            </a:pPr>
            <a:r>
              <a:rPr lang="fi-FI" altLang="en-US" sz="1600" smtClean="0"/>
              <a:t>Terdapat tambahan pembukuan yang terlibat dalam pendebitan akun kantor pusat setiap kali ada transfer dan kemudian mengeliminasi akun ini ketika laporan keuangan dikonsolidasi</a:t>
            </a:r>
          </a:p>
          <a:p>
            <a:pPr lvl="1" eaLnBrk="1" hangingPunct="1">
              <a:lnSpc>
                <a:spcPct val="80000"/>
              </a:lnSpc>
            </a:pPr>
            <a:endParaRPr lang="fi-FI" altLang="en-US" sz="1600" smtClean="0"/>
          </a:p>
          <a:p>
            <a:pPr eaLnBrk="1" hangingPunct="1">
              <a:lnSpc>
                <a:spcPct val="80000"/>
              </a:lnSpc>
            </a:pPr>
            <a:endParaRPr lang="en-US" altLang="en-US" sz="1600" smtClean="0"/>
          </a:p>
        </p:txBody>
      </p:sp>
    </p:spTree>
    <p:extLst>
      <p:ext uri="{BB962C8B-B14F-4D97-AF65-F5344CB8AC3E}">
        <p14:creationId xmlns:p14="http://schemas.microsoft.com/office/powerpoint/2010/main" val="1864519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463</Words>
  <Application>Microsoft Office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PENENTUAN HARGA TRANSFER</vt:lpstr>
      <vt:lpstr>KEMAMPUAN AKHIR YANG DIHARAPKAN</vt:lpstr>
      <vt:lpstr>Sasaran Penentuan Harga Transfer</vt:lpstr>
      <vt:lpstr>Pengertian Harga Transfer</vt:lpstr>
      <vt:lpstr>Hambatan dalam memperoleh sumber daya</vt:lpstr>
      <vt:lpstr>Metode Penentuan Harga Transfer</vt:lpstr>
      <vt:lpstr>Penentuan Harga Transfer </vt:lpstr>
      <vt:lpstr>Penentuan Harga Transfer</vt:lpstr>
      <vt:lpstr>Penentuan Harga Transfer</vt:lpstr>
      <vt:lpstr>Penentuan Harga Jasa</vt:lpstr>
      <vt:lpstr>Pengendalian atas jumlah jasa</vt:lpstr>
      <vt:lpstr>Pilihan penggunaan jasa</vt:lpstr>
      <vt:lpstr>Administrasi Harga Transfer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20</cp:revision>
  <dcterms:created xsi:type="dcterms:W3CDTF">2017-09-09T11:34:57Z</dcterms:created>
  <dcterms:modified xsi:type="dcterms:W3CDTF">2017-09-19T22:37:24Z</dcterms:modified>
</cp:coreProperties>
</file>