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7"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156"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FFA9E-6066-447C-B3E9-739D7344A8A5}"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FFA9E-6066-447C-B3E9-739D7344A8A5}" type="datetimeFigureOut">
              <a:rPr lang="en-US" smtClean="0"/>
              <a:pPr/>
              <a:t>3/19/2015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FFA9E-6066-447C-B3E9-739D7344A8A5}" type="datetimeFigureOut">
              <a:rPr lang="en-US" smtClean="0"/>
              <a:pPr/>
              <a:t>3/19/2015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FFA9E-6066-447C-B3E9-739D7344A8A5}" type="datetimeFigureOut">
              <a:rPr lang="en-US" smtClean="0"/>
              <a:pPr/>
              <a:t>3/19/2015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FFA9E-6066-447C-B3E9-739D7344A8A5}" type="datetimeFigureOut">
              <a:rPr lang="en-US" smtClean="0"/>
              <a:pPr/>
              <a:t>3/19/2015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C362-165C-4A08-83DF-A5F37438AD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019800" y="5029200"/>
            <a:ext cx="3124200" cy="20574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5029200"/>
            <a:ext cx="3048000" cy="20574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
          <p:cNvSpPr txBox="1">
            <a:spLocks noChangeArrowheads="1"/>
          </p:cNvSpPr>
          <p:nvPr/>
        </p:nvSpPr>
        <p:spPr>
          <a:xfrm>
            <a:off x="901700" y="533400"/>
            <a:ext cx="73406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solidFill>
                  <a:srgbClr val="FFC000"/>
                </a:solidFill>
                <a:effectLst/>
                <a:uLnTx/>
                <a:uFillTx/>
                <a:latin typeface="Arial Black" pitchFamily="34" charset="0"/>
                <a:ea typeface="+mj-ea"/>
                <a:cs typeface="+mj-cs"/>
              </a:rPr>
              <a:t>Pertemuan</a:t>
            </a:r>
            <a:r>
              <a:rPr kumimoji="0" lang="en-US" sz="2400" b="0" i="0" u="none" strike="noStrike" kern="1200" cap="none" spc="0" normalizeH="0" baseline="0" noProof="0" dirty="0" smtClean="0">
                <a:ln>
                  <a:noFill/>
                </a:ln>
                <a:solidFill>
                  <a:srgbClr val="FFC000"/>
                </a:solidFill>
                <a:effectLst/>
                <a:uLnTx/>
                <a:uFillTx/>
                <a:latin typeface="Arial Black" pitchFamily="34" charset="0"/>
                <a:ea typeface="+mj-ea"/>
                <a:cs typeface="+mj-cs"/>
              </a:rPr>
              <a:t>  13</a:t>
            </a:r>
          </a:p>
        </p:txBody>
      </p:sp>
      <p:sp>
        <p:nvSpPr>
          <p:cNvPr id="9" name="Rectangle 3"/>
          <p:cNvSpPr txBox="1">
            <a:spLocks noChangeArrowheads="1"/>
          </p:cNvSpPr>
          <p:nvPr/>
        </p:nvSpPr>
        <p:spPr>
          <a:xfrm>
            <a:off x="838200" y="2344261"/>
            <a:ext cx="7848600" cy="779939"/>
          </a:xfrm>
          <a:prstGeom prst="rect">
            <a:avLst/>
          </a:prstGeom>
        </p:spPr>
        <p:txBody>
          <a:bodyPr vert="horz" lIns="91440" tIns="45720" rIns="91440" bIns="45720" rtlCol="0">
            <a:normAutofit fontScale="7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rgbClr val="FFC000"/>
                </a:solidFill>
                <a:effectLst/>
                <a:uLnTx/>
                <a:uFillTx/>
                <a:latin typeface="Arial Black" pitchFamily="34" charset="0"/>
                <a:ea typeface="+mn-ea"/>
                <a:cs typeface="+mn-cs"/>
              </a:rPr>
              <a:t>LAPORAN  KEUANGAN KONSOLIDASI</a:t>
            </a:r>
            <a:endParaRPr kumimoji="0" lang="en-US" sz="2000" b="0" i="0" u="none" strike="noStrike" kern="1200" cap="none" spc="0" normalizeH="0" baseline="0" noProof="0" dirty="0" smtClean="0">
              <a:ln>
                <a:noFill/>
              </a:ln>
              <a:solidFill>
                <a:srgbClr val="FFC000"/>
              </a:solidFill>
              <a:effectLst/>
              <a:uLnTx/>
              <a:uFillTx/>
              <a:latin typeface="Arial Black" pitchFamily="34" charset="0"/>
              <a:ea typeface="+mn-ea"/>
              <a:cs typeface="+mn-cs"/>
            </a:endParaRPr>
          </a:p>
        </p:txBody>
      </p:sp>
      <p:pic>
        <p:nvPicPr>
          <p:cNvPr id="13" name="Picture 12" descr="Gold.jpg"/>
          <p:cNvPicPr>
            <a:picLocks noChangeAspect="1"/>
          </p:cNvPicPr>
          <p:nvPr/>
        </p:nvPicPr>
        <p:blipFill>
          <a:blip r:embed="rId2"/>
          <a:stretch>
            <a:fillRect/>
          </a:stretch>
        </p:blipFill>
        <p:spPr>
          <a:xfrm>
            <a:off x="2667000" y="4953000"/>
            <a:ext cx="3857625" cy="213360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2438400" cy="56388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Gold.jpg"/>
          <p:cNvPicPr>
            <a:picLocks noChangeAspect="1"/>
          </p:cNvPicPr>
          <p:nvPr/>
        </p:nvPicPr>
        <p:blipFill>
          <a:blip r:embed="rId2"/>
          <a:stretch>
            <a:fillRect/>
          </a:stretch>
        </p:blipFill>
        <p:spPr>
          <a:xfrm>
            <a:off x="0" y="5791200"/>
            <a:ext cx="2414153" cy="1295400"/>
          </a:xfrm>
          <a:prstGeom prst="rect">
            <a:avLst/>
          </a:prstGeom>
        </p:spPr>
      </p:pic>
      <p:sp>
        <p:nvSpPr>
          <p:cNvPr id="8" name="Rectangle 2"/>
          <p:cNvSpPr txBox="1">
            <a:spLocks noRot="1" noChangeArrowheads="1"/>
          </p:cNvSpPr>
          <p:nvPr/>
        </p:nvSpPr>
        <p:spPr>
          <a:xfrm>
            <a:off x="2438400" y="244475"/>
            <a:ext cx="6403975" cy="14319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err="1" smtClean="0">
                <a:ln>
                  <a:noFill/>
                </a:ln>
                <a:solidFill>
                  <a:srgbClr val="FFC000"/>
                </a:solidFill>
                <a:effectLst/>
                <a:uLnTx/>
                <a:uFillTx/>
                <a:latin typeface="Tahoma" pitchFamily="34" charset="0"/>
                <a:ea typeface="Tahoma" pitchFamily="34" charset="0"/>
                <a:cs typeface="Tahoma" pitchFamily="34" charset="0"/>
              </a:rPr>
              <a:t>Prosedur</a:t>
            </a:r>
            <a:r>
              <a:rPr kumimoji="0" lang="en-US" sz="2400" b="1" i="0" u="none" strike="noStrike" kern="1200" cap="none" spc="0" normalizeH="0" baseline="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400" b="1" i="0" u="none" strike="noStrike" kern="1200" cap="none" spc="0" normalizeH="0" baseline="0" noProof="0" dirty="0" err="1" smtClean="0">
                <a:ln>
                  <a:noFill/>
                </a:ln>
                <a:solidFill>
                  <a:srgbClr val="FFC000"/>
                </a:solidFill>
                <a:effectLst/>
                <a:uLnTx/>
                <a:uFillTx/>
                <a:latin typeface="Tahoma" pitchFamily="34" charset="0"/>
                <a:ea typeface="Tahoma" pitchFamily="34" charset="0"/>
                <a:cs typeface="Tahoma" pitchFamily="34" charset="0"/>
              </a:rPr>
              <a:t>Penyusunan</a:t>
            </a:r>
            <a:r>
              <a:rPr kumimoji="0" lang="en-US" sz="2400" b="1" i="0" u="none" strike="noStrike" kern="1200" cap="none" spc="0" normalizeH="0" baseline="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400" b="1" i="0" u="none" strike="noStrike" kern="1200" cap="none" spc="0" normalizeH="0" baseline="0" noProof="0" dirty="0" err="1" smtClean="0">
                <a:ln>
                  <a:noFill/>
                </a:ln>
                <a:solidFill>
                  <a:srgbClr val="FFC000"/>
                </a:solidFill>
                <a:effectLst/>
                <a:uLnTx/>
                <a:uFillTx/>
                <a:latin typeface="Tahoma" pitchFamily="34" charset="0"/>
                <a:ea typeface="Tahoma" pitchFamily="34" charset="0"/>
                <a:cs typeface="Tahoma" pitchFamily="34" charset="0"/>
              </a:rPr>
              <a:t>Lajur</a:t>
            </a:r>
            <a:r>
              <a:rPr kumimoji="0" lang="en-US" sz="2400" b="1" i="0" u="none" strike="noStrike" kern="1200" cap="none" spc="0" normalizeH="0" baseline="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400" b="1" i="0" u="none" strike="noStrike" kern="1200" cap="none" spc="0" normalizeH="0" baseline="0" noProof="0" dirty="0" err="1" smtClean="0">
                <a:ln>
                  <a:noFill/>
                </a:ln>
                <a:solidFill>
                  <a:srgbClr val="FFC000"/>
                </a:solidFill>
                <a:effectLst/>
                <a:uLnTx/>
                <a:uFillTx/>
                <a:latin typeface="Tahoma" pitchFamily="34" charset="0"/>
                <a:ea typeface="Tahoma" pitchFamily="34" charset="0"/>
                <a:cs typeface="Tahoma" pitchFamily="34" charset="0"/>
              </a:rPr>
              <a:t>Konsolidasi</a:t>
            </a:r>
            <a:endParaRPr kumimoji="0" lang="en-US" sz="2400" b="1" i="0" u="none" strike="noStrike" kern="1200" cap="none" spc="0" normalizeH="0" baseline="0" noProof="0" dirty="0">
              <a:ln>
                <a:noFill/>
              </a:ln>
              <a:solidFill>
                <a:srgbClr val="FFC000"/>
              </a:solidFill>
              <a:effectLst/>
              <a:uLnTx/>
              <a:uFillTx/>
              <a:latin typeface="Tahoma" pitchFamily="34" charset="0"/>
              <a:ea typeface="Tahoma" pitchFamily="34" charset="0"/>
              <a:cs typeface="Tahoma" pitchFamily="34" charset="0"/>
            </a:endParaRPr>
          </a:p>
        </p:txBody>
      </p:sp>
      <p:sp>
        <p:nvSpPr>
          <p:cNvPr id="9" name="Rectangle 3"/>
          <p:cNvSpPr txBox="1">
            <a:spLocks noRot="1" noChangeArrowheads="1"/>
          </p:cNvSpPr>
          <p:nvPr/>
        </p:nvSpPr>
        <p:spPr>
          <a:xfrm>
            <a:off x="2743200" y="2819400"/>
            <a:ext cx="6172200" cy="3276600"/>
          </a:xfrm>
          <a:prstGeom prst="rect">
            <a:avLst/>
          </a:prstGeom>
        </p:spPr>
        <p:txBody>
          <a:bodyPr vert="horz" lIns="91440" tIns="45720" rIns="91440" bIns="45720" rtlCol="0">
            <a:normAutofit/>
          </a:bodyPr>
          <a:lstStyle/>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lang="en-US" sz="2000" dirty="0" err="1" smtClean="0">
                <a:solidFill>
                  <a:srgbClr val="FFC000"/>
                </a:solidFill>
                <a:latin typeface="Tahoma" pitchFamily="34" charset="0"/>
                <a:ea typeface="Tahoma" pitchFamily="34" charset="0"/>
                <a:cs typeface="Tahoma" pitchFamily="34" charset="0"/>
              </a:rPr>
              <a:t>Susunlah</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neraca</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saldo</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perusahaan</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induk</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dan</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perusahaan</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anak</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pada</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tanggal</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neraca</a:t>
            </a:r>
            <a:r>
              <a:rPr lang="en-US" sz="2000" dirty="0" smtClean="0">
                <a:solidFill>
                  <a:srgbClr val="FFC000"/>
                </a:solidFill>
                <a:latin typeface="Tahoma" pitchFamily="34" charset="0"/>
                <a:ea typeface="Tahoma" pitchFamily="34" charset="0"/>
                <a:cs typeface="Tahoma" pitchFamily="34" charset="0"/>
              </a:rPr>
              <a:t> !</a:t>
            </a:r>
          </a:p>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i="0" u="none" strike="noStrike" kern="1200" cap="none" spc="0" normalizeH="0" baseline="0" noProof="0" dirty="0" err="1" smtClean="0">
                <a:ln>
                  <a:noFill/>
                </a:ln>
                <a:solidFill>
                  <a:srgbClr val="FFC000"/>
                </a:solidFill>
                <a:effectLst/>
                <a:uLnTx/>
                <a:uFillTx/>
                <a:latin typeface="Tahoma" pitchFamily="34" charset="0"/>
                <a:ea typeface="Tahoma" pitchFamily="34" charset="0"/>
                <a:cs typeface="Tahoma" pitchFamily="34" charset="0"/>
              </a:rPr>
              <a:t>Identiifikasilah</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transaksi</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antar</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perusahaan</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afiliasi</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yang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terjadi</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selama</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periode</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tsb</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Lalu</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eliminasilah</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transaksi</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tsb</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p>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lang="en-US" sz="2000" dirty="0" err="1" smtClean="0">
                <a:solidFill>
                  <a:srgbClr val="FFC000"/>
                </a:solidFill>
                <a:latin typeface="Tahoma" pitchFamily="34" charset="0"/>
                <a:ea typeface="Tahoma" pitchFamily="34" charset="0"/>
                <a:cs typeface="Tahoma" pitchFamily="34" charset="0"/>
              </a:rPr>
              <a:t>Susunlah</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laba</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rugi</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konsolidasi</a:t>
            </a:r>
            <a:r>
              <a:rPr lang="en-US" sz="2000" dirty="0" smtClean="0">
                <a:solidFill>
                  <a:srgbClr val="FFC000"/>
                </a:solidFill>
                <a:latin typeface="Tahoma" pitchFamily="34" charset="0"/>
                <a:ea typeface="Tahoma" pitchFamily="34" charset="0"/>
                <a:cs typeface="Tahoma" pitchFamily="34" charset="0"/>
              </a:rPr>
              <a:t> !</a:t>
            </a:r>
          </a:p>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Susunlah</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laporan</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perubahan</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ekuitas</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r>
              <a:rPr kumimoji="0" lang="en-US" sz="2000" i="0" u="none" strike="noStrike" kern="1200" cap="none" spc="0" normalizeH="0" noProof="0" dirty="0" err="1" smtClean="0">
                <a:ln>
                  <a:noFill/>
                </a:ln>
                <a:solidFill>
                  <a:srgbClr val="FFC000"/>
                </a:solidFill>
                <a:effectLst/>
                <a:uLnTx/>
                <a:uFillTx/>
                <a:latin typeface="Tahoma" pitchFamily="34" charset="0"/>
                <a:ea typeface="Tahoma" pitchFamily="34" charset="0"/>
                <a:cs typeface="Tahoma" pitchFamily="34" charset="0"/>
              </a:rPr>
              <a:t>konsolidasi</a:t>
            </a:r>
            <a:r>
              <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rPr>
              <a:t> !</a:t>
            </a:r>
          </a:p>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r>
              <a:rPr lang="en-US" sz="2000" dirty="0" err="1" smtClean="0">
                <a:solidFill>
                  <a:srgbClr val="FFC000"/>
                </a:solidFill>
                <a:latin typeface="Tahoma" pitchFamily="34" charset="0"/>
                <a:ea typeface="Tahoma" pitchFamily="34" charset="0"/>
                <a:cs typeface="Tahoma" pitchFamily="34" charset="0"/>
              </a:rPr>
              <a:t>Susunlah</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neraca</a:t>
            </a:r>
            <a:r>
              <a:rPr lang="en-US" sz="2000" dirty="0" smtClean="0">
                <a:solidFill>
                  <a:srgbClr val="FFC000"/>
                </a:solidFill>
                <a:latin typeface="Tahoma" pitchFamily="34" charset="0"/>
                <a:ea typeface="Tahoma" pitchFamily="34" charset="0"/>
                <a:cs typeface="Tahoma" pitchFamily="34" charset="0"/>
              </a:rPr>
              <a:t> </a:t>
            </a:r>
            <a:r>
              <a:rPr lang="en-US" sz="2000" dirty="0" err="1" smtClean="0">
                <a:solidFill>
                  <a:srgbClr val="FFC000"/>
                </a:solidFill>
                <a:latin typeface="Tahoma" pitchFamily="34" charset="0"/>
                <a:ea typeface="Tahoma" pitchFamily="34" charset="0"/>
                <a:cs typeface="Tahoma" pitchFamily="34" charset="0"/>
              </a:rPr>
              <a:t>konsolidasi</a:t>
            </a:r>
            <a:r>
              <a:rPr lang="en-US" sz="2000" dirty="0" smtClean="0">
                <a:solidFill>
                  <a:srgbClr val="FFC000"/>
                </a:solidFill>
                <a:latin typeface="Tahoma" pitchFamily="34" charset="0"/>
                <a:ea typeface="Tahoma" pitchFamily="34" charset="0"/>
                <a:cs typeface="Tahoma" pitchFamily="34" charset="0"/>
              </a:rPr>
              <a:t> !</a:t>
            </a:r>
            <a:endParaRPr kumimoji="0" lang="en-US" sz="2000" i="0" u="none" strike="noStrike" kern="1200" cap="none" spc="0" normalizeH="0" noProof="0" dirty="0" smtClean="0">
              <a:ln>
                <a:noFill/>
              </a:ln>
              <a:solidFill>
                <a:srgbClr val="FFC000"/>
              </a:solidFill>
              <a:effectLst/>
              <a:uLnTx/>
              <a:uFillTx/>
              <a:latin typeface="Tahoma" pitchFamily="34" charset="0"/>
              <a:ea typeface="Tahoma" pitchFamily="34" charset="0"/>
              <a:cs typeface="Tahoma" pitchFamily="34" charset="0"/>
            </a:endParaRPr>
          </a:p>
          <a:p>
            <a:pPr marL="457200" marR="0" lvl="0" indent="-457200" defTabSz="914400" rtl="0" eaLnBrk="1" fontAlgn="auto" latinLnBrk="0" hangingPunct="1">
              <a:lnSpc>
                <a:spcPct val="100000"/>
              </a:lnSpc>
              <a:spcBef>
                <a:spcPct val="20000"/>
              </a:spcBef>
              <a:spcAft>
                <a:spcPts val="0"/>
              </a:spcAft>
              <a:buClrTx/>
              <a:buSzTx/>
              <a:buFont typeface="+mj-lt"/>
              <a:buAutoNum type="arabicPeriod"/>
              <a:tabLst/>
              <a:defRPr/>
            </a:pPr>
            <a:endParaRPr kumimoji="0" lang="en-US" sz="2000" i="0" u="none" strike="noStrike" kern="1200" cap="none" spc="0" normalizeH="0" baseline="0" noProof="0" dirty="0">
              <a:ln>
                <a:noFill/>
              </a:ln>
              <a:solidFill>
                <a:srgbClr val="FFC000"/>
              </a:solidFill>
              <a:effectLst/>
              <a:uLnTx/>
              <a:uFillTx/>
              <a:latin typeface="Tahoma" pitchFamily="34"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 name="Rectangle 1"/>
          <p:cNvSpPr>
            <a:spLocks noChangeArrowheads="1"/>
          </p:cNvSpPr>
          <p:nvPr/>
        </p:nvSpPr>
        <p:spPr bwMode="auto">
          <a:xfrm>
            <a:off x="381000" y="241518"/>
            <a:ext cx="8382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s-MY" sz="1400" b="0"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PT.TraLaLa   membeli  160.000  lembar saham PT TriLiLi  pada awal tahun 2006 dengan harga perolehan Rp 250.000.000.  Pada saat akuisisi tersebut, PT.TriLiLi  memiliki  modal saham sebesar  Rp 200.000.000 (terdiri dari 200.000  lembar saham, @ Rp 1.000 dan laba ditahan sebesar Rp 50.000.000.  Goodwill yang timbul dari transaksi akuisisi ini akan diamortisasikan dalam waktu  10   tahun. </a:t>
            </a:r>
            <a:endParaRPr kumimoji="0" lang="en-US" sz="1400"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s-MY" sz="1400" b="0"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Setahun setelah proses akuisisi tersebut, yaitu pada tanggal  31 Desember 2012, kedua perusahaan tersebut menyajikan neraca saldo sebagai berikut :</a:t>
            </a:r>
            <a:endParaRPr kumimoji="0" lang="ms-MY" sz="1400"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609600" y="1981200"/>
          <a:ext cx="7848599" cy="4175766"/>
        </p:xfrm>
        <a:graphic>
          <a:graphicData uri="http://schemas.openxmlformats.org/drawingml/2006/table">
            <a:tbl>
              <a:tblPr/>
              <a:tblGrid>
                <a:gridCol w="3803817"/>
                <a:gridCol w="1755608"/>
                <a:gridCol w="1755608"/>
                <a:gridCol w="533566"/>
              </a:tblGrid>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Keterangan</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400">
                          <a:solidFill>
                            <a:schemeClr val="bg1">
                              <a:lumMod val="85000"/>
                            </a:schemeClr>
                          </a:solidFill>
                          <a:latin typeface="Arial"/>
                          <a:ea typeface="Times New Roman"/>
                          <a:cs typeface="Times New Roman"/>
                        </a:rPr>
                        <a:t>PT.TraLaLa</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400">
                          <a:solidFill>
                            <a:schemeClr val="bg1">
                              <a:lumMod val="85000"/>
                            </a:schemeClr>
                          </a:solidFill>
                          <a:latin typeface="Arial"/>
                          <a:ea typeface="Times New Roman"/>
                          <a:cs typeface="Times New Roman"/>
                        </a:rPr>
                        <a:t>PT.TriLiLi</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a:noFill/>
                    </a:lnL>
                    <a:lnR>
                      <a:noFill/>
                    </a:lnR>
                    <a:lnT>
                      <a:noFill/>
                    </a:lnT>
                    <a:lnB>
                      <a:noFill/>
                    </a:lnB>
                  </a:tcPr>
                </a:tc>
              </a:tr>
              <a:tr h="231987">
                <a:tc>
                  <a:txBody>
                    <a:bodyPr/>
                    <a:lstStyle/>
                    <a:p>
                      <a:pPr marL="0" marR="0" algn="just">
                        <a:spcBef>
                          <a:spcPts val="0"/>
                        </a:spcBef>
                        <a:spcAft>
                          <a:spcPts val="0"/>
                        </a:spcAft>
                      </a:pPr>
                      <a:r>
                        <a:rPr lang="ms-MY" sz="1400">
                          <a:solidFill>
                            <a:schemeClr val="bg1">
                              <a:lumMod val="85000"/>
                            </a:schemeClr>
                          </a:solidFill>
                          <a:latin typeface="Arial"/>
                          <a:ea typeface="Times New Roman"/>
                          <a:cs typeface="Times New Roman"/>
                        </a:rPr>
                        <a:t>K a s</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70.000.000.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50.000.000.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a:solidFill>
                            <a:schemeClr val="bg1">
                              <a:lumMod val="85000"/>
                            </a:schemeClr>
                          </a:solidFill>
                          <a:latin typeface="Arial"/>
                          <a:ea typeface="Times New Roman"/>
                          <a:cs typeface="Times New Roman"/>
                        </a:rPr>
                        <a:t>Piutang Usaha</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74.000.000.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80.000.000.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a:solidFill>
                            <a:schemeClr val="bg1">
                              <a:lumMod val="85000"/>
                            </a:schemeClr>
                          </a:solidFill>
                          <a:latin typeface="Arial"/>
                          <a:ea typeface="Times New Roman"/>
                          <a:cs typeface="Times New Roman"/>
                        </a:rPr>
                        <a:t>Persediaan ( 1/1/2006)</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170.000.000.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70.000.000.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a:solidFill>
                            <a:schemeClr val="bg1">
                              <a:lumMod val="85000"/>
                            </a:schemeClr>
                          </a:solidFill>
                          <a:latin typeface="Arial"/>
                          <a:ea typeface="Times New Roman"/>
                          <a:cs typeface="Times New Roman"/>
                        </a:rPr>
                        <a:t>Aktiva Tetap</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430.000.000.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200.000.000.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Investasi pada PT.TriLiLi  (</a:t>
                      </a:r>
                      <a:r>
                        <a:rPr lang="ms-MY" sz="1400" dirty="0" smtClean="0">
                          <a:solidFill>
                            <a:schemeClr val="bg1">
                              <a:lumMod val="85000"/>
                            </a:schemeClr>
                          </a:solidFill>
                          <a:latin typeface="Arial"/>
                          <a:ea typeface="Times New Roman"/>
                          <a:cs typeface="Times New Roman"/>
                        </a:rPr>
                        <a:t>1/1/2012)</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306.000.000.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400">
                          <a:solidFill>
                            <a:schemeClr val="bg1">
                              <a:lumMod val="85000"/>
                            </a:schemeClr>
                          </a:solidFill>
                          <a:latin typeface="Arial"/>
                          <a:ea typeface="Times New Roman"/>
                          <a:cs typeface="Times New Roman"/>
                        </a:rPr>
                        <a:t>-</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Deviden</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60.000.000.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40.000.000.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Hutang Usaha</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120.000.000.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50.000.000.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Hutang Bank</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200.000.000.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Modal Saham</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500.000.000.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200.000.000.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Laba Ditahan ( </a:t>
                      </a:r>
                      <a:r>
                        <a:rPr lang="ms-MY" sz="1400" dirty="0" smtClean="0">
                          <a:solidFill>
                            <a:schemeClr val="bg1">
                              <a:lumMod val="85000"/>
                            </a:schemeClr>
                          </a:solidFill>
                          <a:latin typeface="Arial"/>
                          <a:ea typeface="Times New Roman"/>
                          <a:cs typeface="Times New Roman"/>
                        </a:rPr>
                        <a:t>1/1/2012)</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140.000.000.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160.000.000.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Penjualan</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1.200.000.000.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420.000.000.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Pembelian</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760.000.000.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320.000.000.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Biaya-biaya</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270.000.000.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60.000.000.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Pajak Penghasilan</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20.000.000.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 10.000.000.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endParaRPr lang="ms-MY" sz="1400" dirty="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31987">
                <a:tc>
                  <a:txBody>
                    <a:bodyPr/>
                    <a:lstStyle/>
                    <a:p>
                      <a:pPr marL="0" marR="0" algn="just">
                        <a:spcBef>
                          <a:spcPts val="0"/>
                        </a:spcBef>
                        <a:spcAft>
                          <a:spcPts val="0"/>
                        </a:spcAft>
                      </a:pPr>
                      <a:r>
                        <a:rPr lang="ms-MY" sz="1400" dirty="0">
                          <a:solidFill>
                            <a:schemeClr val="bg1">
                              <a:lumMod val="85000"/>
                            </a:schemeClr>
                          </a:solidFill>
                          <a:latin typeface="Arial"/>
                          <a:ea typeface="Times New Roman"/>
                          <a:cs typeface="Times New Roman"/>
                        </a:rPr>
                        <a:t>Persediaan  ( </a:t>
                      </a:r>
                      <a:r>
                        <a:rPr lang="ms-MY" sz="1400" dirty="0" smtClean="0">
                          <a:solidFill>
                            <a:schemeClr val="bg1">
                              <a:lumMod val="85000"/>
                            </a:schemeClr>
                          </a:solidFill>
                          <a:latin typeface="Arial"/>
                          <a:ea typeface="Times New Roman"/>
                          <a:cs typeface="Times New Roman"/>
                        </a:rPr>
                        <a:t>31/12/2012 </a:t>
                      </a:r>
                      <a:r>
                        <a:rPr lang="ms-MY" sz="1400" dirty="0">
                          <a:solidFill>
                            <a:schemeClr val="bg1">
                              <a:lumMod val="85000"/>
                            </a:schemeClr>
                          </a:solidFill>
                          <a:latin typeface="Arial"/>
                          <a:ea typeface="Times New Roman"/>
                          <a:cs typeface="Times New Roman"/>
                        </a:rPr>
                        <a:t>)</a:t>
                      </a:r>
                      <a:endParaRPr lang="en-US" sz="1400" dirty="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180.000.000.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400">
                          <a:solidFill>
                            <a:schemeClr val="bg1">
                              <a:lumMod val="85000"/>
                            </a:schemeClr>
                          </a:solidFill>
                          <a:latin typeface="Arial"/>
                          <a:ea typeface="Times New Roman"/>
                          <a:cs typeface="Times New Roman"/>
                        </a:rPr>
                        <a:t>150.000.000.</a:t>
                      </a:r>
                      <a:endParaRPr lang="en-US" sz="1400">
                        <a:solidFill>
                          <a:schemeClr val="bg1">
                            <a:lumMod val="85000"/>
                          </a:schemeClr>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400" dirty="0">
                        <a:solidFill>
                          <a:schemeClr val="bg1">
                            <a:lumMod val="85000"/>
                          </a:schemeClr>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717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171" name="Rectangle 3"/>
          <p:cNvSpPr>
            <a:spLocks noChangeArrowheads="1"/>
          </p:cNvSpPr>
          <p:nvPr/>
        </p:nvSpPr>
        <p:spPr bwMode="auto">
          <a:xfrm>
            <a:off x="457200" y="6350913"/>
            <a:ext cx="8229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s-MY" sz="1400" b="0"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Berdasarkan data diatas, buatlah   </a:t>
            </a:r>
            <a:r>
              <a:rPr kumimoji="0" lang="ms-MY" sz="1400" b="1"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kertas  kerja  laporan keuangan konsolidasi</a:t>
            </a:r>
            <a:r>
              <a:rPr kumimoji="0" lang="ms-MY" sz="1400" b="0" i="0" u="none" strike="noStrike" cap="none" normalizeH="0" baseline="0" dirty="0" smtClean="0">
                <a:ln>
                  <a:noFill/>
                </a:ln>
                <a:solidFill>
                  <a:schemeClr val="accent6">
                    <a:lumMod val="40000"/>
                    <a:lumOff val="60000"/>
                  </a:schemeClr>
                </a:solidFill>
                <a:effectLst/>
                <a:latin typeface="Arial" pitchFamily="34" charset="0"/>
                <a:ea typeface="Times New Roman" pitchFamily="18" charset="0"/>
                <a:cs typeface="Arial" pitchFamily="34" charset="0"/>
              </a:rPr>
              <a:t>  perusahaan tersebut  per  31 Desember  2012 !</a:t>
            </a:r>
            <a:endParaRPr kumimoji="0" lang="ms-MY" sz="1400" b="0" i="0" u="none" strike="noStrike" cap="none" normalizeH="0" baseline="0" dirty="0" smtClean="0">
              <a:ln>
                <a:noFill/>
              </a:ln>
              <a:solidFill>
                <a:schemeClr val="accent6">
                  <a:lumMod val="40000"/>
                  <a:lumOff val="60000"/>
                </a:schemeClr>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2" y="304796"/>
          <a:ext cx="9143997" cy="6688425"/>
        </p:xfrm>
        <a:graphic>
          <a:graphicData uri="http://schemas.openxmlformats.org/drawingml/2006/table">
            <a:tbl>
              <a:tblPr/>
              <a:tblGrid>
                <a:gridCol w="1712730"/>
                <a:gridCol w="778514"/>
                <a:gridCol w="707739"/>
                <a:gridCol w="636965"/>
                <a:gridCol w="636965"/>
                <a:gridCol w="778514"/>
                <a:gridCol w="778514"/>
                <a:gridCol w="707739"/>
                <a:gridCol w="707739"/>
                <a:gridCol w="849289"/>
                <a:gridCol w="849289"/>
              </a:tblGrid>
              <a:tr h="145967">
                <a:tc>
                  <a:txBody>
                    <a:bodyPr/>
                    <a:lstStyle/>
                    <a:p>
                      <a:pPr marL="0" marR="0" algn="just">
                        <a:spcBef>
                          <a:spcPts val="0"/>
                        </a:spcBef>
                        <a:spcAft>
                          <a:spcPts val="0"/>
                        </a:spcAft>
                      </a:pPr>
                      <a:endParaRPr lang="ms-MY" sz="1000" dirty="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ms-MY" sz="1000">
                          <a:solidFill>
                            <a:schemeClr val="bg1"/>
                          </a:solidFill>
                          <a:latin typeface="Arial"/>
                          <a:ea typeface="Times New Roman"/>
                          <a:cs typeface="Times New Roman"/>
                        </a:rPr>
                        <a:t>Neraca  Saldo</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ms-MY" sz="1000">
                          <a:solidFill>
                            <a:schemeClr val="bg1"/>
                          </a:solidFill>
                          <a:latin typeface="Arial"/>
                          <a:ea typeface="Times New Roman"/>
                          <a:cs typeface="Times New Roman"/>
                        </a:rPr>
                        <a:t>Eliminasi</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ms-MY" sz="1000">
                          <a:solidFill>
                            <a:schemeClr val="bg1"/>
                          </a:solidFill>
                          <a:latin typeface="Arial"/>
                          <a:ea typeface="Times New Roman"/>
                          <a:cs typeface="Times New Roman"/>
                        </a:rPr>
                        <a:t>Laba  Rugi</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ms-MY" sz="1000">
                          <a:solidFill>
                            <a:schemeClr val="bg1"/>
                          </a:solidFill>
                          <a:latin typeface="Arial"/>
                          <a:ea typeface="Times New Roman"/>
                          <a:cs typeface="Times New Roman"/>
                        </a:rPr>
                        <a:t>Laba   Ditahan</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ms-MY" sz="1000">
                          <a:solidFill>
                            <a:schemeClr val="bg1"/>
                          </a:solidFill>
                          <a:latin typeface="Arial"/>
                          <a:ea typeface="Times New Roman"/>
                          <a:cs typeface="Times New Roman"/>
                        </a:rPr>
                        <a:t>Neraca   Konsolidasi</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45961">
                <a:tc>
                  <a:txBody>
                    <a:bodyPr/>
                    <a:lstStyle/>
                    <a:p>
                      <a:pPr marL="0" marR="0" algn="just">
                        <a:spcBef>
                          <a:spcPts val="0"/>
                        </a:spcBef>
                        <a:spcAft>
                          <a:spcPts val="0"/>
                        </a:spcAft>
                      </a:pPr>
                      <a:r>
                        <a:rPr lang="ms-MY" sz="1000">
                          <a:solidFill>
                            <a:schemeClr val="bg1"/>
                          </a:solidFill>
                          <a:latin typeface="Arial"/>
                          <a:ea typeface="Times New Roman"/>
                          <a:cs typeface="Times New Roman"/>
                        </a:rPr>
                        <a:t>Keterangan</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TraLaLa</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TriLiLi</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D</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K</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D</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K</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D</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K</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D</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K</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000">
                        <a:solidFill>
                          <a:schemeClr val="bg1"/>
                        </a:solidFill>
                        <a:latin typeface="Arial"/>
                        <a:ea typeface="Times New Roman"/>
                        <a:cs typeface="Times New Roman"/>
                      </a:endParaRPr>
                    </a:p>
                  </a:txBody>
                  <a:tcPr marL="56619" marR="5661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a:solidFill>
                            <a:schemeClr val="bg1"/>
                          </a:solidFill>
                          <a:latin typeface="Arial"/>
                          <a:ea typeface="Times New Roman"/>
                          <a:cs typeface="Times New Roman"/>
                        </a:rPr>
                        <a:t>K a s</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70.000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50.000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120.000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a:solidFill>
                            <a:schemeClr val="bg1"/>
                          </a:solidFill>
                          <a:latin typeface="Arial"/>
                          <a:ea typeface="Times New Roman"/>
                          <a:cs typeface="Times New Roman"/>
                        </a:rPr>
                        <a:t>Piutang Usaha</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74.000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80.000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154.000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Persediaan ( </a:t>
                      </a:r>
                      <a:r>
                        <a:rPr lang="ms-MY" sz="1000" dirty="0" smtClean="0">
                          <a:solidFill>
                            <a:schemeClr val="bg1"/>
                          </a:solidFill>
                          <a:latin typeface="Arial"/>
                          <a:ea typeface="Times New Roman"/>
                          <a:cs typeface="Times New Roman"/>
                        </a:rPr>
                        <a:t>1/1/2012)</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170.000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70.000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240.000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Aktiva Tetap</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430.000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200.000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630.000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0">
                <a:tc>
                  <a:txBody>
                    <a:bodyPr/>
                    <a:lstStyle/>
                    <a:p>
                      <a:pPr marL="0" marR="0" algn="just">
                        <a:spcBef>
                          <a:spcPts val="0"/>
                        </a:spcBef>
                        <a:spcAft>
                          <a:spcPts val="0"/>
                        </a:spcAft>
                      </a:pPr>
                      <a:r>
                        <a:rPr lang="ms-MY" sz="1000" dirty="0">
                          <a:solidFill>
                            <a:schemeClr val="bg1"/>
                          </a:solidFill>
                          <a:latin typeface="Arial"/>
                          <a:ea typeface="Times New Roman"/>
                          <a:cs typeface="Times New Roman"/>
                        </a:rPr>
                        <a:t>Investasi pada PT.TriLiLi </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306.000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000">
                          <a:solidFill>
                            <a:schemeClr val="bg1"/>
                          </a:solidFill>
                          <a:latin typeface="Arial"/>
                          <a:ea typeface="Times New Roman"/>
                          <a:cs typeface="Times New Roman"/>
                        </a:rPr>
                        <a:t>-</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306.000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Goodwill</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50.000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5.000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45.000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Deviden</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60.000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40.000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32.000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60.000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Deviden  minoritas</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8.000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0">
                <a:tc>
                  <a:txBody>
                    <a:bodyPr/>
                    <a:lstStyle/>
                    <a:p>
                      <a:pPr marL="0" marR="0" algn="just">
                        <a:spcBef>
                          <a:spcPts val="0"/>
                        </a:spcBef>
                        <a:spcAft>
                          <a:spcPts val="0"/>
                        </a:spcAft>
                      </a:pPr>
                      <a:r>
                        <a:rPr lang="ms-MY" sz="1000" dirty="0">
                          <a:solidFill>
                            <a:schemeClr val="bg1"/>
                          </a:solidFill>
                          <a:latin typeface="Arial"/>
                          <a:ea typeface="Times New Roman"/>
                          <a:cs typeface="Times New Roman"/>
                        </a:rPr>
                        <a:t>Pembelian</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760.000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320.000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1.080.000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Biaya-biaya</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270.000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60.000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330.000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0">
                <a:tc>
                  <a:txBody>
                    <a:bodyPr/>
                    <a:lstStyle/>
                    <a:p>
                      <a:pPr marL="0" marR="0" algn="just">
                        <a:spcBef>
                          <a:spcPts val="0"/>
                        </a:spcBef>
                        <a:spcAft>
                          <a:spcPts val="0"/>
                        </a:spcAft>
                      </a:pPr>
                      <a:r>
                        <a:rPr lang="ms-MY" sz="1000" dirty="0">
                          <a:solidFill>
                            <a:schemeClr val="bg1"/>
                          </a:solidFill>
                          <a:latin typeface="Arial"/>
                          <a:ea typeface="Times New Roman"/>
                          <a:cs typeface="Times New Roman"/>
                        </a:rPr>
                        <a:t>Biaya  amortisasi  goodwill</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5.000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5.000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Pajak Penghasilan</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20.000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10.000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endParaRPr lang="ms-MY" sz="1000" dirty="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Total  Debet</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2.160.000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830.000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endParaRPr lang="ms-MY" sz="1000" dirty="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0">
                <a:tc>
                  <a:txBody>
                    <a:bodyPr/>
                    <a:lstStyle/>
                    <a:p>
                      <a:pPr marL="0" marR="0" algn="just">
                        <a:spcBef>
                          <a:spcPts val="0"/>
                        </a:spcBef>
                        <a:spcAft>
                          <a:spcPts val="0"/>
                        </a:spcAft>
                      </a:pPr>
                      <a:r>
                        <a:rPr lang="ms-MY" sz="1000" i="1" dirty="0">
                          <a:solidFill>
                            <a:schemeClr val="bg1"/>
                          </a:solidFill>
                          <a:latin typeface="Arial"/>
                          <a:ea typeface="Times New Roman"/>
                          <a:cs typeface="Times New Roman"/>
                        </a:rPr>
                        <a:t>Persediaan  ( </a:t>
                      </a:r>
                      <a:r>
                        <a:rPr lang="ms-MY" sz="1000" i="1" dirty="0" smtClean="0">
                          <a:solidFill>
                            <a:schemeClr val="bg1"/>
                          </a:solidFill>
                          <a:latin typeface="Arial"/>
                          <a:ea typeface="Times New Roman"/>
                          <a:cs typeface="Times New Roman"/>
                        </a:rPr>
                        <a:t>31/12/2012 </a:t>
                      </a:r>
                      <a:r>
                        <a:rPr lang="ms-MY" sz="1000" i="1" dirty="0">
                          <a:solidFill>
                            <a:schemeClr val="bg1"/>
                          </a:solidFill>
                          <a:latin typeface="Arial"/>
                          <a:ea typeface="Times New Roman"/>
                          <a:cs typeface="Times New Roman"/>
                        </a:rPr>
                        <a:t>)</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i="1">
                          <a:solidFill>
                            <a:schemeClr val="bg1"/>
                          </a:solidFill>
                          <a:latin typeface="Arial"/>
                          <a:ea typeface="Times New Roman"/>
                          <a:cs typeface="Times New Roman"/>
                        </a:rPr>
                        <a:t>180.000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i="1">
                          <a:solidFill>
                            <a:schemeClr val="bg1"/>
                          </a:solidFill>
                          <a:latin typeface="Arial"/>
                          <a:ea typeface="Times New Roman"/>
                          <a:cs typeface="Times New Roman"/>
                        </a:rPr>
                        <a:t>150.000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330.000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endParaRPr lang="ms-MY" sz="1000" dirty="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Hutang Usaha</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120.000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50.000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170.000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Hutang Bank</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200.000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200.000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0">
                <a:tc>
                  <a:txBody>
                    <a:bodyPr/>
                    <a:lstStyle/>
                    <a:p>
                      <a:pPr marL="0" marR="0" algn="just">
                        <a:spcBef>
                          <a:spcPts val="0"/>
                        </a:spcBef>
                        <a:spcAft>
                          <a:spcPts val="0"/>
                        </a:spcAft>
                      </a:pPr>
                      <a:r>
                        <a:rPr lang="ms-MY" sz="1000" dirty="0">
                          <a:solidFill>
                            <a:schemeClr val="bg1"/>
                          </a:solidFill>
                          <a:latin typeface="Arial"/>
                          <a:ea typeface="Times New Roman"/>
                          <a:cs typeface="Times New Roman"/>
                        </a:rPr>
                        <a:t>Modal Saham</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500.000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200.000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160.000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500.000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Modal  Saham  Minoritas</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40.000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0">
                <a:tc>
                  <a:txBody>
                    <a:bodyPr/>
                    <a:lstStyle/>
                    <a:p>
                      <a:pPr marL="0" marR="0" algn="just">
                        <a:spcBef>
                          <a:spcPts val="0"/>
                        </a:spcBef>
                        <a:spcAft>
                          <a:spcPts val="0"/>
                        </a:spcAft>
                      </a:pPr>
                      <a:r>
                        <a:rPr lang="ms-MY" sz="1000" dirty="0">
                          <a:solidFill>
                            <a:schemeClr val="bg1"/>
                          </a:solidFill>
                          <a:latin typeface="Arial"/>
                          <a:ea typeface="Times New Roman"/>
                          <a:cs typeface="Times New Roman"/>
                        </a:rPr>
                        <a:t>Laba Ditahan ( </a:t>
                      </a:r>
                      <a:r>
                        <a:rPr lang="ms-MY" sz="1000" dirty="0" smtClean="0">
                          <a:solidFill>
                            <a:schemeClr val="bg1"/>
                          </a:solidFill>
                          <a:latin typeface="Arial"/>
                          <a:ea typeface="Times New Roman"/>
                          <a:cs typeface="Times New Roman"/>
                        </a:rPr>
                        <a:t>1/1/2012</a:t>
                      </a:r>
                      <a:r>
                        <a:rPr lang="ms-MY" sz="1000" dirty="0">
                          <a:solidFill>
                            <a:schemeClr val="bg1"/>
                          </a:solidFill>
                          <a:latin typeface="Arial"/>
                          <a:ea typeface="Times New Roman"/>
                          <a:cs typeface="Times New Roman"/>
                        </a:rPr>
                        <a:t>)</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140.000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160.000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128.000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140.000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Laba  Ditahan  Minoritas</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32.000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0">
                <a:tc>
                  <a:txBody>
                    <a:bodyPr/>
                    <a:lstStyle/>
                    <a:p>
                      <a:pPr marL="0" marR="0" algn="just">
                        <a:spcBef>
                          <a:spcPts val="0"/>
                        </a:spcBef>
                        <a:spcAft>
                          <a:spcPts val="0"/>
                        </a:spcAft>
                      </a:pPr>
                      <a:r>
                        <a:rPr lang="ms-MY" sz="1000" dirty="0">
                          <a:solidFill>
                            <a:schemeClr val="bg1"/>
                          </a:solidFill>
                          <a:latin typeface="Arial"/>
                          <a:ea typeface="Times New Roman"/>
                          <a:cs typeface="Times New Roman"/>
                        </a:rPr>
                        <a:t>Penjualan</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1.200.000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  420.000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1.620.000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5961">
                <a:tc>
                  <a:txBody>
                    <a:bodyPr/>
                    <a:lstStyle/>
                    <a:p>
                      <a:pPr marL="0" marR="0" algn="just">
                        <a:spcBef>
                          <a:spcPts val="0"/>
                        </a:spcBef>
                        <a:spcAft>
                          <a:spcPts val="0"/>
                        </a:spcAft>
                      </a:pPr>
                      <a:r>
                        <a:rPr lang="ms-MY" sz="1000" dirty="0">
                          <a:solidFill>
                            <a:schemeClr val="bg1"/>
                          </a:solidFill>
                          <a:latin typeface="Arial"/>
                          <a:ea typeface="Times New Roman"/>
                          <a:cs typeface="Times New Roman"/>
                        </a:rPr>
                        <a:t>Total   Kredit</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2.160.000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830.000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0">
                <a:tc>
                  <a:txBody>
                    <a:bodyPr/>
                    <a:lstStyle/>
                    <a:p>
                      <a:pPr marL="0" marR="0" algn="just">
                        <a:spcBef>
                          <a:spcPts val="0"/>
                        </a:spcBef>
                        <a:spcAft>
                          <a:spcPts val="0"/>
                        </a:spcAft>
                      </a:pPr>
                      <a:r>
                        <a:rPr lang="ms-MY" sz="1000" i="1" dirty="0">
                          <a:solidFill>
                            <a:schemeClr val="bg1"/>
                          </a:solidFill>
                          <a:latin typeface="Arial"/>
                          <a:ea typeface="Times New Roman"/>
                          <a:cs typeface="Times New Roman"/>
                        </a:rPr>
                        <a:t>Persediaan  ( </a:t>
                      </a:r>
                      <a:r>
                        <a:rPr lang="ms-MY" sz="1000" i="1" dirty="0" smtClean="0">
                          <a:solidFill>
                            <a:schemeClr val="bg1"/>
                          </a:solidFill>
                          <a:latin typeface="Arial"/>
                          <a:ea typeface="Times New Roman"/>
                          <a:cs typeface="Times New Roman"/>
                        </a:rPr>
                        <a:t>31/12/2012 </a:t>
                      </a:r>
                      <a:r>
                        <a:rPr lang="ms-MY" sz="1000" i="1" dirty="0">
                          <a:solidFill>
                            <a:schemeClr val="bg1"/>
                          </a:solidFill>
                          <a:latin typeface="Arial"/>
                          <a:ea typeface="Times New Roman"/>
                          <a:cs typeface="Times New Roman"/>
                        </a:rPr>
                        <a:t>)</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i="1">
                          <a:solidFill>
                            <a:schemeClr val="bg1"/>
                          </a:solidFill>
                          <a:latin typeface="Arial"/>
                          <a:ea typeface="Times New Roman"/>
                          <a:cs typeface="Times New Roman"/>
                        </a:rPr>
                        <a:t>180.000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i="1">
                          <a:solidFill>
                            <a:schemeClr val="bg1"/>
                          </a:solidFill>
                          <a:latin typeface="Arial"/>
                          <a:ea typeface="Times New Roman"/>
                          <a:cs typeface="Times New Roman"/>
                        </a:rPr>
                        <a:t>150.000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330.000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49">
                <a:tc>
                  <a:txBody>
                    <a:bodyPr/>
                    <a:lstStyle/>
                    <a:p>
                      <a:pPr marL="0" marR="0" algn="just">
                        <a:spcBef>
                          <a:spcPts val="0"/>
                        </a:spcBef>
                        <a:spcAft>
                          <a:spcPts val="0"/>
                        </a:spcAft>
                      </a:pPr>
                      <a:r>
                        <a:rPr lang="ms-MY" sz="1000" i="1">
                          <a:solidFill>
                            <a:schemeClr val="bg1"/>
                          </a:solidFill>
                          <a:latin typeface="Arial"/>
                          <a:ea typeface="Times New Roman"/>
                          <a:cs typeface="Times New Roman"/>
                        </a:rPr>
                        <a:t>Laba  untuk  mayoritas</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243.000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243.000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49">
                <a:tc>
                  <a:txBody>
                    <a:bodyPr/>
                    <a:lstStyle/>
                    <a:p>
                      <a:pPr marL="0" marR="0" algn="just">
                        <a:spcBef>
                          <a:spcPts val="0"/>
                        </a:spcBef>
                        <a:spcAft>
                          <a:spcPts val="0"/>
                        </a:spcAft>
                      </a:pPr>
                      <a:r>
                        <a:rPr lang="ms-MY" sz="1000" i="1">
                          <a:solidFill>
                            <a:schemeClr val="bg1"/>
                          </a:solidFill>
                          <a:latin typeface="Arial"/>
                          <a:ea typeface="Times New Roman"/>
                          <a:cs typeface="Times New Roman"/>
                        </a:rPr>
                        <a:t>Laba  untuk  minoritas</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22.000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22.000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49">
                <a:tc>
                  <a:txBody>
                    <a:bodyPr/>
                    <a:lstStyle/>
                    <a:p>
                      <a:pPr marL="0" marR="0" algn="just">
                        <a:spcBef>
                          <a:spcPts val="0"/>
                        </a:spcBef>
                        <a:spcAft>
                          <a:spcPts val="0"/>
                        </a:spcAft>
                      </a:pPr>
                      <a:r>
                        <a:rPr lang="ms-MY" sz="1000" i="1">
                          <a:solidFill>
                            <a:schemeClr val="bg1"/>
                          </a:solidFill>
                          <a:latin typeface="Arial"/>
                          <a:ea typeface="Times New Roman"/>
                          <a:cs typeface="Times New Roman"/>
                        </a:rPr>
                        <a:t>Laba  Ditahan  Mayoritas</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323.000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323.000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49">
                <a:tc>
                  <a:txBody>
                    <a:bodyPr/>
                    <a:lstStyle/>
                    <a:p>
                      <a:pPr marL="0" marR="0" algn="just">
                        <a:spcBef>
                          <a:spcPts val="0"/>
                        </a:spcBef>
                        <a:spcAft>
                          <a:spcPts val="0"/>
                        </a:spcAft>
                      </a:pPr>
                      <a:r>
                        <a:rPr lang="ms-MY" sz="1000" i="1">
                          <a:solidFill>
                            <a:schemeClr val="bg1"/>
                          </a:solidFill>
                          <a:latin typeface="Arial"/>
                          <a:ea typeface="Times New Roman"/>
                          <a:cs typeface="Times New Roman"/>
                        </a:rPr>
                        <a:t>Laba  Ditahan  Minoritas</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46.000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46.000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149">
                <a:tc>
                  <a:txBody>
                    <a:bodyPr/>
                    <a:lstStyle/>
                    <a:p>
                      <a:pPr marL="0" marR="0" algn="just">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000">
                        <a:solidFill>
                          <a:schemeClr val="bg1"/>
                        </a:solidFill>
                        <a:latin typeface="Arial"/>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920">
                <a:tc>
                  <a:txBody>
                    <a:bodyPr/>
                    <a:lstStyle/>
                    <a:p>
                      <a:pPr marL="0" marR="0" algn="just">
                        <a:spcBef>
                          <a:spcPts val="0"/>
                        </a:spcBef>
                        <a:spcAft>
                          <a:spcPts val="0"/>
                        </a:spcAft>
                      </a:pPr>
                      <a:r>
                        <a:rPr lang="ms-MY" sz="1000">
                          <a:solidFill>
                            <a:schemeClr val="bg1"/>
                          </a:solidFill>
                          <a:latin typeface="Arial"/>
                          <a:ea typeface="Times New Roman"/>
                          <a:cs typeface="Times New Roman"/>
                        </a:rPr>
                        <a:t>T o t a l</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343.000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343.000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1.950.000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1.950.000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437.000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437.000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a:solidFill>
                            <a:schemeClr val="bg1"/>
                          </a:solidFill>
                          <a:latin typeface="Arial"/>
                          <a:ea typeface="Times New Roman"/>
                          <a:cs typeface="Times New Roman"/>
                        </a:rPr>
                        <a:t>1.279.000</a:t>
                      </a:r>
                      <a:endParaRPr lang="en-US" sz="100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000" dirty="0">
                          <a:solidFill>
                            <a:schemeClr val="bg1"/>
                          </a:solidFill>
                          <a:latin typeface="Arial"/>
                          <a:ea typeface="Times New Roman"/>
                          <a:cs typeface="Times New Roman"/>
                        </a:rPr>
                        <a:t>1.279.000</a:t>
                      </a:r>
                      <a:endParaRPr lang="en-US" sz="1000" dirty="0">
                        <a:solidFill>
                          <a:schemeClr val="bg1"/>
                        </a:solidFill>
                        <a:latin typeface="Times New Roman"/>
                        <a:ea typeface="Times New Roman"/>
                        <a:cs typeface="Times New Roman"/>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14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1" name="Rectangle 1"/>
          <p:cNvSpPr>
            <a:spLocks noChangeArrowheads="1"/>
          </p:cNvSpPr>
          <p:nvPr/>
        </p:nvSpPr>
        <p:spPr bwMode="auto">
          <a:xfrm>
            <a:off x="304800" y="139005"/>
            <a:ext cx="8610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ms-MY" sz="1600" b="0"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PT.DoReMi membeli 320.000 lembar saham PT LaSiDo  pada awal tahun 2007 dengan harga perolehan Rp 500.000.000.  Besarnya modal PT.LaSiDo pada saat akuisisi tersebut adalah Rp 400.000. lembar saham, @ Rp 1.000 dan laba ditahan sebesar Rp 100.000.000.  Goodwill yang timbul dari transaksi akuisisi ini akan diamortisasikan dalam waktu 25 tahun. </a:t>
            </a:r>
            <a:endParaRPr kumimoji="0" lang="en-US" sz="16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ms-MY" sz="1600" b="0"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Dua tahun setelah proses akuisisi tersebut, yaitu pada tanggal  31 Desember 2008, kedua perusahaan tersebut menyajikan neraca saldo sebagai berikut </a:t>
            </a:r>
            <a:r>
              <a:rPr kumimoji="0" lang="ms-MY" sz="1600" b="1"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a:t>
            </a:r>
            <a:endParaRPr kumimoji="0" lang="ms-MY" sz="16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p:txBody>
      </p:sp>
      <p:graphicFrame>
        <p:nvGraphicFramePr>
          <p:cNvPr id="6" name="Table 5"/>
          <p:cNvGraphicFramePr>
            <a:graphicFrameLocks noGrp="1"/>
          </p:cNvGraphicFramePr>
          <p:nvPr/>
        </p:nvGraphicFramePr>
        <p:xfrm>
          <a:off x="381000" y="2133600"/>
          <a:ext cx="8458199" cy="4389120"/>
        </p:xfrm>
        <a:graphic>
          <a:graphicData uri="http://schemas.openxmlformats.org/drawingml/2006/table">
            <a:tbl>
              <a:tblPr/>
              <a:tblGrid>
                <a:gridCol w="3776248"/>
                <a:gridCol w="1956318"/>
                <a:gridCol w="1956318"/>
                <a:gridCol w="769315"/>
              </a:tblGrid>
              <a:tr h="228600">
                <a:tc>
                  <a:txBody>
                    <a:bodyPr/>
                    <a:lstStyle/>
                    <a:p>
                      <a:pPr marL="0" marR="0" algn="just">
                        <a:spcBef>
                          <a:spcPts val="0"/>
                        </a:spcBef>
                        <a:spcAft>
                          <a:spcPts val="0"/>
                        </a:spcAft>
                      </a:pPr>
                      <a:r>
                        <a:rPr lang="ms-MY" sz="1600" dirty="0">
                          <a:solidFill>
                            <a:schemeClr val="bg1"/>
                          </a:solidFill>
                          <a:latin typeface="Arial"/>
                          <a:ea typeface="Times New Roman"/>
                          <a:cs typeface="Times New Roman"/>
                        </a:rPr>
                        <a:t>Keterangan</a:t>
                      </a:r>
                      <a:endParaRPr lang="en-US" sz="16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600">
                          <a:solidFill>
                            <a:schemeClr val="bg1"/>
                          </a:solidFill>
                          <a:latin typeface="Arial"/>
                          <a:ea typeface="Times New Roman"/>
                          <a:cs typeface="Times New Roman"/>
                        </a:rPr>
                        <a:t>PT.DoReMi</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600">
                          <a:solidFill>
                            <a:schemeClr val="bg1"/>
                          </a:solidFill>
                          <a:latin typeface="Arial"/>
                          <a:ea typeface="Times New Roman"/>
                          <a:cs typeface="Times New Roman"/>
                        </a:rPr>
                        <a:t>PT.LaSiDo</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114300">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a:noFill/>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K a s</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220.000.000.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120.000.000.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Piutang Usaha</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240.000.000.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140.000.000.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Persediaan ( 1/1/2008)</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360.000.000.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300.000.000.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Aktiva Tetap</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960.000.000.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360.000.000.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Investasi pada LaSiDo  (31/12/2008)</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508.800.000.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1600">
                          <a:solidFill>
                            <a:schemeClr val="bg1"/>
                          </a:solidFill>
                          <a:latin typeface="Arial"/>
                          <a:ea typeface="Times New Roman"/>
                          <a:cs typeface="Times New Roman"/>
                        </a:rPr>
                        <a:t>-</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Deviden</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160.000.000.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100.000.000.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Hutang Usaha</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200.000.000.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80.000.000.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Hutang Bank</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400.000.000.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160.000.000.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Modal Saham</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1.000.000.000.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400.000.000.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Laba Ditahan ( 1/1/2008)</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568.800.000.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220.000.000.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Penjualan</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2.500.000.000.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880.000.000.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Pembelian</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1.520.000.000.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500.000.000.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Biaya-biaya</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540.000.000.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140.000.000.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Pajak Penghasilan</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160.000.000.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80.000.000.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endParaRPr lang="ms-MY" sz="1600" dirty="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r h="228600">
                <a:tc>
                  <a:txBody>
                    <a:bodyPr/>
                    <a:lstStyle/>
                    <a:p>
                      <a:pPr marL="0" marR="0" algn="just">
                        <a:spcBef>
                          <a:spcPts val="0"/>
                        </a:spcBef>
                        <a:spcAft>
                          <a:spcPts val="0"/>
                        </a:spcAft>
                      </a:pPr>
                      <a:r>
                        <a:rPr lang="ms-MY" sz="1600">
                          <a:solidFill>
                            <a:schemeClr val="bg1"/>
                          </a:solidFill>
                          <a:latin typeface="Arial"/>
                          <a:ea typeface="Times New Roman"/>
                          <a:cs typeface="Times New Roman"/>
                        </a:rPr>
                        <a:t>Persediaan  ( 31/12/2008 )</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320.000.000.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1600">
                          <a:solidFill>
                            <a:schemeClr val="bg1"/>
                          </a:solidFill>
                          <a:latin typeface="Arial"/>
                          <a:ea typeface="Times New Roman"/>
                          <a:cs typeface="Times New Roman"/>
                        </a:rPr>
                        <a:t>280.000.000.</a:t>
                      </a:r>
                      <a:endParaRPr lang="en-US" sz="160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1600" dirty="0">
                        <a:solidFill>
                          <a:schemeClr val="bg1"/>
                        </a:solidFill>
                        <a:latin typeface="Arial"/>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a:noFill/>
                    </a:lnT>
                    <a:lnB>
                      <a:noFill/>
                    </a:lnB>
                  </a:tcPr>
                </a:tc>
              </a:tr>
            </a:tbl>
          </a:graphicData>
        </a:graphic>
      </p:graphicFrame>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123" name="Rectangle 3"/>
          <p:cNvSpPr>
            <a:spLocks noChangeArrowheads="1"/>
          </p:cNvSpPr>
          <p:nvPr/>
        </p:nvSpPr>
        <p:spPr bwMode="auto">
          <a:xfrm>
            <a:off x="381000" y="2133600"/>
            <a:ext cx="84582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just" defTabSz="914400" rtl="0" eaLnBrk="1" fontAlgn="base" latinLnBrk="0" hangingPunct="1">
              <a:lnSpc>
                <a:spcPct val="100000"/>
              </a:lnSpc>
              <a:spcBef>
                <a:spcPct val="0"/>
              </a:spcBef>
              <a:spcAft>
                <a:spcPct val="0"/>
              </a:spcAft>
              <a:buClrTx/>
              <a:buSzTx/>
              <a:buFont typeface="+mj-lt"/>
              <a:buAutoNum type="alphaLcParenR"/>
              <a:tabLst/>
            </a:pPr>
            <a:r>
              <a:rPr kumimoji="0" lang="ms-MY" sz="1600" b="0"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Keterangan lain yang berkaitan :</a:t>
            </a:r>
            <a:endParaRPr kumimoji="0" lang="en-US" sz="16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lphaLcParenR"/>
              <a:tabLst/>
            </a:pPr>
            <a:r>
              <a:rPr kumimoji="0" lang="ms-MY" sz="1600" b="0"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PT.DoReMi membeli barang dagangan dari PT.LaSiDo sebanyak Rp 60.000.000. selama tahun 2007 dan sebesar Rp 100.000.000. selama tahun 2008.</a:t>
            </a:r>
            <a:endParaRPr kumimoji="0" lang="en-US" sz="16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lphaLcParenR"/>
              <a:tabLst/>
            </a:pPr>
            <a:r>
              <a:rPr kumimoji="0" lang="ms-MY" sz="1600" b="0"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Hutang PT.DoReMi kepada PT.LaSiDo sebesar Rp 14.000.000. per 31 Desember 2007 dan sebesar Rp 26.000.000. per 31 Desember 2008.</a:t>
            </a:r>
            <a:endParaRPr kumimoji="0" lang="en-US" sz="16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buFont typeface="+mj-lt"/>
              <a:buAutoNum type="alphaLcParenR"/>
              <a:tabLst/>
            </a:pPr>
            <a:r>
              <a:rPr kumimoji="0" lang="ms-MY" sz="1600" b="0"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Laba antar perusahaan yang terkandung di dalam persediaan berkaitan dengan barang dagangan yang dibeli PT.DoReMi dari PT.LaSiDo adalah sebesar Rp 4.000.000. per 31 Desember 2007 dan sebesar Rp 10.000.000. per 31 Desember 2008.</a:t>
            </a:r>
            <a:endParaRPr lang="en-US" sz="1600" dirty="0" smtClean="0">
              <a:solidFill>
                <a:schemeClr val="accent6">
                  <a:lumMod val="60000"/>
                  <a:lumOff val="40000"/>
                </a:schemeClr>
              </a:solidFill>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tabLst/>
            </a:pPr>
            <a:endParaRPr kumimoji="0" lang="en-US" sz="1600" b="0"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endParaRPr>
          </a:p>
          <a:p>
            <a:pPr marL="228600" marR="0" lvl="0" indent="-228600" algn="just" defTabSz="914400" rtl="0" eaLnBrk="0" fontAlgn="base" latinLnBrk="0" hangingPunct="0">
              <a:lnSpc>
                <a:spcPct val="100000"/>
              </a:lnSpc>
              <a:spcBef>
                <a:spcPct val="0"/>
              </a:spcBef>
              <a:spcAft>
                <a:spcPct val="0"/>
              </a:spcAft>
              <a:buClrTx/>
              <a:buSzTx/>
              <a:tabLst/>
            </a:pPr>
            <a:r>
              <a:rPr kumimoji="0" lang="ms-MY" sz="1600" b="0"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Berdasarkan data tersebut diatas, buatlah  </a:t>
            </a:r>
            <a:r>
              <a:rPr kumimoji="0" lang="ms-MY" sz="1600" b="1"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Laporan Keuangan Konsolidasi</a:t>
            </a:r>
            <a:r>
              <a:rPr kumimoji="0" lang="ms-MY" sz="1600" b="0" i="0" u="none" strike="noStrike" cap="none" normalizeH="0" baseline="0" dirty="0" smtClean="0">
                <a:ln>
                  <a:noFill/>
                </a:ln>
                <a:solidFill>
                  <a:schemeClr val="accent6">
                    <a:lumMod val="60000"/>
                    <a:lumOff val="40000"/>
                  </a:schemeClr>
                </a:solidFill>
                <a:effectLst/>
                <a:latin typeface="Arial" pitchFamily="34" charset="0"/>
                <a:ea typeface="Times New Roman" pitchFamily="18" charset="0"/>
                <a:cs typeface="Arial" pitchFamily="34" charset="0"/>
              </a:rPr>
              <a:t>  kedua perusahaan tersebut, per 31 Desember 2008 !</a:t>
            </a:r>
            <a:endParaRPr kumimoji="0" lang="ms-MY" sz="1600" b="0" i="0" u="none" strike="noStrike" cap="none" normalizeH="0" baseline="0" dirty="0" smtClean="0">
              <a:ln>
                <a:noFill/>
              </a:ln>
              <a:solidFill>
                <a:schemeClr val="accent6">
                  <a:lumMod val="60000"/>
                  <a:lumOff val="40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p:cNvGraphicFramePr>
            <a:graphicFrameLocks noGrp="1"/>
          </p:cNvGraphicFramePr>
          <p:nvPr/>
        </p:nvGraphicFramePr>
        <p:xfrm>
          <a:off x="228605" y="304800"/>
          <a:ext cx="8686792" cy="6553198"/>
        </p:xfrm>
        <a:graphic>
          <a:graphicData uri="http://schemas.openxmlformats.org/drawingml/2006/table">
            <a:tbl>
              <a:tblPr/>
              <a:tblGrid>
                <a:gridCol w="1578392"/>
                <a:gridCol w="710840"/>
                <a:gridCol w="710840"/>
                <a:gridCol w="710840"/>
                <a:gridCol w="710840"/>
                <a:gridCol w="710840"/>
                <a:gridCol w="710840"/>
                <a:gridCol w="710840"/>
                <a:gridCol w="710840"/>
                <a:gridCol w="710840"/>
                <a:gridCol w="710840"/>
              </a:tblGrid>
              <a:tr h="160986">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2">
                  <a:txBody>
                    <a:bodyPr/>
                    <a:lstStyle/>
                    <a:p>
                      <a:pPr marL="0" marR="0" algn="ctr">
                        <a:spcBef>
                          <a:spcPts val="0"/>
                        </a:spcBef>
                        <a:spcAft>
                          <a:spcPts val="0"/>
                        </a:spcAft>
                      </a:pPr>
                      <a:r>
                        <a:rPr lang="ms-MY" sz="900">
                          <a:solidFill>
                            <a:schemeClr val="bg1"/>
                          </a:solidFill>
                          <a:latin typeface="Arial"/>
                          <a:ea typeface="Times New Roman"/>
                          <a:cs typeface="Times New Roman"/>
                        </a:rPr>
                        <a:t>Neraca  Saldo</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ms-MY" sz="900">
                          <a:solidFill>
                            <a:schemeClr val="bg1"/>
                          </a:solidFill>
                          <a:latin typeface="Arial"/>
                          <a:ea typeface="Times New Roman"/>
                          <a:cs typeface="Times New Roman"/>
                        </a:rPr>
                        <a:t>Eliminasi</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ms-MY" sz="900">
                          <a:solidFill>
                            <a:schemeClr val="bg1"/>
                          </a:solidFill>
                          <a:latin typeface="Arial"/>
                          <a:ea typeface="Times New Roman"/>
                          <a:cs typeface="Times New Roman"/>
                        </a:rPr>
                        <a:t>Laba  Rugi</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ms-MY" sz="900">
                          <a:solidFill>
                            <a:schemeClr val="bg1"/>
                          </a:solidFill>
                          <a:latin typeface="Arial"/>
                          <a:ea typeface="Times New Roman"/>
                          <a:cs typeface="Times New Roman"/>
                        </a:rPr>
                        <a:t>Laba   Ditahan</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ms-MY" sz="900">
                          <a:solidFill>
                            <a:schemeClr val="bg1"/>
                          </a:solidFill>
                          <a:latin typeface="Arial"/>
                          <a:ea typeface="Times New Roman"/>
                          <a:cs typeface="Times New Roman"/>
                        </a:rPr>
                        <a:t>Neraca   Konsolidasi</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60986">
                <a:tc>
                  <a:txBody>
                    <a:bodyPr/>
                    <a:lstStyle/>
                    <a:p>
                      <a:pPr marL="0" marR="0" algn="just">
                        <a:spcBef>
                          <a:spcPts val="0"/>
                        </a:spcBef>
                        <a:spcAft>
                          <a:spcPts val="0"/>
                        </a:spcAft>
                      </a:pPr>
                      <a:r>
                        <a:rPr lang="ms-MY" sz="900">
                          <a:solidFill>
                            <a:schemeClr val="bg1"/>
                          </a:solidFill>
                          <a:latin typeface="Arial"/>
                          <a:ea typeface="Times New Roman"/>
                          <a:cs typeface="Times New Roman"/>
                        </a:rPr>
                        <a:t>Keterangan</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DoReMi</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LaSiDo</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D</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K</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D</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K</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D</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K</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D</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ms-MY" sz="900">
                          <a:solidFill>
                            <a:schemeClr val="bg1"/>
                          </a:solidFill>
                          <a:latin typeface="Arial"/>
                          <a:ea typeface="Times New Roman"/>
                          <a:cs typeface="Times New Roman"/>
                        </a:rPr>
                        <a:t>K</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986">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K a s</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340.000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Piutang Usaha</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240.000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140.000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26.000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354.000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Persediaan ( 1/1/2008)</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360.000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656.000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Aktiva Tetap</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960.000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360.000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1.320.000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Investasi pada PT.LaSiDo </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508.800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508.800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Goodwill</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96.000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92.000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Deviden</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160.000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80.000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160.000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Deviden  minoritas</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Pembelian</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1.520.000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1.920.000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9442">
                <a:tc>
                  <a:txBody>
                    <a:bodyPr/>
                    <a:lstStyle/>
                    <a:p>
                      <a:pPr marL="0" marR="0" algn="just">
                        <a:spcBef>
                          <a:spcPts val="0"/>
                        </a:spcBef>
                        <a:spcAft>
                          <a:spcPts val="0"/>
                        </a:spcAft>
                      </a:pPr>
                      <a:r>
                        <a:rPr lang="ms-MY" sz="900">
                          <a:solidFill>
                            <a:schemeClr val="bg1"/>
                          </a:solidFill>
                          <a:latin typeface="Arial"/>
                          <a:ea typeface="Times New Roman"/>
                          <a:cs typeface="Times New Roman"/>
                        </a:rPr>
                        <a:t>Biaya-biaya</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540.000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140.000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680.000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Biaya  amortisasi  goodwill</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Pajak Penghasilan</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160.000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80.000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240.000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Total  Debet</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4.668.800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1.740.000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i="1">
                          <a:solidFill>
                            <a:schemeClr val="bg1"/>
                          </a:solidFill>
                          <a:latin typeface="Arial"/>
                          <a:ea typeface="Times New Roman"/>
                          <a:cs typeface="Times New Roman"/>
                        </a:rPr>
                        <a:t>Persediaan  ( 31/12/2008 )</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i="1">
                          <a:solidFill>
                            <a:schemeClr val="bg1"/>
                          </a:solidFill>
                          <a:latin typeface="Arial"/>
                          <a:ea typeface="Times New Roman"/>
                          <a:cs typeface="Times New Roman"/>
                        </a:rPr>
                        <a:t>320.000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i="1">
                          <a:solidFill>
                            <a:schemeClr val="bg1"/>
                          </a:solidFill>
                          <a:latin typeface="Arial"/>
                          <a:ea typeface="Times New Roman"/>
                          <a:cs typeface="Times New Roman"/>
                        </a:rPr>
                        <a:t>280.000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590.000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Hutang Usaha</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80.000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26.000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254.000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Hutang Bank</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160.000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560.000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Modal Saham</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1.000.000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1.000.000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Modal  Saham  Minoritas</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80.000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Laba Ditahan ( 1/1/2008)</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568.800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568.800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172.800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Laba  Ditahan  Minoritas</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43.200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Penjualan</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2.500.000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880.000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100.000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3.280.000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a:solidFill>
                            <a:schemeClr val="bg1"/>
                          </a:solidFill>
                          <a:latin typeface="Arial"/>
                          <a:ea typeface="Times New Roman"/>
                          <a:cs typeface="Times New Roman"/>
                        </a:rPr>
                        <a:t>Total   Kredit</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4.668.800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1.740.000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282">
                <a:tc>
                  <a:txBody>
                    <a:bodyPr/>
                    <a:lstStyle/>
                    <a:p>
                      <a:pPr marL="0" marR="0" algn="just">
                        <a:spcBef>
                          <a:spcPts val="0"/>
                        </a:spcBef>
                        <a:spcAft>
                          <a:spcPts val="0"/>
                        </a:spcAft>
                      </a:pPr>
                      <a:r>
                        <a:rPr lang="ms-MY" sz="900" i="1">
                          <a:solidFill>
                            <a:schemeClr val="bg1"/>
                          </a:solidFill>
                          <a:latin typeface="Arial"/>
                          <a:ea typeface="Times New Roman"/>
                          <a:cs typeface="Times New Roman"/>
                        </a:rPr>
                        <a:t>Persediaan  ( 31/12/2008 )</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i="1">
                          <a:solidFill>
                            <a:schemeClr val="bg1"/>
                          </a:solidFill>
                          <a:latin typeface="Arial"/>
                          <a:ea typeface="Times New Roman"/>
                          <a:cs typeface="Times New Roman"/>
                        </a:rPr>
                        <a:t>320.000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i="1">
                          <a:solidFill>
                            <a:schemeClr val="bg1"/>
                          </a:solidFill>
                          <a:latin typeface="Arial"/>
                          <a:ea typeface="Times New Roman"/>
                          <a:cs typeface="Times New Roman"/>
                        </a:rPr>
                        <a:t>280.000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10.000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590.000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817">
                <a:tc>
                  <a:txBody>
                    <a:bodyPr/>
                    <a:lstStyle/>
                    <a:p>
                      <a:pPr marL="0" marR="0" algn="just">
                        <a:spcBef>
                          <a:spcPts val="0"/>
                        </a:spcBef>
                        <a:spcAft>
                          <a:spcPts val="0"/>
                        </a:spcAft>
                      </a:pPr>
                      <a:r>
                        <a:rPr lang="ms-MY" sz="900" i="1">
                          <a:solidFill>
                            <a:schemeClr val="bg1"/>
                          </a:solidFill>
                          <a:latin typeface="Arial"/>
                          <a:ea typeface="Times New Roman"/>
                          <a:cs typeface="Times New Roman"/>
                        </a:rPr>
                        <a:t>Laba  untuk  mayoritas</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343.200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343.200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817">
                <a:tc>
                  <a:txBody>
                    <a:bodyPr/>
                    <a:lstStyle/>
                    <a:p>
                      <a:pPr marL="0" marR="0" algn="just">
                        <a:spcBef>
                          <a:spcPts val="0"/>
                        </a:spcBef>
                        <a:spcAft>
                          <a:spcPts val="0"/>
                        </a:spcAft>
                      </a:pPr>
                      <a:r>
                        <a:rPr lang="ms-MY" sz="900" i="1">
                          <a:solidFill>
                            <a:schemeClr val="bg1"/>
                          </a:solidFill>
                          <a:latin typeface="Arial"/>
                          <a:ea typeface="Times New Roman"/>
                          <a:cs typeface="Times New Roman"/>
                        </a:rPr>
                        <a:t>Laba  untuk  minoritas</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26.800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26.800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817">
                <a:tc>
                  <a:txBody>
                    <a:bodyPr/>
                    <a:lstStyle/>
                    <a:p>
                      <a:pPr marL="0" marR="0" algn="just">
                        <a:spcBef>
                          <a:spcPts val="0"/>
                        </a:spcBef>
                        <a:spcAft>
                          <a:spcPts val="0"/>
                        </a:spcAft>
                      </a:pPr>
                      <a:r>
                        <a:rPr lang="ms-MY" sz="900" i="1">
                          <a:solidFill>
                            <a:schemeClr val="bg1"/>
                          </a:solidFill>
                          <a:latin typeface="Arial"/>
                          <a:ea typeface="Times New Roman"/>
                          <a:cs typeface="Times New Roman"/>
                        </a:rPr>
                        <a:t>Laba  Ditahan  Mayoritas</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752.000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752.000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817">
                <a:tc>
                  <a:txBody>
                    <a:bodyPr/>
                    <a:lstStyle/>
                    <a:p>
                      <a:pPr marL="0" marR="0" algn="just">
                        <a:spcBef>
                          <a:spcPts val="0"/>
                        </a:spcBef>
                        <a:spcAft>
                          <a:spcPts val="0"/>
                        </a:spcAft>
                      </a:pPr>
                      <a:r>
                        <a:rPr lang="ms-MY" sz="900" i="1">
                          <a:solidFill>
                            <a:schemeClr val="bg1"/>
                          </a:solidFill>
                          <a:latin typeface="Arial"/>
                          <a:ea typeface="Times New Roman"/>
                          <a:cs typeface="Times New Roman"/>
                        </a:rPr>
                        <a:t>Laba  Ditahan  Minoritas</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50.000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817">
                <a:tc>
                  <a:txBody>
                    <a:bodyPr/>
                    <a:lstStyle/>
                    <a:p>
                      <a:pPr marL="0" marR="0" algn="just">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ms-MY" sz="900">
                        <a:solidFill>
                          <a:schemeClr val="bg1"/>
                        </a:solidFill>
                        <a:latin typeface="Arial"/>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817">
                <a:tc>
                  <a:txBody>
                    <a:bodyPr/>
                    <a:lstStyle/>
                    <a:p>
                      <a:pPr marL="0" marR="0" algn="just">
                        <a:spcBef>
                          <a:spcPts val="0"/>
                        </a:spcBef>
                        <a:spcAft>
                          <a:spcPts val="0"/>
                        </a:spcAft>
                      </a:pPr>
                      <a:r>
                        <a:rPr lang="ms-MY" sz="900">
                          <a:solidFill>
                            <a:schemeClr val="bg1"/>
                          </a:solidFill>
                          <a:latin typeface="Arial"/>
                          <a:ea typeface="Times New Roman"/>
                          <a:cs typeface="Times New Roman"/>
                        </a:rPr>
                        <a:t>T o t a l</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732.800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732.800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3.870.000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3.870.000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982.000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982.000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a:solidFill>
                            <a:schemeClr val="bg1"/>
                          </a:solidFill>
                          <a:latin typeface="Arial"/>
                          <a:ea typeface="Times New Roman"/>
                          <a:cs typeface="Times New Roman"/>
                        </a:rPr>
                        <a:t>2.696.000</a:t>
                      </a:r>
                      <a:endParaRPr lang="en-US" sz="90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ms-MY" sz="900" dirty="0">
                          <a:solidFill>
                            <a:schemeClr val="bg1"/>
                          </a:solidFill>
                          <a:latin typeface="Arial"/>
                          <a:ea typeface="Times New Roman"/>
                          <a:cs typeface="Times New Roman"/>
                        </a:rPr>
                        <a:t>2.696.000</a:t>
                      </a:r>
                      <a:endParaRPr lang="en-US" sz="900" dirty="0">
                        <a:solidFill>
                          <a:schemeClr val="bg1"/>
                        </a:solidFill>
                        <a:latin typeface="Times New Roman"/>
                        <a:ea typeface="Times New Roman"/>
                        <a:cs typeface="Times New Roman"/>
                      </a:endParaRPr>
                    </a:p>
                  </a:txBody>
                  <a:tcPr marL="47508" marR="475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09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910</Words>
  <Application>Microsoft Office PowerPoint</Application>
  <PresentationFormat>On-screen Show (4:3)</PresentationFormat>
  <Paragraphs>366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May</cp:lastModifiedBy>
  <cp:revision>29</cp:revision>
  <dcterms:created xsi:type="dcterms:W3CDTF">2012-12-11T00:15:32Z</dcterms:created>
  <dcterms:modified xsi:type="dcterms:W3CDTF">2015-03-19T07:46:30Z</dcterms:modified>
</cp:coreProperties>
</file>