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0" r:id="rId3"/>
    <p:sldId id="263" r:id="rId4"/>
    <p:sldId id="271" r:id="rId5"/>
    <p:sldId id="272" r:id="rId6"/>
    <p:sldId id="273" r:id="rId7"/>
    <p:sldId id="274" r:id="rId8"/>
    <p:sldId id="275" r:id="rId9"/>
    <p:sldId id="281" r:id="rId10"/>
    <p:sldId id="282" r:id="rId11"/>
    <p:sldId id="283" r:id="rId12"/>
    <p:sldId id="284" r:id="rId13"/>
    <p:sldId id="285" r:id="rId14"/>
    <p:sldId id="286" r:id="rId15"/>
    <p:sldId id="287" r:id="rId16"/>
    <p:sldId id="288" r:id="rId17"/>
    <p:sldId id="289" r:id="rId18"/>
    <p:sldId id="290" r:id="rId19"/>
    <p:sldId id="291" r:id="rId20"/>
    <p:sldId id="292" r:id="rId21"/>
    <p:sldId id="293" r:id="rId22"/>
    <p:sldId id="294" r:id="rId23"/>
    <p:sldId id="295" r:id="rId24"/>
    <p:sldId id="296" r:id="rId25"/>
    <p:sldId id="297" r:id="rId26"/>
    <p:sldId id="298" r:id="rId27"/>
    <p:sldId id="299" r:id="rId28"/>
    <p:sldId id="300" r:id="rId29"/>
    <p:sldId id="301" r:id="rId30"/>
    <p:sldId id="302" r:id="rId3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82" d="100"/>
          <a:sy n="82" d="100"/>
        </p:scale>
        <p:origin x="-156" y="-18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5.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BDFFA9E-6066-447C-B3E9-739D7344A8A5}" type="datetimeFigureOut">
              <a:rPr lang="en-US" smtClean="0"/>
              <a:pPr/>
              <a:t>3/19/2015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E6C362-165C-4A08-83DF-A5F37438ADA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DFFA9E-6066-447C-B3E9-739D7344A8A5}" type="datetimeFigureOut">
              <a:rPr lang="en-US" smtClean="0"/>
              <a:pPr/>
              <a:t>3/19/2015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E6C362-165C-4A08-83DF-A5F37438ADA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DFFA9E-6066-447C-B3E9-739D7344A8A5}" type="datetimeFigureOut">
              <a:rPr lang="en-US" smtClean="0"/>
              <a:pPr/>
              <a:t>3/19/2015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E6C362-165C-4A08-83DF-A5F37438ADA5}"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543800" cy="143192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1066800" y="1981200"/>
            <a:ext cx="7543800" cy="4114800"/>
          </a:xfrm>
        </p:spPr>
        <p:txBody>
          <a:bodyPr/>
          <a:lstStyle/>
          <a:p>
            <a:pPr lvl="0"/>
            <a:endParaRPr lang="en-US" noProof="0" smtClean="0"/>
          </a:p>
        </p:txBody>
      </p:sp>
      <p:sp>
        <p:nvSpPr>
          <p:cNvPr id="4" name="Rectangle 17"/>
          <p:cNvSpPr>
            <a:spLocks noGrp="1" noChangeArrowheads="1"/>
          </p:cNvSpPr>
          <p:nvPr>
            <p:ph type="dt" sz="half" idx="10"/>
          </p:nvPr>
        </p:nvSpPr>
        <p:spPr>
          <a:ln/>
        </p:spPr>
        <p:txBody>
          <a:bodyPr/>
          <a:lstStyle>
            <a:lvl1pPr>
              <a:defRPr/>
            </a:lvl1pPr>
          </a:lstStyle>
          <a:p>
            <a:pPr>
              <a:defRPr/>
            </a:pPr>
            <a:endParaRPr lang="en-US"/>
          </a:p>
        </p:txBody>
      </p:sp>
      <p:sp>
        <p:nvSpPr>
          <p:cNvPr id="5" name="Rectangle 18"/>
          <p:cNvSpPr>
            <a:spLocks noGrp="1" noChangeArrowheads="1"/>
          </p:cNvSpPr>
          <p:nvPr>
            <p:ph type="ftr" sz="quarter" idx="11"/>
          </p:nvPr>
        </p:nvSpPr>
        <p:spPr>
          <a:ln/>
        </p:spPr>
        <p:txBody>
          <a:bodyPr/>
          <a:lstStyle>
            <a:lvl1pPr>
              <a:defRPr/>
            </a:lvl1pPr>
          </a:lstStyle>
          <a:p>
            <a:pPr>
              <a:defRPr/>
            </a:pPr>
            <a:endParaRPr lang="en-US"/>
          </a:p>
        </p:txBody>
      </p:sp>
      <p:sp>
        <p:nvSpPr>
          <p:cNvPr id="6" name="Rectangle 19"/>
          <p:cNvSpPr>
            <a:spLocks noGrp="1" noChangeArrowheads="1"/>
          </p:cNvSpPr>
          <p:nvPr>
            <p:ph type="sldNum" sz="quarter" idx="12"/>
          </p:nvPr>
        </p:nvSpPr>
        <p:spPr>
          <a:ln/>
        </p:spPr>
        <p:txBody>
          <a:bodyPr/>
          <a:lstStyle>
            <a:lvl1pPr>
              <a:defRPr/>
            </a:lvl1pPr>
          </a:lstStyle>
          <a:p>
            <a:pPr>
              <a:defRPr/>
            </a:pPr>
            <a:fld id="{D9B8FB9B-4BCA-49B7-A1A6-B0032CF1059C}"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066800" y="304800"/>
            <a:ext cx="7543800" cy="1431925"/>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066800" y="1981200"/>
            <a:ext cx="36957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4900" y="1981200"/>
            <a:ext cx="36957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7"/>
          <p:cNvSpPr>
            <a:spLocks noGrp="1" noChangeArrowheads="1"/>
          </p:cNvSpPr>
          <p:nvPr>
            <p:ph type="dt" sz="half" idx="10"/>
          </p:nvPr>
        </p:nvSpPr>
        <p:spPr>
          <a:ln/>
        </p:spPr>
        <p:txBody>
          <a:bodyPr/>
          <a:lstStyle>
            <a:lvl1pPr>
              <a:defRPr/>
            </a:lvl1pPr>
          </a:lstStyle>
          <a:p>
            <a:pPr>
              <a:defRPr/>
            </a:pPr>
            <a:endParaRPr lang="en-US"/>
          </a:p>
        </p:txBody>
      </p:sp>
      <p:sp>
        <p:nvSpPr>
          <p:cNvPr id="6" name="Rectangle 18"/>
          <p:cNvSpPr>
            <a:spLocks noGrp="1" noChangeArrowheads="1"/>
          </p:cNvSpPr>
          <p:nvPr>
            <p:ph type="ftr" sz="quarter" idx="11"/>
          </p:nvPr>
        </p:nvSpPr>
        <p:spPr>
          <a:ln/>
        </p:spPr>
        <p:txBody>
          <a:bodyPr/>
          <a:lstStyle>
            <a:lvl1pPr>
              <a:defRPr/>
            </a:lvl1pPr>
          </a:lstStyle>
          <a:p>
            <a:pPr>
              <a:defRPr/>
            </a:pPr>
            <a:endParaRPr lang="en-US"/>
          </a:p>
        </p:txBody>
      </p:sp>
      <p:sp>
        <p:nvSpPr>
          <p:cNvPr id="7" name="Rectangle 19"/>
          <p:cNvSpPr>
            <a:spLocks noGrp="1" noChangeArrowheads="1"/>
          </p:cNvSpPr>
          <p:nvPr>
            <p:ph type="sldNum" sz="quarter" idx="12"/>
          </p:nvPr>
        </p:nvSpPr>
        <p:spPr>
          <a:ln/>
        </p:spPr>
        <p:txBody>
          <a:bodyPr/>
          <a:lstStyle>
            <a:lvl1pPr>
              <a:defRPr/>
            </a:lvl1pPr>
          </a:lstStyle>
          <a:p>
            <a:pPr>
              <a:defRPr/>
            </a:pPr>
            <a:fld id="{6DF4AF7F-B890-4EF0-A07D-C9E385E8643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BDFFA9E-6066-447C-B3E9-739D7344A8A5}" type="datetimeFigureOut">
              <a:rPr lang="en-US" smtClean="0"/>
              <a:pPr/>
              <a:t>3/19/2015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E6C362-165C-4A08-83DF-A5F37438ADA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BDFFA9E-6066-447C-B3E9-739D7344A8A5}" type="datetimeFigureOut">
              <a:rPr lang="en-US" smtClean="0"/>
              <a:pPr/>
              <a:t>3/19/2015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FE6C362-165C-4A08-83DF-A5F37438ADA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BDFFA9E-6066-447C-B3E9-739D7344A8A5}" type="datetimeFigureOut">
              <a:rPr lang="en-US" smtClean="0"/>
              <a:pPr/>
              <a:t>3/19/2015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E6C362-165C-4A08-83DF-A5F37438ADA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BDFFA9E-6066-447C-B3E9-739D7344A8A5}" type="datetimeFigureOut">
              <a:rPr lang="en-US" smtClean="0"/>
              <a:pPr/>
              <a:t>3/19/2015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FE6C362-165C-4A08-83DF-A5F37438ADA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BDFFA9E-6066-447C-B3E9-739D7344A8A5}" type="datetimeFigureOut">
              <a:rPr lang="en-US" smtClean="0"/>
              <a:pPr/>
              <a:t>3/19/2015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FE6C362-165C-4A08-83DF-A5F37438ADA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DFFA9E-6066-447C-B3E9-739D7344A8A5}" type="datetimeFigureOut">
              <a:rPr lang="en-US" smtClean="0"/>
              <a:pPr/>
              <a:t>3/19/2015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FE6C362-165C-4A08-83DF-A5F37438ADA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DFFA9E-6066-447C-B3E9-739D7344A8A5}" type="datetimeFigureOut">
              <a:rPr lang="en-US" smtClean="0"/>
              <a:pPr/>
              <a:t>3/19/2015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E6C362-165C-4A08-83DF-A5F37438ADA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BDFFA9E-6066-447C-B3E9-739D7344A8A5}" type="datetimeFigureOut">
              <a:rPr lang="en-US" smtClean="0"/>
              <a:pPr/>
              <a:t>3/19/2015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FE6C362-165C-4A08-83DF-A5F37438ADA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DFFA9E-6066-447C-B3E9-739D7344A8A5}" type="datetimeFigureOut">
              <a:rPr lang="en-US" smtClean="0"/>
              <a:pPr/>
              <a:t>3/19/2015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FE6C362-165C-4A08-83DF-A5F37438ADA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4.xml"/><Relationship Id="rId1" Type="http://schemas.openxmlformats.org/officeDocument/2006/relationships/vmlDrawing" Target="../drawings/vmlDrawing1.vml"/><Relationship Id="rId5" Type="http://schemas.openxmlformats.org/officeDocument/2006/relationships/image" Target="../media/image2.emf"/><Relationship Id="rId4" Type="http://schemas.openxmlformats.org/officeDocument/2006/relationships/oleObject" Target="../embeddings/Microsoft_Word_97_-_2003_Document1.doc"/></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5" Type="http://schemas.openxmlformats.org/officeDocument/2006/relationships/image" Target="../media/image3.emf"/><Relationship Id="rId4" Type="http://schemas.openxmlformats.org/officeDocument/2006/relationships/oleObject" Target="../embeddings/Microsoft_Word_97_-_2003_Document2.doc"/></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5" Type="http://schemas.openxmlformats.org/officeDocument/2006/relationships/image" Target="../media/image4.emf"/><Relationship Id="rId4" Type="http://schemas.openxmlformats.org/officeDocument/2006/relationships/oleObject" Target="../embeddings/Microsoft_Word_97_-_2003_Document3.doc"/></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4.xml"/><Relationship Id="rId1" Type="http://schemas.openxmlformats.org/officeDocument/2006/relationships/vmlDrawing" Target="../drawings/vmlDrawing4.vml"/><Relationship Id="rId5" Type="http://schemas.openxmlformats.org/officeDocument/2006/relationships/image" Target="../media/image5.emf"/><Relationship Id="rId4" Type="http://schemas.openxmlformats.org/officeDocument/2006/relationships/oleObject" Target="../embeddings/Microsoft_Word_97_-_2003_Document4.doc"/></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4" name="Rectangle 3"/>
          <p:cNvSpPr/>
          <p:nvPr/>
        </p:nvSpPr>
        <p:spPr>
          <a:xfrm>
            <a:off x="0" y="0"/>
            <a:ext cx="9144000" cy="7086600"/>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 name="Rectangle 5"/>
          <p:cNvSpPr/>
          <p:nvPr/>
        </p:nvSpPr>
        <p:spPr>
          <a:xfrm>
            <a:off x="6324600" y="3810000"/>
            <a:ext cx="2819400" cy="32766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3810000"/>
            <a:ext cx="2895600" cy="32766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2"/>
          <p:cNvSpPr txBox="1">
            <a:spLocks noChangeArrowheads="1"/>
          </p:cNvSpPr>
          <p:nvPr/>
        </p:nvSpPr>
        <p:spPr>
          <a:xfrm>
            <a:off x="901700" y="533400"/>
            <a:ext cx="7340600" cy="8001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err="1" smtClean="0">
                <a:ln>
                  <a:noFill/>
                </a:ln>
                <a:effectLst/>
                <a:uLnTx/>
                <a:uFillTx/>
                <a:latin typeface="Arial Black" pitchFamily="34" charset="0"/>
                <a:ea typeface="+mj-ea"/>
                <a:cs typeface="+mj-cs"/>
              </a:rPr>
              <a:t>Pertemuan</a:t>
            </a:r>
            <a:r>
              <a:rPr kumimoji="0" lang="en-US" sz="2400" b="0" i="0" u="none" strike="noStrike" kern="1200" cap="none" spc="0" normalizeH="0" baseline="0" noProof="0" dirty="0" smtClean="0">
                <a:ln>
                  <a:noFill/>
                </a:ln>
                <a:effectLst/>
                <a:uLnTx/>
                <a:uFillTx/>
                <a:latin typeface="Arial Black" pitchFamily="34" charset="0"/>
                <a:ea typeface="+mj-ea"/>
                <a:cs typeface="+mj-cs"/>
              </a:rPr>
              <a:t>  2</a:t>
            </a:r>
          </a:p>
        </p:txBody>
      </p:sp>
      <p:sp>
        <p:nvSpPr>
          <p:cNvPr id="9" name="Rectangle 3"/>
          <p:cNvSpPr txBox="1">
            <a:spLocks noChangeArrowheads="1"/>
          </p:cNvSpPr>
          <p:nvPr/>
        </p:nvSpPr>
        <p:spPr>
          <a:xfrm>
            <a:off x="304800" y="2344261"/>
            <a:ext cx="8610600" cy="779939"/>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600" b="0" i="0" u="none" strike="noStrike" kern="1200" cap="none" spc="0" normalizeH="0" baseline="0" noProof="0" dirty="0" smtClean="0">
                <a:ln>
                  <a:noFill/>
                </a:ln>
                <a:solidFill>
                  <a:schemeClr val="tx2">
                    <a:lumMod val="75000"/>
                  </a:schemeClr>
                </a:solidFill>
                <a:effectLst/>
                <a:uLnTx/>
                <a:uFillTx/>
                <a:latin typeface="Arial Black" pitchFamily="34" charset="0"/>
                <a:ea typeface="+mn-ea"/>
                <a:cs typeface="+mn-cs"/>
              </a:rPr>
              <a:t>PENGGABUNGAN  USAHA</a:t>
            </a:r>
          </a:p>
        </p:txBody>
      </p:sp>
      <p:pic>
        <p:nvPicPr>
          <p:cNvPr id="12" name="Picture 11" descr="Change-Management-1.jpg"/>
          <p:cNvPicPr>
            <a:picLocks noChangeAspect="1"/>
          </p:cNvPicPr>
          <p:nvPr/>
        </p:nvPicPr>
        <p:blipFill>
          <a:blip r:embed="rId2"/>
          <a:stretch>
            <a:fillRect/>
          </a:stretch>
        </p:blipFill>
        <p:spPr>
          <a:xfrm>
            <a:off x="2971800" y="3810000"/>
            <a:ext cx="3276600" cy="32766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0"/>
            <a:ext cx="9144000" cy="7010400"/>
          </a:xfrm>
          <a:prstGeom prst="rect">
            <a:avLst/>
          </a:prstGeom>
          <a:solidFill>
            <a:schemeClr val="accent1">
              <a:lumMod val="40000"/>
              <a:lumOff val="60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674" name="Rectangle 2"/>
          <p:cNvSpPr>
            <a:spLocks noGrp="1" noChangeArrowheads="1"/>
          </p:cNvSpPr>
          <p:nvPr>
            <p:ph type="title"/>
          </p:nvPr>
        </p:nvSpPr>
        <p:spPr/>
        <p:txBody>
          <a:bodyPr/>
          <a:lstStyle/>
          <a:p>
            <a:pPr eaLnBrk="1" hangingPunct="1">
              <a:defRPr/>
            </a:pPr>
            <a:r>
              <a:rPr lang="sv-SE" sz="2800" smtClean="0"/>
              <a:t>Total harga beli:</a:t>
            </a:r>
            <a:endParaRPr lang="en-US" sz="2800" smtClean="0"/>
          </a:p>
        </p:txBody>
      </p:sp>
      <p:sp>
        <p:nvSpPr>
          <p:cNvPr id="23555" name="Rectangle 96"/>
          <p:cNvSpPr>
            <a:spLocks noChangeArrowheads="1"/>
          </p:cNvSpPr>
          <p:nvPr/>
        </p:nvSpPr>
        <p:spPr bwMode="auto">
          <a:xfrm>
            <a:off x="1066800" y="3048000"/>
            <a:ext cx="7086600" cy="1190625"/>
          </a:xfrm>
          <a:prstGeom prst="rect">
            <a:avLst/>
          </a:prstGeom>
          <a:noFill/>
          <a:ln w="9525">
            <a:noFill/>
            <a:miter lim="800000"/>
            <a:headEnd/>
            <a:tailEnd/>
          </a:ln>
        </p:spPr>
        <p:txBody>
          <a:bodyPr anchor="ctr">
            <a:spAutoFit/>
          </a:bodyPr>
          <a:lstStyle/>
          <a:p>
            <a:pPr algn="just" eaLnBrk="1" hangingPunct="1"/>
            <a:r>
              <a:rPr lang="sv-SE" sz="1800">
                <a:latin typeface="Arial" charset="0"/>
                <a:cs typeface="Times New Roman" pitchFamily="18" charset="0"/>
              </a:rPr>
              <a:t>Saham yang dikeluarkan oleh Point untuk melakukan penggabungan usaha dinilai pada nilai wajar dikurangi dengan biaya pengeluaran saham.</a:t>
            </a:r>
            <a:endParaRPr lang="en-US" sz="1800">
              <a:latin typeface="Arial" charset="0"/>
            </a:endParaRPr>
          </a:p>
          <a:p>
            <a:pPr algn="just"/>
            <a:r>
              <a:rPr lang="sv-SE" sz="1800">
                <a:latin typeface="Arial" charset="0"/>
                <a:cs typeface="Times New Roman" pitchFamily="18" charset="0"/>
              </a:rPr>
              <a:t> </a:t>
            </a:r>
            <a:endParaRPr lang="sv-SE" sz="1800">
              <a:latin typeface="Arial" charset="0"/>
            </a:endParaRPr>
          </a:p>
        </p:txBody>
      </p:sp>
      <p:graphicFrame>
        <p:nvGraphicFramePr>
          <p:cNvPr id="28827" name="Group 155"/>
          <p:cNvGraphicFramePr>
            <a:graphicFrameLocks noGrp="1"/>
          </p:cNvGraphicFramePr>
          <p:nvPr/>
        </p:nvGraphicFramePr>
        <p:xfrm>
          <a:off x="1066800" y="4343400"/>
          <a:ext cx="7391400" cy="1600200"/>
        </p:xfrm>
        <a:graphic>
          <a:graphicData uri="http://schemas.openxmlformats.org/drawingml/2006/table">
            <a:tbl>
              <a:tblPr/>
              <a:tblGrid>
                <a:gridCol w="5200650"/>
                <a:gridCol w="2190750"/>
              </a:tblGrid>
              <a:tr h="498475">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sv-SE" sz="2400" b="0" i="0" u="none" strike="noStrike" cap="none" normalizeH="0" baseline="0" smtClean="0">
                          <a:ln>
                            <a:noFill/>
                          </a:ln>
                          <a:solidFill>
                            <a:srgbClr val="000000"/>
                          </a:solidFill>
                          <a:effectLst/>
                          <a:latin typeface="Times New Roman" pitchFamily="18" charset="0"/>
                          <a:cs typeface="Times New Roman" pitchFamily="18" charset="0"/>
                        </a:rPr>
                        <a:t>Nilai wajar saham yang dikeluarkan </a:t>
                      </a:r>
                      <a:endParaRPr kumimoji="0" lang="sv-SE" sz="24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sv-SE" sz="2400" b="0" i="0" u="none" strike="noStrike" cap="none" normalizeH="0" baseline="0" smtClean="0">
                          <a:ln>
                            <a:noFill/>
                          </a:ln>
                          <a:solidFill>
                            <a:srgbClr val="000000"/>
                          </a:solidFill>
                          <a:effectLst/>
                          <a:latin typeface="Times New Roman" pitchFamily="18" charset="0"/>
                          <a:cs typeface="Times New Roman" pitchFamily="18" charset="0"/>
                        </a:rPr>
                        <a:t>$   600.000</a:t>
                      </a:r>
                      <a:endParaRPr kumimoji="0" lang="sv-SE" sz="24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r>
              <a:tr h="603250">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sv-SE" sz="2400" b="0" i="0" u="none" strike="noStrike" cap="none" normalizeH="0" baseline="0" smtClean="0">
                          <a:ln>
                            <a:noFill/>
                          </a:ln>
                          <a:solidFill>
                            <a:srgbClr val="000000"/>
                          </a:solidFill>
                          <a:effectLst/>
                          <a:latin typeface="Times New Roman" pitchFamily="18" charset="0"/>
                          <a:cs typeface="Times New Roman" pitchFamily="18" charset="0"/>
                        </a:rPr>
                        <a:t>Biaya pengeluaran saham</a:t>
                      </a:r>
                      <a:endParaRPr kumimoji="0" lang="sv-SE" sz="24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sv-SE" sz="2400" b="0" i="0" u="none" strike="noStrike" cap="none" normalizeH="0" baseline="0" smtClean="0">
                          <a:ln>
                            <a:noFill/>
                          </a:ln>
                          <a:solidFill>
                            <a:srgbClr val="000000"/>
                          </a:solidFill>
                          <a:effectLst/>
                          <a:latin typeface="Times New Roman" pitchFamily="18" charset="0"/>
                          <a:cs typeface="Times New Roman" pitchFamily="18" charset="0"/>
                        </a:rPr>
                        <a:t>       ($   25.000)</a:t>
                      </a:r>
                      <a:endParaRPr kumimoji="0" lang="sv-SE" sz="24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r>
              <a:tr h="498475">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sv-SE" sz="2400" b="1" i="0" u="none" strike="noStrike" cap="none" normalizeH="0" baseline="0" smtClean="0">
                          <a:ln>
                            <a:noFill/>
                          </a:ln>
                          <a:solidFill>
                            <a:srgbClr val="000000"/>
                          </a:solidFill>
                          <a:effectLst/>
                          <a:latin typeface="Times New Roman" pitchFamily="18" charset="0"/>
                          <a:cs typeface="Times New Roman" pitchFamily="18" charset="0"/>
                        </a:rPr>
                        <a:t>Nilai tercatat saham </a:t>
                      </a:r>
                      <a:endParaRPr kumimoji="0" lang="sv-SE" sz="24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sv-SE" sz="2400" b="0" i="0" u="none" strike="noStrike" cap="none" normalizeH="0" baseline="0" smtClean="0">
                          <a:ln>
                            <a:noFill/>
                          </a:ln>
                          <a:solidFill>
                            <a:srgbClr val="000000"/>
                          </a:solidFill>
                          <a:effectLst/>
                          <a:latin typeface="Times New Roman" pitchFamily="18" charset="0"/>
                          <a:cs typeface="Times New Roman" pitchFamily="18" charset="0"/>
                        </a:rPr>
                        <a:t>$   575.000</a:t>
                      </a:r>
                      <a:endParaRPr kumimoji="0" lang="sv-SE" sz="24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r>
            </a:tbl>
          </a:graphicData>
        </a:graphic>
      </p:graphicFrame>
      <p:sp>
        <p:nvSpPr>
          <p:cNvPr id="23570" name="Rectangle 135"/>
          <p:cNvSpPr>
            <a:spLocks noChangeArrowheads="1"/>
          </p:cNvSpPr>
          <p:nvPr/>
        </p:nvSpPr>
        <p:spPr bwMode="auto">
          <a:xfrm>
            <a:off x="-304800" y="4084638"/>
            <a:ext cx="184150" cy="366712"/>
          </a:xfrm>
          <a:prstGeom prst="rect">
            <a:avLst/>
          </a:prstGeom>
          <a:noFill/>
          <a:ln w="9525">
            <a:noFill/>
            <a:miter lim="800000"/>
            <a:headEnd/>
            <a:tailEnd/>
          </a:ln>
        </p:spPr>
        <p:txBody>
          <a:bodyPr wrap="none" anchor="ctr">
            <a:spAutoFit/>
          </a:bodyPr>
          <a:lstStyle/>
          <a:p>
            <a:pPr eaLnBrk="1" hangingPunct="1"/>
            <a:endParaRPr lang="en-US" sz="1800">
              <a:latin typeface="Arial" charset="0"/>
            </a:endParaRPr>
          </a:p>
        </p:txBody>
      </p:sp>
      <p:graphicFrame>
        <p:nvGraphicFramePr>
          <p:cNvPr id="28872" name="Group 200"/>
          <p:cNvGraphicFramePr>
            <a:graphicFrameLocks noGrp="1"/>
          </p:cNvGraphicFramePr>
          <p:nvPr>
            <p:ph idx="1"/>
          </p:nvPr>
        </p:nvGraphicFramePr>
        <p:xfrm>
          <a:off x="1066800" y="1447800"/>
          <a:ext cx="7543800" cy="1371600"/>
        </p:xfrm>
        <a:graphic>
          <a:graphicData uri="http://schemas.openxmlformats.org/drawingml/2006/table">
            <a:tbl>
              <a:tblPr/>
              <a:tblGrid>
                <a:gridCol w="5362575"/>
                <a:gridCol w="2181225"/>
              </a:tblGrid>
              <a:tr h="457200">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sv-SE" sz="2400" b="0" i="0" u="none" strike="noStrike" cap="none" normalizeH="0" baseline="0" smtClean="0">
                          <a:ln>
                            <a:noFill/>
                          </a:ln>
                          <a:solidFill>
                            <a:srgbClr val="000000"/>
                          </a:solidFill>
                          <a:effectLst/>
                          <a:latin typeface="Times New Roman" pitchFamily="18" charset="0"/>
                          <a:cs typeface="Times New Roman" pitchFamily="18" charset="0"/>
                        </a:rPr>
                        <a:t>Nilai wajar saham yang dikeluarkan </a:t>
                      </a:r>
                      <a:endParaRPr kumimoji="0" lang="sv-SE" sz="24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sv-SE" sz="2400" b="0" i="0" u="none" strike="noStrike" cap="none" normalizeH="0" baseline="0" smtClean="0">
                          <a:ln>
                            <a:noFill/>
                          </a:ln>
                          <a:solidFill>
                            <a:srgbClr val="000000"/>
                          </a:solidFill>
                          <a:effectLst/>
                          <a:latin typeface="Times New Roman" pitchFamily="18" charset="0"/>
                          <a:cs typeface="Times New Roman" pitchFamily="18" charset="0"/>
                        </a:rPr>
                        <a:t>$   600.000</a:t>
                      </a:r>
                      <a:endParaRPr kumimoji="0" lang="sv-SE" sz="24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r>
              <a:tr h="323850">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sv-SE" sz="2400" b="0" i="0" u="none" strike="noStrike" cap="none" normalizeH="0" baseline="0" smtClean="0">
                          <a:ln>
                            <a:noFill/>
                          </a:ln>
                          <a:solidFill>
                            <a:srgbClr val="000000"/>
                          </a:solidFill>
                          <a:effectLst/>
                          <a:latin typeface="Times New Roman" pitchFamily="18" charset="0"/>
                          <a:cs typeface="Times New Roman" pitchFamily="18" charset="0"/>
                        </a:rPr>
                        <a:t>Biaya akuisisi lain</a:t>
                      </a:r>
                      <a:endParaRPr kumimoji="0" lang="sv-SE" sz="24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sv-SE" sz="2400" b="0" i="0" u="none" strike="noStrike" cap="none" normalizeH="0" baseline="0" smtClean="0">
                          <a:ln>
                            <a:noFill/>
                          </a:ln>
                          <a:solidFill>
                            <a:srgbClr val="000000"/>
                          </a:solidFill>
                          <a:effectLst/>
                          <a:latin typeface="Times New Roman" pitchFamily="18" charset="0"/>
                          <a:cs typeface="Times New Roman" pitchFamily="18" charset="0"/>
                        </a:rPr>
                        <a:t>      $     40.000</a:t>
                      </a:r>
                      <a:endParaRPr kumimoji="0" lang="sv-SE" sz="24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r>
              <a:tr h="323850">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sv-SE" sz="2400" b="1" i="0" u="none" strike="noStrike" cap="none" normalizeH="0" baseline="0" smtClean="0">
                          <a:ln>
                            <a:noFill/>
                          </a:ln>
                          <a:solidFill>
                            <a:srgbClr val="000000"/>
                          </a:solidFill>
                          <a:effectLst/>
                          <a:latin typeface="Times New Roman" pitchFamily="18" charset="0"/>
                          <a:cs typeface="Times New Roman" pitchFamily="18" charset="0"/>
                        </a:rPr>
                        <a:t>Total harga beli</a:t>
                      </a:r>
                      <a:endParaRPr kumimoji="0" lang="sv-SE" sz="24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sv-SE" sz="2400" b="0" i="0" u="none" strike="noStrike" cap="none" normalizeH="0" baseline="0" smtClean="0">
                          <a:ln>
                            <a:noFill/>
                          </a:ln>
                          <a:solidFill>
                            <a:srgbClr val="000000"/>
                          </a:solidFill>
                          <a:effectLst/>
                          <a:latin typeface="Times New Roman" pitchFamily="18" charset="0"/>
                          <a:cs typeface="Times New Roman" pitchFamily="18" charset="0"/>
                        </a:rPr>
                        <a:t>$   640.000</a:t>
                      </a:r>
                      <a:endParaRPr kumimoji="0" lang="sv-SE" sz="24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7010400"/>
          </a:xfrm>
          <a:prstGeom prst="rect">
            <a:avLst/>
          </a:prstGeom>
          <a:solidFill>
            <a:schemeClr val="accent1">
              <a:lumMod val="40000"/>
              <a:lumOff val="60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818" name="Rectangle 2"/>
          <p:cNvSpPr>
            <a:spLocks noGrp="1" noChangeArrowheads="1"/>
          </p:cNvSpPr>
          <p:nvPr>
            <p:ph type="title"/>
          </p:nvPr>
        </p:nvSpPr>
        <p:spPr>
          <a:xfrm>
            <a:off x="457200" y="228600"/>
            <a:ext cx="8153400" cy="457200"/>
          </a:xfrm>
        </p:spPr>
        <p:txBody>
          <a:bodyPr/>
          <a:lstStyle/>
          <a:p>
            <a:pPr eaLnBrk="1" hangingPunct="1">
              <a:defRPr/>
            </a:pPr>
            <a:r>
              <a:rPr lang="sv-SE" sz="2000" smtClean="0"/>
              <a:t>Penggabungan usaha melalui  pembelian aktiva bersih Sharp</a:t>
            </a:r>
            <a:endParaRPr lang="en-US" sz="2000" smtClean="0"/>
          </a:p>
        </p:txBody>
      </p:sp>
      <p:sp>
        <p:nvSpPr>
          <p:cNvPr id="34819" name="Rectangle 3"/>
          <p:cNvSpPr>
            <a:spLocks noGrp="1" noChangeArrowheads="1"/>
          </p:cNvSpPr>
          <p:nvPr>
            <p:ph type="body" sz="half" idx="1"/>
          </p:nvPr>
        </p:nvSpPr>
        <p:spPr/>
        <p:txBody>
          <a:bodyPr/>
          <a:lstStyle/>
          <a:p>
            <a:pPr eaLnBrk="1" hangingPunct="1">
              <a:defRPr/>
            </a:pPr>
            <a:endParaRPr lang="en-US" sz="2800" smtClean="0"/>
          </a:p>
          <a:p>
            <a:pPr eaLnBrk="1" hangingPunct="1">
              <a:defRPr/>
            </a:pPr>
            <a:endParaRPr lang="en-US" sz="2800" smtClean="0"/>
          </a:p>
        </p:txBody>
      </p:sp>
      <p:graphicFrame>
        <p:nvGraphicFramePr>
          <p:cNvPr id="35114" name="Group 298"/>
          <p:cNvGraphicFramePr>
            <a:graphicFrameLocks noGrp="1"/>
          </p:cNvGraphicFramePr>
          <p:nvPr>
            <p:ph sz="half" idx="2"/>
          </p:nvPr>
        </p:nvGraphicFramePr>
        <p:xfrm>
          <a:off x="533400" y="1066800"/>
          <a:ext cx="8153400" cy="5547995"/>
        </p:xfrm>
        <a:graphic>
          <a:graphicData uri="http://schemas.openxmlformats.org/drawingml/2006/table">
            <a:tbl>
              <a:tblPr/>
              <a:tblGrid>
                <a:gridCol w="4076700"/>
                <a:gridCol w="2143125"/>
                <a:gridCol w="1933575"/>
              </a:tblGrid>
              <a:tr h="396875">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sv-SE" sz="2000" b="1" i="0" u="none" strike="noStrike" cap="none" normalizeH="0" baseline="0" smtClean="0">
                          <a:ln>
                            <a:noFill/>
                          </a:ln>
                          <a:solidFill>
                            <a:srgbClr val="000000"/>
                          </a:solidFill>
                          <a:effectLst/>
                          <a:latin typeface="Times New Roman" pitchFamily="18" charset="0"/>
                          <a:cs typeface="Times New Roman" pitchFamily="18" charset="0"/>
                        </a:rPr>
                        <a:t>Aktiva, Kewajiban dan Ekuitas</a:t>
                      </a:r>
                      <a:endParaRPr kumimoji="0" lang="sv-SE" sz="2000" b="1"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sv-SE" sz="2000" b="1" i="0" u="none" strike="noStrike" cap="none" normalizeH="0" baseline="0" smtClean="0">
                          <a:ln>
                            <a:noFill/>
                          </a:ln>
                          <a:solidFill>
                            <a:srgbClr val="000000"/>
                          </a:solidFill>
                          <a:effectLst/>
                          <a:latin typeface="Times New Roman" pitchFamily="18" charset="0"/>
                          <a:cs typeface="Times New Roman" pitchFamily="18" charset="0"/>
                        </a:rPr>
                        <a:t>Nilai buku ($) </a:t>
                      </a:r>
                      <a:endParaRPr kumimoji="0" lang="sv-SE" sz="2000" b="1"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sv-SE" sz="2000" b="1" i="0" u="none" strike="noStrike" cap="none" normalizeH="0" baseline="0" smtClean="0">
                          <a:ln>
                            <a:noFill/>
                          </a:ln>
                          <a:solidFill>
                            <a:srgbClr val="000000"/>
                          </a:solidFill>
                          <a:effectLst/>
                          <a:latin typeface="Times New Roman" pitchFamily="18" charset="0"/>
                          <a:cs typeface="Times New Roman" pitchFamily="18" charset="0"/>
                        </a:rPr>
                        <a:t>Nilai wajar ($)</a:t>
                      </a:r>
                      <a:endParaRPr kumimoji="0" lang="sv-SE" sz="2000" b="1"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r>
              <a:tr h="177800">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sv-SE" sz="2000" b="0" i="0" u="none" strike="noStrike" cap="none" normalizeH="0" baseline="0" smtClean="0">
                          <a:ln>
                            <a:noFill/>
                          </a:ln>
                          <a:solidFill>
                            <a:srgbClr val="000000"/>
                          </a:solidFill>
                          <a:effectLst/>
                          <a:latin typeface="Times New Roman" pitchFamily="18" charset="0"/>
                          <a:cs typeface="Times New Roman" pitchFamily="18" charset="0"/>
                        </a:rPr>
                        <a:t>Kas dan Piurang</a:t>
                      </a:r>
                      <a:endParaRPr kumimoji="0" lang="sv-S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sv-SE" sz="2000" b="0" i="0" u="none" strike="noStrike" cap="none" normalizeH="0" baseline="0" smtClean="0">
                          <a:ln>
                            <a:noFill/>
                          </a:ln>
                          <a:solidFill>
                            <a:srgbClr val="000000"/>
                          </a:solidFill>
                          <a:effectLst/>
                          <a:latin typeface="Times New Roman" pitchFamily="18" charset="0"/>
                          <a:cs typeface="Times New Roman" pitchFamily="18" charset="0"/>
                        </a:rPr>
                        <a:t>45.000</a:t>
                      </a:r>
                      <a:endParaRPr kumimoji="0" lang="sv-S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sv-SE" sz="2000" b="0" i="0" u="none" strike="noStrike" cap="none" normalizeH="0" baseline="0" smtClean="0">
                          <a:ln>
                            <a:noFill/>
                          </a:ln>
                          <a:solidFill>
                            <a:srgbClr val="000000"/>
                          </a:solidFill>
                          <a:effectLst/>
                          <a:latin typeface="Times New Roman" pitchFamily="18" charset="0"/>
                          <a:cs typeface="Times New Roman" pitchFamily="18" charset="0"/>
                        </a:rPr>
                        <a:t>45.000</a:t>
                      </a:r>
                      <a:endParaRPr kumimoji="0" lang="sv-S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r>
              <a:tr h="304800">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sv-SE" sz="2000" b="0" i="0" u="none" strike="noStrike" cap="none" normalizeH="0" baseline="0" smtClean="0">
                          <a:ln>
                            <a:noFill/>
                          </a:ln>
                          <a:solidFill>
                            <a:srgbClr val="000000"/>
                          </a:solidFill>
                          <a:effectLst/>
                          <a:latin typeface="Times New Roman" pitchFamily="18" charset="0"/>
                          <a:cs typeface="Times New Roman" pitchFamily="18" charset="0"/>
                        </a:rPr>
                        <a:t>Persediaan</a:t>
                      </a:r>
                      <a:endParaRPr kumimoji="0" lang="sv-S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sv-SE" sz="2000" b="0" i="0" u="none" strike="noStrike" cap="none" normalizeH="0" baseline="0" smtClean="0">
                          <a:ln>
                            <a:noFill/>
                          </a:ln>
                          <a:solidFill>
                            <a:srgbClr val="000000"/>
                          </a:solidFill>
                          <a:effectLst/>
                          <a:latin typeface="Times New Roman" pitchFamily="18" charset="0"/>
                          <a:cs typeface="Times New Roman" pitchFamily="18" charset="0"/>
                        </a:rPr>
                        <a:t>65.000</a:t>
                      </a:r>
                      <a:endParaRPr kumimoji="0" lang="sv-S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sv-SE" sz="2000" b="0" i="0" u="none" strike="noStrike" cap="none" normalizeH="0" baseline="0" smtClean="0">
                          <a:ln>
                            <a:noFill/>
                          </a:ln>
                          <a:solidFill>
                            <a:srgbClr val="000000"/>
                          </a:solidFill>
                          <a:effectLst/>
                          <a:latin typeface="Times New Roman" pitchFamily="18" charset="0"/>
                          <a:cs typeface="Times New Roman" pitchFamily="18" charset="0"/>
                        </a:rPr>
                        <a:t>75.000</a:t>
                      </a:r>
                      <a:endParaRPr kumimoji="0" lang="sv-S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r>
              <a:tr h="177800">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sv-SE" sz="2000" b="0" i="0" u="none" strike="noStrike" cap="none" normalizeH="0" baseline="0" smtClean="0">
                          <a:ln>
                            <a:noFill/>
                          </a:ln>
                          <a:solidFill>
                            <a:srgbClr val="000000"/>
                          </a:solidFill>
                          <a:effectLst/>
                          <a:latin typeface="Times New Roman" pitchFamily="18" charset="0"/>
                          <a:cs typeface="Times New Roman" pitchFamily="18" charset="0"/>
                        </a:rPr>
                        <a:t>Tanah</a:t>
                      </a:r>
                      <a:endParaRPr kumimoji="0" lang="sv-S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sv-SE" sz="2000" b="0" i="0" u="none" strike="noStrike" cap="none" normalizeH="0" baseline="0" smtClean="0">
                          <a:ln>
                            <a:noFill/>
                          </a:ln>
                          <a:solidFill>
                            <a:srgbClr val="000000"/>
                          </a:solidFill>
                          <a:effectLst/>
                          <a:latin typeface="Times New Roman" pitchFamily="18" charset="0"/>
                          <a:cs typeface="Times New Roman" pitchFamily="18" charset="0"/>
                        </a:rPr>
                        <a:t>40.000</a:t>
                      </a:r>
                      <a:endParaRPr kumimoji="0" lang="sv-S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sv-SE" sz="2000" b="0" i="0" u="none" strike="noStrike" cap="none" normalizeH="0" baseline="0" smtClean="0">
                          <a:ln>
                            <a:noFill/>
                          </a:ln>
                          <a:solidFill>
                            <a:srgbClr val="000000"/>
                          </a:solidFill>
                          <a:effectLst/>
                          <a:latin typeface="Times New Roman" pitchFamily="18" charset="0"/>
                          <a:cs typeface="Times New Roman" pitchFamily="18" charset="0"/>
                        </a:rPr>
                        <a:t>70.000</a:t>
                      </a:r>
                      <a:endParaRPr kumimoji="0" lang="sv-S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r>
              <a:tr h="177800">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sv-SE" sz="2000" b="0" i="0" u="none" strike="noStrike" cap="none" normalizeH="0" baseline="0" smtClean="0">
                          <a:ln>
                            <a:noFill/>
                          </a:ln>
                          <a:solidFill>
                            <a:srgbClr val="000000"/>
                          </a:solidFill>
                          <a:effectLst/>
                          <a:latin typeface="Times New Roman" pitchFamily="18" charset="0"/>
                          <a:cs typeface="Times New Roman" pitchFamily="18" charset="0"/>
                        </a:rPr>
                        <a:t>Bangunan dan Peralatan</a:t>
                      </a:r>
                      <a:endParaRPr kumimoji="0" lang="sv-S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sv-SE" sz="2000" b="0" i="0" u="none" strike="noStrike" cap="none" normalizeH="0" baseline="0" smtClean="0">
                          <a:ln>
                            <a:noFill/>
                          </a:ln>
                          <a:solidFill>
                            <a:srgbClr val="000000"/>
                          </a:solidFill>
                          <a:effectLst/>
                          <a:latin typeface="Times New Roman" pitchFamily="18" charset="0"/>
                          <a:cs typeface="Times New Roman" pitchFamily="18" charset="0"/>
                        </a:rPr>
                        <a:t>400.000</a:t>
                      </a:r>
                      <a:endParaRPr kumimoji="0" lang="sv-S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sv-SE" sz="2000" b="0" i="0" u="none" strike="noStrike" cap="none" normalizeH="0" baseline="0" smtClean="0">
                          <a:ln>
                            <a:noFill/>
                          </a:ln>
                          <a:solidFill>
                            <a:srgbClr val="000000"/>
                          </a:solidFill>
                          <a:effectLst/>
                          <a:latin typeface="Times New Roman" pitchFamily="18" charset="0"/>
                          <a:cs typeface="Times New Roman" pitchFamily="18" charset="0"/>
                        </a:rPr>
                        <a:t>350.000</a:t>
                      </a:r>
                      <a:endParaRPr kumimoji="0" lang="sv-S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r>
              <a:tr h="274638">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sv-SE" sz="2000" b="0" i="0" u="none" strike="noStrike" cap="none" normalizeH="0" baseline="0" smtClean="0">
                          <a:ln>
                            <a:noFill/>
                          </a:ln>
                          <a:solidFill>
                            <a:srgbClr val="000000"/>
                          </a:solidFill>
                          <a:effectLst/>
                          <a:latin typeface="Times New Roman" pitchFamily="18" charset="0"/>
                          <a:cs typeface="Times New Roman" pitchFamily="18" charset="0"/>
                        </a:rPr>
                        <a:t>Akumulasi Penyusutan</a:t>
                      </a:r>
                      <a:endParaRPr kumimoji="0" lang="sv-S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sv-SE" sz="2000" b="0" i="0" u="none" strike="noStrike" cap="none" normalizeH="0" baseline="0" smtClean="0">
                          <a:ln>
                            <a:noFill/>
                          </a:ln>
                          <a:solidFill>
                            <a:srgbClr val="000000"/>
                          </a:solidFill>
                          <a:effectLst/>
                          <a:latin typeface="Times New Roman" pitchFamily="18" charset="0"/>
                          <a:cs typeface="Times New Roman" pitchFamily="18" charset="0"/>
                        </a:rPr>
                        <a:t>(150.000)</a:t>
                      </a:r>
                      <a:endParaRPr kumimoji="0" lang="sv-S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000" b="0" i="0" u="none" strike="noStrike" cap="none" normalizeH="0" baseline="0" smtClean="0">
                        <a:ln>
                          <a:noFill/>
                        </a:ln>
                        <a:solidFill>
                          <a:srgbClr val="000000"/>
                        </a:solidFill>
                        <a:effectLst>
                          <a:outerShdw blurRad="38100" dist="38100" dir="2700000" algn="tl">
                            <a:srgbClr val="FFFFFF"/>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r>
              <a:tr h="274638">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sv-SE" sz="2000" b="0" i="0" u="none" strike="noStrike" cap="none" normalizeH="0" baseline="0" smtClean="0">
                          <a:ln>
                            <a:noFill/>
                          </a:ln>
                          <a:solidFill>
                            <a:srgbClr val="000000"/>
                          </a:solidFill>
                          <a:effectLst/>
                          <a:latin typeface="Times New Roman" pitchFamily="18" charset="0"/>
                          <a:cs typeface="Times New Roman" pitchFamily="18" charset="0"/>
                        </a:rPr>
                        <a:t>Paten</a:t>
                      </a:r>
                      <a:endParaRPr kumimoji="0" lang="sv-S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000" b="0" i="0" u="none" strike="noStrike" cap="none" normalizeH="0" baseline="0" smtClean="0">
                        <a:ln>
                          <a:noFill/>
                        </a:ln>
                        <a:solidFill>
                          <a:srgbClr val="000000"/>
                        </a:solidFill>
                        <a:effectLst>
                          <a:outerShdw blurRad="38100" dist="38100" dir="2700000" algn="tl">
                            <a:srgbClr val="FFFFFF"/>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sv-SE" sz="2000" b="0" i="0" u="none" strike="noStrike" cap="none" normalizeH="0" baseline="0" smtClean="0">
                          <a:ln>
                            <a:noFill/>
                          </a:ln>
                          <a:solidFill>
                            <a:srgbClr val="000000"/>
                          </a:solidFill>
                          <a:effectLst/>
                          <a:latin typeface="Times New Roman" pitchFamily="18" charset="0"/>
                          <a:cs typeface="Times New Roman" pitchFamily="18" charset="0"/>
                        </a:rPr>
                        <a:t>80.000</a:t>
                      </a:r>
                      <a:endParaRPr kumimoji="0" lang="sv-S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r>
              <a:tr h="177800">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sv-SE" sz="2000" b="1" i="0" u="none" strike="noStrike" cap="none" normalizeH="0" baseline="0" smtClean="0">
                          <a:ln>
                            <a:noFill/>
                          </a:ln>
                          <a:solidFill>
                            <a:srgbClr val="000000"/>
                          </a:solidFill>
                          <a:effectLst/>
                          <a:latin typeface="Times New Roman" pitchFamily="18" charset="0"/>
                          <a:cs typeface="Times New Roman" pitchFamily="18" charset="0"/>
                        </a:rPr>
                        <a:t>Total Aktiva</a:t>
                      </a:r>
                      <a:endParaRPr kumimoji="0" lang="sv-SE" sz="2000" b="0" i="0" u="none" strike="noStrike" cap="none" normalizeH="0" baseline="0" smtClean="0">
                        <a:ln>
                          <a:noFill/>
                        </a:ln>
                        <a:solidFill>
                          <a:srgbClr val="0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sv-SE" sz="2000" b="1" i="0" u="none" strike="noStrike" cap="none" normalizeH="0" baseline="0" smtClean="0">
                          <a:ln>
                            <a:noFill/>
                          </a:ln>
                          <a:solidFill>
                            <a:srgbClr val="000000"/>
                          </a:solidFill>
                          <a:effectLst/>
                          <a:latin typeface="Times New Roman" pitchFamily="18" charset="0"/>
                          <a:cs typeface="Times New Roman" pitchFamily="18" charset="0"/>
                        </a:rPr>
                        <a:t>400.000</a:t>
                      </a:r>
                      <a:endParaRPr kumimoji="0" lang="sv-SE" sz="2000" b="0" i="0" u="none" strike="noStrike" cap="none" normalizeH="0" baseline="0" smtClean="0">
                        <a:ln>
                          <a:noFill/>
                        </a:ln>
                        <a:solidFill>
                          <a:srgbClr val="0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sv-SE" sz="2000" b="1" i="0" u="none" strike="noStrike" cap="none" normalizeH="0" baseline="0" smtClean="0">
                          <a:ln>
                            <a:noFill/>
                          </a:ln>
                          <a:solidFill>
                            <a:srgbClr val="000000"/>
                          </a:solidFill>
                          <a:effectLst/>
                          <a:latin typeface="Times New Roman" pitchFamily="18" charset="0"/>
                          <a:cs typeface="Times New Roman" pitchFamily="18" charset="0"/>
                        </a:rPr>
                        <a:t>620.00</a:t>
                      </a:r>
                      <a:endParaRPr kumimoji="0" lang="sv-SE" sz="2000" b="0" i="0" u="none" strike="noStrike" cap="none" normalizeH="0" baseline="0" smtClean="0">
                        <a:ln>
                          <a:noFill/>
                        </a:ln>
                        <a:solidFill>
                          <a:srgbClr val="000000"/>
                        </a:solidFill>
                        <a:effectLst/>
                        <a:latin typeface="Arial" charset="0"/>
                      </a:endParaRPr>
                    </a:p>
                  </a:txBody>
                  <a:tcPr anchor="ct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r>
              <a:tr h="274638">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sv-SE" sz="2000" b="0" i="0" u="none" strike="noStrike" cap="none" normalizeH="0" baseline="0" smtClean="0">
                          <a:ln>
                            <a:noFill/>
                          </a:ln>
                          <a:solidFill>
                            <a:srgbClr val="000000"/>
                          </a:solidFill>
                          <a:effectLst/>
                          <a:latin typeface="Times New Roman" pitchFamily="18" charset="0"/>
                          <a:cs typeface="Times New Roman" pitchFamily="18" charset="0"/>
                        </a:rPr>
                        <a:t>Kewajiban Lancar</a:t>
                      </a:r>
                      <a:endParaRPr kumimoji="0" lang="sv-S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sv-SE" sz="2000" b="0" i="0" u="none" strike="noStrike" cap="none" normalizeH="0" baseline="0" smtClean="0">
                          <a:ln>
                            <a:noFill/>
                          </a:ln>
                          <a:solidFill>
                            <a:srgbClr val="000000"/>
                          </a:solidFill>
                          <a:effectLst/>
                          <a:latin typeface="Times New Roman" pitchFamily="18" charset="0"/>
                          <a:cs typeface="Times New Roman" pitchFamily="18" charset="0"/>
                        </a:rPr>
                        <a:t>100.000</a:t>
                      </a:r>
                      <a:endParaRPr kumimoji="0" lang="sv-S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0" marR="0" lvl="0" indent="0" algn="r"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r>
                        <a:rPr kumimoji="0" lang="en-US" sz="2000" b="0" i="0" u="none" strike="noStrike" cap="none" normalizeH="0" baseline="0" smtClean="0">
                          <a:ln>
                            <a:noFill/>
                          </a:ln>
                          <a:solidFill>
                            <a:srgbClr val="000000"/>
                          </a:solidFill>
                          <a:effectLst>
                            <a:outerShdw blurRad="38100" dist="38100" dir="2700000" algn="tl">
                              <a:srgbClr val="FFFFFF"/>
                            </a:outerShdw>
                          </a:effectLst>
                          <a:latin typeface="Times New Roman" pitchFamily="18" charset="0"/>
                        </a:rPr>
                        <a:t>110.000</a:t>
                      </a: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r>
              <a:tr h="274638">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sv-SE" sz="2000" b="0" i="0" u="none" strike="noStrike" cap="none" normalizeH="0" baseline="0" smtClean="0">
                          <a:ln>
                            <a:noFill/>
                          </a:ln>
                          <a:solidFill>
                            <a:srgbClr val="000000"/>
                          </a:solidFill>
                          <a:effectLst/>
                          <a:latin typeface="Times New Roman" pitchFamily="18" charset="0"/>
                          <a:cs typeface="Times New Roman" pitchFamily="18" charset="0"/>
                        </a:rPr>
                        <a:t>Saham Biasa (nominal $ 5 )</a:t>
                      </a:r>
                      <a:endParaRPr kumimoji="0" lang="sv-S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sv-SE" sz="2000" b="0" i="0" u="none" strike="noStrike" cap="none" normalizeH="0" baseline="0" smtClean="0">
                          <a:ln>
                            <a:noFill/>
                          </a:ln>
                          <a:solidFill>
                            <a:srgbClr val="000000"/>
                          </a:solidFill>
                          <a:effectLst/>
                          <a:latin typeface="Times New Roman" pitchFamily="18" charset="0"/>
                          <a:cs typeface="Times New Roman" pitchFamily="18" charset="0"/>
                        </a:rPr>
                        <a:t>100.000</a:t>
                      </a:r>
                      <a:endParaRPr kumimoji="0" lang="sv-S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000" b="0" i="0" u="none" strike="noStrike" cap="none" normalizeH="0" baseline="0" smtClean="0">
                        <a:ln>
                          <a:noFill/>
                        </a:ln>
                        <a:solidFill>
                          <a:srgbClr val="000000"/>
                        </a:solidFill>
                        <a:effectLst>
                          <a:outerShdw blurRad="38100" dist="38100" dir="2700000" algn="tl">
                            <a:srgbClr val="FFFFFF"/>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r>
              <a:tr h="274638">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sv-SE" sz="2000" b="0" i="0" u="none" strike="noStrike" cap="none" normalizeH="0" baseline="0" smtClean="0">
                          <a:ln>
                            <a:noFill/>
                          </a:ln>
                          <a:solidFill>
                            <a:srgbClr val="000000"/>
                          </a:solidFill>
                          <a:effectLst/>
                          <a:latin typeface="Times New Roman" pitchFamily="18" charset="0"/>
                          <a:cs typeface="Times New Roman" pitchFamily="18" charset="0"/>
                        </a:rPr>
                        <a:t>Tambahan Modal disetor</a:t>
                      </a:r>
                      <a:endParaRPr kumimoji="0" lang="sv-S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sv-SE" sz="2000" b="0" i="0" u="none" strike="noStrike" cap="none" normalizeH="0" baseline="0" smtClean="0">
                          <a:ln>
                            <a:noFill/>
                          </a:ln>
                          <a:solidFill>
                            <a:srgbClr val="000000"/>
                          </a:solidFill>
                          <a:effectLst/>
                          <a:latin typeface="Times New Roman" pitchFamily="18" charset="0"/>
                          <a:cs typeface="Times New Roman" pitchFamily="18" charset="0"/>
                        </a:rPr>
                        <a:t>50.000</a:t>
                      </a:r>
                      <a:endParaRPr kumimoji="0" lang="sv-S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000" b="0" i="0" u="none" strike="noStrike" cap="none" normalizeH="0" baseline="0" smtClean="0">
                        <a:ln>
                          <a:noFill/>
                        </a:ln>
                        <a:solidFill>
                          <a:srgbClr val="000000"/>
                        </a:solidFill>
                        <a:effectLst>
                          <a:outerShdw blurRad="38100" dist="38100" dir="2700000" algn="tl">
                            <a:srgbClr val="FFFFFF"/>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r>
              <a:tr h="274638">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sv-SE" sz="2000" b="0" i="0" u="none" strike="noStrike" cap="none" normalizeH="0" baseline="0" smtClean="0">
                          <a:ln>
                            <a:noFill/>
                          </a:ln>
                          <a:solidFill>
                            <a:srgbClr val="000000"/>
                          </a:solidFill>
                          <a:effectLst/>
                          <a:latin typeface="Times New Roman" pitchFamily="18" charset="0"/>
                          <a:cs typeface="Times New Roman" pitchFamily="18" charset="0"/>
                        </a:rPr>
                        <a:t>Laba di Tahan</a:t>
                      </a:r>
                      <a:endParaRPr kumimoji="0" lang="sv-S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sv-SE" sz="2000" b="0" i="0" u="none" strike="noStrike" cap="none" normalizeH="0" baseline="0" smtClean="0">
                          <a:ln>
                            <a:noFill/>
                          </a:ln>
                          <a:solidFill>
                            <a:srgbClr val="000000"/>
                          </a:solidFill>
                          <a:effectLst/>
                          <a:latin typeface="Times New Roman" pitchFamily="18" charset="0"/>
                          <a:cs typeface="Times New Roman" pitchFamily="18" charset="0"/>
                        </a:rPr>
                        <a:t>150.000</a:t>
                      </a:r>
                      <a:endParaRPr kumimoji="0" lang="sv-S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000" b="0" i="0" u="none" strike="noStrike" cap="none" normalizeH="0" baseline="0" smtClean="0">
                        <a:ln>
                          <a:noFill/>
                        </a:ln>
                        <a:solidFill>
                          <a:srgbClr val="000000"/>
                        </a:solidFill>
                        <a:effectLst>
                          <a:outerShdw blurRad="38100" dist="38100" dir="2700000" algn="tl">
                            <a:srgbClr val="FFFFFF"/>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r>
              <a:tr h="274638">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sv-SE" sz="2000" b="1" i="0" u="none" strike="noStrike" cap="none" normalizeH="0" baseline="0" smtClean="0">
                          <a:ln>
                            <a:noFill/>
                          </a:ln>
                          <a:solidFill>
                            <a:srgbClr val="000000"/>
                          </a:solidFill>
                          <a:effectLst/>
                          <a:latin typeface="Times New Roman" pitchFamily="18" charset="0"/>
                          <a:cs typeface="Times New Roman" pitchFamily="18" charset="0"/>
                        </a:rPr>
                        <a:t>Total Kewajiban dan Ekuitas</a:t>
                      </a:r>
                      <a:endParaRPr kumimoji="0" lang="sv-S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sv-SE" sz="2000" b="1" i="0" u="none" strike="noStrike" cap="none" normalizeH="0" baseline="0" smtClean="0">
                          <a:ln>
                            <a:noFill/>
                          </a:ln>
                          <a:solidFill>
                            <a:srgbClr val="000000"/>
                          </a:solidFill>
                          <a:effectLst/>
                          <a:latin typeface="Times New Roman" pitchFamily="18" charset="0"/>
                          <a:cs typeface="Times New Roman" pitchFamily="18" charset="0"/>
                        </a:rPr>
                        <a:t>400.000</a:t>
                      </a:r>
                      <a:endParaRPr kumimoji="0" lang="sv-S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000" b="0" i="0" u="none" strike="noStrike" cap="none" normalizeH="0" baseline="0" smtClean="0">
                        <a:ln>
                          <a:noFill/>
                        </a:ln>
                        <a:solidFill>
                          <a:srgbClr val="000000"/>
                        </a:solidFill>
                        <a:effectLst>
                          <a:outerShdw blurRad="38100" dist="38100" dir="2700000" algn="tl">
                            <a:srgbClr val="FFFFFF"/>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r>
              <a:tr h="274638">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sv-SE" sz="2000" b="1" i="0" u="none" strike="noStrike" cap="none" normalizeH="0" baseline="0" smtClean="0">
                          <a:ln>
                            <a:noFill/>
                          </a:ln>
                          <a:solidFill>
                            <a:srgbClr val="000000"/>
                          </a:solidFill>
                          <a:effectLst/>
                          <a:latin typeface="Times New Roman" pitchFamily="18" charset="0"/>
                          <a:cs typeface="Times New Roman" pitchFamily="18" charset="0"/>
                        </a:rPr>
                        <a:t>Nilai Wajar Aktiva Bersih</a:t>
                      </a:r>
                      <a:endParaRPr kumimoji="0" lang="sv-S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000" b="0" i="0" u="none" strike="noStrike" cap="none" normalizeH="0" baseline="0" smtClean="0">
                        <a:ln>
                          <a:noFill/>
                        </a:ln>
                        <a:solidFill>
                          <a:srgbClr val="000000"/>
                        </a:solidFill>
                        <a:effectLst>
                          <a:outerShdw blurRad="38100" dist="38100" dir="2700000" algn="tl">
                            <a:srgbClr val="FFFFFF"/>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sv-SE" sz="2000" b="1" i="0" u="none" strike="noStrike" cap="none" normalizeH="0" baseline="0" smtClean="0">
                          <a:ln>
                            <a:noFill/>
                          </a:ln>
                          <a:solidFill>
                            <a:srgbClr val="000000"/>
                          </a:solidFill>
                          <a:effectLst/>
                          <a:latin typeface="Times New Roman" pitchFamily="18" charset="0"/>
                          <a:cs typeface="Times New Roman" pitchFamily="18" charset="0"/>
                        </a:rPr>
                        <a:t>510.000</a:t>
                      </a:r>
                      <a:endParaRPr kumimoji="0" lang="sv-SE"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010400"/>
          </a:xfrm>
          <a:prstGeom prst="rect">
            <a:avLst/>
          </a:prstGeom>
          <a:solidFill>
            <a:schemeClr val="accent1">
              <a:lumMod val="40000"/>
              <a:lumOff val="60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938" name="Rectangle 2"/>
          <p:cNvSpPr>
            <a:spLocks noGrp="1" noChangeArrowheads="1"/>
          </p:cNvSpPr>
          <p:nvPr>
            <p:ph type="title"/>
          </p:nvPr>
        </p:nvSpPr>
        <p:spPr>
          <a:xfrm>
            <a:off x="685800" y="228600"/>
            <a:ext cx="6781800" cy="533400"/>
          </a:xfrm>
        </p:spPr>
        <p:txBody>
          <a:bodyPr/>
          <a:lstStyle/>
          <a:p>
            <a:pPr eaLnBrk="1" hangingPunct="1">
              <a:defRPr/>
            </a:pPr>
            <a:r>
              <a:rPr lang="en-US" sz="2800" smtClean="0"/>
              <a:t>Catatan saat penggabungan usaha</a:t>
            </a:r>
          </a:p>
        </p:txBody>
      </p:sp>
      <p:sp>
        <p:nvSpPr>
          <p:cNvPr id="39939" name="Rectangle 3"/>
          <p:cNvSpPr>
            <a:spLocks noGrp="1" noChangeArrowheads="1"/>
          </p:cNvSpPr>
          <p:nvPr>
            <p:ph type="body" idx="1"/>
          </p:nvPr>
        </p:nvSpPr>
        <p:spPr>
          <a:xfrm>
            <a:off x="533400" y="914400"/>
            <a:ext cx="8382000" cy="5257800"/>
          </a:xfrm>
        </p:spPr>
        <p:txBody>
          <a:bodyPr>
            <a:normAutofit lnSpcReduction="10000"/>
          </a:bodyPr>
          <a:lstStyle/>
          <a:p>
            <a:pPr eaLnBrk="1" hangingPunct="1">
              <a:lnSpc>
                <a:spcPct val="80000"/>
              </a:lnSpc>
              <a:buFont typeface="Wingdings" pitchFamily="2" charset="2"/>
              <a:buNone/>
              <a:defRPr/>
            </a:pPr>
            <a:r>
              <a:rPr lang="es-ES" sz="2200" smtClean="0"/>
              <a:t>Kas dan Piutang			 45.000</a:t>
            </a:r>
          </a:p>
          <a:p>
            <a:pPr eaLnBrk="1" hangingPunct="1">
              <a:lnSpc>
                <a:spcPct val="80000"/>
              </a:lnSpc>
              <a:buFont typeface="Wingdings" pitchFamily="2" charset="2"/>
              <a:buNone/>
              <a:defRPr/>
            </a:pPr>
            <a:r>
              <a:rPr lang="es-ES" sz="2200" smtClean="0"/>
              <a:t>Persediaan				 75.000</a:t>
            </a:r>
          </a:p>
          <a:p>
            <a:pPr eaLnBrk="1" hangingPunct="1">
              <a:lnSpc>
                <a:spcPct val="80000"/>
              </a:lnSpc>
              <a:buFont typeface="Wingdings" pitchFamily="2" charset="2"/>
              <a:buNone/>
              <a:defRPr/>
            </a:pPr>
            <a:r>
              <a:rPr lang="es-ES" sz="2200" smtClean="0"/>
              <a:t>Tanah					 70.000</a:t>
            </a:r>
          </a:p>
          <a:p>
            <a:pPr eaLnBrk="1" hangingPunct="1">
              <a:lnSpc>
                <a:spcPct val="80000"/>
              </a:lnSpc>
              <a:buFont typeface="Wingdings" pitchFamily="2" charset="2"/>
              <a:buNone/>
              <a:defRPr/>
            </a:pPr>
            <a:r>
              <a:rPr lang="es-ES" sz="2200" smtClean="0"/>
              <a:t>Bangunan dan Peralatan	          350.000	</a:t>
            </a:r>
          </a:p>
          <a:p>
            <a:pPr eaLnBrk="1" hangingPunct="1">
              <a:lnSpc>
                <a:spcPct val="80000"/>
              </a:lnSpc>
              <a:buFont typeface="Wingdings" pitchFamily="2" charset="2"/>
              <a:buNone/>
              <a:defRPr/>
            </a:pPr>
            <a:r>
              <a:rPr lang="es-ES" sz="2200" smtClean="0"/>
              <a:t>Paten					 80.000</a:t>
            </a:r>
          </a:p>
          <a:p>
            <a:pPr eaLnBrk="1" hangingPunct="1">
              <a:lnSpc>
                <a:spcPct val="80000"/>
              </a:lnSpc>
              <a:buFont typeface="Wingdings" pitchFamily="2" charset="2"/>
              <a:buNone/>
              <a:defRPr/>
            </a:pPr>
            <a:r>
              <a:rPr lang="es-ES" sz="2200" smtClean="0"/>
              <a:t>Goodwill			          130.000*)1</a:t>
            </a:r>
          </a:p>
          <a:p>
            <a:pPr eaLnBrk="1" hangingPunct="1">
              <a:lnSpc>
                <a:spcPct val="80000"/>
              </a:lnSpc>
              <a:buFont typeface="Wingdings" pitchFamily="2" charset="2"/>
              <a:buNone/>
              <a:defRPr/>
            </a:pPr>
            <a:r>
              <a:rPr lang="es-ES" sz="2200" smtClean="0"/>
              <a:t>		Kewajiban lancar				110.000</a:t>
            </a:r>
          </a:p>
          <a:p>
            <a:pPr eaLnBrk="1" hangingPunct="1">
              <a:lnSpc>
                <a:spcPct val="80000"/>
              </a:lnSpc>
              <a:buFont typeface="Wingdings" pitchFamily="2" charset="2"/>
              <a:buNone/>
              <a:defRPr/>
            </a:pPr>
            <a:r>
              <a:rPr lang="es-ES" sz="2200" smtClean="0"/>
              <a:t>		Saham biasa					100.000*)2</a:t>
            </a:r>
          </a:p>
          <a:p>
            <a:pPr eaLnBrk="1" hangingPunct="1">
              <a:lnSpc>
                <a:spcPct val="80000"/>
              </a:lnSpc>
              <a:buFont typeface="Wingdings" pitchFamily="2" charset="2"/>
              <a:buNone/>
              <a:defRPr/>
            </a:pPr>
            <a:r>
              <a:rPr lang="es-ES" sz="2200" smtClean="0"/>
              <a:t>		Tambahan modal disetor			475.000*)3</a:t>
            </a:r>
            <a:endParaRPr lang="sv-SE" sz="2200" smtClean="0"/>
          </a:p>
          <a:p>
            <a:pPr eaLnBrk="1" hangingPunct="1">
              <a:lnSpc>
                <a:spcPct val="80000"/>
              </a:lnSpc>
              <a:buFont typeface="Wingdings" pitchFamily="2" charset="2"/>
              <a:buNone/>
              <a:defRPr/>
            </a:pPr>
            <a:r>
              <a:rPr lang="sv-SE" sz="2200" smtClean="0"/>
              <a:t>		Biaya merger tangguhan		  	  40.000</a:t>
            </a:r>
          </a:p>
          <a:p>
            <a:pPr eaLnBrk="1" hangingPunct="1">
              <a:lnSpc>
                <a:spcPct val="80000"/>
              </a:lnSpc>
              <a:buFont typeface="Wingdings" pitchFamily="2" charset="2"/>
              <a:buNone/>
              <a:defRPr/>
            </a:pPr>
            <a:r>
              <a:rPr lang="sv-SE" sz="2200" smtClean="0"/>
              <a:t>		Biaya pengeluaran Saham tangguhan 	  25.000</a:t>
            </a:r>
          </a:p>
          <a:p>
            <a:pPr eaLnBrk="1" hangingPunct="1">
              <a:lnSpc>
                <a:spcPct val="80000"/>
              </a:lnSpc>
              <a:buFont typeface="Wingdings" pitchFamily="2" charset="2"/>
              <a:buNone/>
              <a:defRPr/>
            </a:pPr>
            <a:endParaRPr lang="sv-SE" sz="2200" smtClean="0"/>
          </a:p>
          <a:p>
            <a:pPr eaLnBrk="1" hangingPunct="1">
              <a:lnSpc>
                <a:spcPct val="80000"/>
              </a:lnSpc>
              <a:buFont typeface="Wingdings" pitchFamily="2" charset="2"/>
              <a:buNone/>
              <a:defRPr/>
            </a:pPr>
            <a:r>
              <a:rPr lang="sv-SE" sz="2200" smtClean="0"/>
              <a:t>*)1. adalah total harga beli aktiva bersih dikurangi dengan nilai  </a:t>
            </a:r>
          </a:p>
          <a:p>
            <a:pPr eaLnBrk="1" hangingPunct="1">
              <a:lnSpc>
                <a:spcPct val="80000"/>
              </a:lnSpc>
              <a:buFont typeface="Wingdings" pitchFamily="2" charset="2"/>
              <a:buNone/>
              <a:defRPr/>
            </a:pPr>
            <a:r>
              <a:rPr lang="sv-SE" sz="2200" smtClean="0"/>
              <a:t>       wajar dari aktiva bersih  (total aktiva – hutang lancar) yaitu;</a:t>
            </a:r>
          </a:p>
          <a:p>
            <a:pPr eaLnBrk="1" hangingPunct="1">
              <a:lnSpc>
                <a:spcPct val="80000"/>
              </a:lnSpc>
              <a:buFont typeface="Wingdings" pitchFamily="2" charset="2"/>
              <a:buNone/>
              <a:defRPr/>
            </a:pPr>
            <a:r>
              <a:rPr lang="sv-SE" sz="2200" smtClean="0"/>
              <a:t>       640.000 – 510.000 = 130.000	</a:t>
            </a:r>
          </a:p>
          <a:p>
            <a:pPr eaLnBrk="1" hangingPunct="1">
              <a:lnSpc>
                <a:spcPct val="80000"/>
              </a:lnSpc>
              <a:buFont typeface="Wingdings" pitchFamily="2" charset="2"/>
              <a:buNone/>
              <a:defRPr/>
            </a:pPr>
            <a:r>
              <a:rPr lang="sv-SE" sz="2200" smtClean="0"/>
              <a:t>	2. nilai tercatat saham – saham biasa (575.000-100.000)</a:t>
            </a:r>
          </a:p>
          <a:p>
            <a:pPr eaLnBrk="1" hangingPunct="1">
              <a:lnSpc>
                <a:spcPct val="80000"/>
              </a:lnSpc>
              <a:buFont typeface="Wingdings" pitchFamily="2" charset="2"/>
              <a:buNone/>
              <a:defRPr/>
            </a:pPr>
            <a:r>
              <a:rPr lang="sv-SE" sz="2200" smtClean="0"/>
              <a:t>	3. nilai saham biasa = $10 x 10.000 </a:t>
            </a:r>
            <a:endParaRPr lang="en-US" sz="220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010400"/>
          </a:xfrm>
          <a:prstGeom prst="rect">
            <a:avLst/>
          </a:prstGeom>
          <a:solidFill>
            <a:schemeClr val="accent1">
              <a:lumMod val="40000"/>
              <a:lumOff val="60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962" name="Rectangle 2"/>
          <p:cNvSpPr>
            <a:spLocks noGrp="1" noChangeArrowheads="1"/>
          </p:cNvSpPr>
          <p:nvPr>
            <p:ph type="title"/>
          </p:nvPr>
        </p:nvSpPr>
        <p:spPr>
          <a:xfrm>
            <a:off x="762000" y="228600"/>
            <a:ext cx="7848600" cy="914400"/>
          </a:xfrm>
        </p:spPr>
        <p:txBody>
          <a:bodyPr/>
          <a:lstStyle/>
          <a:p>
            <a:pPr eaLnBrk="1" hangingPunct="1">
              <a:defRPr/>
            </a:pPr>
            <a:r>
              <a:rPr lang="sv-SE" sz="2800" smtClean="0"/>
              <a:t>Penggabungan Usaha melalui Pembelian Saham</a:t>
            </a:r>
            <a:endParaRPr lang="en-US" sz="2800" smtClean="0"/>
          </a:p>
        </p:txBody>
      </p:sp>
      <p:sp>
        <p:nvSpPr>
          <p:cNvPr id="40963" name="Rectangle 3"/>
          <p:cNvSpPr>
            <a:spLocks noGrp="1" noChangeArrowheads="1"/>
          </p:cNvSpPr>
          <p:nvPr>
            <p:ph type="body" idx="1"/>
          </p:nvPr>
        </p:nvSpPr>
        <p:spPr>
          <a:xfrm>
            <a:off x="609600" y="1600200"/>
            <a:ext cx="8153400" cy="4495800"/>
          </a:xfrm>
        </p:spPr>
        <p:txBody>
          <a:bodyPr/>
          <a:lstStyle/>
          <a:p>
            <a:pPr eaLnBrk="1" hangingPunct="1">
              <a:buFont typeface="Wingdings" pitchFamily="2" charset="2"/>
              <a:buNone/>
              <a:defRPr/>
            </a:pPr>
            <a:r>
              <a:rPr lang="sv-SE" sz="2400" smtClean="0"/>
              <a:t>   Penggabungan usaha yang dilakukan melalui pembelian saham berhak suara dari perusahaan lain bukan melalui akuisisi aktiva bersih.</a:t>
            </a:r>
          </a:p>
          <a:p>
            <a:pPr eaLnBrk="1" hangingPunct="1">
              <a:buFont typeface="Wingdings" pitchFamily="2" charset="2"/>
              <a:buNone/>
              <a:defRPr/>
            </a:pPr>
            <a:endParaRPr lang="sv-SE" sz="2400" smtClean="0"/>
          </a:p>
          <a:p>
            <a:pPr eaLnBrk="1" hangingPunct="1">
              <a:buFont typeface="Wingdings" pitchFamily="2" charset="2"/>
              <a:buNone/>
              <a:defRPr/>
            </a:pPr>
            <a:r>
              <a:rPr lang="sv-SE" sz="2400" smtClean="0"/>
              <a:t>Ilustrasi :</a:t>
            </a:r>
          </a:p>
          <a:p>
            <a:pPr eaLnBrk="1" hangingPunct="1">
              <a:buFont typeface="Wingdings" pitchFamily="2" charset="2"/>
              <a:buNone/>
              <a:defRPr/>
            </a:pPr>
            <a:r>
              <a:rPr lang="sv-SE" sz="2400" smtClean="0"/>
              <a:t>    Point Corporation menukarkan 10.000 lembar sahamnya dengan total nilai pasar $ 600.000 untuk semua saham Sharp Company dalam transaksi pembelian, timbul biaya merger sebesar $ 40.000 dan biaya pengeluaran saham $ 25.000 yang sebelumnya dicatat dalam akun tangguhan.</a:t>
            </a:r>
            <a:endParaRPr lang="en-US" sz="2400" smtClean="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010400"/>
          </a:xfrm>
          <a:prstGeom prst="rect">
            <a:avLst/>
          </a:prstGeom>
          <a:solidFill>
            <a:schemeClr val="accent1">
              <a:lumMod val="40000"/>
              <a:lumOff val="60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986" name="Rectangle 2"/>
          <p:cNvSpPr>
            <a:spLocks noGrp="1" noChangeArrowheads="1"/>
          </p:cNvSpPr>
          <p:nvPr>
            <p:ph type="title"/>
          </p:nvPr>
        </p:nvSpPr>
        <p:spPr>
          <a:xfrm>
            <a:off x="1066800" y="838200"/>
            <a:ext cx="6172200" cy="533400"/>
          </a:xfrm>
        </p:spPr>
        <p:txBody>
          <a:bodyPr/>
          <a:lstStyle/>
          <a:p>
            <a:pPr eaLnBrk="1" hangingPunct="1">
              <a:defRPr/>
            </a:pPr>
            <a:r>
              <a:rPr lang="en-US" sz="2800" smtClean="0"/>
              <a:t>Jurnal transaksi</a:t>
            </a:r>
          </a:p>
        </p:txBody>
      </p:sp>
      <p:sp>
        <p:nvSpPr>
          <p:cNvPr id="41987" name="Rectangle 3"/>
          <p:cNvSpPr>
            <a:spLocks noGrp="1" noChangeArrowheads="1"/>
          </p:cNvSpPr>
          <p:nvPr>
            <p:ph type="body" idx="1"/>
          </p:nvPr>
        </p:nvSpPr>
        <p:spPr>
          <a:xfrm>
            <a:off x="533400" y="2286000"/>
            <a:ext cx="8305800" cy="2819400"/>
          </a:xfrm>
        </p:spPr>
        <p:txBody>
          <a:bodyPr/>
          <a:lstStyle/>
          <a:p>
            <a:pPr eaLnBrk="1" hangingPunct="1">
              <a:lnSpc>
                <a:spcPct val="90000"/>
              </a:lnSpc>
              <a:buFont typeface="Wingdings" pitchFamily="2" charset="2"/>
              <a:buNone/>
              <a:defRPr/>
            </a:pPr>
            <a:r>
              <a:rPr lang="es-ES" sz="2400" smtClean="0"/>
              <a:t>Investasi pada saham Sharp		640.000</a:t>
            </a:r>
          </a:p>
          <a:p>
            <a:pPr eaLnBrk="1" hangingPunct="1">
              <a:lnSpc>
                <a:spcPct val="90000"/>
              </a:lnSpc>
              <a:buFont typeface="Wingdings" pitchFamily="2" charset="2"/>
              <a:buNone/>
              <a:defRPr/>
            </a:pPr>
            <a:r>
              <a:rPr lang="es-ES" sz="2400" smtClean="0"/>
              <a:t> 		Saham biasa					100.000</a:t>
            </a:r>
          </a:p>
          <a:p>
            <a:pPr eaLnBrk="1" hangingPunct="1">
              <a:lnSpc>
                <a:spcPct val="90000"/>
              </a:lnSpc>
              <a:buFont typeface="Wingdings" pitchFamily="2" charset="2"/>
              <a:buNone/>
              <a:defRPr/>
            </a:pPr>
            <a:r>
              <a:rPr lang="es-ES" sz="2400" smtClean="0"/>
              <a:t>		Tambahan Modal disetor			475.000</a:t>
            </a:r>
          </a:p>
          <a:p>
            <a:pPr eaLnBrk="1" hangingPunct="1">
              <a:lnSpc>
                <a:spcPct val="90000"/>
              </a:lnSpc>
              <a:buFont typeface="Wingdings" pitchFamily="2" charset="2"/>
              <a:buNone/>
              <a:defRPr/>
            </a:pPr>
            <a:r>
              <a:rPr lang="es-ES" sz="2400" smtClean="0"/>
              <a:t>		Biaya merger tangguhan			  40.000</a:t>
            </a:r>
          </a:p>
          <a:p>
            <a:pPr eaLnBrk="1" hangingPunct="1">
              <a:lnSpc>
                <a:spcPct val="90000"/>
              </a:lnSpc>
              <a:buFont typeface="Wingdings" pitchFamily="2" charset="2"/>
              <a:buNone/>
              <a:defRPr/>
            </a:pPr>
            <a:r>
              <a:rPr lang="es-ES" sz="2400" smtClean="0"/>
              <a:t>		Biaya pengeluaran saham tangguhan	  25.000</a:t>
            </a:r>
          </a:p>
          <a:p>
            <a:pPr eaLnBrk="1" hangingPunct="1">
              <a:lnSpc>
                <a:spcPct val="90000"/>
              </a:lnSpc>
              <a:buFont typeface="Wingdings" pitchFamily="2" charset="2"/>
              <a:buNone/>
              <a:defRPr/>
            </a:pPr>
            <a:r>
              <a:rPr lang="en-US" sz="2400" smtClean="0"/>
              <a:t>(mencatat pembelian saham Sharp Company)</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010400"/>
          </a:xfrm>
          <a:prstGeom prst="rect">
            <a:avLst/>
          </a:prstGeom>
          <a:solidFill>
            <a:schemeClr val="accent1">
              <a:lumMod val="40000"/>
              <a:lumOff val="60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010" name="Rectangle 2"/>
          <p:cNvSpPr>
            <a:spLocks noGrp="1" noChangeArrowheads="1"/>
          </p:cNvSpPr>
          <p:nvPr>
            <p:ph type="title"/>
          </p:nvPr>
        </p:nvSpPr>
        <p:spPr>
          <a:xfrm>
            <a:off x="1066800" y="228600"/>
            <a:ext cx="6705600" cy="685800"/>
          </a:xfrm>
        </p:spPr>
        <p:txBody>
          <a:bodyPr/>
          <a:lstStyle/>
          <a:p>
            <a:pPr eaLnBrk="1" hangingPunct="1">
              <a:defRPr/>
            </a:pPr>
            <a:r>
              <a:rPr lang="es-ES" sz="2400" smtClean="0"/>
              <a:t>Pelaporan kepemilikan antarperusahaan</a:t>
            </a:r>
            <a:endParaRPr lang="en-US" sz="2400" smtClean="0"/>
          </a:p>
        </p:txBody>
      </p:sp>
      <p:sp>
        <p:nvSpPr>
          <p:cNvPr id="43011" name="Rectangle 3"/>
          <p:cNvSpPr>
            <a:spLocks noGrp="1" noChangeArrowheads="1"/>
          </p:cNvSpPr>
          <p:nvPr>
            <p:ph type="body" idx="1"/>
          </p:nvPr>
        </p:nvSpPr>
        <p:spPr>
          <a:xfrm>
            <a:off x="533400" y="1219200"/>
            <a:ext cx="8305800" cy="5334000"/>
          </a:xfrm>
        </p:spPr>
        <p:txBody>
          <a:bodyPr/>
          <a:lstStyle/>
          <a:p>
            <a:pPr eaLnBrk="1" hangingPunct="1">
              <a:lnSpc>
                <a:spcPct val="80000"/>
              </a:lnSpc>
              <a:buFont typeface="Wingdings" pitchFamily="2" charset="2"/>
              <a:buNone/>
              <a:defRPr/>
            </a:pPr>
            <a:r>
              <a:rPr lang="es-ES" sz="2400" smtClean="0">
                <a:latin typeface="Arial" charset="0"/>
              </a:rPr>
              <a:t>Akuntansi untuk investasi pada saham biasa.</a:t>
            </a:r>
          </a:p>
          <a:p>
            <a:pPr eaLnBrk="1" hangingPunct="1">
              <a:lnSpc>
                <a:spcPct val="80000"/>
              </a:lnSpc>
              <a:buFont typeface="Wingdings" pitchFamily="2" charset="2"/>
              <a:buNone/>
              <a:defRPr/>
            </a:pPr>
            <a:endParaRPr lang="es-ES" sz="2400" smtClean="0">
              <a:latin typeface="Arial" charset="0"/>
            </a:endParaRPr>
          </a:p>
          <a:p>
            <a:pPr eaLnBrk="1" hangingPunct="1">
              <a:lnSpc>
                <a:spcPct val="80000"/>
              </a:lnSpc>
              <a:defRPr/>
            </a:pPr>
            <a:r>
              <a:rPr lang="es-ES" sz="2400" smtClean="0">
                <a:latin typeface="Arial" charset="0"/>
              </a:rPr>
              <a:t>Tergantung pada tingkat pengaruh atau pengendalian yang dimiliki investor pada investee .</a:t>
            </a:r>
          </a:p>
          <a:p>
            <a:pPr eaLnBrk="1" hangingPunct="1">
              <a:lnSpc>
                <a:spcPct val="80000"/>
              </a:lnSpc>
              <a:buFont typeface="Wingdings" pitchFamily="2" charset="2"/>
              <a:buNone/>
              <a:defRPr/>
            </a:pPr>
            <a:endParaRPr lang="es-ES" sz="2400" smtClean="0">
              <a:latin typeface="Arial" charset="0"/>
            </a:endParaRPr>
          </a:p>
          <a:p>
            <a:pPr eaLnBrk="1" hangingPunct="1">
              <a:lnSpc>
                <a:spcPct val="80000"/>
              </a:lnSpc>
              <a:defRPr/>
            </a:pPr>
            <a:r>
              <a:rPr lang="es-ES" sz="2400" smtClean="0">
                <a:latin typeface="Arial" charset="0"/>
              </a:rPr>
              <a:t>Tingkat Pengaruh ádalah factor utama yang menentukan apakah investor dan investee akan menyajikan laporan keuangan konsolidasi*) atau menggunakan metode biaya atau ekuitas. </a:t>
            </a:r>
          </a:p>
          <a:p>
            <a:pPr eaLnBrk="1" hangingPunct="1">
              <a:lnSpc>
                <a:spcPct val="80000"/>
              </a:lnSpc>
              <a:buFont typeface="Wingdings" pitchFamily="2" charset="2"/>
              <a:buNone/>
              <a:defRPr/>
            </a:pPr>
            <a:endParaRPr lang="es-ES" sz="2400" smtClean="0">
              <a:latin typeface="Arial" charset="0"/>
            </a:endParaRPr>
          </a:p>
          <a:p>
            <a:pPr eaLnBrk="1" hangingPunct="1">
              <a:lnSpc>
                <a:spcPct val="80000"/>
              </a:lnSpc>
              <a:buFont typeface="Wingdings" pitchFamily="2" charset="2"/>
              <a:buNone/>
              <a:defRPr/>
            </a:pPr>
            <a:r>
              <a:rPr lang="es-ES" sz="2400" smtClean="0">
                <a:latin typeface="Arial" charset="0"/>
              </a:rPr>
              <a:t>*)  Laporan Konsolidasi melibatkan penggabungan untuk pelaporan keuangan aktiva, kewajiban, pendapatan dan beban individual untuk dua atau lebih perusahaan yang berhubungan istimewa seakan-akan adalah satu perusahaan. Termasuk prosedur pengeliminasian semua kepemilikan dan aktivitas antar perusahaan.</a:t>
            </a:r>
            <a:endParaRPr lang="en-US" sz="2400" smtClean="0">
              <a:latin typeface="Arial"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0"/>
            <a:ext cx="9144000" cy="7010400"/>
          </a:xfrm>
          <a:prstGeom prst="rect">
            <a:avLst/>
          </a:prstGeom>
          <a:solidFill>
            <a:schemeClr val="accent1">
              <a:lumMod val="40000"/>
              <a:lumOff val="60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034" name="Rectangle 2"/>
          <p:cNvSpPr>
            <a:spLocks noGrp="1" noChangeArrowheads="1"/>
          </p:cNvSpPr>
          <p:nvPr>
            <p:ph type="title"/>
          </p:nvPr>
        </p:nvSpPr>
        <p:spPr/>
        <p:txBody>
          <a:bodyPr/>
          <a:lstStyle/>
          <a:p>
            <a:pPr eaLnBrk="1" hangingPunct="1">
              <a:defRPr/>
            </a:pPr>
            <a:r>
              <a:rPr lang="sv-SE" sz="2400" smtClean="0"/>
              <a:t>Dasar Pelaporan Keuangan Berdasarkan tingkat Kepemilikan saham biasa:</a:t>
            </a:r>
            <a:endParaRPr lang="en-US" sz="2400" smtClean="0"/>
          </a:p>
        </p:txBody>
      </p:sp>
      <p:graphicFrame>
        <p:nvGraphicFramePr>
          <p:cNvPr id="1026" name="Object 3"/>
          <p:cNvGraphicFramePr>
            <a:graphicFrameLocks noGrp="1" noChangeAspect="1"/>
          </p:cNvGraphicFramePr>
          <p:nvPr>
            <p:ph sz="half" idx="1"/>
          </p:nvPr>
        </p:nvGraphicFramePr>
        <p:xfrm>
          <a:off x="990600" y="1676400"/>
          <a:ext cx="7010400" cy="1219200"/>
        </p:xfrm>
        <a:graphic>
          <a:graphicData uri="http://schemas.openxmlformats.org/presentationml/2006/ole">
            <mc:AlternateContent xmlns:mc="http://schemas.openxmlformats.org/markup-compatibility/2006">
              <mc:Choice xmlns:v="urn:schemas-microsoft-com:vml" Requires="v">
                <p:oleObj spid="_x0000_s1027" name="Document" r:id="rId4" imgW="5480026" imgH="701263" progId="Word.Document.8">
                  <p:embed/>
                </p:oleObj>
              </mc:Choice>
              <mc:Fallback>
                <p:oleObj name="Document" r:id="rId4" imgW="5480026" imgH="701263" progId="Word.Documen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90600" y="1676400"/>
                        <a:ext cx="7010400" cy="1219200"/>
                      </a:xfrm>
                      <a:prstGeom prst="rect">
                        <a:avLst/>
                      </a:prstGeom>
                      <a:solidFill>
                        <a:schemeClr val="hlink"/>
                      </a:solidFill>
                    </p:spPr>
                  </p:pic>
                </p:oleObj>
              </mc:Fallback>
            </mc:AlternateContent>
          </a:graphicData>
        </a:graphic>
      </p:graphicFrame>
      <p:sp>
        <p:nvSpPr>
          <p:cNvPr id="1028" name="Line 4"/>
          <p:cNvSpPr>
            <a:spLocks noChangeShapeType="1"/>
          </p:cNvSpPr>
          <p:nvPr/>
        </p:nvSpPr>
        <p:spPr bwMode="auto">
          <a:xfrm>
            <a:off x="914400" y="3124200"/>
            <a:ext cx="1524000" cy="0"/>
          </a:xfrm>
          <a:prstGeom prst="line">
            <a:avLst/>
          </a:prstGeom>
          <a:noFill/>
          <a:ln w="9525">
            <a:solidFill>
              <a:schemeClr val="hlink"/>
            </a:solidFill>
            <a:round/>
            <a:headEnd type="triangle" w="med" len="med"/>
            <a:tailEnd type="triangle" w="med" len="med"/>
          </a:ln>
        </p:spPr>
        <p:txBody>
          <a:bodyPr/>
          <a:lstStyle/>
          <a:p>
            <a:endParaRPr lang="en-US"/>
          </a:p>
        </p:txBody>
      </p:sp>
      <p:sp>
        <p:nvSpPr>
          <p:cNvPr id="1029" name="Line 5"/>
          <p:cNvSpPr>
            <a:spLocks noChangeShapeType="1"/>
          </p:cNvSpPr>
          <p:nvPr/>
        </p:nvSpPr>
        <p:spPr bwMode="auto">
          <a:xfrm>
            <a:off x="2438400" y="3124200"/>
            <a:ext cx="1752600" cy="0"/>
          </a:xfrm>
          <a:prstGeom prst="line">
            <a:avLst/>
          </a:prstGeom>
          <a:noFill/>
          <a:ln w="9525">
            <a:solidFill>
              <a:schemeClr val="hlink"/>
            </a:solidFill>
            <a:round/>
            <a:headEnd type="triangle" w="med" len="med"/>
            <a:tailEnd type="triangle" w="med" len="med"/>
          </a:ln>
        </p:spPr>
        <p:txBody>
          <a:bodyPr/>
          <a:lstStyle/>
          <a:p>
            <a:endParaRPr lang="en-US"/>
          </a:p>
        </p:txBody>
      </p:sp>
      <p:sp>
        <p:nvSpPr>
          <p:cNvPr id="1030" name="Line 6"/>
          <p:cNvSpPr>
            <a:spLocks noChangeShapeType="1"/>
          </p:cNvSpPr>
          <p:nvPr/>
        </p:nvSpPr>
        <p:spPr bwMode="auto">
          <a:xfrm>
            <a:off x="4191000" y="3124200"/>
            <a:ext cx="4038600" cy="0"/>
          </a:xfrm>
          <a:prstGeom prst="line">
            <a:avLst/>
          </a:prstGeom>
          <a:noFill/>
          <a:ln w="9525">
            <a:solidFill>
              <a:schemeClr val="hlink"/>
            </a:solidFill>
            <a:round/>
            <a:headEnd type="triangle" w="med" len="med"/>
            <a:tailEnd type="triangle" w="med" len="med"/>
          </a:ln>
        </p:spPr>
        <p:txBody>
          <a:bodyPr/>
          <a:lstStyle/>
          <a:p>
            <a:endParaRPr lang="en-US"/>
          </a:p>
        </p:txBody>
      </p:sp>
      <p:sp>
        <p:nvSpPr>
          <p:cNvPr id="1031" name="Rectangle 12"/>
          <p:cNvSpPr>
            <a:spLocks noChangeArrowheads="1"/>
          </p:cNvSpPr>
          <p:nvPr/>
        </p:nvSpPr>
        <p:spPr bwMode="auto">
          <a:xfrm>
            <a:off x="990600" y="3962400"/>
            <a:ext cx="7924800" cy="1920875"/>
          </a:xfrm>
          <a:prstGeom prst="rect">
            <a:avLst/>
          </a:prstGeom>
          <a:noFill/>
          <a:ln w="9525">
            <a:noFill/>
            <a:miter lim="800000"/>
            <a:headEnd/>
            <a:tailEnd/>
          </a:ln>
        </p:spPr>
        <p:txBody>
          <a:bodyPr anchor="ctr">
            <a:spAutoFit/>
          </a:bodyPr>
          <a:lstStyle/>
          <a:p>
            <a:r>
              <a:rPr lang="sv-SE" sz="2000"/>
              <a:t>A  =    tingkat kepemilikan 0% -  20 % memiliki pengaruh tidak</a:t>
            </a:r>
          </a:p>
          <a:p>
            <a:r>
              <a:rPr lang="sv-SE" sz="2000"/>
              <a:t>          tidak signifikan, menggunakan metode biaya, </a:t>
            </a:r>
            <a:endParaRPr lang="en-US" sz="2000"/>
          </a:p>
          <a:p>
            <a:r>
              <a:rPr lang="sv-SE" sz="2000"/>
              <a:t>B   =   tingkat kepemilikan &gt; 20% -  50 % memiliki pengaruh</a:t>
            </a:r>
          </a:p>
          <a:p>
            <a:r>
              <a:rPr lang="sv-SE" sz="2000"/>
              <a:t>          signifikan, menggunakan metode ekuitas, </a:t>
            </a:r>
            <a:endParaRPr lang="en-US" sz="2000"/>
          </a:p>
          <a:p>
            <a:r>
              <a:rPr lang="sv-SE" sz="2000"/>
              <a:t>C   =   tingkat kepemilikan &gt; 50 % memiliki pengaruh signifikan,</a:t>
            </a:r>
          </a:p>
          <a:p>
            <a:r>
              <a:rPr lang="sv-SE" sz="2000"/>
              <a:t>          menggunakan konsolidasi.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010400"/>
          </a:xfrm>
          <a:prstGeom prst="rect">
            <a:avLst/>
          </a:prstGeom>
          <a:solidFill>
            <a:schemeClr val="accent1">
              <a:lumMod val="40000"/>
              <a:lumOff val="60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106" name="Rectangle 2"/>
          <p:cNvSpPr>
            <a:spLocks noGrp="1" noChangeArrowheads="1"/>
          </p:cNvSpPr>
          <p:nvPr>
            <p:ph type="title"/>
          </p:nvPr>
        </p:nvSpPr>
        <p:spPr>
          <a:xfrm>
            <a:off x="1066800" y="304800"/>
            <a:ext cx="4419600" cy="457200"/>
          </a:xfrm>
        </p:spPr>
        <p:txBody>
          <a:bodyPr>
            <a:normAutofit fontScale="90000"/>
          </a:bodyPr>
          <a:lstStyle/>
          <a:p>
            <a:pPr eaLnBrk="1" hangingPunct="1">
              <a:defRPr/>
            </a:pPr>
            <a:r>
              <a:rPr lang="sv-SE" sz="2800" b="0" smtClean="0"/>
              <a:t>Metode Biaya</a:t>
            </a:r>
            <a:endParaRPr lang="en-US" sz="2800" smtClean="0"/>
          </a:p>
        </p:txBody>
      </p:sp>
      <p:sp>
        <p:nvSpPr>
          <p:cNvPr id="47107" name="Rectangle 3"/>
          <p:cNvSpPr>
            <a:spLocks noGrp="1" noChangeArrowheads="1"/>
          </p:cNvSpPr>
          <p:nvPr>
            <p:ph type="body" idx="1"/>
          </p:nvPr>
        </p:nvSpPr>
        <p:spPr>
          <a:xfrm>
            <a:off x="685800" y="1295400"/>
            <a:ext cx="8229600" cy="5029200"/>
          </a:xfrm>
        </p:spPr>
        <p:txBody>
          <a:bodyPr/>
          <a:lstStyle/>
          <a:p>
            <a:pPr eaLnBrk="1" hangingPunct="1">
              <a:lnSpc>
                <a:spcPct val="80000"/>
              </a:lnSpc>
              <a:defRPr/>
            </a:pPr>
            <a:r>
              <a:rPr lang="sv-SE" sz="2400" smtClean="0"/>
              <a:t>Dicatat  oleh investor berdasarkan biaya historisnya.  </a:t>
            </a:r>
            <a:endParaRPr lang="en-US" sz="2400" smtClean="0"/>
          </a:p>
          <a:p>
            <a:pPr eaLnBrk="1" hangingPunct="1">
              <a:lnSpc>
                <a:spcPct val="80000"/>
              </a:lnSpc>
              <a:defRPr/>
            </a:pPr>
            <a:r>
              <a:rPr lang="sv-SE" sz="2400" smtClean="0"/>
              <a:t>Pendapatan diakui oleh investor jika deviden diumumkan oleh invstee</a:t>
            </a:r>
            <a:endParaRPr lang="en-US" sz="2400" smtClean="0"/>
          </a:p>
          <a:p>
            <a:pPr eaLnBrk="1" hangingPunct="1">
              <a:lnSpc>
                <a:spcPct val="80000"/>
              </a:lnSpc>
              <a:defRPr/>
            </a:pPr>
            <a:r>
              <a:rPr lang="sv-SE" sz="2400" smtClean="0"/>
              <a:t>Metode biaya digunakan ketika investor tidak memiliki kemampuan untuk mengendalikan atau tidak mempunyai pengaruh yang signifikan atas investee, yang disebabkaan besarnya investasi investor ke investee.(kurang dari 20%)</a:t>
            </a:r>
          </a:p>
          <a:p>
            <a:pPr eaLnBrk="1" hangingPunct="1">
              <a:lnSpc>
                <a:spcPct val="80000"/>
              </a:lnSpc>
              <a:buFont typeface="Wingdings" pitchFamily="2" charset="2"/>
              <a:buNone/>
              <a:defRPr/>
            </a:pPr>
            <a:endParaRPr lang="en-US" sz="2400" smtClean="0"/>
          </a:p>
          <a:p>
            <a:pPr eaLnBrk="1" hangingPunct="1">
              <a:lnSpc>
                <a:spcPct val="80000"/>
              </a:lnSpc>
              <a:buFont typeface="Wingdings" pitchFamily="2" charset="2"/>
              <a:buNone/>
              <a:defRPr/>
            </a:pPr>
            <a:r>
              <a:rPr lang="sv-SE" sz="2400" smtClean="0"/>
              <a:t>Ilustrasi:</a:t>
            </a:r>
          </a:p>
          <a:p>
            <a:pPr eaLnBrk="1" hangingPunct="1">
              <a:lnSpc>
                <a:spcPct val="80000"/>
              </a:lnSpc>
              <a:buFont typeface="Wingdings" pitchFamily="2" charset="2"/>
              <a:buNone/>
              <a:defRPr/>
            </a:pPr>
            <a:r>
              <a:rPr lang="sv-SE" sz="2400" smtClean="0"/>
              <a:t>   ABC Company membeli 20% Saham biasa XYZ Company senilai $ 100.000 pada awal tahun tetapi tidak memiliki pengaruh sigifikan kepada XYZ. </a:t>
            </a:r>
            <a:r>
              <a:rPr lang="es-ES" sz="2400" smtClean="0"/>
              <a:t>Selama tahun berjalan XYZ memiliki laba bersih $ 50.000 dan membayar dividen 20.000. </a:t>
            </a:r>
            <a:endParaRPr lang="en-US" sz="24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010400"/>
          </a:xfrm>
          <a:prstGeom prst="rect">
            <a:avLst/>
          </a:prstGeom>
          <a:solidFill>
            <a:schemeClr val="accent1">
              <a:lumMod val="40000"/>
              <a:lumOff val="60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130" name="Rectangle 2"/>
          <p:cNvSpPr>
            <a:spLocks noGrp="1" noChangeArrowheads="1"/>
          </p:cNvSpPr>
          <p:nvPr>
            <p:ph type="title"/>
          </p:nvPr>
        </p:nvSpPr>
        <p:spPr>
          <a:xfrm>
            <a:off x="1066800" y="304800"/>
            <a:ext cx="4419600" cy="457200"/>
          </a:xfrm>
        </p:spPr>
        <p:txBody>
          <a:bodyPr/>
          <a:lstStyle/>
          <a:p>
            <a:pPr eaLnBrk="1" hangingPunct="1">
              <a:defRPr/>
            </a:pPr>
            <a:r>
              <a:rPr lang="es-ES" sz="2400" smtClean="0"/>
              <a:t>Catatan ABC Company:</a:t>
            </a:r>
            <a:endParaRPr lang="en-US" sz="2400" smtClean="0"/>
          </a:p>
        </p:txBody>
      </p:sp>
      <p:sp>
        <p:nvSpPr>
          <p:cNvPr id="48131" name="Rectangle 3"/>
          <p:cNvSpPr>
            <a:spLocks noGrp="1" noChangeArrowheads="1"/>
          </p:cNvSpPr>
          <p:nvPr>
            <p:ph type="body" idx="1"/>
          </p:nvPr>
        </p:nvSpPr>
        <p:spPr>
          <a:xfrm>
            <a:off x="609600" y="1219200"/>
            <a:ext cx="8001000" cy="5105400"/>
          </a:xfrm>
        </p:spPr>
        <p:txBody>
          <a:bodyPr/>
          <a:lstStyle/>
          <a:p>
            <a:pPr eaLnBrk="1" hangingPunct="1">
              <a:lnSpc>
                <a:spcPct val="90000"/>
              </a:lnSpc>
              <a:buFont typeface="Wingdings" pitchFamily="2" charset="2"/>
              <a:buNone/>
              <a:defRPr/>
            </a:pPr>
            <a:r>
              <a:rPr lang="es-ES" sz="2400" smtClean="0"/>
              <a:t>	Investasi pada saham biasa XYZ	$100.000</a:t>
            </a:r>
          </a:p>
          <a:p>
            <a:pPr eaLnBrk="1" hangingPunct="1">
              <a:lnSpc>
                <a:spcPct val="90000"/>
              </a:lnSpc>
              <a:buFont typeface="Wingdings" pitchFamily="2" charset="2"/>
              <a:buNone/>
              <a:defRPr/>
            </a:pPr>
            <a:r>
              <a:rPr lang="es-ES" sz="2400" smtClean="0"/>
              <a:t>		Kas						$ 100.000</a:t>
            </a:r>
          </a:p>
          <a:p>
            <a:pPr eaLnBrk="1" hangingPunct="1">
              <a:lnSpc>
                <a:spcPct val="90000"/>
              </a:lnSpc>
              <a:buFont typeface="Wingdings" pitchFamily="2" charset="2"/>
              <a:buNone/>
              <a:defRPr/>
            </a:pPr>
            <a:r>
              <a:rPr lang="es-ES" sz="2400" smtClean="0"/>
              <a:t>	</a:t>
            </a:r>
            <a:r>
              <a:rPr lang="es-ES" sz="1800" smtClean="0"/>
              <a:t>(mencatat pembelian pada saham biaya XYZ company).</a:t>
            </a:r>
          </a:p>
          <a:p>
            <a:pPr eaLnBrk="1" hangingPunct="1">
              <a:lnSpc>
                <a:spcPct val="90000"/>
              </a:lnSpc>
              <a:buFont typeface="Wingdings" pitchFamily="2" charset="2"/>
              <a:buNone/>
              <a:defRPr/>
            </a:pPr>
            <a:endParaRPr lang="es-ES" sz="1800" smtClean="0"/>
          </a:p>
          <a:p>
            <a:pPr eaLnBrk="1" hangingPunct="1">
              <a:lnSpc>
                <a:spcPct val="90000"/>
              </a:lnSpc>
              <a:buFont typeface="Wingdings" pitchFamily="2" charset="2"/>
              <a:buNone/>
              <a:defRPr/>
            </a:pPr>
            <a:r>
              <a:rPr lang="es-ES" sz="2400" smtClean="0"/>
              <a:t>	Kas					$ 4.000</a:t>
            </a:r>
          </a:p>
          <a:p>
            <a:pPr eaLnBrk="1" hangingPunct="1">
              <a:lnSpc>
                <a:spcPct val="90000"/>
              </a:lnSpc>
              <a:buFont typeface="Wingdings" pitchFamily="2" charset="2"/>
              <a:buNone/>
              <a:defRPr/>
            </a:pPr>
            <a:r>
              <a:rPr lang="es-ES" sz="2400" smtClean="0"/>
              <a:t>		Pendapatan Dividen				$ 4.000</a:t>
            </a:r>
          </a:p>
          <a:p>
            <a:pPr eaLnBrk="1" hangingPunct="1">
              <a:lnSpc>
                <a:spcPct val="90000"/>
              </a:lnSpc>
              <a:buFont typeface="Wingdings" pitchFamily="2" charset="2"/>
              <a:buNone/>
              <a:defRPr/>
            </a:pPr>
            <a:r>
              <a:rPr lang="es-ES" sz="2400" smtClean="0"/>
              <a:t>	</a:t>
            </a:r>
            <a:r>
              <a:rPr lang="es-ES" sz="1800" smtClean="0"/>
              <a:t>(mencatat pendapatan dividen dari XYZ Company ($20.000 x 0.20).</a:t>
            </a:r>
          </a:p>
          <a:p>
            <a:pPr eaLnBrk="1" hangingPunct="1">
              <a:lnSpc>
                <a:spcPct val="90000"/>
              </a:lnSpc>
              <a:buFont typeface="Wingdings" pitchFamily="2" charset="2"/>
              <a:buNone/>
              <a:defRPr/>
            </a:pPr>
            <a:endParaRPr lang="sv-SE" sz="2400" smtClean="0"/>
          </a:p>
          <a:p>
            <a:pPr eaLnBrk="1" hangingPunct="1">
              <a:lnSpc>
                <a:spcPct val="90000"/>
              </a:lnSpc>
              <a:buFont typeface="Wingdings" pitchFamily="2" charset="2"/>
              <a:buNone/>
              <a:defRPr/>
            </a:pPr>
            <a:r>
              <a:rPr lang="sv-SE" sz="2400" smtClean="0"/>
              <a:t>Perhatikan:</a:t>
            </a:r>
          </a:p>
          <a:p>
            <a:pPr eaLnBrk="1" hangingPunct="1">
              <a:lnSpc>
                <a:spcPct val="90000"/>
              </a:lnSpc>
              <a:buFont typeface="Wingdings" pitchFamily="2" charset="2"/>
              <a:buNone/>
              <a:defRPr/>
            </a:pPr>
            <a:r>
              <a:rPr lang="sv-SE" sz="2400" smtClean="0"/>
              <a:t>   ABC hanya mencatat bagiannya atas laba yang di bagikan oleh xyz dan tidak membuat ayat jurnal untuk bagian yang tidak dibagikan. Nilai tercatat investasi tetap sebesar biaya perolehan awal $ 100.000.</a:t>
            </a:r>
            <a:endParaRPr lang="en-US" sz="240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010400"/>
          </a:xfrm>
          <a:prstGeom prst="rect">
            <a:avLst/>
          </a:prstGeom>
          <a:solidFill>
            <a:schemeClr val="accent1">
              <a:lumMod val="40000"/>
              <a:lumOff val="60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154" name="Rectangle 2"/>
          <p:cNvSpPr>
            <a:spLocks noGrp="1" noChangeArrowheads="1"/>
          </p:cNvSpPr>
          <p:nvPr>
            <p:ph type="title"/>
          </p:nvPr>
        </p:nvSpPr>
        <p:spPr>
          <a:xfrm>
            <a:off x="1066800" y="228600"/>
            <a:ext cx="3657600" cy="457200"/>
          </a:xfrm>
        </p:spPr>
        <p:txBody>
          <a:bodyPr>
            <a:normAutofit fontScale="90000"/>
          </a:bodyPr>
          <a:lstStyle/>
          <a:p>
            <a:pPr eaLnBrk="1" hangingPunct="1">
              <a:defRPr/>
            </a:pPr>
            <a:r>
              <a:rPr lang="sv-SE" sz="2800" smtClean="0"/>
              <a:t>Metode Ekuitas</a:t>
            </a:r>
            <a:endParaRPr lang="en-US" sz="2800" smtClean="0"/>
          </a:p>
        </p:txBody>
      </p:sp>
      <p:sp>
        <p:nvSpPr>
          <p:cNvPr id="49156" name="Rectangle 4"/>
          <p:cNvSpPr>
            <a:spLocks noGrp="1" noChangeArrowheads="1"/>
          </p:cNvSpPr>
          <p:nvPr>
            <p:ph type="body" idx="1"/>
          </p:nvPr>
        </p:nvSpPr>
        <p:spPr>
          <a:xfrm>
            <a:off x="152400" y="914400"/>
            <a:ext cx="8839200" cy="5638800"/>
          </a:xfrm>
        </p:spPr>
        <p:txBody>
          <a:bodyPr/>
          <a:lstStyle/>
          <a:p>
            <a:pPr marL="933450" lvl="2" indent="-701675" eaLnBrk="1" hangingPunct="1">
              <a:tabLst>
                <a:tab pos="573088" algn="l"/>
              </a:tabLst>
              <a:defRPr/>
            </a:pPr>
            <a:r>
              <a:rPr lang="sv-SE" sz="2000" smtClean="0">
                <a:latin typeface="Arial" charset="0"/>
              </a:rPr>
              <a:t>Ditujukan untuk mencerminkan perubahan ekuitas atau kepemilikan investor dalam investee. </a:t>
            </a:r>
          </a:p>
          <a:p>
            <a:pPr marL="933450" lvl="2" indent="-701675" eaLnBrk="1" hangingPunct="1">
              <a:tabLst>
                <a:tab pos="573088" algn="l"/>
              </a:tabLst>
              <a:defRPr/>
            </a:pPr>
            <a:r>
              <a:rPr lang="sv-SE" sz="2000" smtClean="0">
                <a:latin typeface="Arial" charset="0"/>
              </a:rPr>
              <a:t>Investasi dicatat sebesar biaya atau harga perolehan awal dan disesuaikan tiap periode untuk bagian investor atas laba atau rugi investee dan dividen yang diumumkan oleh investee</a:t>
            </a:r>
          </a:p>
          <a:p>
            <a:pPr marL="933450" lvl="2" indent="-701675" eaLnBrk="1" hangingPunct="1">
              <a:tabLst>
                <a:tab pos="573088" algn="l"/>
              </a:tabLst>
              <a:defRPr/>
            </a:pPr>
            <a:r>
              <a:rPr lang="sv-SE" sz="2000" smtClean="0">
                <a:latin typeface="Arial" charset="0"/>
              </a:rPr>
              <a:t>Diharuskan digunakan untuk pelaporan investasi dalam saham berikut ini :</a:t>
            </a:r>
          </a:p>
          <a:p>
            <a:pPr marL="933450" lvl="2" indent="-701675" eaLnBrk="1" hangingPunct="1">
              <a:buFont typeface="Wingdings" pitchFamily="2" charset="2"/>
              <a:buNone/>
              <a:tabLst>
                <a:tab pos="573088" algn="l"/>
              </a:tabLst>
              <a:defRPr/>
            </a:pPr>
            <a:r>
              <a:rPr lang="en-US" sz="2000" smtClean="0">
                <a:latin typeface="Arial" charset="0"/>
              </a:rPr>
              <a:t>		-   </a:t>
            </a:r>
            <a:r>
              <a:rPr lang="sv-SE" sz="2000" smtClean="0">
                <a:latin typeface="Arial" charset="0"/>
              </a:rPr>
              <a:t>Corporate Joint Venture (perush  dimiliki dan dioperasikan  </a:t>
            </a:r>
          </a:p>
          <a:p>
            <a:pPr marL="933450" lvl="2" indent="-701675" eaLnBrk="1" hangingPunct="1">
              <a:buFont typeface="Wingdings" pitchFamily="2" charset="2"/>
              <a:buNone/>
              <a:tabLst>
                <a:tab pos="573088" algn="l"/>
              </a:tabLst>
              <a:defRPr/>
            </a:pPr>
            <a:r>
              <a:rPr lang="sv-SE" sz="2000" smtClean="0">
                <a:latin typeface="Arial" charset="0"/>
              </a:rPr>
              <a:t>               oleh kelompok usaha kecil, dimana tidak satu pun yang </a:t>
            </a:r>
          </a:p>
          <a:p>
            <a:pPr marL="933450" lvl="2" indent="-701675" eaLnBrk="1" hangingPunct="1">
              <a:buFont typeface="Wingdings" pitchFamily="2" charset="2"/>
              <a:buNone/>
              <a:tabLst>
                <a:tab pos="573088" algn="l"/>
              </a:tabLst>
              <a:defRPr/>
            </a:pPr>
            <a:r>
              <a:rPr lang="sv-SE" sz="2000" smtClean="0">
                <a:latin typeface="Arial" charset="0"/>
              </a:rPr>
              <a:t>               memiliki kepemilikan mayoritas dalam saham biasa joint </a:t>
            </a:r>
          </a:p>
          <a:p>
            <a:pPr marL="933450" lvl="2" indent="-701675" eaLnBrk="1" hangingPunct="1">
              <a:buFont typeface="Wingdings" pitchFamily="2" charset="2"/>
              <a:buNone/>
              <a:tabLst>
                <a:tab pos="573088" algn="l"/>
              </a:tabLst>
              <a:defRPr/>
            </a:pPr>
            <a:r>
              <a:rPr lang="sv-SE" sz="2000" smtClean="0">
                <a:latin typeface="Arial" charset="0"/>
              </a:rPr>
              <a:t>              venture tsb.</a:t>
            </a:r>
          </a:p>
          <a:p>
            <a:pPr marL="933450" lvl="2" indent="-701675" eaLnBrk="1" hangingPunct="1">
              <a:buFont typeface="Wingdings" pitchFamily="2" charset="2"/>
              <a:buNone/>
              <a:tabLst>
                <a:tab pos="573088" algn="l"/>
              </a:tabLst>
              <a:defRPr/>
            </a:pPr>
            <a:r>
              <a:rPr lang="sv-SE" sz="2000" smtClean="0">
                <a:latin typeface="Arial" charset="0"/>
              </a:rPr>
              <a:t>		-   Perusahaan dimana kepemilikan investor atas saham </a:t>
            </a:r>
          </a:p>
          <a:p>
            <a:pPr marL="933450" lvl="2" indent="-701675" eaLnBrk="1" hangingPunct="1">
              <a:buFont typeface="Wingdings" pitchFamily="2" charset="2"/>
              <a:buNone/>
              <a:tabLst>
                <a:tab pos="573088" algn="l"/>
              </a:tabLst>
              <a:defRPr/>
            </a:pPr>
            <a:r>
              <a:rPr lang="sv-SE" sz="2000" smtClean="0">
                <a:latin typeface="Arial" charset="0"/>
              </a:rPr>
              <a:t>	         berhak suara memberikan investor ”kemampuan untuk </a:t>
            </a:r>
          </a:p>
          <a:p>
            <a:pPr marL="933450" lvl="2" indent="-701675" eaLnBrk="1" hangingPunct="1">
              <a:buFont typeface="Wingdings" pitchFamily="2" charset="2"/>
              <a:buNone/>
              <a:tabLst>
                <a:tab pos="573088" algn="l"/>
              </a:tabLst>
              <a:defRPr/>
            </a:pPr>
            <a:r>
              <a:rPr lang="sv-SE" sz="2000" smtClean="0">
                <a:latin typeface="Arial" charset="0"/>
              </a:rPr>
              <a:t>		    mempunyai pengaruh” signifikan atas kebijakan operasi</a:t>
            </a:r>
          </a:p>
          <a:p>
            <a:pPr marL="933450" lvl="2" indent="-701675" eaLnBrk="1" hangingPunct="1">
              <a:buFont typeface="Wingdings" pitchFamily="2" charset="2"/>
              <a:buNone/>
              <a:tabLst>
                <a:tab pos="573088" algn="l"/>
              </a:tabLst>
              <a:defRPr/>
            </a:pPr>
            <a:r>
              <a:rPr lang="sv-SE" sz="2000" smtClean="0">
                <a:latin typeface="Arial" charset="0"/>
              </a:rPr>
              <a:t> 		    dan keuangan perusahaan</a:t>
            </a:r>
            <a:r>
              <a:rPr lang="en-US" sz="2000" smtClean="0">
                <a:latin typeface="Arial" charset="0"/>
              </a:rPr>
              <a:t>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4" name="Rectangle 3"/>
          <p:cNvSpPr/>
          <p:nvPr/>
        </p:nvSpPr>
        <p:spPr>
          <a:xfrm>
            <a:off x="0" y="0"/>
            <a:ext cx="9144000" cy="7086600"/>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 name="Rectangle 5"/>
          <p:cNvSpPr/>
          <p:nvPr/>
        </p:nvSpPr>
        <p:spPr>
          <a:xfrm>
            <a:off x="5943600" y="4724400"/>
            <a:ext cx="3200400" cy="23622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4724400"/>
            <a:ext cx="3124200" cy="23622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Change-Management-1.jpg"/>
          <p:cNvPicPr>
            <a:picLocks noChangeAspect="1"/>
          </p:cNvPicPr>
          <p:nvPr/>
        </p:nvPicPr>
        <p:blipFill>
          <a:blip r:embed="rId2"/>
          <a:stretch>
            <a:fillRect/>
          </a:stretch>
        </p:blipFill>
        <p:spPr>
          <a:xfrm>
            <a:off x="3352800" y="4724400"/>
            <a:ext cx="2362200" cy="2362200"/>
          </a:xfrm>
          <a:prstGeom prst="rect">
            <a:avLst/>
          </a:prstGeom>
        </p:spPr>
      </p:pic>
      <p:sp>
        <p:nvSpPr>
          <p:cNvPr id="11" name="Rectangle 2"/>
          <p:cNvSpPr txBox="1">
            <a:spLocks noChangeArrowheads="1"/>
          </p:cNvSpPr>
          <p:nvPr/>
        </p:nvSpPr>
        <p:spPr>
          <a:xfrm>
            <a:off x="457200" y="685800"/>
            <a:ext cx="8229600" cy="1143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2400" b="0" i="0" u="none" strike="noStrike" kern="1200" cap="none" spc="0" normalizeH="0" baseline="0" noProof="0" dirty="0" smtClean="0">
                <a:ln>
                  <a:noFill/>
                </a:ln>
                <a:solidFill>
                  <a:schemeClr val="tx2">
                    <a:lumMod val="75000"/>
                  </a:schemeClr>
                </a:solidFill>
                <a:effectLst/>
                <a:uLnTx/>
                <a:uFillTx/>
                <a:latin typeface="Tahoma" pitchFamily="34" charset="0"/>
                <a:ea typeface="Tahoma" pitchFamily="34" charset="0"/>
                <a:cs typeface="Tahoma" pitchFamily="34" charset="0"/>
              </a:rPr>
              <a:t>PENGGABUNGAN BADAN USAHA</a:t>
            </a:r>
          </a:p>
        </p:txBody>
      </p:sp>
      <p:sp>
        <p:nvSpPr>
          <p:cNvPr id="12" name="Rectangle 3"/>
          <p:cNvSpPr txBox="1">
            <a:spLocks noChangeArrowheads="1"/>
          </p:cNvSpPr>
          <p:nvPr/>
        </p:nvSpPr>
        <p:spPr>
          <a:xfrm>
            <a:off x="655638" y="2057400"/>
            <a:ext cx="7269162" cy="1652587"/>
          </a:xfrm>
          <a:prstGeom prst="rect">
            <a:avLst/>
          </a:prstGeom>
        </p:spPr>
        <p:txBody>
          <a:bodyPr vert="horz" lIns="91440" tIns="45720" rIns="91440" bIns="45720" rtlCol="0">
            <a:normAutofit/>
          </a:bodyPr>
          <a:lstStyle/>
          <a:p>
            <a:pPr marL="231775" marR="0" lvl="0" indent="0" algn="ctr" defTabSz="914400" rtl="0" eaLnBrk="1" fontAlgn="auto" latinLnBrk="0" hangingPunct="1">
              <a:lnSpc>
                <a:spcPct val="100000"/>
              </a:lnSpc>
              <a:spcBef>
                <a:spcPct val="20000"/>
              </a:spcBef>
              <a:spcAft>
                <a:spcPts val="0"/>
              </a:spcAft>
              <a:buClrTx/>
              <a:buSzTx/>
              <a:buFont typeface="Wingdings" pitchFamily="2" charset="2"/>
              <a:buNone/>
              <a:tabLst>
                <a:tab pos="231775" algn="l"/>
              </a:tabLst>
              <a:defRPr/>
            </a:pPr>
            <a:r>
              <a:rPr kumimoji="0" lang="en-US" sz="2400" b="0" i="0" u="none" strike="noStrike" kern="1200" cap="none" spc="0" normalizeH="0" baseline="0" noProof="0" dirty="0" smtClean="0">
                <a:ln>
                  <a:noFill/>
                </a:ln>
                <a:solidFill>
                  <a:schemeClr val="tx2">
                    <a:lumMod val="75000"/>
                  </a:schemeClr>
                </a:solidFill>
                <a:effectLst/>
                <a:uLnTx/>
                <a:uFillTx/>
                <a:latin typeface="Tahoma" pitchFamily="34" charset="0"/>
                <a:ea typeface="Tahoma" pitchFamily="34" charset="0"/>
                <a:cs typeface="Tahoma" pitchFamily="34" charset="0"/>
              </a:rPr>
              <a:t>Usaha </a:t>
            </a:r>
            <a:r>
              <a:rPr kumimoji="0" lang="en-US" sz="2400" b="0" i="0" u="none" strike="noStrike" kern="1200" cap="none" spc="0" normalizeH="0" baseline="0" noProof="0" dirty="0" err="1" smtClean="0">
                <a:ln>
                  <a:noFill/>
                </a:ln>
                <a:solidFill>
                  <a:schemeClr val="tx2">
                    <a:lumMod val="75000"/>
                  </a:schemeClr>
                </a:solidFill>
                <a:effectLst/>
                <a:uLnTx/>
                <a:uFillTx/>
                <a:latin typeface="Tahoma" pitchFamily="34" charset="0"/>
                <a:ea typeface="Tahoma" pitchFamily="34" charset="0"/>
                <a:cs typeface="Tahoma" pitchFamily="34" charset="0"/>
              </a:rPr>
              <a:t>untuk</a:t>
            </a:r>
            <a:r>
              <a:rPr kumimoji="0" lang="en-US" sz="2400" b="0" i="0" u="none" strike="noStrike" kern="1200" cap="none" spc="0" normalizeH="0" baseline="0" noProof="0" dirty="0" smtClean="0">
                <a:ln>
                  <a:noFill/>
                </a:ln>
                <a:solidFill>
                  <a:schemeClr val="tx2">
                    <a:lumMod val="75000"/>
                  </a:schemeClr>
                </a:solidFill>
                <a:effectLst/>
                <a:uLnTx/>
                <a:uFillTx/>
                <a:latin typeface="Tahoma" pitchFamily="34" charset="0"/>
                <a:ea typeface="Tahoma" pitchFamily="34" charset="0"/>
                <a:cs typeface="Tahoma" pitchFamily="34" charset="0"/>
              </a:rPr>
              <a:t> </a:t>
            </a:r>
            <a:r>
              <a:rPr kumimoji="0" lang="en-US" sz="2400" b="0" i="0" u="none" strike="noStrike" kern="1200" cap="none" spc="0" normalizeH="0" baseline="0" noProof="0" dirty="0" err="1" smtClean="0">
                <a:ln>
                  <a:noFill/>
                </a:ln>
                <a:solidFill>
                  <a:schemeClr val="tx2">
                    <a:lumMod val="75000"/>
                  </a:schemeClr>
                </a:solidFill>
                <a:effectLst/>
                <a:uLnTx/>
                <a:uFillTx/>
                <a:latin typeface="Tahoma" pitchFamily="34" charset="0"/>
                <a:ea typeface="Tahoma" pitchFamily="34" charset="0"/>
                <a:cs typeface="Tahoma" pitchFamily="34" charset="0"/>
              </a:rPr>
              <a:t>menggabungkan</a:t>
            </a:r>
            <a:r>
              <a:rPr kumimoji="0" lang="en-US" sz="2400" b="0" i="0" u="none" strike="noStrike" kern="1200" cap="none" spc="0" normalizeH="0" baseline="0" noProof="0" dirty="0" smtClean="0">
                <a:ln>
                  <a:noFill/>
                </a:ln>
                <a:solidFill>
                  <a:schemeClr val="tx2">
                    <a:lumMod val="75000"/>
                  </a:schemeClr>
                </a:solidFill>
                <a:effectLst/>
                <a:uLnTx/>
                <a:uFillTx/>
                <a:latin typeface="Tahoma" pitchFamily="34" charset="0"/>
                <a:ea typeface="Tahoma" pitchFamily="34" charset="0"/>
                <a:cs typeface="Tahoma" pitchFamily="34" charset="0"/>
              </a:rPr>
              <a:t> </a:t>
            </a:r>
            <a:r>
              <a:rPr kumimoji="0" lang="en-US" sz="2400" b="0" i="0" u="none" strike="noStrike" kern="1200" cap="none" spc="0" normalizeH="0" baseline="0" noProof="0" dirty="0" err="1" smtClean="0">
                <a:ln>
                  <a:noFill/>
                </a:ln>
                <a:solidFill>
                  <a:schemeClr val="tx2">
                    <a:lumMod val="75000"/>
                  </a:schemeClr>
                </a:solidFill>
                <a:effectLst/>
                <a:uLnTx/>
                <a:uFillTx/>
                <a:latin typeface="Tahoma" pitchFamily="34" charset="0"/>
                <a:ea typeface="Tahoma" pitchFamily="34" charset="0"/>
                <a:cs typeface="Tahoma" pitchFamily="34" charset="0"/>
              </a:rPr>
              <a:t>suatu</a:t>
            </a:r>
            <a:r>
              <a:rPr kumimoji="0" lang="en-US" sz="2400" b="0" i="0" u="none" strike="noStrike" kern="1200" cap="none" spc="0" normalizeH="0" baseline="0" noProof="0" dirty="0" smtClean="0">
                <a:ln>
                  <a:noFill/>
                </a:ln>
                <a:solidFill>
                  <a:schemeClr val="tx2">
                    <a:lumMod val="75000"/>
                  </a:schemeClr>
                </a:solidFill>
                <a:effectLst/>
                <a:uLnTx/>
                <a:uFillTx/>
                <a:latin typeface="Tahoma" pitchFamily="34" charset="0"/>
                <a:ea typeface="Tahoma" pitchFamily="34" charset="0"/>
                <a:cs typeface="Tahoma" pitchFamily="34" charset="0"/>
              </a:rPr>
              <a:t> </a:t>
            </a:r>
            <a:r>
              <a:rPr kumimoji="0" lang="en-US" sz="2400" b="0" i="0" u="none" strike="noStrike" kern="1200" cap="none" spc="0" normalizeH="0" baseline="0" noProof="0" dirty="0" err="1" smtClean="0">
                <a:ln>
                  <a:noFill/>
                </a:ln>
                <a:solidFill>
                  <a:schemeClr val="tx2">
                    <a:lumMod val="75000"/>
                  </a:schemeClr>
                </a:solidFill>
                <a:effectLst/>
                <a:uLnTx/>
                <a:uFillTx/>
                <a:latin typeface="Tahoma" pitchFamily="34" charset="0"/>
                <a:ea typeface="Tahoma" pitchFamily="34" charset="0"/>
                <a:cs typeface="Tahoma" pitchFamily="34" charset="0"/>
              </a:rPr>
              <a:t>perusahaan</a:t>
            </a:r>
            <a:r>
              <a:rPr kumimoji="0" lang="en-US" sz="2400" b="0" i="0" u="none" strike="noStrike" kern="1200" cap="none" spc="0" normalizeH="0" baseline="0" noProof="0" dirty="0" smtClean="0">
                <a:ln>
                  <a:noFill/>
                </a:ln>
                <a:solidFill>
                  <a:schemeClr val="tx2">
                    <a:lumMod val="75000"/>
                  </a:schemeClr>
                </a:solidFill>
                <a:effectLst/>
                <a:uLnTx/>
                <a:uFillTx/>
                <a:latin typeface="Tahoma" pitchFamily="34" charset="0"/>
                <a:ea typeface="Tahoma" pitchFamily="34" charset="0"/>
                <a:cs typeface="Tahoma" pitchFamily="34" charset="0"/>
              </a:rPr>
              <a:t> </a:t>
            </a:r>
            <a:r>
              <a:rPr kumimoji="0" lang="en-US" sz="2400" b="0" i="0" u="none" strike="noStrike" kern="1200" cap="none" spc="0" normalizeH="0" baseline="0" noProof="0" dirty="0" err="1" smtClean="0">
                <a:ln>
                  <a:noFill/>
                </a:ln>
                <a:solidFill>
                  <a:schemeClr val="tx2">
                    <a:lumMod val="75000"/>
                  </a:schemeClr>
                </a:solidFill>
                <a:effectLst/>
                <a:uLnTx/>
                <a:uFillTx/>
                <a:latin typeface="Tahoma" pitchFamily="34" charset="0"/>
                <a:ea typeface="Tahoma" pitchFamily="34" charset="0"/>
                <a:cs typeface="Tahoma" pitchFamily="34" charset="0"/>
              </a:rPr>
              <a:t>dengan</a:t>
            </a:r>
            <a:r>
              <a:rPr kumimoji="0" lang="en-US" sz="2400" b="0" i="0" u="none" strike="noStrike" kern="1200" cap="none" spc="0" normalizeH="0" baseline="0" noProof="0" dirty="0" smtClean="0">
                <a:ln>
                  <a:noFill/>
                </a:ln>
                <a:solidFill>
                  <a:schemeClr val="tx2">
                    <a:lumMod val="75000"/>
                  </a:schemeClr>
                </a:solidFill>
                <a:effectLst/>
                <a:uLnTx/>
                <a:uFillTx/>
                <a:latin typeface="Tahoma" pitchFamily="34" charset="0"/>
                <a:ea typeface="Tahoma" pitchFamily="34" charset="0"/>
                <a:cs typeface="Tahoma" pitchFamily="34" charset="0"/>
              </a:rPr>
              <a:t> </a:t>
            </a:r>
            <a:r>
              <a:rPr kumimoji="0" lang="en-US" sz="2400" b="0" i="0" u="none" strike="noStrike" kern="1200" cap="none" spc="0" normalizeH="0" baseline="0" noProof="0" dirty="0" err="1" smtClean="0">
                <a:ln>
                  <a:noFill/>
                </a:ln>
                <a:solidFill>
                  <a:schemeClr val="tx2">
                    <a:lumMod val="75000"/>
                  </a:schemeClr>
                </a:solidFill>
                <a:effectLst/>
                <a:uLnTx/>
                <a:uFillTx/>
                <a:latin typeface="Tahoma" pitchFamily="34" charset="0"/>
                <a:ea typeface="Tahoma" pitchFamily="34" charset="0"/>
                <a:cs typeface="Tahoma" pitchFamily="34" charset="0"/>
              </a:rPr>
              <a:t>satu</a:t>
            </a:r>
            <a:r>
              <a:rPr kumimoji="0" lang="en-US" sz="2400" b="0" i="0" u="none" strike="noStrike" kern="1200" cap="none" spc="0" normalizeH="0" baseline="0" noProof="0" dirty="0" smtClean="0">
                <a:ln>
                  <a:noFill/>
                </a:ln>
                <a:solidFill>
                  <a:schemeClr val="tx2">
                    <a:lumMod val="75000"/>
                  </a:schemeClr>
                </a:solidFill>
                <a:effectLst/>
                <a:uLnTx/>
                <a:uFillTx/>
                <a:latin typeface="Tahoma" pitchFamily="34" charset="0"/>
                <a:ea typeface="Tahoma" pitchFamily="34" charset="0"/>
                <a:cs typeface="Tahoma" pitchFamily="34" charset="0"/>
              </a:rPr>
              <a:t> </a:t>
            </a:r>
            <a:r>
              <a:rPr kumimoji="0" lang="en-US" sz="2400" b="0" i="0" u="none" strike="noStrike" kern="1200" cap="none" spc="0" normalizeH="0" baseline="0" noProof="0" dirty="0" err="1" smtClean="0">
                <a:ln>
                  <a:noFill/>
                </a:ln>
                <a:solidFill>
                  <a:schemeClr val="tx2">
                    <a:lumMod val="75000"/>
                  </a:schemeClr>
                </a:solidFill>
                <a:effectLst/>
                <a:uLnTx/>
                <a:uFillTx/>
                <a:latin typeface="Tahoma" pitchFamily="34" charset="0"/>
                <a:ea typeface="Tahoma" pitchFamily="34" charset="0"/>
                <a:cs typeface="Tahoma" pitchFamily="34" charset="0"/>
              </a:rPr>
              <a:t>atau</a:t>
            </a:r>
            <a:r>
              <a:rPr kumimoji="0" lang="en-US" sz="2400" b="0" i="0" u="none" strike="noStrike" kern="1200" cap="none" spc="0" normalizeH="0" baseline="0" noProof="0" dirty="0" smtClean="0">
                <a:ln>
                  <a:noFill/>
                </a:ln>
                <a:solidFill>
                  <a:schemeClr val="tx2">
                    <a:lumMod val="75000"/>
                  </a:schemeClr>
                </a:solidFill>
                <a:effectLst/>
                <a:uLnTx/>
                <a:uFillTx/>
                <a:latin typeface="Tahoma" pitchFamily="34" charset="0"/>
                <a:ea typeface="Tahoma" pitchFamily="34" charset="0"/>
                <a:cs typeface="Tahoma" pitchFamily="34" charset="0"/>
              </a:rPr>
              <a:t> </a:t>
            </a:r>
            <a:r>
              <a:rPr kumimoji="0" lang="en-US" sz="2400" b="0" i="0" u="none" strike="noStrike" kern="1200" cap="none" spc="0" normalizeH="0" baseline="0" noProof="0" dirty="0" err="1" smtClean="0">
                <a:ln>
                  <a:noFill/>
                </a:ln>
                <a:solidFill>
                  <a:schemeClr val="tx2">
                    <a:lumMod val="75000"/>
                  </a:schemeClr>
                </a:solidFill>
                <a:effectLst/>
                <a:uLnTx/>
                <a:uFillTx/>
                <a:latin typeface="Tahoma" pitchFamily="34" charset="0"/>
                <a:ea typeface="Tahoma" pitchFamily="34" charset="0"/>
                <a:cs typeface="Tahoma" pitchFamily="34" charset="0"/>
              </a:rPr>
              <a:t>lebih</a:t>
            </a:r>
            <a:r>
              <a:rPr kumimoji="0" lang="en-US" sz="2400" b="0" i="0" u="none" strike="noStrike" kern="1200" cap="none" spc="0" normalizeH="0" baseline="0" noProof="0" dirty="0" smtClean="0">
                <a:ln>
                  <a:noFill/>
                </a:ln>
                <a:solidFill>
                  <a:schemeClr val="tx2">
                    <a:lumMod val="75000"/>
                  </a:schemeClr>
                </a:solidFill>
                <a:effectLst/>
                <a:uLnTx/>
                <a:uFillTx/>
                <a:latin typeface="Tahoma" pitchFamily="34" charset="0"/>
                <a:ea typeface="Tahoma" pitchFamily="34" charset="0"/>
                <a:cs typeface="Tahoma" pitchFamily="34" charset="0"/>
              </a:rPr>
              <a:t> </a:t>
            </a:r>
            <a:r>
              <a:rPr kumimoji="0" lang="en-US" sz="2400" b="0" i="0" u="none" strike="noStrike" kern="1200" cap="none" spc="0" normalizeH="0" baseline="0" noProof="0" dirty="0" err="1" smtClean="0">
                <a:ln>
                  <a:noFill/>
                </a:ln>
                <a:solidFill>
                  <a:schemeClr val="tx2">
                    <a:lumMod val="75000"/>
                  </a:schemeClr>
                </a:solidFill>
                <a:effectLst/>
                <a:uLnTx/>
                <a:uFillTx/>
                <a:latin typeface="Tahoma" pitchFamily="34" charset="0"/>
                <a:ea typeface="Tahoma" pitchFamily="34" charset="0"/>
                <a:cs typeface="Tahoma" pitchFamily="34" charset="0"/>
              </a:rPr>
              <a:t>perusahaan</a:t>
            </a:r>
            <a:r>
              <a:rPr kumimoji="0" lang="en-US" sz="2400" b="0" i="0" u="none" strike="noStrike" kern="1200" cap="none" spc="0" normalizeH="0" baseline="0" noProof="0" dirty="0" smtClean="0">
                <a:ln>
                  <a:noFill/>
                </a:ln>
                <a:solidFill>
                  <a:schemeClr val="tx2">
                    <a:lumMod val="75000"/>
                  </a:schemeClr>
                </a:solidFill>
                <a:effectLst/>
                <a:uLnTx/>
                <a:uFillTx/>
                <a:latin typeface="Tahoma" pitchFamily="34" charset="0"/>
                <a:ea typeface="Tahoma" pitchFamily="34" charset="0"/>
                <a:cs typeface="Tahoma" pitchFamily="34" charset="0"/>
              </a:rPr>
              <a:t> lain </a:t>
            </a:r>
            <a:r>
              <a:rPr kumimoji="0" lang="en-US" sz="2400" b="0" i="0" u="none" strike="noStrike" kern="1200" cap="none" spc="0" normalizeH="0" baseline="0" noProof="0" dirty="0" err="1" smtClean="0">
                <a:ln>
                  <a:noFill/>
                </a:ln>
                <a:solidFill>
                  <a:schemeClr val="tx2">
                    <a:lumMod val="75000"/>
                  </a:schemeClr>
                </a:solidFill>
                <a:effectLst/>
                <a:uLnTx/>
                <a:uFillTx/>
                <a:latin typeface="Tahoma" pitchFamily="34" charset="0"/>
                <a:ea typeface="Tahoma" pitchFamily="34" charset="0"/>
                <a:cs typeface="Tahoma" pitchFamily="34" charset="0"/>
              </a:rPr>
              <a:t>ke</a:t>
            </a:r>
            <a:r>
              <a:rPr kumimoji="0" lang="en-US" sz="2400" b="0" i="0" u="none" strike="noStrike" kern="1200" cap="none" spc="0" normalizeH="0" baseline="0" noProof="0" dirty="0" smtClean="0">
                <a:ln>
                  <a:noFill/>
                </a:ln>
                <a:solidFill>
                  <a:schemeClr val="tx2">
                    <a:lumMod val="75000"/>
                  </a:schemeClr>
                </a:solidFill>
                <a:effectLst/>
                <a:uLnTx/>
                <a:uFillTx/>
                <a:latin typeface="Tahoma" pitchFamily="34" charset="0"/>
                <a:ea typeface="Tahoma" pitchFamily="34" charset="0"/>
                <a:cs typeface="Tahoma" pitchFamily="34" charset="0"/>
              </a:rPr>
              <a:t> </a:t>
            </a:r>
            <a:r>
              <a:rPr kumimoji="0" lang="en-US" sz="2400" b="0" i="0" u="none" strike="noStrike" kern="1200" cap="none" spc="0" normalizeH="0" baseline="0" noProof="0" dirty="0" err="1" smtClean="0">
                <a:ln>
                  <a:noFill/>
                </a:ln>
                <a:solidFill>
                  <a:schemeClr val="tx2">
                    <a:lumMod val="75000"/>
                  </a:schemeClr>
                </a:solidFill>
                <a:effectLst/>
                <a:uLnTx/>
                <a:uFillTx/>
                <a:latin typeface="Tahoma" pitchFamily="34" charset="0"/>
                <a:ea typeface="Tahoma" pitchFamily="34" charset="0"/>
                <a:cs typeface="Tahoma" pitchFamily="34" charset="0"/>
              </a:rPr>
              <a:t>dalam</a:t>
            </a:r>
            <a:r>
              <a:rPr kumimoji="0" lang="en-US" sz="2400" b="0" i="0" u="none" strike="noStrike" kern="1200" cap="none" spc="0" normalizeH="0" baseline="0" noProof="0" dirty="0" smtClean="0">
                <a:ln>
                  <a:noFill/>
                </a:ln>
                <a:solidFill>
                  <a:schemeClr val="tx2">
                    <a:lumMod val="75000"/>
                  </a:schemeClr>
                </a:solidFill>
                <a:effectLst/>
                <a:uLnTx/>
                <a:uFillTx/>
                <a:latin typeface="Tahoma" pitchFamily="34" charset="0"/>
                <a:ea typeface="Tahoma" pitchFamily="34" charset="0"/>
                <a:cs typeface="Tahoma" pitchFamily="34" charset="0"/>
              </a:rPr>
              <a:t> </a:t>
            </a:r>
            <a:r>
              <a:rPr kumimoji="0" lang="en-US" sz="2400" b="0" i="0" u="none" strike="noStrike" kern="1200" cap="none" spc="0" normalizeH="0" baseline="0" noProof="0" dirty="0" err="1" smtClean="0">
                <a:ln>
                  <a:noFill/>
                </a:ln>
                <a:solidFill>
                  <a:schemeClr val="tx2">
                    <a:lumMod val="75000"/>
                  </a:schemeClr>
                </a:solidFill>
                <a:effectLst/>
                <a:uLnTx/>
                <a:uFillTx/>
                <a:latin typeface="Tahoma" pitchFamily="34" charset="0"/>
                <a:ea typeface="Tahoma" pitchFamily="34" charset="0"/>
                <a:cs typeface="Tahoma" pitchFamily="34" charset="0"/>
              </a:rPr>
              <a:t>satu</a:t>
            </a:r>
            <a:r>
              <a:rPr kumimoji="0" lang="en-US" sz="2400" b="0" i="0" u="none" strike="noStrike" kern="1200" cap="none" spc="0" normalizeH="0" baseline="0" noProof="0" dirty="0" smtClean="0">
                <a:ln>
                  <a:noFill/>
                </a:ln>
                <a:solidFill>
                  <a:schemeClr val="tx2">
                    <a:lumMod val="75000"/>
                  </a:schemeClr>
                </a:solidFill>
                <a:effectLst/>
                <a:uLnTx/>
                <a:uFillTx/>
                <a:latin typeface="Tahoma" pitchFamily="34" charset="0"/>
                <a:ea typeface="Tahoma" pitchFamily="34" charset="0"/>
                <a:cs typeface="Tahoma" pitchFamily="34" charset="0"/>
              </a:rPr>
              <a:t> </a:t>
            </a:r>
            <a:r>
              <a:rPr kumimoji="0" lang="en-US" sz="2400" b="0" i="0" u="none" strike="noStrike" kern="1200" cap="none" spc="0" normalizeH="0" baseline="0" noProof="0" dirty="0" err="1" smtClean="0">
                <a:ln>
                  <a:noFill/>
                </a:ln>
                <a:solidFill>
                  <a:schemeClr val="tx2">
                    <a:lumMod val="75000"/>
                  </a:schemeClr>
                </a:solidFill>
                <a:effectLst/>
                <a:uLnTx/>
                <a:uFillTx/>
                <a:latin typeface="Tahoma" pitchFamily="34" charset="0"/>
                <a:ea typeface="Tahoma" pitchFamily="34" charset="0"/>
                <a:cs typeface="Tahoma" pitchFamily="34" charset="0"/>
              </a:rPr>
              <a:t>kesatuan</a:t>
            </a:r>
            <a:r>
              <a:rPr kumimoji="0" lang="en-US" sz="2400" b="0" i="0" u="none" strike="noStrike" kern="1200" cap="none" spc="0" normalizeH="0" baseline="0" noProof="0" dirty="0" smtClean="0">
                <a:ln>
                  <a:noFill/>
                </a:ln>
                <a:solidFill>
                  <a:schemeClr val="tx2">
                    <a:lumMod val="75000"/>
                  </a:schemeClr>
                </a:solidFill>
                <a:effectLst/>
                <a:uLnTx/>
                <a:uFillTx/>
                <a:latin typeface="Tahoma" pitchFamily="34" charset="0"/>
                <a:ea typeface="Tahoma" pitchFamily="34" charset="0"/>
                <a:cs typeface="Tahoma" pitchFamily="34" charset="0"/>
              </a:rPr>
              <a:t> </a:t>
            </a:r>
            <a:r>
              <a:rPr kumimoji="0" lang="en-US" sz="2400" b="0" i="0" u="none" strike="noStrike" kern="1200" cap="none" spc="0" normalizeH="0" baseline="0" noProof="0" dirty="0" err="1" smtClean="0">
                <a:ln>
                  <a:noFill/>
                </a:ln>
                <a:solidFill>
                  <a:schemeClr val="tx2">
                    <a:lumMod val="75000"/>
                  </a:schemeClr>
                </a:solidFill>
                <a:effectLst/>
                <a:uLnTx/>
                <a:uFillTx/>
                <a:latin typeface="Tahoma" pitchFamily="34" charset="0"/>
                <a:ea typeface="Tahoma" pitchFamily="34" charset="0"/>
                <a:cs typeface="Tahoma" pitchFamily="34" charset="0"/>
              </a:rPr>
              <a:t>ekonomi</a:t>
            </a:r>
            <a:r>
              <a:rPr kumimoji="0" lang="en-US" sz="2400" b="0" i="0" u="none" strike="noStrike" kern="1200" cap="none" spc="0" normalizeH="0" baseline="0" noProof="0" dirty="0" smtClean="0">
                <a:ln>
                  <a:noFill/>
                </a:ln>
                <a:solidFill>
                  <a:schemeClr val="tx2">
                    <a:lumMod val="75000"/>
                  </a:schemeClr>
                </a:solidFill>
                <a:effectLst/>
                <a:uLnTx/>
                <a:uFillTx/>
                <a:latin typeface="Tahoma" pitchFamily="34" charset="0"/>
                <a:ea typeface="Tahoma" pitchFamily="34" charset="0"/>
                <a:cs typeface="Tahoma" pitchFamily="34" charset="0"/>
              </a:rPr>
              <a:t>, </a:t>
            </a:r>
            <a:r>
              <a:rPr kumimoji="0" lang="en-US" sz="2400" b="0" i="0" u="none" strike="noStrike" kern="1200" cap="none" spc="0" normalizeH="0" baseline="0" noProof="0" dirty="0" err="1" smtClean="0">
                <a:ln>
                  <a:noFill/>
                </a:ln>
                <a:solidFill>
                  <a:schemeClr val="tx2">
                    <a:lumMod val="75000"/>
                  </a:schemeClr>
                </a:solidFill>
                <a:effectLst/>
                <a:uLnTx/>
                <a:uFillTx/>
                <a:latin typeface="Tahoma" pitchFamily="34" charset="0"/>
                <a:ea typeface="Tahoma" pitchFamily="34" charset="0"/>
                <a:cs typeface="Tahoma" pitchFamily="34" charset="0"/>
              </a:rPr>
              <a:t>sebagai</a:t>
            </a:r>
            <a:r>
              <a:rPr kumimoji="0" lang="en-US" sz="2400" b="0" i="0" u="none" strike="noStrike" kern="1200" cap="none" spc="0" normalizeH="0" baseline="0" noProof="0" dirty="0" smtClean="0">
                <a:ln>
                  <a:noFill/>
                </a:ln>
                <a:solidFill>
                  <a:schemeClr val="tx2">
                    <a:lumMod val="75000"/>
                  </a:schemeClr>
                </a:solidFill>
                <a:effectLst/>
                <a:uLnTx/>
                <a:uFillTx/>
                <a:latin typeface="Tahoma" pitchFamily="34" charset="0"/>
                <a:ea typeface="Tahoma" pitchFamily="34" charset="0"/>
                <a:cs typeface="Tahoma" pitchFamily="34" charset="0"/>
              </a:rPr>
              <a:t> </a:t>
            </a:r>
            <a:r>
              <a:rPr kumimoji="0" lang="en-US" sz="2400" b="0" i="0" u="none" strike="noStrike" kern="1200" cap="none" spc="0" normalizeH="0" baseline="0" noProof="0" dirty="0" err="1" smtClean="0">
                <a:ln>
                  <a:noFill/>
                </a:ln>
                <a:solidFill>
                  <a:schemeClr val="tx2">
                    <a:lumMod val="75000"/>
                  </a:schemeClr>
                </a:solidFill>
                <a:effectLst/>
                <a:uLnTx/>
                <a:uFillTx/>
                <a:latin typeface="Tahoma" pitchFamily="34" charset="0"/>
                <a:ea typeface="Tahoma" pitchFamily="34" charset="0"/>
                <a:cs typeface="Tahoma" pitchFamily="34" charset="0"/>
              </a:rPr>
              <a:t>upaya</a:t>
            </a:r>
            <a:r>
              <a:rPr kumimoji="0" lang="en-US" sz="2400" b="0" i="0" u="none" strike="noStrike" kern="1200" cap="none" spc="0" normalizeH="0" baseline="0" noProof="0" dirty="0" smtClean="0">
                <a:ln>
                  <a:noFill/>
                </a:ln>
                <a:solidFill>
                  <a:schemeClr val="tx2">
                    <a:lumMod val="75000"/>
                  </a:schemeClr>
                </a:solidFill>
                <a:effectLst/>
                <a:uLnTx/>
                <a:uFillTx/>
                <a:latin typeface="Tahoma" pitchFamily="34" charset="0"/>
                <a:ea typeface="Tahoma" pitchFamily="34" charset="0"/>
                <a:cs typeface="Tahoma" pitchFamily="34" charset="0"/>
              </a:rPr>
              <a:t> </a:t>
            </a:r>
            <a:r>
              <a:rPr kumimoji="0" lang="en-US" sz="2400" b="0" i="0" u="none" strike="noStrike" kern="1200" cap="none" spc="0" normalizeH="0" baseline="0" noProof="0" dirty="0" err="1" smtClean="0">
                <a:ln>
                  <a:noFill/>
                </a:ln>
                <a:solidFill>
                  <a:schemeClr val="tx2">
                    <a:lumMod val="75000"/>
                  </a:schemeClr>
                </a:solidFill>
                <a:effectLst/>
                <a:uLnTx/>
                <a:uFillTx/>
                <a:latin typeface="Tahoma" pitchFamily="34" charset="0"/>
                <a:ea typeface="Tahoma" pitchFamily="34" charset="0"/>
                <a:cs typeface="Tahoma" pitchFamily="34" charset="0"/>
              </a:rPr>
              <a:t>untuk</a:t>
            </a:r>
            <a:r>
              <a:rPr kumimoji="0" lang="en-US" sz="2400" b="0" i="0" u="none" strike="noStrike" kern="1200" cap="none" spc="0" normalizeH="0" baseline="0" noProof="0" dirty="0" smtClean="0">
                <a:ln>
                  <a:noFill/>
                </a:ln>
                <a:solidFill>
                  <a:schemeClr val="tx2">
                    <a:lumMod val="75000"/>
                  </a:schemeClr>
                </a:solidFill>
                <a:effectLst/>
                <a:uLnTx/>
                <a:uFillTx/>
                <a:latin typeface="Tahoma" pitchFamily="34" charset="0"/>
                <a:ea typeface="Tahoma" pitchFamily="34" charset="0"/>
                <a:cs typeface="Tahoma" pitchFamily="34" charset="0"/>
              </a:rPr>
              <a:t> </a:t>
            </a:r>
            <a:r>
              <a:rPr kumimoji="0" lang="en-US" sz="2400" b="0" i="0" u="none" strike="noStrike" kern="1200" cap="none" spc="0" normalizeH="0" baseline="0" noProof="0" dirty="0" err="1" smtClean="0">
                <a:ln>
                  <a:noFill/>
                </a:ln>
                <a:solidFill>
                  <a:schemeClr val="tx2">
                    <a:lumMod val="75000"/>
                  </a:schemeClr>
                </a:solidFill>
                <a:effectLst/>
                <a:uLnTx/>
                <a:uFillTx/>
                <a:latin typeface="Tahoma" pitchFamily="34" charset="0"/>
                <a:ea typeface="Tahoma" pitchFamily="34" charset="0"/>
                <a:cs typeface="Tahoma" pitchFamily="34" charset="0"/>
              </a:rPr>
              <a:t>memperluas</a:t>
            </a:r>
            <a:r>
              <a:rPr kumimoji="0" lang="en-US" sz="2400" b="0" i="0" u="none" strike="noStrike" kern="1200" cap="none" spc="0" normalizeH="0" baseline="0" noProof="0" dirty="0" smtClean="0">
                <a:ln>
                  <a:noFill/>
                </a:ln>
                <a:solidFill>
                  <a:schemeClr val="tx2">
                    <a:lumMod val="75000"/>
                  </a:schemeClr>
                </a:solidFill>
                <a:effectLst/>
                <a:uLnTx/>
                <a:uFillTx/>
                <a:latin typeface="Tahoma" pitchFamily="34" charset="0"/>
                <a:ea typeface="Tahoma" pitchFamily="34" charset="0"/>
                <a:cs typeface="Tahoma" pitchFamily="34" charset="0"/>
              </a:rPr>
              <a:t> </a:t>
            </a:r>
            <a:r>
              <a:rPr kumimoji="0" lang="en-US" sz="2400" b="0" i="0" u="none" strike="noStrike" kern="1200" cap="none" spc="0" normalizeH="0" baseline="0" noProof="0" dirty="0" err="1" smtClean="0">
                <a:ln>
                  <a:noFill/>
                </a:ln>
                <a:solidFill>
                  <a:schemeClr val="tx2">
                    <a:lumMod val="75000"/>
                  </a:schemeClr>
                </a:solidFill>
                <a:effectLst/>
                <a:uLnTx/>
                <a:uFillTx/>
                <a:latin typeface="Tahoma" pitchFamily="34" charset="0"/>
                <a:ea typeface="Tahoma" pitchFamily="34" charset="0"/>
                <a:cs typeface="Tahoma" pitchFamily="34" charset="0"/>
              </a:rPr>
              <a:t>usaha</a:t>
            </a:r>
            <a:r>
              <a:rPr kumimoji="0" lang="en-US" sz="2400" b="0" i="0" u="none" strike="noStrike" kern="1200" cap="none" spc="0" normalizeH="0" baseline="0" noProof="0" dirty="0" smtClean="0">
                <a:ln>
                  <a:noFill/>
                </a:ln>
                <a:solidFill>
                  <a:schemeClr val="tx2">
                    <a:lumMod val="75000"/>
                  </a:schemeClr>
                </a:solidFill>
                <a:effectLst/>
                <a:uLnTx/>
                <a:uFillTx/>
                <a:latin typeface="Tahoma" pitchFamily="34" charset="0"/>
                <a:ea typeface="Tahoma" pitchFamily="34" charset="0"/>
                <a:cs typeface="Tahoma" pitchFamily="34" charset="0"/>
              </a:rPr>
              <a:t>. </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010400"/>
          </a:xfrm>
          <a:prstGeom prst="rect">
            <a:avLst/>
          </a:prstGeom>
          <a:solidFill>
            <a:schemeClr val="accent1">
              <a:lumMod val="40000"/>
              <a:lumOff val="60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178" name="Rectangle 2"/>
          <p:cNvSpPr>
            <a:spLocks noGrp="1" noChangeArrowheads="1"/>
          </p:cNvSpPr>
          <p:nvPr>
            <p:ph type="title"/>
          </p:nvPr>
        </p:nvSpPr>
        <p:spPr/>
        <p:txBody>
          <a:bodyPr/>
          <a:lstStyle/>
          <a:p>
            <a:pPr eaLnBrk="1" hangingPunct="1">
              <a:defRPr/>
            </a:pPr>
            <a:r>
              <a:rPr lang="sv-SE" sz="2800" smtClean="0"/>
              <a:t>Ekuitas investor atas investee</a:t>
            </a:r>
            <a:endParaRPr lang="en-US" sz="2800" smtClean="0"/>
          </a:p>
        </p:txBody>
      </p:sp>
      <p:graphicFrame>
        <p:nvGraphicFramePr>
          <p:cNvPr id="2050" name="Object 7"/>
          <p:cNvGraphicFramePr>
            <a:graphicFrameLocks noGrp="1" noChangeAspect="1"/>
          </p:cNvGraphicFramePr>
          <p:nvPr>
            <p:ph idx="1"/>
          </p:nvPr>
        </p:nvGraphicFramePr>
        <p:xfrm>
          <a:off x="1066800" y="1828800"/>
          <a:ext cx="6477000" cy="3733800"/>
        </p:xfrm>
        <a:graphic>
          <a:graphicData uri="http://schemas.openxmlformats.org/presentationml/2006/ole">
            <mc:AlternateContent xmlns:mc="http://schemas.openxmlformats.org/markup-compatibility/2006">
              <mc:Choice xmlns:v="urn:schemas-microsoft-com:vml" Requires="v">
                <p:oleObj spid="_x0000_s2051" name="Document" r:id="rId4" imgW="5623509" imgH="1503427" progId="Word.Document.8">
                  <p:embed/>
                </p:oleObj>
              </mc:Choice>
              <mc:Fallback>
                <p:oleObj name="Document" r:id="rId4" imgW="5623509" imgH="1503427" progId="Word.Document.8">
                  <p:embed/>
                  <p:pic>
                    <p:nvPicPr>
                      <p:cNvPr id="0" name="Object 7"/>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66800" y="1828800"/>
                        <a:ext cx="6477000" cy="3733800"/>
                      </a:xfrm>
                      <a:prstGeom prst="rect">
                        <a:avLst/>
                      </a:prstGeom>
                      <a:solidFill>
                        <a:schemeClr val="hlink"/>
                      </a:solidFill>
                      <a:ln w="9525">
                        <a:solidFill>
                          <a:schemeClr val="hlink"/>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010400"/>
          </a:xfrm>
          <a:prstGeom prst="rect">
            <a:avLst/>
          </a:prstGeom>
          <a:solidFill>
            <a:schemeClr val="accent1">
              <a:lumMod val="40000"/>
              <a:lumOff val="60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250" name="Rectangle 2"/>
          <p:cNvSpPr>
            <a:spLocks noGrp="1" noChangeArrowheads="1"/>
          </p:cNvSpPr>
          <p:nvPr>
            <p:ph type="title"/>
          </p:nvPr>
        </p:nvSpPr>
        <p:spPr>
          <a:xfrm>
            <a:off x="1066800" y="304800"/>
            <a:ext cx="3733800" cy="457200"/>
          </a:xfrm>
        </p:spPr>
        <p:txBody>
          <a:bodyPr>
            <a:normAutofit fontScale="90000"/>
          </a:bodyPr>
          <a:lstStyle/>
          <a:p>
            <a:pPr eaLnBrk="1" hangingPunct="1">
              <a:defRPr/>
            </a:pPr>
            <a:r>
              <a:rPr lang="sv-SE" sz="2800" smtClean="0"/>
              <a:t/>
            </a:r>
            <a:br>
              <a:rPr lang="sv-SE" sz="2800" smtClean="0"/>
            </a:br>
            <a:r>
              <a:rPr lang="sv-SE" sz="2800" smtClean="0"/>
              <a:t>Ilustrasi:</a:t>
            </a:r>
            <a:br>
              <a:rPr lang="sv-SE" sz="2800" smtClean="0"/>
            </a:br>
            <a:endParaRPr lang="en-US" sz="2800" smtClean="0"/>
          </a:p>
        </p:txBody>
      </p:sp>
      <p:sp>
        <p:nvSpPr>
          <p:cNvPr id="53251" name="Rectangle 3"/>
          <p:cNvSpPr>
            <a:spLocks noGrp="1" noChangeArrowheads="1"/>
          </p:cNvSpPr>
          <p:nvPr>
            <p:ph type="body" idx="1"/>
          </p:nvPr>
        </p:nvSpPr>
        <p:spPr>
          <a:xfrm>
            <a:off x="533400" y="1143000"/>
            <a:ext cx="8077200" cy="5410200"/>
          </a:xfrm>
        </p:spPr>
        <p:txBody>
          <a:bodyPr/>
          <a:lstStyle/>
          <a:p>
            <a:pPr marL="107950" indent="0" eaLnBrk="1" hangingPunct="1">
              <a:lnSpc>
                <a:spcPct val="80000"/>
              </a:lnSpc>
              <a:buFont typeface="Wingdings" pitchFamily="2" charset="2"/>
              <a:buNone/>
              <a:defRPr/>
            </a:pPr>
            <a:r>
              <a:rPr lang="sv-SE" sz="2000" smtClean="0">
                <a:latin typeface="Arial" charset="0"/>
              </a:rPr>
              <a:t>ABC Company mengakuisisi pengaruh signifikan atas XYZ dengan membeli 20% Saham biasa XYZ Company pada awal tahun. XYZ melaporkan laba sebesar  $ 60.000 untuk tahun berjalan. </a:t>
            </a:r>
          </a:p>
          <a:p>
            <a:pPr marL="107950" indent="0" eaLnBrk="1" hangingPunct="1">
              <a:lnSpc>
                <a:spcPct val="80000"/>
              </a:lnSpc>
              <a:buFont typeface="Wingdings" pitchFamily="2" charset="2"/>
              <a:buNone/>
              <a:defRPr/>
            </a:pPr>
            <a:endParaRPr lang="sv-SE" sz="2000" smtClean="0">
              <a:latin typeface="Arial" charset="0"/>
            </a:endParaRPr>
          </a:p>
          <a:p>
            <a:pPr marL="107950" indent="0" eaLnBrk="1" hangingPunct="1">
              <a:lnSpc>
                <a:spcPct val="80000"/>
              </a:lnSpc>
              <a:buFont typeface="Wingdings" pitchFamily="2" charset="2"/>
              <a:buNone/>
              <a:defRPr/>
            </a:pPr>
            <a:r>
              <a:rPr lang="sv-SE" sz="2000" smtClean="0">
                <a:latin typeface="Arial" charset="0"/>
              </a:rPr>
              <a:t>ABC mencatat bagiannya atas laba XYZ sebesar $ 12.000 </a:t>
            </a:r>
          </a:p>
          <a:p>
            <a:pPr marL="107950" indent="0" eaLnBrk="1" hangingPunct="1">
              <a:lnSpc>
                <a:spcPct val="80000"/>
              </a:lnSpc>
              <a:buFont typeface="Wingdings" pitchFamily="2" charset="2"/>
              <a:buNone/>
              <a:defRPr/>
            </a:pPr>
            <a:endParaRPr lang="es-ES" sz="2000" smtClean="0">
              <a:latin typeface="Arial" charset="0"/>
            </a:endParaRPr>
          </a:p>
          <a:p>
            <a:pPr marL="107950" indent="0" eaLnBrk="1" hangingPunct="1">
              <a:lnSpc>
                <a:spcPct val="80000"/>
              </a:lnSpc>
              <a:buFont typeface="Wingdings" pitchFamily="2" charset="2"/>
              <a:buNone/>
              <a:defRPr/>
            </a:pPr>
            <a:r>
              <a:rPr lang="es-ES" sz="2000" smtClean="0">
                <a:latin typeface="Arial" charset="0"/>
              </a:rPr>
              <a:t>Investasi pada saham XYZ                             12.000</a:t>
            </a:r>
            <a:endParaRPr lang="it-IT" sz="2000" smtClean="0">
              <a:latin typeface="Arial" charset="0"/>
            </a:endParaRPr>
          </a:p>
          <a:p>
            <a:pPr marL="107950" indent="0" eaLnBrk="1" hangingPunct="1">
              <a:lnSpc>
                <a:spcPct val="80000"/>
              </a:lnSpc>
              <a:buFont typeface="Wingdings" pitchFamily="2" charset="2"/>
              <a:buNone/>
              <a:defRPr/>
            </a:pPr>
            <a:r>
              <a:rPr lang="it-IT" sz="2000" smtClean="0">
                <a:latin typeface="Arial" charset="0"/>
              </a:rPr>
              <a:t>            Pendapatan dari Investee                               12.000</a:t>
            </a:r>
          </a:p>
          <a:p>
            <a:pPr marL="107950" indent="0" eaLnBrk="1" hangingPunct="1">
              <a:lnSpc>
                <a:spcPct val="80000"/>
              </a:lnSpc>
              <a:buFont typeface="Wingdings" pitchFamily="2" charset="2"/>
              <a:buNone/>
              <a:defRPr/>
            </a:pPr>
            <a:r>
              <a:rPr lang="it-IT" sz="2000" smtClean="0">
                <a:latin typeface="Arial" charset="0"/>
              </a:rPr>
              <a:t>(mencatat pendapatan dari investasi pada XYZ Company 60.000 x 20%)</a:t>
            </a:r>
          </a:p>
          <a:p>
            <a:pPr marL="107950" indent="0" eaLnBrk="1" hangingPunct="1">
              <a:lnSpc>
                <a:spcPct val="80000"/>
              </a:lnSpc>
              <a:buFont typeface="Wingdings" pitchFamily="2" charset="2"/>
              <a:buNone/>
              <a:defRPr/>
            </a:pPr>
            <a:endParaRPr lang="it-IT" sz="2000" smtClean="0">
              <a:latin typeface="Arial" charset="0"/>
            </a:endParaRPr>
          </a:p>
          <a:p>
            <a:pPr marL="107950" indent="0" eaLnBrk="1" hangingPunct="1">
              <a:lnSpc>
                <a:spcPct val="80000"/>
              </a:lnSpc>
              <a:buFont typeface="Wingdings" pitchFamily="2" charset="2"/>
              <a:buNone/>
              <a:defRPr/>
            </a:pPr>
            <a:r>
              <a:rPr lang="it-IT" sz="2000" smtClean="0">
                <a:latin typeface="Arial" charset="0"/>
              </a:rPr>
              <a:t>Catatan: ayat jurnal ini disebut sebagai akrual ekuitas (equity </a:t>
            </a:r>
          </a:p>
          <a:p>
            <a:pPr marL="107950" indent="0" eaLnBrk="1" hangingPunct="1">
              <a:lnSpc>
                <a:spcPct val="80000"/>
              </a:lnSpc>
              <a:buFont typeface="Wingdings" pitchFamily="2" charset="2"/>
              <a:buNone/>
              <a:defRPr/>
            </a:pPr>
            <a:r>
              <a:rPr lang="it-IT" sz="2000" smtClean="0">
                <a:latin typeface="Arial" charset="0"/>
              </a:rPr>
              <a:t>	   accrual) yang biasanya dibuat sebagai ayat jurnal </a:t>
            </a:r>
          </a:p>
          <a:p>
            <a:pPr marL="107950" indent="0" eaLnBrk="1" hangingPunct="1">
              <a:lnSpc>
                <a:spcPct val="80000"/>
              </a:lnSpc>
              <a:buFont typeface="Wingdings" pitchFamily="2" charset="2"/>
              <a:buNone/>
              <a:defRPr/>
            </a:pPr>
            <a:r>
              <a:rPr lang="it-IT" sz="2000" smtClean="0">
                <a:latin typeface="Arial" charset="0"/>
              </a:rPr>
              <a:t>	   penyesuaian  pada akhir periode. Apabila investee </a:t>
            </a:r>
          </a:p>
          <a:p>
            <a:pPr marL="107950" indent="0" eaLnBrk="1" hangingPunct="1">
              <a:lnSpc>
                <a:spcPct val="80000"/>
              </a:lnSpc>
              <a:buFont typeface="Wingdings" pitchFamily="2" charset="2"/>
              <a:buNone/>
              <a:defRPr/>
            </a:pPr>
            <a:r>
              <a:rPr lang="it-IT" sz="2000" smtClean="0">
                <a:latin typeface="Arial" charset="0"/>
              </a:rPr>
              <a:t>              melaporkan kerugian untuk  periode tersebut, investor </a:t>
            </a:r>
          </a:p>
          <a:p>
            <a:pPr marL="107950" indent="0" eaLnBrk="1" hangingPunct="1">
              <a:lnSpc>
                <a:spcPct val="80000"/>
              </a:lnSpc>
              <a:buFont typeface="Wingdings" pitchFamily="2" charset="2"/>
              <a:buNone/>
              <a:defRPr/>
            </a:pPr>
            <a:r>
              <a:rPr lang="it-IT" sz="2000" smtClean="0">
                <a:latin typeface="Arial" charset="0"/>
              </a:rPr>
              <a:t>      	   mengakui bagiannya atas rugi tersebut dan mengurangi</a:t>
            </a:r>
          </a:p>
          <a:p>
            <a:pPr marL="107950" indent="0" eaLnBrk="1" hangingPunct="1">
              <a:lnSpc>
                <a:spcPct val="80000"/>
              </a:lnSpc>
              <a:buFont typeface="Wingdings" pitchFamily="2" charset="2"/>
              <a:buNone/>
              <a:defRPr/>
            </a:pPr>
            <a:r>
              <a:rPr lang="it-IT" sz="2000" smtClean="0">
                <a:latin typeface="Arial" charset="0"/>
              </a:rPr>
              <a:t>              nilai tercatat investasi sebesar jumlah tersebut. </a:t>
            </a:r>
            <a:endParaRPr lang="en-US" sz="2000" smtClean="0">
              <a:latin typeface="Arial"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0" y="0"/>
            <a:ext cx="9144000" cy="7010400"/>
          </a:xfrm>
          <a:prstGeom prst="rect">
            <a:avLst/>
          </a:prstGeom>
          <a:solidFill>
            <a:schemeClr val="accent1">
              <a:lumMod val="40000"/>
              <a:lumOff val="60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299" name="Rectangle 3"/>
          <p:cNvSpPr>
            <a:spLocks noGrp="1" noChangeArrowheads="1"/>
          </p:cNvSpPr>
          <p:nvPr>
            <p:ph type="body" sz="half" idx="1"/>
          </p:nvPr>
        </p:nvSpPr>
        <p:spPr>
          <a:xfrm>
            <a:off x="457200" y="533400"/>
            <a:ext cx="8229600" cy="2971800"/>
          </a:xfrm>
        </p:spPr>
        <p:txBody>
          <a:bodyPr/>
          <a:lstStyle/>
          <a:p>
            <a:pPr marL="107950" indent="0" eaLnBrk="1" hangingPunct="1">
              <a:lnSpc>
                <a:spcPct val="80000"/>
              </a:lnSpc>
              <a:buFont typeface="Wingdings" pitchFamily="2" charset="2"/>
              <a:buNone/>
              <a:defRPr/>
            </a:pPr>
            <a:r>
              <a:rPr lang="it-IT" sz="2000" smtClean="0"/>
              <a:t>ABC Company mengakuisisi pengaruh signifikan atas XYZ dengan membeli 20% Saham biasa XYZ Company pada awal tahun. XYZ melaporkan laba sebesar  $ 60.000 untuk tahun berjalan. XYZ mengumumkan dan membayar dividen sebesar $ 20.000, ABC mencatat bagiannya atas dividen XYZ  </a:t>
            </a:r>
          </a:p>
          <a:p>
            <a:pPr marL="107950" indent="0" eaLnBrk="1" hangingPunct="1">
              <a:lnSpc>
                <a:spcPct val="80000"/>
              </a:lnSpc>
              <a:defRPr/>
            </a:pPr>
            <a:endParaRPr lang="es-ES" sz="2000" smtClean="0"/>
          </a:p>
          <a:p>
            <a:pPr marL="107950" indent="0" eaLnBrk="1" hangingPunct="1">
              <a:lnSpc>
                <a:spcPct val="80000"/>
              </a:lnSpc>
              <a:buFont typeface="Wingdings" pitchFamily="2" charset="2"/>
              <a:buNone/>
              <a:defRPr/>
            </a:pPr>
            <a:r>
              <a:rPr lang="es-ES" sz="2000" smtClean="0"/>
              <a:t>Kas                        4.000</a:t>
            </a:r>
          </a:p>
          <a:p>
            <a:pPr marL="107950" indent="0" eaLnBrk="1" hangingPunct="1">
              <a:lnSpc>
                <a:spcPct val="80000"/>
              </a:lnSpc>
              <a:buFont typeface="Wingdings" pitchFamily="2" charset="2"/>
              <a:buNone/>
              <a:defRPr/>
            </a:pPr>
            <a:r>
              <a:rPr lang="es-ES" sz="2000" smtClean="0"/>
              <a:t>            Investasi pd saham XYZ Company  	4.000</a:t>
            </a:r>
          </a:p>
          <a:p>
            <a:pPr marL="107950" indent="0" eaLnBrk="1" hangingPunct="1">
              <a:lnSpc>
                <a:spcPct val="80000"/>
              </a:lnSpc>
              <a:buFont typeface="Wingdings" pitchFamily="2" charset="2"/>
              <a:buNone/>
              <a:defRPr/>
            </a:pPr>
            <a:endParaRPr lang="it-IT" sz="2000" smtClean="0"/>
          </a:p>
          <a:p>
            <a:pPr marL="107950" indent="0" eaLnBrk="1" hangingPunct="1">
              <a:lnSpc>
                <a:spcPct val="80000"/>
              </a:lnSpc>
              <a:buFont typeface="Wingdings" pitchFamily="2" charset="2"/>
              <a:buNone/>
              <a:defRPr/>
            </a:pPr>
            <a:r>
              <a:rPr lang="it-IT" sz="2000" smtClean="0"/>
              <a:t>(mencatat penerimaan dividen dari XYZ Company 20% x 20.000)</a:t>
            </a:r>
            <a:endParaRPr lang="en-US" sz="2000" smtClean="0"/>
          </a:p>
        </p:txBody>
      </p:sp>
      <p:sp>
        <p:nvSpPr>
          <p:cNvPr id="55303" name="Rectangle 7"/>
          <p:cNvSpPr>
            <a:spLocks noChangeArrowheads="1"/>
          </p:cNvSpPr>
          <p:nvPr/>
        </p:nvSpPr>
        <p:spPr bwMode="auto">
          <a:xfrm>
            <a:off x="2895600" y="3962400"/>
            <a:ext cx="3363913" cy="396875"/>
          </a:xfrm>
          <a:prstGeom prst="rect">
            <a:avLst/>
          </a:prstGeom>
          <a:noFill/>
          <a:ln w="9525">
            <a:noFill/>
            <a:miter lim="800000"/>
            <a:headEnd/>
            <a:tailEnd/>
          </a:ln>
          <a:effectLst/>
        </p:spPr>
        <p:txBody>
          <a:bodyPr wrap="none">
            <a:spAutoFit/>
          </a:bodyPr>
          <a:lstStyle/>
          <a:p>
            <a:pPr eaLnBrk="1" hangingPunct="1">
              <a:spcBef>
                <a:spcPct val="20000"/>
              </a:spcBef>
              <a:buClr>
                <a:schemeClr val="hlink"/>
              </a:buClr>
              <a:buSzPct val="70000"/>
              <a:buFont typeface="Wingdings" pitchFamily="2" charset="2"/>
              <a:buNone/>
              <a:defRPr/>
            </a:pPr>
            <a:r>
              <a:rPr lang="it-IT" sz="2000">
                <a:effectLst>
                  <a:outerShdw blurRad="38100" dist="38100" dir="2700000" algn="tl">
                    <a:srgbClr val="000000"/>
                  </a:outerShdw>
                </a:effectLst>
              </a:rPr>
              <a:t>Nilai yang tercatat investasi:</a:t>
            </a:r>
          </a:p>
        </p:txBody>
      </p:sp>
      <p:graphicFrame>
        <p:nvGraphicFramePr>
          <p:cNvPr id="55384" name="Group 88"/>
          <p:cNvGraphicFramePr>
            <a:graphicFrameLocks noGrp="1"/>
          </p:cNvGraphicFramePr>
          <p:nvPr>
            <p:ph sz="half" idx="2"/>
          </p:nvPr>
        </p:nvGraphicFramePr>
        <p:xfrm>
          <a:off x="381000" y="4648200"/>
          <a:ext cx="7772400" cy="1852613"/>
        </p:xfrm>
        <a:graphic>
          <a:graphicData uri="http://schemas.openxmlformats.org/drawingml/2006/table">
            <a:tbl>
              <a:tblPr/>
              <a:tblGrid>
                <a:gridCol w="2560638"/>
                <a:gridCol w="1579562"/>
                <a:gridCol w="2457450"/>
                <a:gridCol w="1174750"/>
              </a:tblGrid>
              <a:tr h="838200">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rgbClr val="000000"/>
                          </a:solidFill>
                          <a:effectLst/>
                          <a:latin typeface="Times New Roman" pitchFamily="18" charset="0"/>
                          <a:cs typeface="Times New Roman" pitchFamily="18" charset="0"/>
                        </a:rPr>
                        <a:t>Biaya perolehan awal</a:t>
                      </a:r>
                      <a:endParaRPr kumimoji="0" lang="es-ES" sz="2000" b="0" i="0" u="none" strike="noStrike" cap="none" normalizeH="0" baseline="0" smtClean="0">
                        <a:ln>
                          <a:noFill/>
                        </a:ln>
                        <a:solidFill>
                          <a:srgbClr val="000000"/>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sz="2000" b="0" i="0" u="none" strike="noStrike" cap="none" normalizeH="0" baseline="0" smtClean="0">
                          <a:ln>
                            <a:noFill/>
                          </a:ln>
                          <a:solidFill>
                            <a:srgbClr val="000000"/>
                          </a:solidFill>
                          <a:effectLst/>
                          <a:latin typeface="Times New Roman" pitchFamily="18" charset="0"/>
                          <a:cs typeface="Times New Roman" pitchFamily="18" charset="0"/>
                        </a:rPr>
                        <a:t>100.000</a:t>
                      </a:r>
                      <a:endParaRPr kumimoji="0" lang="it-IT" sz="2000" b="0" i="0" u="none" strike="noStrike" cap="none" normalizeH="0" baseline="0" smtClean="0">
                        <a:ln>
                          <a:noFill/>
                        </a:ln>
                        <a:solidFill>
                          <a:srgbClr val="000000"/>
                        </a:solidFill>
                        <a:effectLst/>
                        <a:latin typeface="Arial"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000" b="0" i="0" u="none" strike="noStrike" cap="none" normalizeH="0" baseline="0" smtClean="0">
                        <a:ln>
                          <a:noFill/>
                        </a:ln>
                        <a:solidFill>
                          <a:srgbClr val="000000"/>
                        </a:solidFill>
                        <a:effectLst>
                          <a:outerShdw blurRad="38100" dist="38100" dir="2700000" algn="tl">
                            <a:srgbClr val="FFFFFF"/>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000" b="0" i="0" u="none" strike="noStrike" cap="none" normalizeH="0" baseline="0" smtClean="0">
                        <a:ln>
                          <a:noFill/>
                        </a:ln>
                        <a:solidFill>
                          <a:srgbClr val="000000"/>
                        </a:solidFill>
                        <a:effectLst>
                          <a:outerShdw blurRad="38100" dist="38100" dir="2700000" algn="tl">
                            <a:srgbClr val="FFFFFF"/>
                          </a:outerShdw>
                        </a:effectLst>
                        <a:latin typeface="Tahoma"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hlink"/>
                    </a:solidFill>
                  </a:tcPr>
                </a:tc>
              </a:tr>
              <a:tr h="473075">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ES" sz="2000" b="0" i="0" u="none" strike="noStrike" cap="none" normalizeH="0" baseline="0" smtClean="0">
                          <a:ln>
                            <a:noFill/>
                          </a:ln>
                          <a:solidFill>
                            <a:srgbClr val="000000"/>
                          </a:solidFill>
                          <a:effectLst/>
                          <a:latin typeface="Times New Roman" pitchFamily="18" charset="0"/>
                          <a:cs typeface="Times New Roman" pitchFamily="18" charset="0"/>
                        </a:rPr>
                        <a:t>Akrual ekuitas </a:t>
                      </a:r>
                      <a:endParaRPr kumimoji="0" lang="es-ES" sz="2000" b="0" i="0" u="none" strike="noStrike" cap="none" normalizeH="0" baseline="0" smtClean="0">
                        <a:ln>
                          <a:noFill/>
                        </a:ln>
                        <a:solidFill>
                          <a:srgbClr val="000000"/>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sz="2000" b="0" i="0" u="none" strike="noStrike" cap="none" normalizeH="0" baseline="0" smtClean="0">
                          <a:ln>
                            <a:noFill/>
                          </a:ln>
                          <a:solidFill>
                            <a:srgbClr val="000000"/>
                          </a:solidFill>
                          <a:effectLst/>
                          <a:latin typeface="Times New Roman" pitchFamily="18" charset="0"/>
                          <a:cs typeface="Times New Roman" pitchFamily="18" charset="0"/>
                        </a:rPr>
                        <a:t>12.000</a:t>
                      </a:r>
                      <a:endParaRPr kumimoji="0" lang="it-IT" sz="2000" b="0" i="0" u="none" strike="noStrike" cap="none" normalizeH="0" baseline="0" smtClean="0">
                        <a:ln>
                          <a:noFill/>
                        </a:ln>
                        <a:solidFill>
                          <a:srgbClr val="000000"/>
                        </a:solidFill>
                        <a:effectLst/>
                        <a:latin typeface="Arial"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sz="2000" b="0" i="0" u="none" strike="noStrike" cap="none" normalizeH="0" baseline="0" smtClean="0">
                          <a:ln>
                            <a:noFill/>
                          </a:ln>
                          <a:solidFill>
                            <a:srgbClr val="000000"/>
                          </a:solidFill>
                          <a:effectLst/>
                          <a:latin typeface="Times New Roman" pitchFamily="18" charset="0"/>
                          <a:cs typeface="Times New Roman" pitchFamily="18" charset="0"/>
                        </a:rPr>
                        <a:t>Dividen</a:t>
                      </a:r>
                      <a:endParaRPr kumimoji="0" lang="it-IT" sz="20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sz="2000" b="0" i="0" u="none" strike="noStrike" cap="none" normalizeH="0" baseline="0" smtClean="0">
                          <a:ln>
                            <a:noFill/>
                          </a:ln>
                          <a:solidFill>
                            <a:srgbClr val="000000"/>
                          </a:solidFill>
                          <a:effectLst/>
                          <a:latin typeface="Times New Roman" pitchFamily="18" charset="0"/>
                          <a:cs typeface="Times New Roman" pitchFamily="18" charset="0"/>
                        </a:rPr>
                        <a:t>4000</a:t>
                      </a:r>
                      <a:endParaRPr kumimoji="0" lang="it-IT" sz="2000" b="0" i="0" u="none" strike="noStrike" cap="none" normalizeH="0" baseline="0" smtClean="0">
                        <a:ln>
                          <a:noFill/>
                        </a:ln>
                        <a:solidFill>
                          <a:srgbClr val="000000"/>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hlink"/>
                    </a:solidFill>
                  </a:tcPr>
                </a:tc>
              </a:tr>
              <a:tr h="541338">
                <a:tc>
                  <a:txBody>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it-IT" sz="2000" b="1" i="0" u="none" strike="noStrike" cap="none" normalizeH="0" baseline="0" smtClean="0">
                          <a:ln>
                            <a:noFill/>
                          </a:ln>
                          <a:solidFill>
                            <a:srgbClr val="000000"/>
                          </a:solidFill>
                          <a:effectLst/>
                          <a:latin typeface="Times New Roman" pitchFamily="18" charset="0"/>
                          <a:cs typeface="Times New Roman" pitchFamily="18" charset="0"/>
                        </a:rPr>
                        <a:t>Sado akhir</a:t>
                      </a:r>
                      <a:endParaRPr kumimoji="0" lang="it-IT" sz="2000" b="0" i="0" u="none" strike="noStrike" cap="none" normalizeH="0" baseline="0" smtClean="0">
                        <a:ln>
                          <a:noFill/>
                        </a:ln>
                        <a:solidFill>
                          <a:srgbClr val="000000"/>
                        </a:solidFill>
                        <a:effectLst/>
                        <a:latin typeface="Arial"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it-IT" sz="2000" b="1" i="0" u="none" strike="noStrike" cap="none" normalizeH="0" baseline="0" smtClean="0">
                          <a:ln>
                            <a:noFill/>
                          </a:ln>
                          <a:solidFill>
                            <a:srgbClr val="000000"/>
                          </a:solidFill>
                          <a:effectLst/>
                          <a:latin typeface="Times New Roman" pitchFamily="18" charset="0"/>
                          <a:cs typeface="Times New Roman" pitchFamily="18" charset="0"/>
                        </a:rPr>
                        <a:t>108.000</a:t>
                      </a:r>
                      <a:endParaRPr kumimoji="0" lang="it-IT" sz="2000" b="0" i="0" u="none" strike="noStrike" cap="none" normalizeH="0" baseline="0" smtClean="0">
                        <a:ln>
                          <a:noFill/>
                        </a:ln>
                        <a:solidFill>
                          <a:srgbClr val="000000"/>
                        </a:solidFill>
                        <a:effectLst/>
                        <a:latin typeface="Arial" charset="0"/>
                      </a:endParaRPr>
                    </a:p>
                  </a:txBody>
                  <a:tcPr horzOverflow="overflow">
                    <a:lnL w="9525"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000" b="0" i="0" u="none" strike="noStrike" cap="none" normalizeH="0" baseline="0" smtClean="0">
                        <a:ln>
                          <a:noFill/>
                        </a:ln>
                        <a:solidFill>
                          <a:srgbClr val="000000"/>
                        </a:solidFill>
                        <a:effectLst>
                          <a:outerShdw blurRad="38100" dist="38100" dir="2700000" algn="tl">
                            <a:srgbClr val="FFFFFF"/>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2000" b="0" i="0" u="none" strike="noStrike" cap="none" normalizeH="0" baseline="0" smtClean="0">
                        <a:ln>
                          <a:noFill/>
                        </a:ln>
                        <a:solidFill>
                          <a:srgbClr val="000000"/>
                        </a:solidFill>
                        <a:effectLst>
                          <a:outerShdw blurRad="38100" dist="38100" dir="2700000" algn="tl">
                            <a:srgbClr val="FFFFFF"/>
                          </a:outerShdw>
                        </a:effectLst>
                        <a:latin typeface="Tahoma" pitchFamily="34"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010400"/>
          </a:xfrm>
          <a:prstGeom prst="rect">
            <a:avLst/>
          </a:prstGeom>
          <a:solidFill>
            <a:schemeClr val="accent1">
              <a:lumMod val="40000"/>
              <a:lumOff val="60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818" name="Rectangle 2"/>
          <p:cNvSpPr>
            <a:spLocks noGrp="1" noChangeArrowheads="1"/>
          </p:cNvSpPr>
          <p:nvPr>
            <p:ph type="title"/>
          </p:nvPr>
        </p:nvSpPr>
        <p:spPr>
          <a:xfrm>
            <a:off x="1066800" y="304800"/>
            <a:ext cx="6934200" cy="914400"/>
          </a:xfrm>
        </p:spPr>
        <p:txBody>
          <a:bodyPr>
            <a:normAutofit fontScale="90000"/>
          </a:bodyPr>
          <a:lstStyle/>
          <a:p>
            <a:pPr eaLnBrk="1" hangingPunct="1"/>
            <a:r>
              <a:rPr lang="es-ES" sz="2800" b="0" smtClean="0">
                <a:solidFill>
                  <a:schemeClr val="tx1"/>
                </a:solidFill>
                <a:effectLst/>
                <a:latin typeface="Times New Roman" pitchFamily="18" charset="0"/>
              </a:rPr>
              <a:t>Entitas Konsolidasi dan </a:t>
            </a:r>
            <a:br>
              <a:rPr lang="es-ES" sz="2800" b="0" smtClean="0">
                <a:solidFill>
                  <a:schemeClr val="tx1"/>
                </a:solidFill>
                <a:effectLst/>
                <a:latin typeface="Times New Roman" pitchFamily="18" charset="0"/>
              </a:rPr>
            </a:br>
            <a:r>
              <a:rPr lang="es-ES" sz="2800" b="0" smtClean="0">
                <a:solidFill>
                  <a:schemeClr val="tx1"/>
                </a:solidFill>
                <a:effectLst/>
                <a:latin typeface="Times New Roman" pitchFamily="18" charset="0"/>
              </a:rPr>
              <a:t>        Laporan Keuangan Konsolidasi </a:t>
            </a:r>
            <a:endParaRPr lang="en-US" sz="2800" b="0" smtClean="0">
              <a:solidFill>
                <a:schemeClr val="tx1"/>
              </a:solidFill>
              <a:effectLst/>
              <a:latin typeface="Times New Roman" pitchFamily="18" charset="0"/>
            </a:endParaRPr>
          </a:p>
        </p:txBody>
      </p:sp>
      <p:sp>
        <p:nvSpPr>
          <p:cNvPr id="60419" name="Rectangle 3"/>
          <p:cNvSpPr>
            <a:spLocks noGrp="1" noChangeArrowheads="1"/>
          </p:cNvSpPr>
          <p:nvPr>
            <p:ph type="body" idx="1"/>
          </p:nvPr>
        </p:nvSpPr>
        <p:spPr>
          <a:xfrm>
            <a:off x="609600" y="1524000"/>
            <a:ext cx="8001000" cy="5105400"/>
          </a:xfrm>
        </p:spPr>
        <p:txBody>
          <a:bodyPr/>
          <a:lstStyle/>
          <a:p>
            <a:pPr eaLnBrk="1" hangingPunct="1">
              <a:lnSpc>
                <a:spcPct val="80000"/>
              </a:lnSpc>
              <a:defRPr/>
            </a:pPr>
            <a:r>
              <a:rPr lang="es-ES" sz="2000" smtClean="0">
                <a:latin typeface="Arial" charset="0"/>
              </a:rPr>
              <a:t>Laporan Keuangan Konsolidasi:</a:t>
            </a:r>
          </a:p>
          <a:p>
            <a:pPr eaLnBrk="1" hangingPunct="1">
              <a:lnSpc>
                <a:spcPct val="80000"/>
              </a:lnSpc>
              <a:buFont typeface="Wingdings" pitchFamily="2" charset="2"/>
              <a:buNone/>
              <a:defRPr/>
            </a:pPr>
            <a:r>
              <a:rPr lang="es-ES" sz="2000" smtClean="0">
                <a:latin typeface="Arial" charset="0"/>
              </a:rPr>
              <a:t>	</a:t>
            </a:r>
          </a:p>
          <a:p>
            <a:pPr eaLnBrk="1" hangingPunct="1">
              <a:lnSpc>
                <a:spcPct val="80000"/>
              </a:lnSpc>
              <a:buFont typeface="Wingdings" pitchFamily="2" charset="2"/>
              <a:buNone/>
              <a:defRPr/>
            </a:pPr>
            <a:r>
              <a:rPr lang="es-ES" sz="2000" smtClean="0">
                <a:latin typeface="Arial" charset="0"/>
              </a:rPr>
              <a:t>     “ Menyajikan posisi keuangan dan hasil operasi untuk induk   perusahaan (entitas pengendali) dan satu atau lebih anak perusahaan (entitas yang dikendalikan) seakan – akan entitas – entitas individual tersebut merupakan satu entitas atau perusahaan.” </a:t>
            </a:r>
          </a:p>
          <a:p>
            <a:pPr eaLnBrk="1" hangingPunct="1">
              <a:lnSpc>
                <a:spcPct val="80000"/>
              </a:lnSpc>
              <a:buFont typeface="Wingdings" pitchFamily="2" charset="2"/>
              <a:buNone/>
              <a:defRPr/>
            </a:pPr>
            <a:endParaRPr lang="es-ES" sz="2000" smtClean="0">
              <a:latin typeface="Arial" charset="0"/>
            </a:endParaRPr>
          </a:p>
          <a:p>
            <a:pPr eaLnBrk="1" hangingPunct="1">
              <a:lnSpc>
                <a:spcPct val="80000"/>
              </a:lnSpc>
              <a:defRPr/>
            </a:pPr>
            <a:r>
              <a:rPr lang="es-ES" sz="2000" smtClean="0">
                <a:latin typeface="Arial" charset="0"/>
              </a:rPr>
              <a:t>Hubungan antara induk perusahaan dengan anak perusahaan disebut sebagai huubngan istimewa. </a:t>
            </a:r>
          </a:p>
          <a:p>
            <a:pPr eaLnBrk="1" hangingPunct="1">
              <a:lnSpc>
                <a:spcPct val="80000"/>
              </a:lnSpc>
              <a:buFont typeface="Wingdings" pitchFamily="2" charset="2"/>
              <a:buNone/>
              <a:defRPr/>
            </a:pPr>
            <a:endParaRPr lang="es-ES" sz="2000" smtClean="0">
              <a:latin typeface="Arial" charset="0"/>
            </a:endParaRPr>
          </a:p>
          <a:p>
            <a:pPr eaLnBrk="1" hangingPunct="1">
              <a:lnSpc>
                <a:spcPct val="80000"/>
              </a:lnSpc>
              <a:defRPr/>
            </a:pPr>
            <a:r>
              <a:rPr lang="es-ES" sz="2000" smtClean="0">
                <a:latin typeface="Arial" charset="0"/>
              </a:rPr>
              <a:t>Tujuan laporan keuangan konsolidasi ádalah memberikan gambaran yang bermakna atas keseluruhan posisi dan aktivitas dari satu entitas ekonomi yang terdiri atas sejumlah perusahaan yang yang berhubungan istimewa.</a:t>
            </a:r>
          </a:p>
          <a:p>
            <a:pPr eaLnBrk="1" hangingPunct="1">
              <a:lnSpc>
                <a:spcPct val="80000"/>
              </a:lnSpc>
              <a:buFont typeface="Wingdings" pitchFamily="2" charset="2"/>
              <a:buNone/>
              <a:defRPr/>
            </a:pPr>
            <a:endParaRPr lang="es-ES" sz="2000" smtClean="0">
              <a:latin typeface="Arial" charset="0"/>
            </a:endParaRPr>
          </a:p>
          <a:p>
            <a:pPr eaLnBrk="1" hangingPunct="1">
              <a:lnSpc>
                <a:spcPct val="80000"/>
              </a:lnSpc>
              <a:defRPr/>
            </a:pPr>
            <a:r>
              <a:rPr lang="es-ES" sz="2000" smtClean="0">
                <a:latin typeface="Arial" charset="0"/>
              </a:rPr>
              <a:t>Konsolidasi diharuskan jika satu perusahaan memiliki mayoritas saham beredar dari perusahaan lain. </a:t>
            </a:r>
            <a:endParaRPr lang="en-US" sz="2000" smtClean="0">
              <a:latin typeface="Arial"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010400"/>
          </a:xfrm>
          <a:prstGeom prst="rect">
            <a:avLst/>
          </a:prstGeom>
          <a:solidFill>
            <a:schemeClr val="accent1">
              <a:lumMod val="40000"/>
              <a:lumOff val="60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442" name="Rectangle 2"/>
          <p:cNvSpPr>
            <a:spLocks noGrp="1" noChangeArrowheads="1"/>
          </p:cNvSpPr>
          <p:nvPr>
            <p:ph type="title"/>
          </p:nvPr>
        </p:nvSpPr>
        <p:spPr>
          <a:xfrm>
            <a:off x="1066800" y="304800"/>
            <a:ext cx="6096000" cy="609600"/>
          </a:xfrm>
        </p:spPr>
        <p:txBody>
          <a:bodyPr/>
          <a:lstStyle/>
          <a:p>
            <a:pPr eaLnBrk="1" hangingPunct="1">
              <a:defRPr/>
            </a:pPr>
            <a:r>
              <a:rPr lang="es-ES" sz="2800" smtClean="0"/>
              <a:t>Kegunaan laporan Konsolidasi</a:t>
            </a:r>
            <a:endParaRPr lang="en-US" sz="2800" smtClean="0"/>
          </a:p>
        </p:txBody>
      </p:sp>
      <p:sp>
        <p:nvSpPr>
          <p:cNvPr id="61443" name="Rectangle 3"/>
          <p:cNvSpPr>
            <a:spLocks noGrp="1" noChangeArrowheads="1"/>
          </p:cNvSpPr>
          <p:nvPr>
            <p:ph type="body" idx="1"/>
          </p:nvPr>
        </p:nvSpPr>
        <p:spPr>
          <a:xfrm>
            <a:off x="457200" y="1295400"/>
            <a:ext cx="8153400" cy="4800600"/>
          </a:xfrm>
        </p:spPr>
        <p:txBody>
          <a:bodyPr/>
          <a:lstStyle/>
          <a:p>
            <a:pPr eaLnBrk="1" hangingPunct="1">
              <a:lnSpc>
                <a:spcPct val="90000"/>
              </a:lnSpc>
              <a:defRPr/>
            </a:pPr>
            <a:r>
              <a:rPr lang="es-ES" sz="2800" smtClean="0"/>
              <a:t>memberikan gambaran yang jelas tentang total sumber daya perusahaan hasil gabungan di bawah kendali induk perusahaan, kepada para pemegang saham, kreditor dan peyedia dana lainnya. </a:t>
            </a:r>
          </a:p>
          <a:p>
            <a:pPr eaLnBrk="1" hangingPunct="1">
              <a:lnSpc>
                <a:spcPct val="90000"/>
              </a:lnSpc>
              <a:buFont typeface="Wingdings" pitchFamily="2" charset="2"/>
              <a:buNone/>
              <a:defRPr/>
            </a:pPr>
            <a:endParaRPr lang="en-US" sz="2800" smtClean="0"/>
          </a:p>
          <a:p>
            <a:pPr eaLnBrk="1" hangingPunct="1">
              <a:lnSpc>
                <a:spcPct val="90000"/>
              </a:lnSpc>
              <a:defRPr/>
            </a:pPr>
            <a:r>
              <a:rPr lang="es-ES" sz="2800" smtClean="0"/>
              <a:t>memberikan informasi terkini bagi manajemen induk perusahaan, baik mengenai operasi gabungan dari entitas konsolidasi dan juga mengenai perusahaan individual yang membentuk entitas konsolidasi.</a:t>
            </a:r>
            <a:endParaRPr lang="en-US" sz="2800" smtClean="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010400"/>
          </a:xfrm>
          <a:prstGeom prst="rect">
            <a:avLst/>
          </a:prstGeom>
          <a:solidFill>
            <a:schemeClr val="accent1">
              <a:lumMod val="40000"/>
              <a:lumOff val="60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466" name="Rectangle 2"/>
          <p:cNvSpPr>
            <a:spLocks noGrp="1" noChangeArrowheads="1"/>
          </p:cNvSpPr>
          <p:nvPr>
            <p:ph type="title"/>
          </p:nvPr>
        </p:nvSpPr>
        <p:spPr>
          <a:xfrm>
            <a:off x="1066800" y="228600"/>
            <a:ext cx="3962400" cy="457200"/>
          </a:xfrm>
        </p:spPr>
        <p:txBody>
          <a:bodyPr/>
          <a:lstStyle/>
          <a:p>
            <a:pPr eaLnBrk="1" hangingPunct="1">
              <a:defRPr/>
            </a:pPr>
            <a:r>
              <a:rPr lang="sv-SE" sz="2400" smtClean="0"/>
              <a:t>Keterbatasan :</a:t>
            </a:r>
            <a:endParaRPr lang="en-US" sz="2400" smtClean="0"/>
          </a:p>
        </p:txBody>
      </p:sp>
      <p:sp>
        <p:nvSpPr>
          <p:cNvPr id="62467" name="Rectangle 3"/>
          <p:cNvSpPr>
            <a:spLocks noGrp="1" noChangeArrowheads="1"/>
          </p:cNvSpPr>
          <p:nvPr>
            <p:ph type="body" idx="1"/>
          </p:nvPr>
        </p:nvSpPr>
        <p:spPr>
          <a:xfrm>
            <a:off x="533400" y="1143000"/>
            <a:ext cx="8077200" cy="4953000"/>
          </a:xfrm>
        </p:spPr>
        <p:txBody>
          <a:bodyPr/>
          <a:lstStyle/>
          <a:p>
            <a:pPr eaLnBrk="1" hangingPunct="1">
              <a:lnSpc>
                <a:spcPct val="80000"/>
              </a:lnSpc>
              <a:defRPr/>
            </a:pPr>
            <a:r>
              <a:rPr lang="sv-SE" sz="2200" smtClean="0"/>
              <a:t>dapat menyembunyikan kinerja perusahaan individu yang tidak bagus dengan kinerja perusahaan lain yang bagus. </a:t>
            </a:r>
          </a:p>
          <a:p>
            <a:pPr eaLnBrk="1" hangingPunct="1">
              <a:lnSpc>
                <a:spcPct val="80000"/>
              </a:lnSpc>
              <a:defRPr/>
            </a:pPr>
            <a:endParaRPr lang="en-US" sz="2200" smtClean="0"/>
          </a:p>
          <a:p>
            <a:pPr eaLnBrk="1" hangingPunct="1">
              <a:lnSpc>
                <a:spcPct val="80000"/>
              </a:lnSpc>
              <a:defRPr/>
            </a:pPr>
            <a:r>
              <a:rPr lang="es-ES" sz="2200" smtClean="0"/>
              <a:t>tidak semua saldo laba ditahan konsolidasi tersedia untuk dividen induk perusahaan, begitu pula dengan aktiva. </a:t>
            </a:r>
          </a:p>
          <a:p>
            <a:pPr eaLnBrk="1" hangingPunct="1">
              <a:lnSpc>
                <a:spcPct val="80000"/>
              </a:lnSpc>
              <a:defRPr/>
            </a:pPr>
            <a:endParaRPr lang="en-US" sz="2200" smtClean="0"/>
          </a:p>
          <a:p>
            <a:pPr eaLnBrk="1" hangingPunct="1">
              <a:lnSpc>
                <a:spcPct val="80000"/>
              </a:lnSpc>
              <a:defRPr/>
            </a:pPr>
            <a:r>
              <a:rPr lang="es-ES" sz="2200" smtClean="0"/>
              <a:t>rasio keuangan berdasarkan laporan keuangan konsolidasi yang terbentuk tidak mencerminkan  kondisi entitas yang membentuk konsolidasi maupun induk perusahaan.</a:t>
            </a:r>
          </a:p>
          <a:p>
            <a:pPr eaLnBrk="1" hangingPunct="1">
              <a:lnSpc>
                <a:spcPct val="80000"/>
              </a:lnSpc>
              <a:defRPr/>
            </a:pPr>
            <a:endParaRPr lang="en-US" sz="2200" smtClean="0"/>
          </a:p>
          <a:p>
            <a:pPr eaLnBrk="1" hangingPunct="1">
              <a:lnSpc>
                <a:spcPct val="80000"/>
              </a:lnSpc>
              <a:defRPr/>
            </a:pPr>
            <a:r>
              <a:rPr lang="es-ES" sz="2200" smtClean="0"/>
              <a:t>Beberapa akun tidak dapat seluruhnya dibandingkan, misalnya akun piutang</a:t>
            </a:r>
          </a:p>
          <a:p>
            <a:pPr eaLnBrk="1" hangingPunct="1">
              <a:lnSpc>
                <a:spcPct val="80000"/>
              </a:lnSpc>
              <a:buFont typeface="Wingdings" pitchFamily="2" charset="2"/>
              <a:buNone/>
              <a:defRPr/>
            </a:pPr>
            <a:r>
              <a:rPr lang="es-ES" sz="2200" smtClean="0"/>
              <a:t> </a:t>
            </a:r>
            <a:endParaRPr lang="en-US" sz="2200" smtClean="0"/>
          </a:p>
          <a:p>
            <a:pPr eaLnBrk="1" hangingPunct="1">
              <a:lnSpc>
                <a:spcPct val="80000"/>
              </a:lnSpc>
              <a:defRPr/>
            </a:pPr>
            <a:r>
              <a:rPr lang="es-ES" sz="2200" smtClean="0"/>
              <a:t>Banyaknya informasi tambahan yang dibutuhkan untuk memberikan penyajian yang wajar.</a:t>
            </a:r>
            <a:endParaRPr lang="en-US" sz="2200" smtClean="0"/>
          </a:p>
          <a:p>
            <a:pPr eaLnBrk="1" hangingPunct="1">
              <a:lnSpc>
                <a:spcPct val="80000"/>
              </a:lnSpc>
              <a:defRPr/>
            </a:pPr>
            <a:endParaRPr lang="en-US" sz="220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010400"/>
          </a:xfrm>
          <a:prstGeom prst="rect">
            <a:avLst/>
          </a:prstGeom>
          <a:solidFill>
            <a:schemeClr val="accent1">
              <a:lumMod val="40000"/>
              <a:lumOff val="60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490" name="Rectangle 2"/>
          <p:cNvSpPr>
            <a:spLocks noGrp="1" noChangeArrowheads="1"/>
          </p:cNvSpPr>
          <p:nvPr>
            <p:ph type="title"/>
          </p:nvPr>
        </p:nvSpPr>
        <p:spPr>
          <a:xfrm>
            <a:off x="1066800" y="228600"/>
            <a:ext cx="5334000" cy="914400"/>
          </a:xfrm>
        </p:spPr>
        <p:txBody>
          <a:bodyPr>
            <a:normAutofit fontScale="90000"/>
          </a:bodyPr>
          <a:lstStyle/>
          <a:p>
            <a:pPr eaLnBrk="1" hangingPunct="1">
              <a:defRPr/>
            </a:pPr>
            <a:r>
              <a:rPr lang="es-ES" sz="2400" smtClean="0"/>
              <a:t>Gambaran umum </a:t>
            </a:r>
            <a:br>
              <a:rPr lang="es-ES" sz="2400" smtClean="0"/>
            </a:br>
            <a:r>
              <a:rPr lang="es-ES" sz="2400" smtClean="0"/>
              <a:t>    Proses Konsolidasi</a:t>
            </a:r>
            <a:r>
              <a:rPr lang="en-US" sz="2400" smtClean="0"/>
              <a:t/>
            </a:r>
            <a:br>
              <a:rPr lang="en-US" sz="2400" smtClean="0"/>
            </a:br>
            <a:endParaRPr lang="en-US" sz="2400" smtClean="0"/>
          </a:p>
        </p:txBody>
      </p:sp>
      <p:sp>
        <p:nvSpPr>
          <p:cNvPr id="63491" name="Rectangle 3"/>
          <p:cNvSpPr>
            <a:spLocks noGrp="1" noChangeArrowheads="1"/>
          </p:cNvSpPr>
          <p:nvPr>
            <p:ph type="body" idx="1"/>
          </p:nvPr>
        </p:nvSpPr>
        <p:spPr>
          <a:xfrm>
            <a:off x="457200" y="1447800"/>
            <a:ext cx="8153400" cy="4876800"/>
          </a:xfrm>
        </p:spPr>
        <p:txBody>
          <a:bodyPr/>
          <a:lstStyle/>
          <a:p>
            <a:pPr eaLnBrk="1" hangingPunct="1">
              <a:lnSpc>
                <a:spcPct val="90000"/>
              </a:lnSpc>
              <a:defRPr/>
            </a:pPr>
            <a:r>
              <a:rPr lang="es-ES" sz="2400" smtClean="0">
                <a:latin typeface="Arial" charset="0"/>
              </a:rPr>
              <a:t>Proses konsolidasi menambahkan bersama-sama laporan keuangan dari dua atau lebih perusahaan legal yang terpisah, menghasilkan satu kumpulan laporan keuangan. Prosedur ini bertujuan untuk menghasilkan laporan keuangan seakan-akan perusahaan yang terkonsolidasi adalah satu perusahaan tunggal.</a:t>
            </a:r>
          </a:p>
          <a:p>
            <a:pPr eaLnBrk="1" hangingPunct="1">
              <a:lnSpc>
                <a:spcPct val="90000"/>
              </a:lnSpc>
              <a:defRPr/>
            </a:pPr>
            <a:endParaRPr lang="en-US" sz="2400" smtClean="0">
              <a:latin typeface="Arial" charset="0"/>
            </a:endParaRPr>
          </a:p>
          <a:p>
            <a:pPr eaLnBrk="1" hangingPunct="1">
              <a:lnSpc>
                <a:spcPct val="90000"/>
              </a:lnSpc>
              <a:defRPr/>
            </a:pPr>
            <a:r>
              <a:rPr lang="es-ES" sz="2400" smtClean="0">
                <a:latin typeface="Arial" charset="0"/>
              </a:rPr>
              <a:t>Laporan keuangan terpisah digabungkan /ditambahkan bersama-sama, setelah beberapa penyesuaian dan eliminasi, untuk menghasilkan laporan k. konsolidasi.</a:t>
            </a:r>
          </a:p>
          <a:p>
            <a:pPr eaLnBrk="1" hangingPunct="1">
              <a:lnSpc>
                <a:spcPct val="90000"/>
              </a:lnSpc>
              <a:defRPr/>
            </a:pPr>
            <a:endParaRPr lang="en-US" sz="2400" smtClean="0">
              <a:latin typeface="Arial" charset="0"/>
            </a:endParaRPr>
          </a:p>
          <a:p>
            <a:pPr eaLnBrk="1" hangingPunct="1">
              <a:lnSpc>
                <a:spcPct val="90000"/>
              </a:lnSpc>
              <a:defRPr/>
            </a:pPr>
            <a:r>
              <a:rPr lang="es-ES" sz="2400" smtClean="0">
                <a:latin typeface="Arial" charset="0"/>
              </a:rPr>
              <a:t>Penyesuaian dan eliminasi tersebut terkait dengan transaksi dan kepemilkan antar perusahaan.</a:t>
            </a:r>
            <a:endParaRPr lang="en-US" sz="2400" smtClean="0">
              <a:latin typeface="Arial"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010400"/>
          </a:xfrm>
          <a:prstGeom prst="rect">
            <a:avLst/>
          </a:prstGeom>
          <a:solidFill>
            <a:schemeClr val="accent1">
              <a:lumMod val="40000"/>
              <a:lumOff val="60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514" name="Rectangle 2"/>
          <p:cNvSpPr>
            <a:spLocks noGrp="1" noChangeArrowheads="1"/>
          </p:cNvSpPr>
          <p:nvPr>
            <p:ph type="title"/>
          </p:nvPr>
        </p:nvSpPr>
        <p:spPr>
          <a:xfrm>
            <a:off x="762000" y="304800"/>
            <a:ext cx="7543800" cy="1066800"/>
          </a:xfrm>
        </p:spPr>
        <p:txBody>
          <a:bodyPr>
            <a:normAutofit fontScale="90000"/>
          </a:bodyPr>
          <a:lstStyle/>
          <a:p>
            <a:pPr eaLnBrk="1" hangingPunct="1">
              <a:defRPr/>
            </a:pPr>
            <a:r>
              <a:rPr lang="es-ES" sz="1600" smtClean="0"/>
              <a:t>Ilustrasi Proses konsolidasi</a:t>
            </a:r>
            <a:br>
              <a:rPr lang="es-ES" sz="1600" smtClean="0"/>
            </a:br>
            <a:r>
              <a:rPr lang="es-ES" sz="1600" smtClean="0"/>
              <a:t/>
            </a:r>
            <a:br>
              <a:rPr lang="es-ES" sz="1600" smtClean="0"/>
            </a:br>
            <a:r>
              <a:rPr lang="es-ES" sz="1600" smtClean="0"/>
              <a:t>Pada tanggal 1 Januari 20x1, Popper Company membeli pada nilai buku semua saham biasa Sun Corporation. Pada akhir tahun 20x1, neraca dari keu perusahaan tampak sebagai berikut:</a:t>
            </a:r>
            <a:endParaRPr lang="en-US" sz="1600" smtClean="0"/>
          </a:p>
        </p:txBody>
      </p:sp>
      <p:graphicFrame>
        <p:nvGraphicFramePr>
          <p:cNvPr id="65191" name="Group 679"/>
          <p:cNvGraphicFramePr>
            <a:graphicFrameLocks noGrp="1"/>
          </p:cNvGraphicFramePr>
          <p:nvPr>
            <p:ph idx="1"/>
          </p:nvPr>
        </p:nvGraphicFramePr>
        <p:xfrm>
          <a:off x="990600" y="1524000"/>
          <a:ext cx="6934200" cy="5126990"/>
        </p:xfrm>
        <a:graphic>
          <a:graphicData uri="http://schemas.openxmlformats.org/drawingml/2006/table">
            <a:tbl>
              <a:tblPr/>
              <a:tblGrid>
                <a:gridCol w="4090988"/>
                <a:gridCol w="1363662"/>
                <a:gridCol w="1479550"/>
              </a:tblGrid>
              <a:tr h="295275">
                <a:tc gridSpan="3">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imes New Roman" pitchFamily="18" charset="0"/>
                          <a:cs typeface="Times New Roman" pitchFamily="18" charset="0"/>
                        </a:rPr>
                        <a:t>Neraca </a:t>
                      </a:r>
                      <a:endParaRPr kumimoji="0" lang="en-US" sz="1400" b="0" i="0" u="none" strike="noStrike" cap="none" normalizeH="0" baseline="0" smtClean="0">
                        <a:ln>
                          <a:noFill/>
                        </a:ln>
                        <a:solidFill>
                          <a:srgbClr val="000000"/>
                        </a:solidFill>
                        <a:effectLst/>
                        <a:latin typeface="Times New Roman" pitchFamily="18" charset="0"/>
                        <a:cs typeface="Times New Roman" pitchFamily="18" charset="0"/>
                      </a:endParaRPr>
                    </a:p>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imes New Roman" pitchFamily="18" charset="0"/>
                          <a:cs typeface="Times New Roman" pitchFamily="18" charset="0"/>
                        </a:rPr>
                        <a:t>31 Desember 20x1</a:t>
                      </a:r>
                      <a:endParaRPr kumimoji="0" lang="es-ES" sz="14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c hMerge="1">
                  <a:txBody>
                    <a:bodyPr/>
                    <a:lstStyle/>
                    <a:p>
                      <a:endParaRPr lang="en-US"/>
                    </a:p>
                  </a:txBody>
                  <a:tcPr/>
                </a:tc>
                <a:tc hMerge="1">
                  <a:txBody>
                    <a:bodyPr/>
                    <a:lstStyle/>
                    <a:p>
                      <a:endParaRPr lang="en-US"/>
                    </a:p>
                  </a:txBody>
                  <a:tcPr/>
                </a:tc>
              </a:tr>
              <a:tr h="244475">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000" b="0" i="0" u="none" strike="noStrike" cap="none" normalizeH="0" baseline="0" smtClean="0">
                        <a:ln>
                          <a:noFill/>
                        </a:ln>
                        <a:solidFill>
                          <a:srgbClr val="000000"/>
                        </a:solidFill>
                        <a:effectLst>
                          <a:outerShdw blurRad="38100" dist="38100" dir="2700000" algn="tl">
                            <a:srgbClr val="FFFFFF"/>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imes New Roman" pitchFamily="18" charset="0"/>
                          <a:cs typeface="Times New Roman" pitchFamily="18" charset="0"/>
                        </a:rPr>
                        <a:t>Popper</a:t>
                      </a:r>
                      <a:endParaRPr kumimoji="0" lang="es-ES" sz="14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342900" marR="0" lvl="0" indent="-342900" algn="ct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imes New Roman" pitchFamily="18" charset="0"/>
                          <a:cs typeface="Times New Roman" pitchFamily="18" charset="0"/>
                        </a:rPr>
                        <a:t>Sun</a:t>
                      </a:r>
                      <a:endParaRPr kumimoji="0" lang="es-ES" sz="14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r>
              <a:tr h="244475">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Times New Roman" pitchFamily="18" charset="0"/>
                          <a:cs typeface="Times New Roman" pitchFamily="18" charset="0"/>
                        </a:rPr>
                        <a:t>Aktiva</a:t>
                      </a:r>
                      <a:endParaRPr kumimoji="0" lang="es-ES" sz="14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000" b="0" i="0" u="none" strike="noStrike" cap="none" normalizeH="0" baseline="0" smtClean="0">
                        <a:ln>
                          <a:noFill/>
                        </a:ln>
                        <a:solidFill>
                          <a:srgbClr val="000000"/>
                        </a:solidFill>
                        <a:effectLst>
                          <a:outerShdw blurRad="38100" dist="38100" dir="2700000" algn="tl">
                            <a:srgbClr val="FFFFFF"/>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000" b="0" i="0" u="none" strike="noStrike" cap="none" normalizeH="0" baseline="0" smtClean="0">
                        <a:ln>
                          <a:noFill/>
                        </a:ln>
                        <a:solidFill>
                          <a:srgbClr val="000000"/>
                        </a:solidFill>
                        <a:effectLst>
                          <a:outerShdw blurRad="38100" dist="38100" dir="2700000" algn="tl">
                            <a:srgbClr val="FFFFFF"/>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r>
              <a:tr h="195263">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imes New Roman" pitchFamily="18" charset="0"/>
                          <a:cs typeface="Times New Roman" pitchFamily="18" charset="0"/>
                        </a:rPr>
                        <a:t>Kas</a:t>
                      </a:r>
                      <a:endParaRPr kumimoji="0" lang="es-ES" sz="14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imes New Roman" pitchFamily="18" charset="0"/>
                          <a:cs typeface="Times New Roman" pitchFamily="18" charset="0"/>
                        </a:rPr>
                        <a:t>5.000</a:t>
                      </a:r>
                      <a:endParaRPr kumimoji="0" lang="es-ES" sz="14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imes New Roman" pitchFamily="18" charset="0"/>
                          <a:cs typeface="Times New Roman" pitchFamily="18" charset="0"/>
                        </a:rPr>
                        <a:t>3.000</a:t>
                      </a:r>
                      <a:endParaRPr kumimoji="0" lang="es-ES" sz="14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r>
              <a:tr h="195263">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imes New Roman" pitchFamily="18" charset="0"/>
                          <a:cs typeface="Times New Roman" pitchFamily="18" charset="0"/>
                        </a:rPr>
                        <a:t>Piutang (bersih)</a:t>
                      </a:r>
                      <a:endParaRPr kumimoji="0" lang="es-ES" sz="14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imes New Roman" pitchFamily="18" charset="0"/>
                          <a:cs typeface="Times New Roman" pitchFamily="18" charset="0"/>
                        </a:rPr>
                        <a:t>84.000</a:t>
                      </a:r>
                      <a:endParaRPr kumimoji="0" lang="es-ES" sz="14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imes New Roman" pitchFamily="18" charset="0"/>
                          <a:cs typeface="Times New Roman" pitchFamily="18" charset="0"/>
                        </a:rPr>
                        <a:t>30.000</a:t>
                      </a:r>
                      <a:endParaRPr kumimoji="0" lang="es-ES" sz="14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r>
              <a:tr h="230188">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imes New Roman" pitchFamily="18" charset="0"/>
                          <a:cs typeface="Times New Roman" pitchFamily="18" charset="0"/>
                        </a:rPr>
                        <a:t>Persediaan</a:t>
                      </a:r>
                      <a:endParaRPr kumimoji="0" lang="es-ES" sz="14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imes New Roman" pitchFamily="18" charset="0"/>
                          <a:cs typeface="Times New Roman" pitchFamily="18" charset="0"/>
                        </a:rPr>
                        <a:t>95.000</a:t>
                      </a:r>
                      <a:endParaRPr kumimoji="0" lang="es-ES" sz="14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imes New Roman" pitchFamily="18" charset="0"/>
                          <a:cs typeface="Times New Roman" pitchFamily="18" charset="0"/>
                        </a:rPr>
                        <a:t>60.000</a:t>
                      </a:r>
                      <a:endParaRPr kumimoji="0" lang="es-ES" sz="14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r>
              <a:tr h="195263">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imes New Roman" pitchFamily="18" charset="0"/>
                          <a:cs typeface="Times New Roman" pitchFamily="18" charset="0"/>
                        </a:rPr>
                        <a:t>Aktiva tetap (bersih)</a:t>
                      </a:r>
                      <a:endParaRPr kumimoji="0" lang="es-ES" sz="14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imes New Roman" pitchFamily="18" charset="0"/>
                          <a:cs typeface="Times New Roman" pitchFamily="18" charset="0"/>
                        </a:rPr>
                        <a:t>375.000</a:t>
                      </a:r>
                      <a:endParaRPr kumimoji="0" lang="es-ES" sz="14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imes New Roman" pitchFamily="18" charset="0"/>
                          <a:cs typeface="Times New Roman" pitchFamily="18" charset="0"/>
                        </a:rPr>
                        <a:t>250.000</a:t>
                      </a:r>
                      <a:endParaRPr kumimoji="0" lang="es-ES" sz="14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r>
              <a:tr h="195263">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imes New Roman" pitchFamily="18" charset="0"/>
                          <a:cs typeface="Times New Roman" pitchFamily="18" charset="0"/>
                        </a:rPr>
                        <a:t>Aktiva lain-lain</a:t>
                      </a:r>
                      <a:endParaRPr kumimoji="0" lang="es-ES" sz="14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imes New Roman" pitchFamily="18" charset="0"/>
                          <a:cs typeface="Times New Roman" pitchFamily="18" charset="0"/>
                        </a:rPr>
                        <a:t>25.000</a:t>
                      </a:r>
                      <a:endParaRPr kumimoji="0" lang="es-ES" sz="14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imes New Roman" pitchFamily="18" charset="0"/>
                          <a:cs typeface="Times New Roman" pitchFamily="18" charset="0"/>
                        </a:rPr>
                        <a:t>15.000</a:t>
                      </a:r>
                      <a:endParaRPr kumimoji="0" lang="es-ES" sz="14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r>
              <a:tr h="244475">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imes New Roman" pitchFamily="18" charset="0"/>
                          <a:cs typeface="Times New Roman" pitchFamily="18" charset="0"/>
                        </a:rPr>
                        <a:t>Investasi pada saham Sun</a:t>
                      </a:r>
                      <a:endParaRPr kumimoji="0" lang="es-ES" sz="14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imes New Roman" pitchFamily="18" charset="0"/>
                          <a:cs typeface="Times New Roman" pitchFamily="18" charset="0"/>
                        </a:rPr>
                        <a:t>300.000</a:t>
                      </a:r>
                      <a:endParaRPr kumimoji="0" lang="es-ES" sz="14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400" b="0" i="0" u="none" strike="noStrike" cap="none" normalizeH="0" baseline="0" smtClean="0">
                        <a:ln>
                          <a:noFill/>
                        </a:ln>
                        <a:solidFill>
                          <a:srgbClr val="000000"/>
                        </a:solidFill>
                        <a:effectLst>
                          <a:outerShdw blurRad="38100" dist="38100" dir="2700000" algn="tl">
                            <a:srgbClr val="FFFFFF"/>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r>
              <a:tr h="195263">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Times New Roman" pitchFamily="18" charset="0"/>
                          <a:cs typeface="Times New Roman" pitchFamily="18" charset="0"/>
                        </a:rPr>
                        <a:t>Total Aktiva</a:t>
                      </a:r>
                      <a:endParaRPr kumimoji="0" lang="es-ES" sz="14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600" b="1" i="0" u="none" strike="noStrike" cap="none" normalizeH="0" baseline="0" smtClean="0">
                          <a:ln>
                            <a:noFill/>
                          </a:ln>
                          <a:solidFill>
                            <a:srgbClr val="000000"/>
                          </a:solidFill>
                          <a:effectLst/>
                          <a:latin typeface="Times New Roman" pitchFamily="18" charset="0"/>
                          <a:cs typeface="Times New Roman" pitchFamily="18" charset="0"/>
                        </a:rPr>
                        <a:t>884.000</a:t>
                      </a:r>
                      <a:endParaRPr kumimoji="0" lang="es-ES" sz="16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600" b="1" i="0" u="none" strike="noStrike" cap="none" normalizeH="0" baseline="0" smtClean="0">
                          <a:ln>
                            <a:noFill/>
                          </a:ln>
                          <a:solidFill>
                            <a:srgbClr val="000000"/>
                          </a:solidFill>
                          <a:effectLst/>
                          <a:latin typeface="Times New Roman" pitchFamily="18" charset="0"/>
                          <a:cs typeface="Times New Roman" pitchFamily="18" charset="0"/>
                        </a:rPr>
                        <a:t>358.000</a:t>
                      </a:r>
                      <a:endParaRPr kumimoji="0" lang="es-ES" sz="16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r>
              <a:tr h="244475">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Times New Roman" pitchFamily="18" charset="0"/>
                          <a:cs typeface="Times New Roman" pitchFamily="18" charset="0"/>
                        </a:rPr>
                        <a:t>Kewajiban dan Ekuitas</a:t>
                      </a:r>
                      <a:endParaRPr kumimoji="0" lang="es-ES" sz="14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000" b="0" i="0" u="none" strike="noStrike" cap="none" normalizeH="0" baseline="0" smtClean="0">
                        <a:ln>
                          <a:noFill/>
                        </a:ln>
                        <a:solidFill>
                          <a:srgbClr val="000000"/>
                        </a:solidFill>
                        <a:effectLst>
                          <a:outerShdw blurRad="38100" dist="38100" dir="2700000" algn="tl">
                            <a:srgbClr val="FFFFFF"/>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0" marR="0" lvl="0" indent="0" algn="l" defTabSz="914400" rtl="0" eaLnBrk="1" fontAlgn="base" latinLnBrk="0" hangingPunct="1">
                        <a:lnSpc>
                          <a:spcPct val="100000"/>
                        </a:lnSpc>
                        <a:spcBef>
                          <a:spcPct val="20000"/>
                        </a:spcBef>
                        <a:spcAft>
                          <a:spcPct val="0"/>
                        </a:spcAft>
                        <a:buClr>
                          <a:schemeClr val="hlink"/>
                        </a:buClr>
                        <a:buSzPct val="70000"/>
                        <a:buFont typeface="Wingdings" pitchFamily="2" charset="2"/>
                        <a:buNone/>
                        <a:tabLst/>
                      </a:pPr>
                      <a:endParaRPr kumimoji="0" lang="en-US" sz="1000" b="0" i="0" u="none" strike="noStrike" cap="none" normalizeH="0" baseline="0" smtClean="0">
                        <a:ln>
                          <a:noFill/>
                        </a:ln>
                        <a:solidFill>
                          <a:srgbClr val="000000"/>
                        </a:solidFill>
                        <a:effectLst>
                          <a:outerShdw blurRad="38100" dist="38100" dir="2700000" algn="tl">
                            <a:srgbClr val="FFFFFF"/>
                          </a:outerShdw>
                        </a:effectLst>
                        <a:latin typeface="Tahoma" pitchFamily="34"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r>
              <a:tr h="195263">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imes New Roman" pitchFamily="18" charset="0"/>
                          <a:cs typeface="Times New Roman" pitchFamily="18" charset="0"/>
                        </a:rPr>
                        <a:t>Utang Jangka Pendek</a:t>
                      </a:r>
                      <a:endParaRPr kumimoji="0" lang="es-ES" sz="14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imes New Roman" pitchFamily="18" charset="0"/>
                          <a:cs typeface="Times New Roman" pitchFamily="18" charset="0"/>
                        </a:rPr>
                        <a:t>60.000</a:t>
                      </a:r>
                      <a:endParaRPr kumimoji="0" lang="es-ES" sz="14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imes New Roman" pitchFamily="18" charset="0"/>
                          <a:cs typeface="Times New Roman" pitchFamily="18" charset="0"/>
                        </a:rPr>
                        <a:t>8.000</a:t>
                      </a:r>
                      <a:endParaRPr kumimoji="0" lang="es-ES" sz="14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r>
              <a:tr h="311150">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imes New Roman" pitchFamily="18" charset="0"/>
                          <a:cs typeface="Times New Roman" pitchFamily="18" charset="0"/>
                        </a:rPr>
                        <a:t>Utang Jangka Panjang</a:t>
                      </a:r>
                      <a:endParaRPr kumimoji="0" lang="es-ES" sz="14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imes New Roman" pitchFamily="18" charset="0"/>
                          <a:cs typeface="Times New Roman" pitchFamily="18" charset="0"/>
                        </a:rPr>
                        <a:t>200.000</a:t>
                      </a:r>
                      <a:endParaRPr kumimoji="0" lang="es-ES" sz="14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imes New Roman" pitchFamily="18" charset="0"/>
                          <a:cs typeface="Times New Roman" pitchFamily="18" charset="0"/>
                        </a:rPr>
                        <a:t>50.000</a:t>
                      </a:r>
                      <a:endParaRPr kumimoji="0" lang="es-ES" sz="14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r>
              <a:tr h="195263">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imes New Roman" pitchFamily="18" charset="0"/>
                          <a:cs typeface="Times New Roman" pitchFamily="18" charset="0"/>
                        </a:rPr>
                        <a:t>Saham Biasa</a:t>
                      </a:r>
                      <a:endParaRPr kumimoji="0" lang="es-ES" sz="14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imes New Roman" pitchFamily="18" charset="0"/>
                          <a:cs typeface="Times New Roman" pitchFamily="18" charset="0"/>
                        </a:rPr>
                        <a:t>500.000</a:t>
                      </a:r>
                      <a:endParaRPr kumimoji="0" lang="es-ES" sz="14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imes New Roman" pitchFamily="18" charset="0"/>
                          <a:cs typeface="Times New Roman" pitchFamily="18" charset="0"/>
                        </a:rPr>
                        <a:t>200.000</a:t>
                      </a:r>
                      <a:endParaRPr kumimoji="0" lang="es-ES" sz="14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r>
              <a:tr h="195263">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imes New Roman" pitchFamily="18" charset="0"/>
                          <a:cs typeface="Times New Roman" pitchFamily="18" charset="0"/>
                        </a:rPr>
                        <a:t>Laba di Tahan</a:t>
                      </a:r>
                      <a:endParaRPr kumimoji="0" lang="es-ES" sz="14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imes New Roman" pitchFamily="18" charset="0"/>
                          <a:cs typeface="Times New Roman" pitchFamily="18" charset="0"/>
                        </a:rPr>
                        <a:t>124.000</a:t>
                      </a:r>
                      <a:endParaRPr kumimoji="0" lang="es-ES" sz="14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0" i="0" u="none" strike="noStrike" cap="none" normalizeH="0" baseline="0" smtClean="0">
                          <a:ln>
                            <a:noFill/>
                          </a:ln>
                          <a:solidFill>
                            <a:srgbClr val="000000"/>
                          </a:solidFill>
                          <a:effectLst/>
                          <a:latin typeface="Times New Roman" pitchFamily="18" charset="0"/>
                          <a:cs typeface="Times New Roman" pitchFamily="18" charset="0"/>
                        </a:rPr>
                        <a:t>100.000</a:t>
                      </a:r>
                      <a:endParaRPr kumimoji="0" lang="es-ES" sz="14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r>
              <a:tr h="195263">
                <a:tc>
                  <a:txBody>
                    <a:bodyPr/>
                    <a:lstStyle/>
                    <a:p>
                      <a:pPr marL="342900" marR="0" lvl="0" indent="-342900" algn="just"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Times New Roman" pitchFamily="18" charset="0"/>
                          <a:cs typeface="Times New Roman" pitchFamily="18" charset="0"/>
                        </a:rPr>
                        <a:t>Total Kewajiban dan Ekuitas </a:t>
                      </a:r>
                      <a:endParaRPr kumimoji="0" lang="es-ES" sz="14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Times New Roman" pitchFamily="18" charset="0"/>
                          <a:cs typeface="Times New Roman" pitchFamily="18" charset="0"/>
                        </a:rPr>
                        <a:t>844.000</a:t>
                      </a:r>
                      <a:endParaRPr kumimoji="0" lang="es-ES" sz="14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342900" marR="0" lvl="0" indent="-342900" algn="r" defTabSz="914400" rtl="0" eaLnBrk="1" fontAlgn="base" latinLnBrk="0" hangingPunct="1">
                        <a:lnSpc>
                          <a:spcPct val="100000"/>
                        </a:lnSpc>
                        <a:spcBef>
                          <a:spcPct val="0"/>
                        </a:spcBef>
                        <a:spcAft>
                          <a:spcPct val="0"/>
                        </a:spcAft>
                        <a:buClrTx/>
                        <a:buSzTx/>
                        <a:buFontTx/>
                        <a:buNone/>
                        <a:tabLst/>
                      </a:pPr>
                      <a:r>
                        <a:rPr kumimoji="0" lang="es-ES" sz="1400" b="1" i="0" u="none" strike="noStrike" cap="none" normalizeH="0" baseline="0" smtClean="0">
                          <a:ln>
                            <a:noFill/>
                          </a:ln>
                          <a:solidFill>
                            <a:srgbClr val="000000"/>
                          </a:solidFill>
                          <a:effectLst/>
                          <a:latin typeface="Times New Roman" pitchFamily="18" charset="0"/>
                          <a:cs typeface="Times New Roman" pitchFamily="18" charset="0"/>
                        </a:rPr>
                        <a:t>358.000</a:t>
                      </a:r>
                      <a:endParaRPr kumimoji="0" lang="es-ES" sz="1400" b="0" i="0" u="none" strike="noStrike" cap="none" normalizeH="0" baseline="0" smtClean="0">
                        <a:ln>
                          <a:noFill/>
                        </a:ln>
                        <a:solidFill>
                          <a:srgbClr val="000000"/>
                        </a:solidFill>
                        <a:effectLst/>
                        <a:latin typeface="Arial" charset="0"/>
                      </a:endParaRPr>
                    </a:p>
                  </a:txBody>
                  <a:tcPr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7010400"/>
          </a:xfrm>
          <a:prstGeom prst="rect">
            <a:avLst/>
          </a:prstGeom>
          <a:solidFill>
            <a:schemeClr val="accent1">
              <a:lumMod val="40000"/>
              <a:lumOff val="60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995" name="Rectangle 3"/>
          <p:cNvSpPr>
            <a:spLocks noGrp="1" noChangeArrowheads="1"/>
          </p:cNvSpPr>
          <p:nvPr>
            <p:ph type="body" idx="1"/>
          </p:nvPr>
        </p:nvSpPr>
        <p:spPr>
          <a:xfrm>
            <a:off x="762000" y="1295400"/>
            <a:ext cx="7772400" cy="4495800"/>
          </a:xfrm>
        </p:spPr>
        <p:txBody>
          <a:bodyPr/>
          <a:lstStyle/>
          <a:p>
            <a:pPr eaLnBrk="1" hangingPunct="1">
              <a:lnSpc>
                <a:spcPct val="80000"/>
              </a:lnSpc>
              <a:buFont typeface="Wingdings" pitchFamily="2" charset="2"/>
              <a:buNone/>
              <a:defRPr/>
            </a:pPr>
            <a:r>
              <a:rPr lang="sv-SE" sz="2000" smtClean="0"/>
              <a:t>    Informasi tambahan terkait dengan Popper dan Sun ádalah sebagai berikut:</a:t>
            </a:r>
          </a:p>
          <a:p>
            <a:pPr eaLnBrk="1" hangingPunct="1">
              <a:lnSpc>
                <a:spcPct val="80000"/>
              </a:lnSpc>
              <a:buFont typeface="Wingdings" pitchFamily="2" charset="2"/>
              <a:buNone/>
              <a:defRPr/>
            </a:pPr>
            <a:endParaRPr lang="en-US" sz="2000" smtClean="0"/>
          </a:p>
          <a:p>
            <a:pPr eaLnBrk="1" hangingPunct="1">
              <a:lnSpc>
                <a:spcPct val="80000"/>
              </a:lnSpc>
              <a:defRPr/>
            </a:pPr>
            <a:r>
              <a:rPr lang="sv-SE" sz="2000" smtClean="0"/>
              <a:t>Popper menggunakan metode ekuitas untuk mencatat investasi pada Sun. Akun investasi dicatat pada nilai buku aktiva bersih Sun dan disesuaikan dengan bagian Popper atas laba dan dividen Sun</a:t>
            </a:r>
          </a:p>
          <a:p>
            <a:pPr eaLnBrk="1" hangingPunct="1">
              <a:lnSpc>
                <a:spcPct val="80000"/>
              </a:lnSpc>
              <a:buFont typeface="Wingdings" pitchFamily="2" charset="2"/>
              <a:buNone/>
              <a:defRPr/>
            </a:pPr>
            <a:endParaRPr lang="en-US" sz="2000" smtClean="0"/>
          </a:p>
          <a:p>
            <a:pPr eaLnBrk="1" hangingPunct="1">
              <a:lnSpc>
                <a:spcPct val="80000"/>
              </a:lnSpc>
              <a:defRPr/>
            </a:pPr>
            <a:r>
              <a:rPr lang="sv-SE" sz="2000" smtClean="0"/>
              <a:t>Sun berutang ke Popper senilai 1.000</a:t>
            </a:r>
          </a:p>
          <a:p>
            <a:pPr eaLnBrk="1" hangingPunct="1">
              <a:lnSpc>
                <a:spcPct val="80000"/>
              </a:lnSpc>
              <a:buFont typeface="Wingdings" pitchFamily="2" charset="2"/>
              <a:buNone/>
              <a:defRPr/>
            </a:pPr>
            <a:endParaRPr lang="en-US" sz="2000" smtClean="0"/>
          </a:p>
          <a:p>
            <a:pPr eaLnBrk="1" hangingPunct="1">
              <a:lnSpc>
                <a:spcPct val="80000"/>
              </a:lnSpc>
              <a:defRPr/>
            </a:pPr>
            <a:r>
              <a:rPr lang="it-IT" sz="2000" smtClean="0"/>
              <a:t>Sun membeli persediaan dari popper senilai 6.000 selama tahun 20x1. Pesediaan tersebut mempunyai biaya perolehan awal 4.000,  Sun masih memegang persediaan tersebut pada akhir periode.</a:t>
            </a:r>
            <a:endParaRPr lang="en-US" sz="2000" smtClean="0"/>
          </a:p>
          <a:p>
            <a:pPr eaLnBrk="1" hangingPunct="1">
              <a:lnSpc>
                <a:spcPct val="80000"/>
              </a:lnSpc>
              <a:buFont typeface="Wingdings" pitchFamily="2" charset="2"/>
              <a:buNone/>
              <a:defRPr/>
            </a:pPr>
            <a:endParaRPr lang="en-US" sz="2000" smtClean="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7010400"/>
          </a:xfrm>
          <a:prstGeom prst="rect">
            <a:avLst/>
          </a:prstGeom>
          <a:solidFill>
            <a:schemeClr val="accent1">
              <a:lumMod val="40000"/>
              <a:lumOff val="60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074" name="Object 3"/>
          <p:cNvGraphicFramePr>
            <a:graphicFrameLocks noGrp="1" noChangeAspect="1"/>
          </p:cNvGraphicFramePr>
          <p:nvPr>
            <p:ph idx="1"/>
          </p:nvPr>
        </p:nvGraphicFramePr>
        <p:xfrm>
          <a:off x="533400" y="304800"/>
          <a:ext cx="8153400" cy="5827713"/>
        </p:xfrm>
        <a:graphic>
          <a:graphicData uri="http://schemas.openxmlformats.org/presentationml/2006/ole">
            <mc:AlternateContent xmlns:mc="http://schemas.openxmlformats.org/markup-compatibility/2006">
              <mc:Choice xmlns:v="urn:schemas-microsoft-com:vml" Requires="v">
                <p:oleObj spid="_x0000_s3075" name="Document" r:id="rId4" imgW="5650479" imgH="4367940" progId="Word.Document.8">
                  <p:embed/>
                </p:oleObj>
              </mc:Choice>
              <mc:Fallback>
                <p:oleObj name="Document" r:id="rId4" imgW="5650479" imgH="4367940" progId="Word.Document.8">
                  <p:embed/>
                  <p:pic>
                    <p:nvPicPr>
                      <p:cNvPr id="0" name="Object 3"/>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33400" y="304800"/>
                        <a:ext cx="8153400" cy="5827713"/>
                      </a:xfrm>
                      <a:prstGeom prst="rect">
                        <a:avLst/>
                      </a:prstGeom>
                      <a:solidFill>
                        <a:schemeClr val="hlink"/>
                      </a:solidFill>
                    </p:spPr>
                  </p:pic>
                </p:oleObj>
              </mc:Fallback>
            </mc:AlternateContent>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4" name="Rectangle 3"/>
          <p:cNvSpPr/>
          <p:nvPr/>
        </p:nvSpPr>
        <p:spPr>
          <a:xfrm>
            <a:off x="0" y="0"/>
            <a:ext cx="9144000" cy="7086600"/>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 name="Rectangle 5"/>
          <p:cNvSpPr/>
          <p:nvPr/>
        </p:nvSpPr>
        <p:spPr>
          <a:xfrm>
            <a:off x="5943600" y="4724400"/>
            <a:ext cx="3200400" cy="23622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4724400"/>
            <a:ext cx="3124200" cy="23622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Change-Management-1.jpg"/>
          <p:cNvPicPr>
            <a:picLocks noChangeAspect="1"/>
          </p:cNvPicPr>
          <p:nvPr/>
        </p:nvPicPr>
        <p:blipFill>
          <a:blip r:embed="rId2"/>
          <a:stretch>
            <a:fillRect/>
          </a:stretch>
        </p:blipFill>
        <p:spPr>
          <a:xfrm>
            <a:off x="3352800" y="4724400"/>
            <a:ext cx="2362200" cy="2362200"/>
          </a:xfrm>
          <a:prstGeom prst="rect">
            <a:avLst/>
          </a:prstGeom>
        </p:spPr>
      </p:pic>
      <p:sp>
        <p:nvSpPr>
          <p:cNvPr id="11" name="Rectangle 2"/>
          <p:cNvSpPr txBox="1">
            <a:spLocks noChangeArrowheads="1"/>
          </p:cNvSpPr>
          <p:nvPr/>
        </p:nvSpPr>
        <p:spPr>
          <a:xfrm>
            <a:off x="457200" y="0"/>
            <a:ext cx="7543800" cy="744538"/>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sv-SE" sz="2400" b="1" i="0" u="none" strike="noStrike" kern="1200" cap="none" spc="0" normalizeH="0" baseline="0" noProof="0" dirty="0" smtClean="0">
                <a:ln>
                  <a:noFill/>
                </a:ln>
                <a:effectLst/>
                <a:uLnTx/>
                <a:uFillTx/>
                <a:latin typeface="Tahoma" pitchFamily="34" charset="0"/>
                <a:ea typeface="Tahoma" pitchFamily="34" charset="0"/>
                <a:cs typeface="Tahoma" pitchFamily="34" charset="0"/>
              </a:rPr>
              <a:t>Bentuk Penggabungan usaha</a:t>
            </a:r>
            <a:endParaRPr kumimoji="0" lang="en-US" sz="2400" b="1" i="0" u="none" strike="noStrike" kern="1200" cap="none" spc="0" normalizeH="0" baseline="0" noProof="0" dirty="0" smtClean="0">
              <a:ln>
                <a:noFill/>
              </a:ln>
              <a:effectLst/>
              <a:uLnTx/>
              <a:uFillTx/>
              <a:latin typeface="Tahoma" pitchFamily="34" charset="0"/>
              <a:ea typeface="Tahoma" pitchFamily="34" charset="0"/>
              <a:cs typeface="Tahoma" pitchFamily="34" charset="0"/>
            </a:endParaRPr>
          </a:p>
        </p:txBody>
      </p:sp>
      <p:sp>
        <p:nvSpPr>
          <p:cNvPr id="12" name="Rectangle 3"/>
          <p:cNvSpPr txBox="1">
            <a:spLocks noChangeArrowheads="1"/>
          </p:cNvSpPr>
          <p:nvPr/>
        </p:nvSpPr>
        <p:spPr>
          <a:xfrm>
            <a:off x="457200" y="1066800"/>
            <a:ext cx="8229600" cy="464820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90000"/>
              </a:lnSpc>
              <a:spcBef>
                <a:spcPct val="20000"/>
              </a:spcBef>
              <a:spcAft>
                <a:spcPts val="0"/>
              </a:spcAft>
              <a:buClrTx/>
              <a:buSzTx/>
              <a:buFont typeface="Arial" pitchFamily="34" charset="0"/>
              <a:buNone/>
              <a:tabLst/>
              <a:defRPr/>
            </a:pPr>
            <a:r>
              <a:rPr kumimoji="0" lang="sv-SE" sz="2200" b="1" i="0" u="none" strike="noStrike" kern="1200" cap="none" spc="0" normalizeH="0" baseline="0" noProof="0" dirty="0" smtClean="0">
                <a:ln>
                  <a:noFill/>
                </a:ln>
                <a:effectLst/>
                <a:uLnTx/>
                <a:uFillTx/>
                <a:latin typeface="Tahoma" pitchFamily="34" charset="0"/>
                <a:ea typeface="Tahoma" pitchFamily="34" charset="0"/>
                <a:cs typeface="Tahoma" pitchFamily="34" charset="0"/>
              </a:rPr>
              <a:t>Merger statutori (merger)</a:t>
            </a:r>
            <a:r>
              <a:rPr kumimoji="0" lang="sv-SE" sz="2200" b="0" i="0" u="none" strike="noStrike" kern="1200" cap="none" spc="0" normalizeH="0" baseline="0" noProof="0" dirty="0" smtClean="0">
                <a:ln>
                  <a:noFill/>
                </a:ln>
                <a:effectLst/>
                <a:uLnTx/>
                <a:uFillTx/>
                <a:latin typeface="Tahoma" pitchFamily="34" charset="0"/>
                <a:ea typeface="Tahoma" pitchFamily="34" charset="0"/>
                <a:cs typeface="Tahoma" pitchFamily="34" charset="0"/>
              </a:rPr>
              <a:t> : </a:t>
            </a:r>
          </a:p>
          <a:p>
            <a:pPr marL="0" marR="0" lvl="0" indent="0" algn="ctr" defTabSz="914400" rtl="0" eaLnBrk="1" fontAlgn="auto" latinLnBrk="0" hangingPunct="1">
              <a:lnSpc>
                <a:spcPct val="90000"/>
              </a:lnSpc>
              <a:spcBef>
                <a:spcPct val="20000"/>
              </a:spcBef>
              <a:spcAft>
                <a:spcPts val="0"/>
              </a:spcAft>
              <a:buClrTx/>
              <a:buSzTx/>
              <a:buFont typeface="Wingdings" pitchFamily="2" charset="2"/>
              <a:buNone/>
              <a:tabLst/>
              <a:defRPr/>
            </a:pPr>
            <a:r>
              <a:rPr kumimoji="0" lang="sv-SE" sz="2200" b="0" i="0" u="none" strike="noStrike" kern="1200" cap="none" spc="0" normalizeH="0" baseline="0" noProof="0" dirty="0" smtClean="0">
                <a:ln>
                  <a:noFill/>
                </a:ln>
                <a:effectLst/>
                <a:uLnTx/>
                <a:uFillTx/>
                <a:latin typeface="Tahoma" pitchFamily="34" charset="0"/>
                <a:ea typeface="Tahoma" pitchFamily="34" charset="0"/>
                <a:cs typeface="Tahoma" pitchFamily="34" charset="0"/>
              </a:rPr>
              <a:t>	Jenis penggabungan usaha dimana hanya ada satu dari perusahaan yang bergabung yang bertahan dan perusahaan lainnya dibubarkan. </a:t>
            </a:r>
          </a:p>
          <a:p>
            <a:pPr marL="0" marR="0" lvl="0" indent="0" algn="ctr" defTabSz="914400" rtl="0" eaLnBrk="1" fontAlgn="auto" latinLnBrk="0" hangingPunct="1">
              <a:lnSpc>
                <a:spcPct val="90000"/>
              </a:lnSpc>
              <a:spcBef>
                <a:spcPct val="20000"/>
              </a:spcBef>
              <a:spcAft>
                <a:spcPts val="0"/>
              </a:spcAft>
              <a:buClrTx/>
              <a:buSzTx/>
              <a:buFont typeface="Wingdings" pitchFamily="2" charset="2"/>
              <a:buNone/>
              <a:tabLst/>
              <a:defRPr/>
            </a:pPr>
            <a:r>
              <a:rPr kumimoji="0" lang="sv-SE" sz="2200" b="0" i="0" u="none" strike="noStrike" kern="1200" cap="none" spc="0" normalizeH="0" baseline="0" noProof="0" dirty="0" smtClean="0">
                <a:ln>
                  <a:noFill/>
                </a:ln>
                <a:effectLst/>
                <a:uLnTx/>
                <a:uFillTx/>
                <a:latin typeface="Tahoma" pitchFamily="34" charset="0"/>
                <a:ea typeface="Tahoma" pitchFamily="34" charset="0"/>
                <a:cs typeface="Tahoma" pitchFamily="34" charset="0"/>
              </a:rPr>
              <a:t>	</a:t>
            </a:r>
          </a:p>
          <a:p>
            <a:pPr marL="0" marR="0" lvl="0" indent="0" algn="ctr" defTabSz="914400" rtl="0" eaLnBrk="1" fontAlgn="auto" latinLnBrk="0" hangingPunct="1">
              <a:lnSpc>
                <a:spcPct val="90000"/>
              </a:lnSpc>
              <a:spcBef>
                <a:spcPct val="20000"/>
              </a:spcBef>
              <a:spcAft>
                <a:spcPts val="0"/>
              </a:spcAft>
              <a:buClrTx/>
              <a:buSzTx/>
              <a:buFont typeface="Wingdings" pitchFamily="2" charset="2"/>
              <a:buNone/>
              <a:tabLst/>
              <a:defRPr/>
            </a:pPr>
            <a:r>
              <a:rPr kumimoji="0" lang="sv-SE" sz="2200" b="0" i="0" u="none" strike="noStrike" kern="1200" cap="none" spc="0" normalizeH="0" baseline="0" noProof="0" dirty="0" smtClean="0">
                <a:ln>
                  <a:noFill/>
                </a:ln>
                <a:effectLst/>
                <a:uLnTx/>
                <a:uFillTx/>
                <a:latin typeface="Tahoma" pitchFamily="34" charset="0"/>
                <a:ea typeface="Tahoma" pitchFamily="34" charset="0"/>
                <a:cs typeface="Tahoma" pitchFamily="34" charset="0"/>
              </a:rPr>
              <a:t>	Aktiva dan kewajiban dari perusahaan yang diakuisisi dipindahkan ke perusahaan pengakuisisi dan perusahaan yang diakuisisi dibubarkan atau dilikuidasi. Setelah merger operasi dari perusahaan yang dulunya terpisah sekarang berada di bawah satu entitas.</a:t>
            </a:r>
            <a:endParaRPr kumimoji="0" lang="en-US" sz="2200" b="0" i="0" u="none" strike="noStrike" kern="1200" cap="none" spc="0" normalizeH="0" baseline="0" noProof="0" dirty="0" smtClean="0">
              <a:ln>
                <a:noFill/>
              </a:ln>
              <a:effectLst/>
              <a:uLnTx/>
              <a:uFillTx/>
              <a:latin typeface="Tahoma" pitchFamily="34" charset="0"/>
              <a:ea typeface="Tahoma" pitchFamily="34" charset="0"/>
              <a:cs typeface="Tahoma"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0" y="0"/>
            <a:ext cx="9144000" cy="7010400"/>
          </a:xfrm>
          <a:prstGeom prst="rect">
            <a:avLst/>
          </a:prstGeom>
          <a:solidFill>
            <a:schemeClr val="accent1">
              <a:lumMod val="40000"/>
              <a:lumOff val="60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098" name="Object 209"/>
          <p:cNvGraphicFramePr>
            <a:graphicFrameLocks noGrp="1" noChangeAspect="1"/>
          </p:cNvGraphicFramePr>
          <p:nvPr>
            <p:ph sz="half" idx="2"/>
          </p:nvPr>
        </p:nvGraphicFramePr>
        <p:xfrm>
          <a:off x="940496" y="552450"/>
          <a:ext cx="7367740" cy="5238750"/>
        </p:xfrm>
        <a:graphic>
          <a:graphicData uri="http://schemas.openxmlformats.org/presentationml/2006/ole">
            <mc:AlternateContent xmlns:mc="http://schemas.openxmlformats.org/markup-compatibility/2006">
              <mc:Choice xmlns:v="urn:schemas-microsoft-com:vml" Requires="v">
                <p:oleObj spid="_x0000_s4099" name="Document" r:id="rId4" imgW="5623509" imgH="2161808" progId="Word.Document.8">
                  <p:embed/>
                </p:oleObj>
              </mc:Choice>
              <mc:Fallback>
                <p:oleObj name="Document" r:id="rId4" imgW="5623509" imgH="2161808" progId="Word.Document.8">
                  <p:embed/>
                  <p:pic>
                    <p:nvPicPr>
                      <p:cNvPr id="0" name="Object 209"/>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40496" y="552450"/>
                        <a:ext cx="7367740" cy="5238750"/>
                      </a:xfrm>
                      <a:prstGeom prst="rect">
                        <a:avLst/>
                      </a:prstGeom>
                      <a:solidFill>
                        <a:schemeClr va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4" name="Rectangle 3"/>
          <p:cNvSpPr/>
          <p:nvPr/>
        </p:nvSpPr>
        <p:spPr>
          <a:xfrm>
            <a:off x="0" y="0"/>
            <a:ext cx="9144000" cy="7086600"/>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 name="Rectangle 5"/>
          <p:cNvSpPr/>
          <p:nvPr/>
        </p:nvSpPr>
        <p:spPr>
          <a:xfrm>
            <a:off x="5943600" y="4724400"/>
            <a:ext cx="3200400" cy="23622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4724400"/>
            <a:ext cx="3124200" cy="23622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Change-Management-1.jpg"/>
          <p:cNvPicPr>
            <a:picLocks noChangeAspect="1"/>
          </p:cNvPicPr>
          <p:nvPr/>
        </p:nvPicPr>
        <p:blipFill>
          <a:blip r:embed="rId2"/>
          <a:stretch>
            <a:fillRect/>
          </a:stretch>
        </p:blipFill>
        <p:spPr>
          <a:xfrm>
            <a:off x="3352800" y="4724400"/>
            <a:ext cx="2362200" cy="2362200"/>
          </a:xfrm>
          <a:prstGeom prst="rect">
            <a:avLst/>
          </a:prstGeom>
        </p:spPr>
      </p:pic>
      <p:sp>
        <p:nvSpPr>
          <p:cNvPr id="8" name="Rectangle 2"/>
          <p:cNvSpPr txBox="1">
            <a:spLocks noChangeArrowheads="1"/>
          </p:cNvSpPr>
          <p:nvPr/>
        </p:nvSpPr>
        <p:spPr>
          <a:xfrm>
            <a:off x="1066800" y="304800"/>
            <a:ext cx="3810000" cy="9144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none" spc="0" normalizeH="0" baseline="0" noProof="0" smtClean="0">
                <a:ln>
                  <a:noFill/>
                </a:ln>
                <a:solidFill>
                  <a:schemeClr val="tx1"/>
                </a:solidFill>
                <a:effectLst/>
                <a:uLnTx/>
                <a:uFillTx/>
                <a:latin typeface="+mj-lt"/>
                <a:ea typeface="+mj-ea"/>
                <a:cs typeface="+mj-cs"/>
              </a:rPr>
              <a:t>skema merger</a:t>
            </a:r>
            <a:endParaRPr kumimoji="0" lang="en-US" sz="3200" b="0" i="0" u="none" strike="noStrike" kern="1200" cap="none" spc="0" normalizeH="0" baseline="0" noProof="0" dirty="0" smtClean="0">
              <a:ln>
                <a:noFill/>
              </a:ln>
              <a:solidFill>
                <a:schemeClr val="tx1"/>
              </a:solidFill>
              <a:effectLst/>
              <a:uLnTx/>
              <a:uFillTx/>
              <a:latin typeface="+mj-lt"/>
              <a:ea typeface="+mj-ea"/>
              <a:cs typeface="+mj-cs"/>
            </a:endParaRPr>
          </a:p>
        </p:txBody>
      </p:sp>
      <p:grpSp>
        <p:nvGrpSpPr>
          <p:cNvPr id="9" name="Group 22"/>
          <p:cNvGrpSpPr>
            <a:grpSpLocks/>
          </p:cNvGrpSpPr>
          <p:nvPr/>
        </p:nvGrpSpPr>
        <p:grpSpPr bwMode="auto">
          <a:xfrm>
            <a:off x="1143000" y="1371600"/>
            <a:ext cx="7391400" cy="2994025"/>
            <a:chOff x="1980" y="3600"/>
            <a:chExt cx="6840" cy="2076"/>
          </a:xfrm>
        </p:grpSpPr>
        <p:sp>
          <p:nvSpPr>
            <p:cNvPr id="11" name="Text Box 23"/>
            <p:cNvSpPr txBox="1">
              <a:spLocks noChangeArrowheads="1"/>
            </p:cNvSpPr>
            <p:nvPr/>
          </p:nvSpPr>
          <p:spPr bwMode="auto">
            <a:xfrm>
              <a:off x="1980" y="3600"/>
              <a:ext cx="1980" cy="720"/>
            </a:xfrm>
            <a:prstGeom prst="rect">
              <a:avLst/>
            </a:prstGeom>
            <a:solidFill>
              <a:schemeClr val="accent1">
                <a:lumMod val="75000"/>
              </a:schemeClr>
            </a:solidFill>
            <a:ln>
              <a:headEnd/>
              <a:tailEnd/>
            </a:ln>
          </p:spPr>
          <p:style>
            <a:lnRef idx="0">
              <a:schemeClr val="accent1"/>
            </a:lnRef>
            <a:fillRef idx="3">
              <a:schemeClr val="accent1"/>
            </a:fillRef>
            <a:effectRef idx="3">
              <a:schemeClr val="accent1"/>
            </a:effectRef>
            <a:fontRef idx="minor">
              <a:schemeClr val="lt1"/>
            </a:fontRef>
          </p:style>
          <p:txBody>
            <a:bodyPr/>
            <a:lstStyle/>
            <a:p>
              <a:pPr algn="ctr" eaLnBrk="1" hangingPunct="1"/>
              <a:endParaRPr lang="en-US" sz="1800" dirty="0">
                <a:latin typeface="Arial" charset="0"/>
              </a:endParaRPr>
            </a:p>
            <a:p>
              <a:pPr algn="ctr" eaLnBrk="1" hangingPunct="1"/>
              <a:r>
                <a:rPr lang="en-US" sz="1800" b="1" dirty="0">
                  <a:latin typeface="Arial" charset="0"/>
                </a:rPr>
                <a:t>Perusahaan AA</a:t>
              </a:r>
            </a:p>
          </p:txBody>
        </p:sp>
        <p:sp>
          <p:nvSpPr>
            <p:cNvPr id="12" name="Text Box 24"/>
            <p:cNvSpPr txBox="1">
              <a:spLocks noChangeArrowheads="1"/>
            </p:cNvSpPr>
            <p:nvPr/>
          </p:nvSpPr>
          <p:spPr bwMode="auto">
            <a:xfrm>
              <a:off x="1980" y="4956"/>
              <a:ext cx="1980" cy="720"/>
            </a:xfrm>
            <a:prstGeom prst="rect">
              <a:avLst/>
            </a:prstGeom>
            <a:solidFill>
              <a:schemeClr val="accent1">
                <a:lumMod val="75000"/>
              </a:schemeClr>
            </a:solidFill>
            <a:ln>
              <a:headEnd/>
              <a:tailEnd/>
            </a:ln>
          </p:spPr>
          <p:style>
            <a:lnRef idx="0">
              <a:schemeClr val="accent1"/>
            </a:lnRef>
            <a:fillRef idx="3">
              <a:schemeClr val="accent1"/>
            </a:fillRef>
            <a:effectRef idx="3">
              <a:schemeClr val="accent1"/>
            </a:effectRef>
            <a:fontRef idx="minor">
              <a:schemeClr val="lt1"/>
            </a:fontRef>
          </p:style>
          <p:txBody>
            <a:bodyPr/>
            <a:lstStyle/>
            <a:p>
              <a:pPr eaLnBrk="1" hangingPunct="1"/>
              <a:endParaRPr lang="en-US" sz="1800">
                <a:latin typeface="Arial" charset="0"/>
              </a:endParaRPr>
            </a:p>
            <a:p>
              <a:pPr algn="ctr" eaLnBrk="1" hangingPunct="1"/>
              <a:r>
                <a:rPr lang="en-US" sz="1800" b="1">
                  <a:latin typeface="Arial" charset="0"/>
                </a:rPr>
                <a:t>Perusahaan BB</a:t>
              </a:r>
            </a:p>
          </p:txBody>
        </p:sp>
        <p:sp>
          <p:nvSpPr>
            <p:cNvPr id="13" name="Line 25"/>
            <p:cNvSpPr>
              <a:spLocks noChangeShapeType="1"/>
            </p:cNvSpPr>
            <p:nvPr/>
          </p:nvSpPr>
          <p:spPr bwMode="auto">
            <a:xfrm>
              <a:off x="3960" y="3876"/>
              <a:ext cx="2880" cy="540"/>
            </a:xfrm>
            <a:prstGeom prst="line">
              <a:avLst/>
            </a:prstGeom>
            <a:noFill/>
            <a:ln w="57150">
              <a:solidFill>
                <a:schemeClr val="tx1"/>
              </a:solidFill>
              <a:round/>
              <a:headEnd/>
              <a:tailEnd type="triangle" w="med" len="med"/>
            </a:ln>
          </p:spPr>
          <p:txBody>
            <a:bodyPr/>
            <a:lstStyle/>
            <a:p>
              <a:endParaRPr lang="en-US"/>
            </a:p>
          </p:txBody>
        </p:sp>
        <p:sp>
          <p:nvSpPr>
            <p:cNvPr id="14" name="Line 26"/>
            <p:cNvSpPr>
              <a:spLocks noChangeShapeType="1"/>
            </p:cNvSpPr>
            <p:nvPr/>
          </p:nvSpPr>
          <p:spPr bwMode="auto">
            <a:xfrm flipV="1">
              <a:off x="3960" y="4181"/>
              <a:ext cx="1687" cy="1135"/>
            </a:xfrm>
            <a:prstGeom prst="line">
              <a:avLst/>
            </a:prstGeom>
            <a:noFill/>
            <a:ln w="57150">
              <a:solidFill>
                <a:schemeClr val="tx1"/>
              </a:solidFill>
              <a:round/>
              <a:headEnd/>
              <a:tailEnd/>
            </a:ln>
          </p:spPr>
          <p:txBody>
            <a:bodyPr/>
            <a:lstStyle/>
            <a:p>
              <a:endParaRPr lang="en-US"/>
            </a:p>
          </p:txBody>
        </p:sp>
        <p:sp>
          <p:nvSpPr>
            <p:cNvPr id="15" name="Text Box 27"/>
            <p:cNvSpPr txBox="1">
              <a:spLocks noChangeArrowheads="1"/>
            </p:cNvSpPr>
            <p:nvPr/>
          </p:nvSpPr>
          <p:spPr bwMode="auto">
            <a:xfrm>
              <a:off x="6840" y="4056"/>
              <a:ext cx="1980" cy="720"/>
            </a:xfrm>
            <a:prstGeom prst="rect">
              <a:avLst/>
            </a:prstGeom>
            <a:solidFill>
              <a:schemeClr val="accent1">
                <a:lumMod val="75000"/>
              </a:schemeClr>
            </a:solidFill>
            <a:ln>
              <a:headEnd/>
              <a:tailEnd/>
            </a:ln>
          </p:spPr>
          <p:style>
            <a:lnRef idx="0">
              <a:schemeClr val="accent1"/>
            </a:lnRef>
            <a:fillRef idx="3">
              <a:schemeClr val="accent1"/>
            </a:fillRef>
            <a:effectRef idx="3">
              <a:schemeClr val="accent1"/>
            </a:effectRef>
            <a:fontRef idx="minor">
              <a:schemeClr val="lt1"/>
            </a:fontRef>
          </p:style>
          <p:txBody>
            <a:bodyPr/>
            <a:lstStyle/>
            <a:p>
              <a:pPr algn="ctr" eaLnBrk="1" hangingPunct="1"/>
              <a:endParaRPr lang="en-US" sz="1800">
                <a:latin typeface="Arial" charset="0"/>
              </a:endParaRPr>
            </a:p>
            <a:p>
              <a:pPr algn="ctr" eaLnBrk="1" hangingPunct="1"/>
              <a:r>
                <a:rPr lang="en-US" sz="1800" b="1">
                  <a:latin typeface="Arial" charset="0"/>
                </a:rPr>
                <a:t>Perusahaan AA</a:t>
              </a:r>
            </a:p>
            <a:p>
              <a:pPr eaLnBrk="1" hangingPunct="1"/>
              <a:r>
                <a:rPr lang="en-US" sz="1200">
                  <a:latin typeface="Arial" charset="0"/>
                </a:rPr>
                <a:t> </a:t>
              </a:r>
              <a:endParaRPr lang="en-US" sz="1800">
                <a:latin typeface="Arial" charset="0"/>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4" name="Rectangle 3"/>
          <p:cNvSpPr/>
          <p:nvPr/>
        </p:nvSpPr>
        <p:spPr>
          <a:xfrm>
            <a:off x="0" y="0"/>
            <a:ext cx="9144000" cy="7086600"/>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 name="Rectangle 5"/>
          <p:cNvSpPr/>
          <p:nvPr/>
        </p:nvSpPr>
        <p:spPr>
          <a:xfrm>
            <a:off x="5943600" y="4724400"/>
            <a:ext cx="3200400" cy="23622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4724400"/>
            <a:ext cx="3124200" cy="23622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Change-Management-1.jpg"/>
          <p:cNvPicPr>
            <a:picLocks noChangeAspect="1"/>
          </p:cNvPicPr>
          <p:nvPr/>
        </p:nvPicPr>
        <p:blipFill>
          <a:blip r:embed="rId2"/>
          <a:stretch>
            <a:fillRect/>
          </a:stretch>
        </p:blipFill>
        <p:spPr>
          <a:xfrm>
            <a:off x="3352800" y="4724400"/>
            <a:ext cx="2362200" cy="2362200"/>
          </a:xfrm>
          <a:prstGeom prst="rect">
            <a:avLst/>
          </a:prstGeom>
        </p:spPr>
      </p:pic>
      <p:sp>
        <p:nvSpPr>
          <p:cNvPr id="8" name="Rectangle 2"/>
          <p:cNvSpPr txBox="1">
            <a:spLocks noChangeArrowheads="1"/>
          </p:cNvSpPr>
          <p:nvPr/>
        </p:nvSpPr>
        <p:spPr>
          <a:xfrm>
            <a:off x="457200" y="0"/>
            <a:ext cx="7543800" cy="6096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sv-SE" sz="3200" b="1" i="0" u="none" strike="noStrike" kern="1200" cap="none" spc="0" normalizeH="0" baseline="0" noProof="0" dirty="0" smtClean="0">
                <a:ln>
                  <a:noFill/>
                </a:ln>
                <a:solidFill>
                  <a:schemeClr val="tx1"/>
                </a:solidFill>
                <a:effectLst/>
                <a:uLnTx/>
                <a:uFillTx/>
                <a:latin typeface="+mj-lt"/>
                <a:ea typeface="+mj-ea"/>
                <a:cs typeface="+mj-cs"/>
              </a:rPr>
              <a:t>Bentuk Penggabungan usaha</a:t>
            </a:r>
            <a:endParaRPr kumimoji="0" lang="en-US" sz="3200" b="1"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9" name="Rectangle 3"/>
          <p:cNvSpPr txBox="1">
            <a:spLocks noChangeArrowheads="1"/>
          </p:cNvSpPr>
          <p:nvPr/>
        </p:nvSpPr>
        <p:spPr>
          <a:xfrm>
            <a:off x="533400" y="914400"/>
            <a:ext cx="8229600" cy="5334000"/>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100000"/>
              </a:lnSpc>
              <a:spcBef>
                <a:spcPct val="20000"/>
              </a:spcBef>
              <a:spcAft>
                <a:spcPts val="0"/>
              </a:spcAft>
              <a:buClrTx/>
              <a:buSzTx/>
              <a:buFont typeface="Arial" pitchFamily="34" charset="0"/>
              <a:buNone/>
              <a:tabLst/>
              <a:defRPr/>
            </a:pPr>
            <a:r>
              <a:rPr kumimoji="0" lang="sv-SE" sz="2200" b="1" i="0" u="none" strike="noStrike" kern="1200" cap="none" spc="0" normalizeH="0" baseline="0" noProof="0" dirty="0" smtClean="0">
                <a:ln>
                  <a:noFill/>
                </a:ln>
                <a:effectLst/>
                <a:uLnTx/>
                <a:uFillTx/>
                <a:latin typeface="Tahoma" pitchFamily="34" charset="0"/>
                <a:ea typeface="Tahoma" pitchFamily="34" charset="0"/>
                <a:cs typeface="Tahoma" pitchFamily="34" charset="0"/>
              </a:rPr>
              <a:t>Konsolidasi statutori (konsolidasi) :</a:t>
            </a:r>
            <a:r>
              <a:rPr kumimoji="0" lang="sv-SE" sz="2200" b="0" i="0" u="none" strike="noStrike" kern="1200" cap="none" spc="0" normalizeH="0" baseline="0" noProof="0" dirty="0" smtClean="0">
                <a:ln>
                  <a:noFill/>
                </a:ln>
                <a:effectLst/>
                <a:uLnTx/>
                <a:uFillTx/>
                <a:latin typeface="Tahoma" pitchFamily="34" charset="0"/>
                <a:ea typeface="Tahoma" pitchFamily="34" charset="0"/>
                <a:cs typeface="Tahoma" pitchFamily="34" charset="0"/>
              </a:rPr>
              <a:t> </a:t>
            </a:r>
          </a:p>
          <a:p>
            <a:pPr marL="0" marR="0" lvl="0" indent="0" algn="ctr" defTabSz="914400" rtl="0" eaLnBrk="1" fontAlgn="auto" latinLnBrk="0" hangingPunct="1">
              <a:lnSpc>
                <a:spcPct val="100000"/>
              </a:lnSpc>
              <a:spcBef>
                <a:spcPct val="20000"/>
              </a:spcBef>
              <a:spcAft>
                <a:spcPts val="0"/>
              </a:spcAft>
              <a:buClrTx/>
              <a:buSzTx/>
              <a:buFont typeface="Wingdings" pitchFamily="2" charset="2"/>
              <a:buNone/>
              <a:tabLst/>
              <a:defRPr/>
            </a:pPr>
            <a:r>
              <a:rPr kumimoji="0" lang="sv-SE" sz="2200" b="0" i="0" u="none" strike="noStrike" kern="1200" cap="none" spc="0" normalizeH="0" baseline="0" noProof="0" dirty="0" smtClean="0">
                <a:ln>
                  <a:noFill/>
                </a:ln>
                <a:effectLst/>
                <a:uLnTx/>
                <a:uFillTx/>
                <a:latin typeface="Tahoma" pitchFamily="34" charset="0"/>
                <a:ea typeface="Tahoma" pitchFamily="34" charset="0"/>
                <a:cs typeface="Tahoma" pitchFamily="34" charset="0"/>
              </a:rPr>
              <a:t>	Penggabungan usaha di mana kedua perusahaan yang bergabung dibubarkan serta aktiva dan kewajiban dari perusahaan perusahaan tersebut dipindahkan ke perusahaan yang baru dibentuk. </a:t>
            </a:r>
          </a:p>
          <a:p>
            <a:pPr marL="0" marR="0" lvl="0" indent="0" algn="ctr" defTabSz="914400" rtl="0" eaLnBrk="1" fontAlgn="auto" latinLnBrk="0" hangingPunct="1">
              <a:lnSpc>
                <a:spcPct val="100000"/>
              </a:lnSpc>
              <a:spcBef>
                <a:spcPct val="20000"/>
              </a:spcBef>
              <a:spcAft>
                <a:spcPts val="0"/>
              </a:spcAft>
              <a:buClrTx/>
              <a:buSzTx/>
              <a:buFont typeface="Wingdings" pitchFamily="2" charset="2"/>
              <a:buNone/>
              <a:tabLst/>
              <a:defRPr/>
            </a:pPr>
            <a:r>
              <a:rPr kumimoji="0" lang="sv-SE" sz="2200" b="0" i="0" u="none" strike="noStrike" kern="1200" cap="none" spc="0" normalizeH="0" baseline="0" noProof="0" dirty="0" smtClean="0">
                <a:ln>
                  <a:noFill/>
                </a:ln>
                <a:effectLst/>
                <a:uLnTx/>
                <a:uFillTx/>
                <a:latin typeface="Tahoma" pitchFamily="34" charset="0"/>
                <a:ea typeface="Tahoma" pitchFamily="34" charset="0"/>
                <a:cs typeface="Tahoma" pitchFamily="34" charset="0"/>
              </a:rPr>
              <a:t>	</a:t>
            </a:r>
          </a:p>
          <a:p>
            <a:pPr marL="0" marR="0" lvl="0" indent="0" algn="ctr" defTabSz="914400" rtl="0" eaLnBrk="1" fontAlgn="auto" latinLnBrk="0" hangingPunct="1">
              <a:lnSpc>
                <a:spcPct val="100000"/>
              </a:lnSpc>
              <a:spcBef>
                <a:spcPct val="20000"/>
              </a:spcBef>
              <a:spcAft>
                <a:spcPts val="0"/>
              </a:spcAft>
              <a:buClrTx/>
              <a:buSzTx/>
              <a:buFont typeface="Wingdings" pitchFamily="2" charset="2"/>
              <a:buNone/>
              <a:tabLst/>
              <a:defRPr/>
            </a:pPr>
            <a:r>
              <a:rPr kumimoji="0" lang="sv-SE" sz="2200" b="0" i="0" u="none" strike="noStrike" kern="1200" cap="none" spc="0" normalizeH="0" baseline="0" noProof="0" dirty="0" smtClean="0">
                <a:ln>
                  <a:noFill/>
                </a:ln>
                <a:effectLst/>
                <a:uLnTx/>
                <a:uFillTx/>
                <a:latin typeface="Tahoma" pitchFamily="34" charset="0"/>
                <a:ea typeface="Tahoma" pitchFamily="34" charset="0"/>
                <a:cs typeface="Tahoma" pitchFamily="34" charset="0"/>
              </a:rPr>
              <a:t>	Operasi dari perusahaan yang dulunya terpisah sekarang berada di bawah satu entitas dan tidak satu pun perusahaan yang bergabung masih tetep berdiri sejak dilakukan konsolidasi</a:t>
            </a:r>
            <a:r>
              <a:rPr kumimoji="0" lang="en-US" sz="2200" b="0" i="0" u="none" strike="noStrike" kern="1200" cap="none" spc="0" normalizeH="0" baseline="0" noProof="0" dirty="0" smtClean="0">
                <a:ln>
                  <a:noFill/>
                </a:ln>
                <a:effectLst/>
                <a:uLnTx/>
                <a:uFillTx/>
                <a:latin typeface="Tahoma" pitchFamily="34" charset="0"/>
                <a:ea typeface="Tahoma" pitchFamily="34" charset="0"/>
                <a:cs typeface="Tahoma" pitchFamily="34" charset="0"/>
              </a:rPr>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4" name="Rectangle 3"/>
          <p:cNvSpPr/>
          <p:nvPr/>
        </p:nvSpPr>
        <p:spPr>
          <a:xfrm>
            <a:off x="0" y="0"/>
            <a:ext cx="9144000" cy="7086600"/>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 name="Rectangle 5"/>
          <p:cNvSpPr/>
          <p:nvPr/>
        </p:nvSpPr>
        <p:spPr>
          <a:xfrm>
            <a:off x="5943600" y="4724400"/>
            <a:ext cx="3200400" cy="23622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4724400"/>
            <a:ext cx="3124200" cy="23622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Change-Management-1.jpg"/>
          <p:cNvPicPr>
            <a:picLocks noChangeAspect="1"/>
          </p:cNvPicPr>
          <p:nvPr/>
        </p:nvPicPr>
        <p:blipFill>
          <a:blip r:embed="rId2"/>
          <a:stretch>
            <a:fillRect/>
          </a:stretch>
        </p:blipFill>
        <p:spPr>
          <a:xfrm>
            <a:off x="3352800" y="4724400"/>
            <a:ext cx="2362200" cy="2362200"/>
          </a:xfrm>
          <a:prstGeom prst="rect">
            <a:avLst/>
          </a:prstGeom>
        </p:spPr>
      </p:pic>
      <p:sp>
        <p:nvSpPr>
          <p:cNvPr id="8" name="Rectangle 2"/>
          <p:cNvSpPr txBox="1">
            <a:spLocks noChangeArrowheads="1"/>
          </p:cNvSpPr>
          <p:nvPr/>
        </p:nvSpPr>
        <p:spPr>
          <a:xfrm>
            <a:off x="1066800" y="304800"/>
            <a:ext cx="4679950" cy="1087438"/>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sv-SE" sz="3200" b="0" i="0" u="none" strike="noStrike" kern="1200" cap="none" spc="0" normalizeH="0" baseline="0" noProof="0" smtClean="0">
                <a:ln>
                  <a:noFill/>
                </a:ln>
                <a:solidFill>
                  <a:schemeClr val="tx1"/>
                </a:solidFill>
                <a:effectLst/>
                <a:uLnTx/>
                <a:uFillTx/>
                <a:latin typeface="+mj-lt"/>
                <a:ea typeface="+mj-ea"/>
                <a:cs typeface="+mj-cs"/>
              </a:rPr>
              <a:t>Skema akuisisi saham</a:t>
            </a:r>
            <a:endParaRPr kumimoji="0" lang="en-US" sz="32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9" name="Rectangle 2"/>
          <p:cNvSpPr txBox="1">
            <a:spLocks noChangeArrowheads="1"/>
          </p:cNvSpPr>
          <p:nvPr/>
        </p:nvSpPr>
        <p:spPr>
          <a:xfrm>
            <a:off x="1066800" y="304800"/>
            <a:ext cx="4679950" cy="1087438"/>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sv-SE" sz="3200" b="0" i="0" u="none" strike="noStrike" kern="1200" cap="none" spc="0" normalizeH="0" baseline="0" noProof="0" smtClean="0">
                <a:ln>
                  <a:noFill/>
                </a:ln>
                <a:solidFill>
                  <a:schemeClr val="tx1"/>
                </a:solidFill>
                <a:effectLst/>
                <a:uLnTx/>
                <a:uFillTx/>
                <a:latin typeface="+mj-lt"/>
                <a:ea typeface="+mj-ea"/>
                <a:cs typeface="+mj-cs"/>
              </a:rPr>
              <a:t>Skema akuisisi saham</a:t>
            </a:r>
            <a:endParaRPr kumimoji="0" lang="en-US" sz="3200" b="0" i="0" u="none" strike="noStrike" kern="1200" cap="none" spc="0" normalizeH="0" baseline="0" noProof="0" dirty="0" smtClean="0">
              <a:ln>
                <a:noFill/>
              </a:ln>
              <a:solidFill>
                <a:schemeClr val="tx1"/>
              </a:solidFill>
              <a:effectLst/>
              <a:uLnTx/>
              <a:uFillTx/>
              <a:latin typeface="+mj-lt"/>
              <a:ea typeface="+mj-ea"/>
              <a:cs typeface="+mj-cs"/>
            </a:endParaRPr>
          </a:p>
        </p:txBody>
      </p:sp>
      <p:sp>
        <p:nvSpPr>
          <p:cNvPr id="11" name="Text Box 18"/>
          <p:cNvSpPr txBox="1">
            <a:spLocks noChangeArrowheads="1"/>
          </p:cNvSpPr>
          <p:nvPr/>
        </p:nvSpPr>
        <p:spPr bwMode="auto">
          <a:xfrm>
            <a:off x="1676400" y="1371600"/>
            <a:ext cx="2362200" cy="977900"/>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a:lstStyle/>
          <a:p>
            <a:pPr algn="ctr"/>
            <a:endParaRPr lang="en-US" sz="2000" b="1"/>
          </a:p>
          <a:p>
            <a:pPr algn="ctr"/>
            <a:r>
              <a:rPr lang="en-US" sz="2000" b="1"/>
              <a:t>Perusahaan AA</a:t>
            </a:r>
          </a:p>
        </p:txBody>
      </p:sp>
      <p:sp>
        <p:nvSpPr>
          <p:cNvPr id="12" name="Text Box 19"/>
          <p:cNvSpPr txBox="1">
            <a:spLocks noChangeArrowheads="1"/>
          </p:cNvSpPr>
          <p:nvPr/>
        </p:nvSpPr>
        <p:spPr bwMode="auto">
          <a:xfrm>
            <a:off x="1676400" y="3133725"/>
            <a:ext cx="2362200" cy="981075"/>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a:lstStyle/>
          <a:p>
            <a:pPr algn="ctr"/>
            <a:endParaRPr lang="en-US" sz="2000" b="1"/>
          </a:p>
          <a:p>
            <a:pPr algn="ctr"/>
            <a:r>
              <a:rPr lang="en-US" sz="2000" b="1"/>
              <a:t>Perusahaan BB</a:t>
            </a:r>
          </a:p>
        </p:txBody>
      </p:sp>
      <p:sp>
        <p:nvSpPr>
          <p:cNvPr id="13" name="Text Box 20"/>
          <p:cNvSpPr txBox="1">
            <a:spLocks noChangeArrowheads="1"/>
          </p:cNvSpPr>
          <p:nvPr/>
        </p:nvSpPr>
        <p:spPr bwMode="auto">
          <a:xfrm>
            <a:off x="5189538" y="1371600"/>
            <a:ext cx="2362200" cy="982663"/>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a:lstStyle/>
          <a:p>
            <a:pPr algn="ctr"/>
            <a:endParaRPr lang="en-US" sz="2000" b="1"/>
          </a:p>
          <a:p>
            <a:pPr algn="ctr"/>
            <a:r>
              <a:rPr lang="en-US" sz="2000" b="1"/>
              <a:t>Perusahaan AA</a:t>
            </a:r>
          </a:p>
        </p:txBody>
      </p:sp>
      <p:sp>
        <p:nvSpPr>
          <p:cNvPr id="14" name="Line 21"/>
          <p:cNvSpPr>
            <a:spLocks noChangeShapeType="1"/>
          </p:cNvSpPr>
          <p:nvPr/>
        </p:nvSpPr>
        <p:spPr bwMode="auto">
          <a:xfrm>
            <a:off x="4114800" y="2743200"/>
            <a:ext cx="1219200" cy="0"/>
          </a:xfrm>
          <a:prstGeom prst="line">
            <a:avLst/>
          </a:prstGeom>
          <a:noFill/>
          <a:ln w="76200">
            <a:solidFill>
              <a:schemeClr val="hlink"/>
            </a:solidFill>
            <a:round/>
            <a:headEnd/>
            <a:tailEnd type="triangle" w="med" len="med"/>
          </a:ln>
        </p:spPr>
        <p:txBody>
          <a:bodyPr/>
          <a:lstStyle/>
          <a:p>
            <a:endParaRPr lang="en-US"/>
          </a:p>
        </p:txBody>
      </p:sp>
      <p:sp>
        <p:nvSpPr>
          <p:cNvPr id="15" name="Text Box 22"/>
          <p:cNvSpPr txBox="1">
            <a:spLocks noChangeArrowheads="1"/>
          </p:cNvSpPr>
          <p:nvPr/>
        </p:nvSpPr>
        <p:spPr bwMode="auto">
          <a:xfrm>
            <a:off x="5189538" y="3133725"/>
            <a:ext cx="2362200" cy="981075"/>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a:lstStyle/>
          <a:p>
            <a:pPr algn="ctr"/>
            <a:endParaRPr lang="en-US" sz="2000" b="1"/>
          </a:p>
          <a:p>
            <a:pPr algn="ctr"/>
            <a:r>
              <a:rPr lang="en-US" sz="2000" b="1"/>
              <a:t>Perusahaan BB</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4" name="Rectangle 3"/>
          <p:cNvSpPr/>
          <p:nvPr/>
        </p:nvSpPr>
        <p:spPr>
          <a:xfrm>
            <a:off x="0" y="0"/>
            <a:ext cx="9144000" cy="7086600"/>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sp>
        <p:nvSpPr>
          <p:cNvPr id="6" name="Rectangle 5"/>
          <p:cNvSpPr/>
          <p:nvPr/>
        </p:nvSpPr>
        <p:spPr>
          <a:xfrm>
            <a:off x="5943600" y="4724400"/>
            <a:ext cx="3200400" cy="23622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0" y="4724400"/>
            <a:ext cx="3124200" cy="2362200"/>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 name="Picture 9" descr="Change-Management-1.jpg"/>
          <p:cNvPicPr>
            <a:picLocks noChangeAspect="1"/>
          </p:cNvPicPr>
          <p:nvPr/>
        </p:nvPicPr>
        <p:blipFill>
          <a:blip r:embed="rId2"/>
          <a:stretch>
            <a:fillRect/>
          </a:stretch>
        </p:blipFill>
        <p:spPr>
          <a:xfrm>
            <a:off x="3352800" y="4724400"/>
            <a:ext cx="2362200" cy="2362200"/>
          </a:xfrm>
          <a:prstGeom prst="rect">
            <a:avLst/>
          </a:prstGeom>
        </p:spPr>
      </p:pic>
      <p:sp>
        <p:nvSpPr>
          <p:cNvPr id="8" name="Rectangle 3"/>
          <p:cNvSpPr txBox="1">
            <a:spLocks noChangeArrowheads="1"/>
          </p:cNvSpPr>
          <p:nvPr/>
        </p:nvSpPr>
        <p:spPr>
          <a:xfrm>
            <a:off x="381000" y="1066800"/>
            <a:ext cx="8229600" cy="4525963"/>
          </a:xfrm>
          <a:prstGeom prst="rect">
            <a:avLst/>
          </a:prstGeom>
        </p:spPr>
        <p:txBody>
          <a:bodyPr vert="horz" lIns="91440" tIns="45720" rIns="91440" bIns="45720" rtlCol="0">
            <a:normAutofit/>
          </a:bodyPr>
          <a:lstStyle/>
          <a:p>
            <a:pPr marL="0" marR="0" lvl="0" indent="0" algn="ctr" defTabSz="914400" rtl="0" eaLnBrk="1" fontAlgn="auto" latinLnBrk="0" hangingPunct="1">
              <a:lnSpc>
                <a:spcPct val="80000"/>
              </a:lnSpc>
              <a:spcBef>
                <a:spcPct val="20000"/>
              </a:spcBef>
              <a:spcAft>
                <a:spcPts val="0"/>
              </a:spcAft>
              <a:buClrTx/>
              <a:buSzTx/>
              <a:buFont typeface="Wingdings" pitchFamily="2" charset="2"/>
              <a:buNone/>
              <a:tabLst/>
              <a:defRPr/>
            </a:pPr>
            <a:r>
              <a:rPr kumimoji="0" lang="sv-SE" sz="2000" b="0" i="0" u="none" strike="noStrike" kern="1200" cap="none" spc="0" normalizeH="0" baseline="0" noProof="0" dirty="0" smtClean="0">
                <a:ln>
                  <a:noFill/>
                </a:ln>
                <a:effectLst/>
                <a:uLnTx/>
                <a:uFillTx/>
                <a:latin typeface="Tahoma" pitchFamily="34" charset="0"/>
                <a:ea typeface="Tahoma" pitchFamily="34" charset="0"/>
                <a:cs typeface="Tahoma" pitchFamily="34" charset="0"/>
              </a:rPr>
              <a:t>	Karena tidak ada perusahaan yang dilikuidasi, perusahaan pengakuisisi memperlakukan kepemilikannya di perusahaan yang diakuisisi sebagai investasi. Dalam akuisisi saham, perusahaan pengakuisisi tidak perlu mengakuisisi seluruh saham milik perusahaan yang diakuisisi untuk memperoleh kendali. </a:t>
            </a:r>
          </a:p>
          <a:p>
            <a:pPr marL="0" marR="0" lvl="0" indent="0" algn="ctr" defTabSz="914400" rtl="0" eaLnBrk="1" fontAlgn="auto" latinLnBrk="0" hangingPunct="1">
              <a:lnSpc>
                <a:spcPct val="80000"/>
              </a:lnSpc>
              <a:spcBef>
                <a:spcPct val="20000"/>
              </a:spcBef>
              <a:spcAft>
                <a:spcPts val="0"/>
              </a:spcAft>
              <a:buClrTx/>
              <a:buSzTx/>
              <a:buFont typeface="Wingdings" pitchFamily="2" charset="2"/>
              <a:buNone/>
              <a:tabLst/>
              <a:defRPr/>
            </a:pPr>
            <a:endParaRPr kumimoji="0" lang="sv-SE" sz="2000" b="0" i="0" u="none" strike="noStrike" kern="1200" cap="none" spc="0" normalizeH="0" baseline="0" noProof="0" dirty="0" smtClean="0">
              <a:ln>
                <a:noFill/>
              </a:ln>
              <a:effectLst/>
              <a:uLnTx/>
              <a:uFillTx/>
              <a:latin typeface="Tahoma" pitchFamily="34" charset="0"/>
              <a:ea typeface="Tahoma" pitchFamily="34" charset="0"/>
              <a:cs typeface="Tahoma" pitchFamily="34" charset="0"/>
            </a:endParaRPr>
          </a:p>
          <a:p>
            <a:pPr marL="0" marR="0" lvl="0" indent="0" algn="ctr" defTabSz="914400" rtl="0" eaLnBrk="1" fontAlgn="auto" latinLnBrk="0" hangingPunct="1">
              <a:lnSpc>
                <a:spcPct val="80000"/>
              </a:lnSpc>
              <a:spcBef>
                <a:spcPct val="20000"/>
              </a:spcBef>
              <a:spcAft>
                <a:spcPts val="0"/>
              </a:spcAft>
              <a:buClrTx/>
              <a:buSzTx/>
              <a:buFont typeface="Wingdings" pitchFamily="2" charset="2"/>
              <a:buNone/>
              <a:tabLst/>
              <a:defRPr/>
            </a:pPr>
            <a:r>
              <a:rPr kumimoji="0" lang="sv-SE" sz="2000" b="0" i="0" u="none" strike="noStrike" kern="1200" cap="none" spc="0" normalizeH="0" baseline="0" noProof="0" dirty="0" smtClean="0">
                <a:ln>
                  <a:noFill/>
                </a:ln>
                <a:effectLst/>
                <a:uLnTx/>
                <a:uFillTx/>
                <a:latin typeface="Tahoma" pitchFamily="34" charset="0"/>
                <a:ea typeface="Tahoma" pitchFamily="34" charset="0"/>
                <a:cs typeface="Tahoma" pitchFamily="34" charset="0"/>
              </a:rPr>
              <a:t>	Hubungan yang timbul dari akuisisi saham disebut hubungan induk dan anak perusahaan. Induk perusahaan (parent company) adalah perusahaan yang mengendalikan perusahaan lain yang disebut sebagai perusahaan anak (subsidiary), biasanya melalui pemilikian mayoritas di saham biasa.</a:t>
            </a:r>
            <a:endParaRPr kumimoji="0" lang="en-US" sz="2000" b="0" i="0" u="none" strike="noStrike" kern="1200" cap="none" spc="0" normalizeH="0" baseline="0" noProof="0" dirty="0" smtClean="0">
              <a:ln>
                <a:noFill/>
              </a:ln>
              <a:effectLst/>
              <a:uLnTx/>
              <a:uFillTx/>
              <a:latin typeface="Tahoma" pitchFamily="34" charset="0"/>
              <a:ea typeface="Tahoma" pitchFamily="34" charset="0"/>
              <a:cs typeface="Tahoma" pitchFamily="34" charset="0"/>
            </a:endParaRPr>
          </a:p>
          <a:p>
            <a:pPr marL="0" marR="0" lvl="0" indent="0" algn="ctr" defTabSz="914400" rtl="0" eaLnBrk="1" fontAlgn="auto" latinLnBrk="0" hangingPunct="1">
              <a:lnSpc>
                <a:spcPct val="80000"/>
              </a:lnSpc>
              <a:spcBef>
                <a:spcPct val="20000"/>
              </a:spcBef>
              <a:spcAft>
                <a:spcPts val="0"/>
              </a:spcAft>
              <a:buClrTx/>
              <a:buSzTx/>
              <a:buFont typeface="Arial" pitchFamily="34" charset="0"/>
              <a:buNone/>
              <a:tabLst/>
              <a:defRPr/>
            </a:pPr>
            <a:endParaRPr kumimoji="0" lang="en-US" sz="2000" b="0" i="0" u="none" strike="noStrike" kern="1200" cap="none" spc="0" normalizeH="0" baseline="0" noProof="0" dirty="0" smtClean="0">
              <a:ln>
                <a:noFill/>
              </a:ln>
              <a:effectLst/>
              <a:uLnTx/>
              <a:uFillTx/>
              <a:latin typeface="Tahoma" pitchFamily="34" charset="0"/>
              <a:ea typeface="Tahoma" pitchFamily="34" charset="0"/>
              <a:cs typeface="Tahoma"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
        <p:nvSpPr>
          <p:cNvPr id="4" name="Rectangle 3"/>
          <p:cNvSpPr/>
          <p:nvPr/>
        </p:nvSpPr>
        <p:spPr>
          <a:xfrm>
            <a:off x="0" y="0"/>
            <a:ext cx="9144000" cy="7086600"/>
          </a:xfrm>
          <a:prstGeom prst="rect">
            <a:avLst/>
          </a:prstGeom>
          <a:solidFill>
            <a:schemeClr val="accent1">
              <a:lumMod val="60000"/>
              <a:lumOff val="40000"/>
            </a:schemeClr>
          </a:solidFill>
          <a:ln>
            <a:solidFill>
              <a:schemeClr val="accent1">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pic>
        <p:nvPicPr>
          <p:cNvPr id="10" name="Picture 9" descr="Change-Management-1.jpg"/>
          <p:cNvPicPr>
            <a:picLocks noChangeAspect="1"/>
          </p:cNvPicPr>
          <p:nvPr/>
        </p:nvPicPr>
        <p:blipFill>
          <a:blip r:embed="rId2"/>
          <a:stretch>
            <a:fillRect/>
          </a:stretch>
        </p:blipFill>
        <p:spPr>
          <a:xfrm>
            <a:off x="3352800" y="4724400"/>
            <a:ext cx="2362200" cy="2362200"/>
          </a:xfrm>
          <a:prstGeom prst="rect">
            <a:avLst/>
          </a:prstGeom>
        </p:spPr>
      </p:pic>
      <p:sp>
        <p:nvSpPr>
          <p:cNvPr id="8" name="Rectangle 2"/>
          <p:cNvSpPr txBox="1">
            <a:spLocks noChangeArrowheads="1"/>
          </p:cNvSpPr>
          <p:nvPr/>
        </p:nvSpPr>
        <p:spPr>
          <a:xfrm>
            <a:off x="838200" y="-76200"/>
            <a:ext cx="7315200" cy="6858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sv-SE" sz="2400" b="0" i="0" u="none" strike="noStrike" kern="1200" cap="none" spc="0" normalizeH="0" baseline="0" noProof="0" dirty="0" smtClean="0">
                <a:ln>
                  <a:noFill/>
                </a:ln>
                <a:effectLst/>
                <a:uLnTx/>
                <a:uFillTx/>
                <a:latin typeface="Tahoma" pitchFamily="34" charset="0"/>
                <a:ea typeface="Tahoma" pitchFamily="34" charset="0"/>
                <a:cs typeface="Tahoma" pitchFamily="34" charset="0"/>
              </a:rPr>
              <a:t>Menentukan jenis Pengggabungan Usaha </a:t>
            </a:r>
            <a:endParaRPr kumimoji="0" lang="en-US" sz="2400" b="0" i="0" u="none" strike="noStrike" kern="1200" cap="none" spc="0" normalizeH="0" baseline="0" noProof="0" dirty="0" smtClean="0">
              <a:ln>
                <a:noFill/>
              </a:ln>
              <a:effectLst/>
              <a:uLnTx/>
              <a:uFillTx/>
              <a:latin typeface="Tahoma" pitchFamily="34" charset="0"/>
              <a:ea typeface="Tahoma" pitchFamily="34" charset="0"/>
              <a:cs typeface="Tahoma" pitchFamily="34" charset="0"/>
            </a:endParaRPr>
          </a:p>
        </p:txBody>
      </p:sp>
      <p:grpSp>
        <p:nvGrpSpPr>
          <p:cNvPr id="9" name="Group 41"/>
          <p:cNvGrpSpPr>
            <a:grpSpLocks/>
          </p:cNvGrpSpPr>
          <p:nvPr/>
        </p:nvGrpSpPr>
        <p:grpSpPr bwMode="auto">
          <a:xfrm>
            <a:off x="1676400" y="990600"/>
            <a:ext cx="5562600" cy="4800600"/>
            <a:chOff x="3060" y="2695"/>
            <a:chExt cx="5580" cy="6119"/>
          </a:xfrm>
        </p:grpSpPr>
        <p:sp>
          <p:nvSpPr>
            <p:cNvPr id="11" name="Text Box 42"/>
            <p:cNvSpPr txBox="1">
              <a:spLocks noChangeArrowheads="1"/>
            </p:cNvSpPr>
            <p:nvPr/>
          </p:nvSpPr>
          <p:spPr bwMode="auto">
            <a:xfrm>
              <a:off x="3060" y="2695"/>
              <a:ext cx="5580" cy="540"/>
            </a:xfrm>
            <a:prstGeom prst="rect">
              <a:avLst/>
            </a:prstGeom>
            <a:solidFill>
              <a:schemeClr val="tx2">
                <a:lumMod val="75000"/>
              </a:schemeClr>
            </a:solidFill>
            <a:ln>
              <a:headEnd/>
              <a:tailEnd/>
            </a:ln>
          </p:spPr>
          <p:style>
            <a:lnRef idx="0">
              <a:schemeClr val="accent1"/>
            </a:lnRef>
            <a:fillRef idx="3">
              <a:schemeClr val="accent1"/>
            </a:fillRef>
            <a:effectRef idx="3">
              <a:schemeClr val="accent1"/>
            </a:effectRef>
            <a:fontRef idx="minor">
              <a:schemeClr val="lt1"/>
            </a:fontRef>
          </p:style>
          <p:txBody>
            <a:bodyPr/>
            <a:lstStyle/>
            <a:p>
              <a:pPr algn="ctr" eaLnBrk="1" hangingPunct="1"/>
              <a:r>
                <a:rPr lang="es-ES" sz="1800" dirty="0" err="1">
                  <a:latin typeface="Arial" charset="0"/>
                </a:rPr>
                <a:t>Perusahaan</a:t>
              </a:r>
              <a:r>
                <a:rPr lang="es-ES" sz="1800" dirty="0">
                  <a:latin typeface="Arial" charset="0"/>
                </a:rPr>
                <a:t> AA </a:t>
              </a:r>
              <a:r>
                <a:rPr lang="es-ES" sz="1800" dirty="0" err="1">
                  <a:latin typeface="Arial" charset="0"/>
                </a:rPr>
                <a:t>Berinvestasi</a:t>
              </a:r>
              <a:r>
                <a:rPr lang="es-ES" sz="1800" dirty="0">
                  <a:latin typeface="Arial" charset="0"/>
                </a:rPr>
                <a:t> pada </a:t>
              </a:r>
              <a:r>
                <a:rPr lang="es-ES" sz="1800" dirty="0" err="1">
                  <a:latin typeface="Arial" charset="0"/>
                </a:rPr>
                <a:t>Perusahaan</a:t>
              </a:r>
              <a:r>
                <a:rPr lang="es-ES" sz="1800" dirty="0">
                  <a:latin typeface="Arial" charset="0"/>
                </a:rPr>
                <a:t> BB</a:t>
              </a:r>
              <a:endParaRPr lang="en-US" sz="1800" dirty="0">
                <a:latin typeface="Arial" charset="0"/>
              </a:endParaRPr>
            </a:p>
          </p:txBody>
        </p:sp>
        <p:sp>
          <p:nvSpPr>
            <p:cNvPr id="12" name="Line 43"/>
            <p:cNvSpPr>
              <a:spLocks noChangeShapeType="1"/>
            </p:cNvSpPr>
            <p:nvPr/>
          </p:nvSpPr>
          <p:spPr bwMode="auto">
            <a:xfrm>
              <a:off x="4140" y="3235"/>
              <a:ext cx="1" cy="720"/>
            </a:xfrm>
            <a:prstGeom prst="line">
              <a:avLst/>
            </a:prstGeom>
            <a:noFill/>
            <a:ln w="57150">
              <a:solidFill>
                <a:schemeClr val="tx2">
                  <a:lumMod val="75000"/>
                </a:schemeClr>
              </a:solidFill>
              <a:round/>
              <a:headEnd/>
              <a:tailEnd/>
            </a:ln>
          </p:spPr>
          <p:txBody>
            <a:bodyPr/>
            <a:lstStyle/>
            <a:p>
              <a:endParaRPr lang="en-US"/>
            </a:p>
          </p:txBody>
        </p:sp>
        <p:sp>
          <p:nvSpPr>
            <p:cNvPr id="13" name="Text Box 44"/>
            <p:cNvSpPr txBox="1">
              <a:spLocks noChangeArrowheads="1"/>
            </p:cNvSpPr>
            <p:nvPr/>
          </p:nvSpPr>
          <p:spPr bwMode="auto">
            <a:xfrm>
              <a:off x="3060" y="3955"/>
              <a:ext cx="2160" cy="720"/>
            </a:xfrm>
            <a:prstGeom prst="rect">
              <a:avLst/>
            </a:prstGeom>
            <a:solidFill>
              <a:schemeClr val="tx2">
                <a:lumMod val="75000"/>
              </a:schemeClr>
            </a:solidFill>
            <a:ln>
              <a:headEnd/>
              <a:tailEnd/>
            </a:ln>
          </p:spPr>
          <p:style>
            <a:lnRef idx="0">
              <a:schemeClr val="accent1"/>
            </a:lnRef>
            <a:fillRef idx="3">
              <a:schemeClr val="accent1"/>
            </a:fillRef>
            <a:effectRef idx="3">
              <a:schemeClr val="accent1"/>
            </a:effectRef>
            <a:fontRef idx="minor">
              <a:schemeClr val="lt1"/>
            </a:fontRef>
          </p:style>
          <p:txBody>
            <a:bodyPr/>
            <a:lstStyle/>
            <a:p>
              <a:pPr algn="ctr" eaLnBrk="1" hangingPunct="1"/>
              <a:r>
                <a:rPr lang="en-US" sz="1600">
                  <a:latin typeface="Arial" charset="0"/>
                </a:rPr>
                <a:t>Akuisisi Aktiva bersih</a:t>
              </a:r>
            </a:p>
          </p:txBody>
        </p:sp>
        <p:sp>
          <p:nvSpPr>
            <p:cNvPr id="14" name="Text Box 45"/>
            <p:cNvSpPr txBox="1">
              <a:spLocks noChangeArrowheads="1"/>
            </p:cNvSpPr>
            <p:nvPr/>
          </p:nvSpPr>
          <p:spPr bwMode="auto">
            <a:xfrm>
              <a:off x="6480" y="3955"/>
              <a:ext cx="2160" cy="720"/>
            </a:xfrm>
            <a:prstGeom prst="rect">
              <a:avLst/>
            </a:prstGeom>
            <a:solidFill>
              <a:schemeClr val="tx2">
                <a:lumMod val="75000"/>
              </a:schemeClr>
            </a:solidFill>
            <a:ln>
              <a:headEnd/>
              <a:tailEnd/>
            </a:ln>
          </p:spPr>
          <p:style>
            <a:lnRef idx="0">
              <a:schemeClr val="accent1"/>
            </a:lnRef>
            <a:fillRef idx="3">
              <a:schemeClr val="accent1"/>
            </a:fillRef>
            <a:effectRef idx="3">
              <a:schemeClr val="accent1"/>
            </a:effectRef>
            <a:fontRef idx="minor">
              <a:schemeClr val="lt1"/>
            </a:fontRef>
          </p:style>
          <p:txBody>
            <a:bodyPr/>
            <a:lstStyle/>
            <a:p>
              <a:pPr algn="ctr" eaLnBrk="1" hangingPunct="1"/>
              <a:r>
                <a:rPr lang="en-US" sz="1600">
                  <a:latin typeface="Arial" charset="0"/>
                </a:rPr>
                <a:t>Akuisisi saham</a:t>
              </a:r>
            </a:p>
          </p:txBody>
        </p:sp>
        <p:sp>
          <p:nvSpPr>
            <p:cNvPr id="15" name="Text Box 46"/>
            <p:cNvSpPr txBox="1">
              <a:spLocks noChangeArrowheads="1"/>
            </p:cNvSpPr>
            <p:nvPr/>
          </p:nvSpPr>
          <p:spPr bwMode="auto">
            <a:xfrm>
              <a:off x="6480" y="7554"/>
              <a:ext cx="2160" cy="1260"/>
            </a:xfrm>
            <a:prstGeom prst="rect">
              <a:avLst/>
            </a:prstGeom>
            <a:solidFill>
              <a:schemeClr val="tx2">
                <a:lumMod val="75000"/>
              </a:schemeClr>
            </a:solidFill>
            <a:ln>
              <a:headEnd/>
              <a:tailEnd/>
            </a:ln>
          </p:spPr>
          <p:style>
            <a:lnRef idx="0">
              <a:schemeClr val="accent1"/>
            </a:lnRef>
            <a:fillRef idx="3">
              <a:schemeClr val="accent1"/>
            </a:fillRef>
            <a:effectRef idx="3">
              <a:schemeClr val="accent1"/>
            </a:effectRef>
            <a:fontRef idx="minor">
              <a:schemeClr val="lt1"/>
            </a:fontRef>
          </p:style>
          <p:txBody>
            <a:bodyPr/>
            <a:lstStyle/>
            <a:p>
              <a:pPr algn="ctr" eaLnBrk="1" hangingPunct="1"/>
              <a:r>
                <a:rPr lang="en-US" sz="1500">
                  <a:latin typeface="Arial" charset="0"/>
                </a:rPr>
                <a:t>Dicatat sebagai akuisisi saham dan Menimbulkan Anak Perusahaan</a:t>
              </a:r>
              <a:r>
                <a:rPr lang="en-US" sz="1600">
                  <a:latin typeface="Arial" charset="0"/>
                </a:rPr>
                <a:t> </a:t>
              </a:r>
            </a:p>
          </p:txBody>
        </p:sp>
        <p:sp>
          <p:nvSpPr>
            <p:cNvPr id="16" name="Text Box 47"/>
            <p:cNvSpPr txBox="1">
              <a:spLocks noChangeArrowheads="1"/>
            </p:cNvSpPr>
            <p:nvPr/>
          </p:nvSpPr>
          <p:spPr bwMode="auto">
            <a:xfrm>
              <a:off x="3060" y="7554"/>
              <a:ext cx="2160" cy="1260"/>
            </a:xfrm>
            <a:prstGeom prst="rect">
              <a:avLst/>
            </a:prstGeom>
            <a:solidFill>
              <a:schemeClr val="tx2">
                <a:lumMod val="75000"/>
              </a:schemeClr>
            </a:solidFill>
            <a:ln>
              <a:headEnd/>
              <a:tailEnd/>
            </a:ln>
          </p:spPr>
          <p:style>
            <a:lnRef idx="0">
              <a:schemeClr val="accent1"/>
            </a:lnRef>
            <a:fillRef idx="3">
              <a:schemeClr val="accent1"/>
            </a:fillRef>
            <a:effectRef idx="3">
              <a:schemeClr val="accent1"/>
            </a:effectRef>
            <a:fontRef idx="minor">
              <a:schemeClr val="lt1"/>
            </a:fontRef>
          </p:style>
          <p:txBody>
            <a:bodyPr/>
            <a:lstStyle/>
            <a:p>
              <a:pPr algn="ctr" eaLnBrk="1" hangingPunct="1"/>
              <a:r>
                <a:rPr lang="en-US" sz="1600">
                  <a:latin typeface="Arial" charset="0"/>
                </a:rPr>
                <a:t>Dicatat sebagai Merger atau konsolidasi</a:t>
              </a:r>
            </a:p>
          </p:txBody>
        </p:sp>
        <p:sp>
          <p:nvSpPr>
            <p:cNvPr id="17" name="Line 48"/>
            <p:cNvSpPr>
              <a:spLocks noChangeShapeType="1"/>
            </p:cNvSpPr>
            <p:nvPr/>
          </p:nvSpPr>
          <p:spPr bwMode="auto">
            <a:xfrm>
              <a:off x="7560" y="3235"/>
              <a:ext cx="1" cy="720"/>
            </a:xfrm>
            <a:prstGeom prst="line">
              <a:avLst/>
            </a:prstGeom>
            <a:noFill/>
            <a:ln w="57150">
              <a:solidFill>
                <a:schemeClr val="tx2">
                  <a:lumMod val="75000"/>
                </a:schemeClr>
              </a:solidFill>
              <a:round/>
              <a:headEnd/>
              <a:tailEnd/>
            </a:ln>
          </p:spPr>
          <p:txBody>
            <a:bodyPr/>
            <a:lstStyle/>
            <a:p>
              <a:endParaRPr lang="en-US"/>
            </a:p>
          </p:txBody>
        </p:sp>
        <p:sp>
          <p:nvSpPr>
            <p:cNvPr id="18" name="Line 49"/>
            <p:cNvSpPr>
              <a:spLocks noChangeShapeType="1"/>
            </p:cNvSpPr>
            <p:nvPr/>
          </p:nvSpPr>
          <p:spPr bwMode="auto">
            <a:xfrm>
              <a:off x="7560" y="4675"/>
              <a:ext cx="0" cy="720"/>
            </a:xfrm>
            <a:prstGeom prst="line">
              <a:avLst/>
            </a:prstGeom>
            <a:noFill/>
            <a:ln w="57150">
              <a:solidFill>
                <a:schemeClr val="tx2">
                  <a:lumMod val="75000"/>
                </a:schemeClr>
              </a:solidFill>
              <a:round/>
              <a:headEnd/>
              <a:tailEnd/>
            </a:ln>
          </p:spPr>
          <p:txBody>
            <a:bodyPr/>
            <a:lstStyle/>
            <a:p>
              <a:endParaRPr lang="en-US"/>
            </a:p>
          </p:txBody>
        </p:sp>
        <p:sp>
          <p:nvSpPr>
            <p:cNvPr id="19" name="Line 50"/>
            <p:cNvSpPr>
              <a:spLocks noChangeShapeType="1"/>
            </p:cNvSpPr>
            <p:nvPr/>
          </p:nvSpPr>
          <p:spPr bwMode="auto">
            <a:xfrm>
              <a:off x="4140" y="4675"/>
              <a:ext cx="1" cy="2879"/>
            </a:xfrm>
            <a:prstGeom prst="line">
              <a:avLst/>
            </a:prstGeom>
            <a:noFill/>
            <a:ln w="57150">
              <a:solidFill>
                <a:schemeClr val="tx2">
                  <a:lumMod val="75000"/>
                </a:schemeClr>
              </a:solidFill>
              <a:round/>
              <a:headEnd/>
              <a:tailEnd/>
            </a:ln>
          </p:spPr>
          <p:txBody>
            <a:bodyPr/>
            <a:lstStyle/>
            <a:p>
              <a:endParaRPr lang="en-US"/>
            </a:p>
          </p:txBody>
        </p:sp>
        <p:sp>
          <p:nvSpPr>
            <p:cNvPr id="20" name="Text Box 51"/>
            <p:cNvSpPr txBox="1">
              <a:spLocks noChangeArrowheads="1"/>
            </p:cNvSpPr>
            <p:nvPr/>
          </p:nvSpPr>
          <p:spPr bwMode="auto">
            <a:xfrm>
              <a:off x="6480" y="5395"/>
              <a:ext cx="2160" cy="1080"/>
            </a:xfrm>
            <a:prstGeom prst="rect">
              <a:avLst/>
            </a:prstGeom>
            <a:solidFill>
              <a:schemeClr val="tx2">
                <a:lumMod val="75000"/>
              </a:schemeClr>
            </a:solidFill>
            <a:ln>
              <a:headEnd/>
              <a:tailEnd/>
            </a:ln>
          </p:spPr>
          <p:style>
            <a:lnRef idx="0">
              <a:schemeClr val="accent1"/>
            </a:lnRef>
            <a:fillRef idx="3">
              <a:schemeClr val="accent1"/>
            </a:fillRef>
            <a:effectRef idx="3">
              <a:schemeClr val="accent1"/>
            </a:effectRef>
            <a:fontRef idx="minor">
              <a:schemeClr val="lt1"/>
            </a:fontRef>
          </p:style>
          <p:txBody>
            <a:bodyPr/>
            <a:lstStyle/>
            <a:p>
              <a:pPr algn="ctr" eaLnBrk="1" hangingPunct="1"/>
              <a:r>
                <a:rPr lang="en-US" sz="1600">
                  <a:latin typeface="Arial" charset="0"/>
                </a:rPr>
                <a:t>Perusahaan yang diakuisisi dilikuidasi ?</a:t>
              </a:r>
            </a:p>
          </p:txBody>
        </p:sp>
        <p:sp>
          <p:nvSpPr>
            <p:cNvPr id="21" name="Line 52"/>
            <p:cNvSpPr>
              <a:spLocks noChangeShapeType="1"/>
            </p:cNvSpPr>
            <p:nvPr/>
          </p:nvSpPr>
          <p:spPr bwMode="auto">
            <a:xfrm flipH="1">
              <a:off x="4140" y="5754"/>
              <a:ext cx="2340" cy="0"/>
            </a:xfrm>
            <a:prstGeom prst="line">
              <a:avLst/>
            </a:prstGeom>
            <a:noFill/>
            <a:ln w="57150">
              <a:solidFill>
                <a:schemeClr val="tx2">
                  <a:lumMod val="75000"/>
                </a:schemeClr>
              </a:solidFill>
              <a:round/>
              <a:headEnd/>
              <a:tailEnd type="triangle" w="med" len="med"/>
            </a:ln>
          </p:spPr>
          <p:txBody>
            <a:bodyPr/>
            <a:lstStyle/>
            <a:p>
              <a:endParaRPr lang="en-US"/>
            </a:p>
          </p:txBody>
        </p:sp>
        <p:sp>
          <p:nvSpPr>
            <p:cNvPr id="22" name="Line 53"/>
            <p:cNvSpPr>
              <a:spLocks noChangeShapeType="1"/>
            </p:cNvSpPr>
            <p:nvPr/>
          </p:nvSpPr>
          <p:spPr bwMode="auto">
            <a:xfrm>
              <a:off x="7560" y="6475"/>
              <a:ext cx="1" cy="1079"/>
            </a:xfrm>
            <a:prstGeom prst="line">
              <a:avLst/>
            </a:prstGeom>
            <a:noFill/>
            <a:ln w="57150">
              <a:solidFill>
                <a:schemeClr val="tx2">
                  <a:lumMod val="75000"/>
                </a:schemeClr>
              </a:solidFill>
              <a:round/>
              <a:headEnd/>
              <a:tailEnd type="triangle" w="med" len="med"/>
            </a:ln>
          </p:spPr>
          <p:txBody>
            <a:bodyPr/>
            <a:lstStyle/>
            <a:p>
              <a:endParaRPr lang="en-US"/>
            </a:p>
          </p:txBody>
        </p:sp>
        <p:sp>
          <p:nvSpPr>
            <p:cNvPr id="23" name="Text Box 54"/>
            <p:cNvSpPr txBox="1">
              <a:spLocks noChangeArrowheads="1"/>
            </p:cNvSpPr>
            <p:nvPr/>
          </p:nvSpPr>
          <p:spPr bwMode="auto">
            <a:xfrm>
              <a:off x="4860" y="5215"/>
              <a:ext cx="720" cy="358"/>
            </a:xfrm>
            <a:prstGeom prst="rect">
              <a:avLst/>
            </a:prstGeom>
            <a:solidFill>
              <a:schemeClr val="tx2">
                <a:lumMod val="75000"/>
              </a:schemeClr>
            </a:solidFill>
            <a:ln>
              <a:headEnd/>
              <a:tailEnd/>
            </a:ln>
          </p:spPr>
          <p:style>
            <a:lnRef idx="0">
              <a:schemeClr val="accent1"/>
            </a:lnRef>
            <a:fillRef idx="3">
              <a:schemeClr val="accent1"/>
            </a:fillRef>
            <a:effectRef idx="3">
              <a:schemeClr val="accent1"/>
            </a:effectRef>
            <a:fontRef idx="minor">
              <a:schemeClr val="lt1"/>
            </a:fontRef>
          </p:style>
          <p:txBody>
            <a:bodyPr/>
            <a:lstStyle/>
            <a:p>
              <a:pPr algn="ctr" eaLnBrk="1" hangingPunct="1"/>
              <a:r>
                <a:rPr lang="en-US" sz="1600">
                  <a:latin typeface="Arial" charset="0"/>
                </a:rPr>
                <a:t>Ya</a:t>
              </a:r>
            </a:p>
          </p:txBody>
        </p:sp>
        <p:sp>
          <p:nvSpPr>
            <p:cNvPr id="24" name="Text Box 55"/>
            <p:cNvSpPr txBox="1">
              <a:spLocks noChangeArrowheads="1"/>
            </p:cNvSpPr>
            <p:nvPr/>
          </p:nvSpPr>
          <p:spPr bwMode="auto">
            <a:xfrm>
              <a:off x="7740" y="6834"/>
              <a:ext cx="900" cy="360"/>
            </a:xfrm>
            <a:prstGeom prst="rect">
              <a:avLst/>
            </a:prstGeom>
            <a:solidFill>
              <a:schemeClr val="tx2">
                <a:lumMod val="75000"/>
              </a:schemeClr>
            </a:solidFill>
            <a:ln>
              <a:headEnd/>
              <a:tailEnd/>
            </a:ln>
          </p:spPr>
          <p:style>
            <a:lnRef idx="0">
              <a:schemeClr val="accent1"/>
            </a:lnRef>
            <a:fillRef idx="3">
              <a:schemeClr val="accent1"/>
            </a:fillRef>
            <a:effectRef idx="3">
              <a:schemeClr val="accent1"/>
            </a:effectRef>
            <a:fontRef idx="minor">
              <a:schemeClr val="lt1"/>
            </a:fontRef>
          </p:style>
          <p:txBody>
            <a:bodyPr/>
            <a:lstStyle/>
            <a:p>
              <a:pPr eaLnBrk="1" hangingPunct="1"/>
              <a:r>
                <a:rPr lang="en-US" sz="1600">
                  <a:latin typeface="Arial" charset="0"/>
                </a:rPr>
                <a:t>Tidak</a:t>
              </a:r>
            </a:p>
          </p:txBody>
        </p:sp>
      </p:gr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9144000" cy="7010400"/>
          </a:xfrm>
          <a:prstGeom prst="rect">
            <a:avLst/>
          </a:prstGeom>
          <a:solidFill>
            <a:schemeClr val="accent1">
              <a:lumMod val="40000"/>
              <a:lumOff val="60000"/>
            </a:schemeClr>
          </a:solidFill>
          <a:ln>
            <a:solidFill>
              <a:schemeClr val="tx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650" name="Rectangle 2"/>
          <p:cNvSpPr>
            <a:spLocks noGrp="1" noChangeArrowheads="1"/>
          </p:cNvSpPr>
          <p:nvPr>
            <p:ph type="title"/>
          </p:nvPr>
        </p:nvSpPr>
        <p:spPr>
          <a:xfrm>
            <a:off x="1066800" y="304800"/>
            <a:ext cx="5715000" cy="533400"/>
          </a:xfrm>
        </p:spPr>
        <p:txBody>
          <a:bodyPr/>
          <a:lstStyle/>
          <a:p>
            <a:pPr eaLnBrk="1" hangingPunct="1">
              <a:defRPr/>
            </a:pPr>
            <a:r>
              <a:rPr lang="en-US" sz="2400" smtClean="0"/>
              <a:t>Ilustrasi</a:t>
            </a:r>
          </a:p>
        </p:txBody>
      </p:sp>
      <p:sp>
        <p:nvSpPr>
          <p:cNvPr id="27651" name="Rectangle 3"/>
          <p:cNvSpPr>
            <a:spLocks noGrp="1" noChangeArrowheads="1"/>
          </p:cNvSpPr>
          <p:nvPr>
            <p:ph type="body" idx="1"/>
          </p:nvPr>
        </p:nvSpPr>
        <p:spPr>
          <a:xfrm>
            <a:off x="533400" y="1219200"/>
            <a:ext cx="7924800" cy="5029200"/>
          </a:xfrm>
        </p:spPr>
        <p:txBody>
          <a:bodyPr/>
          <a:lstStyle/>
          <a:p>
            <a:pPr eaLnBrk="1" hangingPunct="1">
              <a:lnSpc>
                <a:spcPct val="80000"/>
              </a:lnSpc>
              <a:buFont typeface="Wingdings" pitchFamily="2" charset="2"/>
              <a:buNone/>
              <a:defRPr/>
            </a:pPr>
            <a:endParaRPr lang="sv-SE" sz="2400" smtClean="0"/>
          </a:p>
          <a:p>
            <a:pPr eaLnBrk="1" hangingPunct="1">
              <a:lnSpc>
                <a:spcPct val="80000"/>
              </a:lnSpc>
              <a:defRPr/>
            </a:pPr>
            <a:r>
              <a:rPr lang="sv-SE" sz="2400" smtClean="0"/>
              <a:t>Pada tanggal 1 Januari 20x1, Point Corporation membeli semua aktiva dan kewajiban Sharp Company dalam satu merger dengan mengeluarkan 10.000 lembar saham Sharp dengan nilai nominal $ 10. Saham yang dikeluaran tersebut mempunyai nilai pasar $ 600.000. </a:t>
            </a:r>
          </a:p>
          <a:p>
            <a:pPr eaLnBrk="1" hangingPunct="1">
              <a:lnSpc>
                <a:spcPct val="80000"/>
              </a:lnSpc>
              <a:defRPr/>
            </a:pPr>
            <a:r>
              <a:rPr lang="sv-SE" sz="2400" smtClean="0"/>
              <a:t>Point mengeluarkan biaya legal dan biaya penilai sebesar $ 40.000 sehubungan dengan penggabungan usaha dan biaya pengeluaran saham sebesar $ 25.000. </a:t>
            </a:r>
          </a:p>
          <a:p>
            <a:pPr eaLnBrk="1" hangingPunct="1">
              <a:lnSpc>
                <a:spcPct val="80000"/>
              </a:lnSpc>
              <a:buFont typeface="Wingdings" pitchFamily="2" charset="2"/>
              <a:buNone/>
              <a:defRPr/>
            </a:pPr>
            <a:endParaRPr lang="sv-SE" sz="2400" smtClean="0"/>
          </a:p>
          <a:p>
            <a:pPr eaLnBrk="1" hangingPunct="1">
              <a:lnSpc>
                <a:spcPct val="80000"/>
              </a:lnSpc>
              <a:buFont typeface="Wingdings" pitchFamily="2" charset="2"/>
              <a:buNone/>
              <a:defRPr/>
            </a:pPr>
            <a:r>
              <a:rPr lang="sv-SE" sz="2400" smtClean="0"/>
              <a:t>	Total harga beli saham, sama dengan nilai saham yang dikeluarkan Point ditambah biaya tambahan yang terjadi sehubungan dengan akuisisi aktiva. </a:t>
            </a:r>
            <a:endParaRPr lang="en-US" sz="240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436</TotalTime>
  <Words>1182</Words>
  <Application>Microsoft Office PowerPoint</Application>
  <PresentationFormat>On-screen Show (4:3)</PresentationFormat>
  <Paragraphs>294</Paragraphs>
  <Slides>30</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2" baseType="lpstr">
      <vt:lpstr>Office Theme</vt:lpstr>
      <vt:lpstr>Document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Ilustrasi</vt:lpstr>
      <vt:lpstr>Total harga beli:</vt:lpstr>
      <vt:lpstr>Penggabungan usaha melalui  pembelian aktiva bersih Sharp</vt:lpstr>
      <vt:lpstr>Catatan saat penggabungan usaha</vt:lpstr>
      <vt:lpstr>Penggabungan Usaha melalui Pembelian Saham</vt:lpstr>
      <vt:lpstr>Jurnal transaksi</vt:lpstr>
      <vt:lpstr>Pelaporan kepemilikan antarperusahaan</vt:lpstr>
      <vt:lpstr>Dasar Pelaporan Keuangan Berdasarkan tingkat Kepemilikan saham biasa:</vt:lpstr>
      <vt:lpstr>Metode Biaya</vt:lpstr>
      <vt:lpstr>Catatan ABC Company:</vt:lpstr>
      <vt:lpstr>Metode Ekuitas</vt:lpstr>
      <vt:lpstr>Ekuitas investor atas investee</vt:lpstr>
      <vt:lpstr> Ilustrasi: </vt:lpstr>
      <vt:lpstr>PowerPoint Presentation</vt:lpstr>
      <vt:lpstr>Entitas Konsolidasi dan          Laporan Keuangan Konsolidasi </vt:lpstr>
      <vt:lpstr>Kegunaan laporan Konsolidasi</vt:lpstr>
      <vt:lpstr>Keterbatasan :</vt:lpstr>
      <vt:lpstr>Gambaran umum      Proses Konsolidasi </vt:lpstr>
      <vt:lpstr>Ilustrasi Proses konsolidasi  Pada tanggal 1 Januari 20x1, Popper Company membeli pada nilai buku semua saham biasa Sun Corporation. Pada akhir tahun 20x1, neraca dari keu perusahaan tampak sebagai berikut:</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axioo</dc:creator>
  <cp:lastModifiedBy>May</cp:lastModifiedBy>
  <cp:revision>62</cp:revision>
  <dcterms:created xsi:type="dcterms:W3CDTF">2012-12-11T00:15:32Z</dcterms:created>
  <dcterms:modified xsi:type="dcterms:W3CDTF">2015-03-19T07:39:23Z</dcterms:modified>
</cp:coreProperties>
</file>