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77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34200" y="3962400"/>
            <a:ext cx="2209800" cy="3124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962400"/>
            <a:ext cx="2209800" cy="3124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01700" y="533400"/>
            <a:ext cx="7340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Pertemuan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4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47800" y="1734660"/>
            <a:ext cx="6400800" cy="1313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Metode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PENCATATAN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2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1" name="Picture 10" descr="Accounting-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965448"/>
            <a:ext cx="4800600" cy="31211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461157" y="228600"/>
            <a:ext cx="40158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PT. A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Perusahaan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Anak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Neraca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Konsolidasi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31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Desember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2012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799" y="1524005"/>
          <a:ext cx="8458200" cy="4800595"/>
        </p:xfrm>
        <a:graphic>
          <a:graphicData uri="http://schemas.openxmlformats.org/drawingml/2006/table">
            <a:tbl>
              <a:tblPr/>
              <a:tblGrid>
                <a:gridCol w="2338038"/>
                <a:gridCol w="859573"/>
                <a:gridCol w="1031487"/>
                <a:gridCol w="2229160"/>
                <a:gridCol w="951262"/>
                <a:gridCol w="1048680"/>
              </a:tblGrid>
              <a:tr h="30003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Aktiva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625.000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Utang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270.000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Goodwill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19.000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Modal :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Minority (PT.B):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Modal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2.500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Laba ditahan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17.500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45.000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Mayority (PT.A):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Modal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Laba ditahan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109.000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329.000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Aktiva</a:t>
                      </a:r>
                      <a:endParaRPr lang="en-US" sz="16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644.000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Utang&amp;Modal</a:t>
                      </a:r>
                      <a:endParaRPr lang="en-US" sz="16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644.000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895600" y="219670"/>
            <a:ext cx="40158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PT. A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Perusahaan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Anak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Worksheet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Konsolidasi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31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Desember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2013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371600"/>
          <a:ext cx="8458200" cy="5364480"/>
        </p:xfrm>
        <a:graphic>
          <a:graphicData uri="http://schemas.openxmlformats.org/drawingml/2006/table">
            <a:tbl>
              <a:tblPr/>
              <a:tblGrid>
                <a:gridCol w="2423996"/>
                <a:gridCol w="945530"/>
                <a:gridCol w="1031488"/>
                <a:gridCol w="945530"/>
                <a:gridCol w="1031488"/>
                <a:gridCol w="1031488"/>
                <a:gridCol w="1048680"/>
              </a:tblGrid>
              <a:tr h="2396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Rekening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PT.B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Eliminasi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NK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6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K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K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Investasi pd  PT.B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147,5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147,5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Goodwill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Aktiva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382,5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260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642,5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Aktiva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530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260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Utang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160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PT.A Modal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Laba Ditahan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148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PT.B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Modal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Eliminasi 75%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Minority Int 25%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Eliminasi 75%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Minority Int 25%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Eliminasi 75%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Minority Int 25%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Utang &amp; Modal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530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260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149,5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149,5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660,5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660,5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819400" y="295870"/>
            <a:ext cx="40158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PT. A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Perusahaan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Anak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Neraca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Konsolidasi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31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Desember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2013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0998" y="1600200"/>
          <a:ext cx="8305800" cy="4648205"/>
        </p:xfrm>
        <a:graphic>
          <a:graphicData uri="http://schemas.openxmlformats.org/drawingml/2006/table">
            <a:tbl>
              <a:tblPr/>
              <a:tblGrid>
                <a:gridCol w="2295912"/>
                <a:gridCol w="844086"/>
                <a:gridCol w="1012902"/>
                <a:gridCol w="2188995"/>
                <a:gridCol w="934121"/>
                <a:gridCol w="1029784"/>
              </a:tblGrid>
              <a:tr h="290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Aktiva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642.500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Utang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Goodwill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18.000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Modal :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Minority (PT.B):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Modal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2.500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Laba ditahan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15.000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42.500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Mayority (PT.A):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Modal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Laba ditahan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148.000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368.000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Aktiva</a:t>
                      </a:r>
                      <a:endParaRPr lang="en-US" sz="16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660.500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Utang&amp;Modal</a:t>
                      </a:r>
                      <a:endParaRPr lang="en-US" sz="16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660.500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667865" y="269557"/>
            <a:ext cx="434253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Dua Perusahaan Anak dalam Satu Periode</a:t>
            </a: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1000" y="609600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Pada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tahun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2010 PT. 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membeli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secara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tunai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saham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beredar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dua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perusahaan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sbb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Tanggal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30/06/2010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membeli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2.250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saham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267.500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Tanggal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30/09/2010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membeli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3.200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saham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C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328.000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Neraca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A, PT. B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C per 31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Desember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2011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adalah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sebagai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berikut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2133600"/>
          <a:ext cx="8229600" cy="4632960"/>
        </p:xfrm>
        <a:graphic>
          <a:graphicData uri="http://schemas.openxmlformats.org/drawingml/2006/table">
            <a:tbl>
              <a:tblPr/>
              <a:tblGrid>
                <a:gridCol w="3278458"/>
                <a:gridCol w="1756317"/>
                <a:gridCol w="1589049"/>
                <a:gridCol w="1605776"/>
              </a:tblGrid>
              <a:tr h="203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Rekening</a:t>
                      </a:r>
                      <a:endParaRPr lang="en-US" sz="1600" b="1" kern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PT.B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PT.C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Kas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80.000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Piutang Wesel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150.000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Piutang Sewa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Piutang Dividen (PT.C)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Peralatan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150.000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Gedung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Akumulasi Depresiasi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(350.000)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(300.000)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(200.000)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Investasi pd PT. B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215.000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Investasi pd PT. C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380.000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Aktiva Lain-lain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745.000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325.000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550.000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Aktiva</a:t>
                      </a:r>
                      <a:endParaRPr lang="en-US" sz="16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1.650.000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510.000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930.000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Utang Wesel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90.000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Utang Sewa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Utang Dividen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80.000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Utang Lain-lain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220.000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160.000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370.000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Modal Saham @ Rp. 100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Laba ditahan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450.000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(40.000)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Utang &amp; Modal</a:t>
                      </a:r>
                      <a:endParaRPr lang="en-US" sz="16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1.650.000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510.000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930.000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533400" y="448270"/>
            <a:ext cx="8153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piutang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wesel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PT.C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utang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wesel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tersebut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termasuk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30.000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utang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piutang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antara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PT.C.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piutang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sewa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utang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wesel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PT.C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tersebut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termasuk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10.000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utang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piutang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antara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PT.C.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828800"/>
          <a:ext cx="8305800" cy="3116581"/>
        </p:xfrm>
        <a:graphic>
          <a:graphicData uri="http://schemas.openxmlformats.org/drawingml/2006/table">
            <a:tbl>
              <a:tblPr/>
              <a:tblGrid>
                <a:gridCol w="3308814"/>
                <a:gridCol w="1772580"/>
                <a:gridCol w="1603762"/>
                <a:gridCol w="1620644"/>
              </a:tblGrid>
              <a:tr h="346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PT.A</a:t>
                      </a:r>
                      <a:endParaRPr lang="en-US" sz="1600" b="1" kern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PT.B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PT.C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2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Modal </a:t>
                      </a: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Saham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(@ </a:t>
                      </a: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Rp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. 100)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2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LYD 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31/12/2009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(40.000)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257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Dividen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kas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2010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diumumkan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20/12/2010 </a:t>
                      </a: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dibyr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10/1/2011 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80.000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2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Laba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rugi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190.500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(60.000)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257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Dividen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kas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2011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diumumkan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20/12/2011 </a:t>
                      </a: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dibyr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10/1/2012 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80.000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2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Laba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rugi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(40.000)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140.000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70844" y="5410200"/>
            <a:ext cx="831595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Perlakuan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Selisih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HP-NB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Selisih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HP-NB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saham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10.000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untuk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penyesuaian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peralatan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(UE 5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tahun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sisanya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diakui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sebagai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goodwill (UE 10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tahun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Selisih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HP-NB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saham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PT.C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untuk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penyesuaian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nilai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gedung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(UE 5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tahun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685800" y="1372612"/>
            <a:ext cx="79248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Kepemilikan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oleh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Saham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 PT.B </a:t>
            </a: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Jumlah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lembar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saham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300.000/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100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=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3.000 </a:t>
            </a: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lembar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Prosentase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kepemilikan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= 2.250/3.000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lembar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=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75%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Saham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 PT.C </a:t>
            </a: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Jumlah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lembar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saham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400.000/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100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= 4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.000 </a:t>
            </a: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lembar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Prosentase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kepemilikan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= 3.200/4.000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lembar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=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80%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609600" y="1026616"/>
            <a:ext cx="82296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Selisih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 HP-NB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saham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 PT.B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Saat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perolehan</a:t>
            </a: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HP					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267.500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NB	MS		= 75% x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300.000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225.000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LYD  2009	= 75% x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60.000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45.000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Rugi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2010	= 75% x 6/12 x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60.000)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22.500)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		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247.500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Selisih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lebih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20.000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Kenaikan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peralatan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10.000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				Goodwill		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.   10.000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87862" y="1388745"/>
            <a:ext cx="804653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Per 31/12/2011</a:t>
            </a: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HP					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215.000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NB	MS		= 75% x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300.000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225.000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LYD 2011	= 75% x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40.000)	          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30.000)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		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195.000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Selisih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lebih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20.000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Kenaikan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peralatan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10.000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				Goodwill		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.   10.000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781290" y="1716881"/>
            <a:ext cx="767691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Selisih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 HP-NB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saham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 PT.C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Saat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perolehan</a:t>
            </a: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HP					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328.000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NB	MS		= 80% x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400.000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225.000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LYD 2009	= 80% x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40.000)	          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32.000)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Laba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2010	= 80% x 9/12 x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100.000 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60.000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		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348.000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Penurunan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nilai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gedung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20.000)</a:t>
            </a: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Per 31/12/2011</a:t>
            </a: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HP					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. 380.000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NB	MS		= 80% x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400.000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320.000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LYD 2011	= 80% x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100.000	      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80.000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		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400.000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Penurunan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nilai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gedung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20.000)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066806"/>
          <a:ext cx="7924800" cy="5791194"/>
        </p:xfrm>
        <a:graphic>
          <a:graphicData uri="http://schemas.openxmlformats.org/drawingml/2006/table">
            <a:tbl>
              <a:tblPr/>
              <a:tblGrid>
                <a:gridCol w="1350414"/>
                <a:gridCol w="3020664"/>
                <a:gridCol w="1776861"/>
                <a:gridCol w="1776861"/>
              </a:tblGrid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30/06/2010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Investasi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saham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PT. B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267.500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 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Kas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267.500</a:t>
                      </a: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30/09/2010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Investasi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saham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PT. C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328.000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 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Kas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328.000</a:t>
                      </a: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20/12/2010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Piutang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Dividen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40.000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 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Investasi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saham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PT. C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40.000</a:t>
                      </a: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31/12/2010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Laba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Rugi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22.500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 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Investasi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saham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PT. B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22.500</a:t>
                      </a: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Investasi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saham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PT. C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20.000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 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Laba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Rugi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20.000</a:t>
                      </a: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10/01/2011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Kas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40.000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 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Piutang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Dividen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40.000</a:t>
                      </a: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20/12/2011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Piutang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Dividen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40.000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 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Investasi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saham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PT. C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40.000</a:t>
                      </a: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31/12/2011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Laba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Rugi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30.000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 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Investasi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saham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PT. B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30.000</a:t>
                      </a: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Investasi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saham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PT. B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112.000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 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Laba</a:t>
                      </a: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i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Rugi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112.000</a:t>
                      </a:r>
                      <a:endParaRPr lang="en-US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4267200" y="268069"/>
            <a:ext cx="9012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Jurnal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73152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Pencatatan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447800" y="1905000"/>
            <a:ext cx="64770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Equity Method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Biaya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Cost Method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Accounting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1981200" cy="243535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1" y="1219200"/>
          <a:ext cx="8305798" cy="5638800"/>
        </p:xfrm>
        <a:graphic>
          <a:graphicData uri="http://schemas.openxmlformats.org/drawingml/2006/table">
            <a:tbl>
              <a:tblPr/>
              <a:tblGrid>
                <a:gridCol w="3477631"/>
                <a:gridCol w="1688170"/>
                <a:gridCol w="1688170"/>
                <a:gridCol w="1451827"/>
              </a:tblGrid>
              <a:tr h="563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</a:rPr>
                        <a:t>Investasi PT.B</a:t>
                      </a:r>
                      <a:endParaRPr lang="en-US" sz="1600" b="1" ker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Investasi PT.C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LYD PT.A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Saldo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31/12/2009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140.000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Perolehan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30/06/2010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267.500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Perolehan</a:t>
                      </a: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30/09/2010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328.000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Dividen</a:t>
                      </a:r>
                      <a:r>
                        <a:rPr lang="en-US" sz="1600" b="1" u="sng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b="1" u="sng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Kas</a:t>
                      </a:r>
                      <a:r>
                        <a:rPr lang="en-US" sz="1600" b="1" u="sng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20/12/2010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PT. C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(40.000)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PT.A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(80.000)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Laba</a:t>
                      </a:r>
                      <a:r>
                        <a:rPr lang="en-US" sz="1600" b="1" u="sng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b="1" u="sng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Rugi</a:t>
                      </a:r>
                      <a:r>
                        <a:rPr lang="en-US" sz="1600" b="1" u="sng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2010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PT.A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190.500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PT.B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(22.500)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(22.500)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PT.C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Dividen</a:t>
                      </a:r>
                      <a:r>
                        <a:rPr lang="en-US" sz="1600" b="1" u="sng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b="1" u="sng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Kas</a:t>
                      </a:r>
                      <a:r>
                        <a:rPr lang="en-US" sz="1600" b="1" u="sng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20/12/2011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PT. C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(40.000)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PT.A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(80.000)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Laba</a:t>
                      </a:r>
                      <a:r>
                        <a:rPr lang="en-US" sz="1600" b="1" u="sng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b="1" u="sng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Rugi</a:t>
                      </a:r>
                      <a:r>
                        <a:rPr lang="en-US" sz="1600" b="1" u="sng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2011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PT.A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PT.B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(30.000)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(30.000)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PT.C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112.000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112.000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Saldo</a:t>
                      </a:r>
                      <a:r>
                        <a:rPr lang="en-US" sz="16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per 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31/12/2011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215.000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380.000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450.000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2057400" y="284202"/>
            <a:ext cx="526105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Perubahan Investasi PT.B, PT.C dan LYD PT.A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508760"/>
          <a:ext cx="8305800" cy="5349246"/>
        </p:xfrm>
        <a:graphic>
          <a:graphicData uri="http://schemas.openxmlformats.org/drawingml/2006/table">
            <a:tbl>
              <a:tblPr/>
              <a:tblGrid>
                <a:gridCol w="2254645"/>
                <a:gridCol w="632126"/>
                <a:gridCol w="1291451"/>
                <a:gridCol w="2000482"/>
                <a:gridCol w="934122"/>
                <a:gridCol w="1192974"/>
              </a:tblGrid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Kas</a:t>
                      </a:r>
                      <a:endParaRPr lang="en-US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210.000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Utang Wesel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260.000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Piutang</a:t>
                      </a:r>
                      <a:r>
                        <a:rPr lang="en-US" sz="14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Wesel</a:t>
                      </a:r>
                      <a:endParaRPr lang="en-US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270.000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Utang Dividen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90.000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Piutang Sewa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15.000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Utang Lain-lain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750.000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Peralatan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660.000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Gedung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480.000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Modal :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Akumulasi Depresiasi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(848.000)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Minority (PT.B):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Goodwill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8.500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Modal Saham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75.000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99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Aktiva Lain-lain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1.620.000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Laba ditahan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(10.000)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65.000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Minority (PT.C):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Modal Saham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80.000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Laba ditahan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20.000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100.000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Mayority (PT.A):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99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Modal Saham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700.000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99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   Laba ditahan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450.500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1.150.500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26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</a:rPr>
                        <a:t>Total Aktiva</a:t>
                      </a:r>
                      <a:endParaRPr lang="en-US" sz="14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2.415.500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</a:rPr>
                        <a:t>Total Utang&amp;Modal</a:t>
                      </a:r>
                      <a:endParaRPr lang="en-US" sz="14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</a:rPr>
                        <a:t>2.415.500</a:t>
                      </a:r>
                      <a:endParaRPr lang="en-US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398790" y="339804"/>
            <a:ext cx="491641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PT. A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Perusahaan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Anak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PT.C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Neraca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Konsolidasi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31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Desember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2011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484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Contoh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1905004"/>
          <a:ext cx="8534398" cy="2819399"/>
        </p:xfrm>
        <a:graphic>
          <a:graphicData uri="http://schemas.openxmlformats.org/drawingml/2006/table">
            <a:tbl>
              <a:tblPr/>
              <a:tblGrid>
                <a:gridCol w="2098907"/>
                <a:gridCol w="1040780"/>
                <a:gridCol w="1127512"/>
                <a:gridCol w="1040780"/>
                <a:gridCol w="1040780"/>
                <a:gridCol w="1127512"/>
                <a:gridCol w="1058127"/>
              </a:tblGrid>
              <a:tr h="256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Rekening</a:t>
                      </a:r>
                      <a:endParaRPr lang="en-US" sz="1400" b="1" kern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3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PT.A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 B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 A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 B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 A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 B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Investasi pd PT.B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155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147,5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Aktiva</a:t>
                      </a:r>
                      <a:endParaRPr lang="en-US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345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280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382,5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260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Aktiva</a:t>
                      </a:r>
                      <a:endParaRPr lang="en-US" sz="14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440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280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530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260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Utang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180</a:t>
                      </a:r>
                      <a:endParaRPr lang="en-US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170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160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Modal Saham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Agio Saham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Laba ditahan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110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61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</a:t>
                      </a:r>
                      <a:r>
                        <a:rPr lang="en-US" sz="1400" b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Utang</a:t>
                      </a:r>
                      <a:r>
                        <a:rPr 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&amp; Modal</a:t>
                      </a:r>
                      <a:endParaRPr lang="en-US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440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280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530</a:t>
                      </a:r>
                      <a:endParaRPr lang="en-US" sz="1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260</a:t>
                      </a:r>
                      <a:endParaRPr lang="en-US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09600" y="769203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neraca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PT.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PT. B per 31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Desember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2011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sesaat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setelah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penguasaan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75%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beredar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PT. 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PT. A), 2012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2013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ribuan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 :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04800" y="5043607"/>
            <a:ext cx="86106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berhubungan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05/12/2012 PT.B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mengumumkan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dividen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kas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30.000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20/12/2012 PT.B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membayar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dividen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kas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31/12/2012 PT.B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melaporkan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2002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50.000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31/12/2013 PT.B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melaporkan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rugi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2003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10.000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Selisih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HP-NB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diakui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goodwill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amortisasi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484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Contoh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81000" y="1206817"/>
            <a:ext cx="82296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Selisih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HP-NB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2011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HP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140.000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NB	75% x (250-90)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120.000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	Goodwill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  20.000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2012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HP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155.000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NB	75% x (280-100)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135.000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	Goodwill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  20.000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Amortisasi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Goodwill 		= 1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x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20.000/20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		= 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1.000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NB Goodwill		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20.000 –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1.000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		= 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19.000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2013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HP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147.500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NB	75% x (260-90)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127.500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	Goodwill	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  20.000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Amortisasi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Goodwill 		= 2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x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20.000/20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		= 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2.000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NB Goodwill		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20.000 –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2.000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		= 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18.000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57200" y="838201"/>
            <a:ext cx="8382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Jurnal</a:t>
            </a: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05/12/2012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Piutang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Dividen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22.500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Investasi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Saham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22.500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(75% x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dividen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30.000)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20/12/2012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Kas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22.500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Piutang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dividen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22.500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(75% x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dividen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30.000)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31/12/2012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Investasi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Saham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37.500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Laba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Rugi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37.500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(75% x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laba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50.000)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31/12/2013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Laba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rugi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7.500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Investasi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Saham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		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7.500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(75% x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rugi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10.000)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09600" y="1881187"/>
            <a:ext cx="80010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Perubahan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Investasi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Saham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pada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 PT. B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u="sng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Investasi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per 31/12/2011	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144.000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Dividen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22.500)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Laba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</a:t>
            </a:r>
            <a:r>
              <a:rPr kumimoji="0" lang="en-US" sz="20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37.500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						</a:t>
            </a:r>
            <a:r>
              <a:rPr kumimoji="0" lang="en-US" sz="20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Rp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.   15.000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Investasi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per 31/12/2012	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155.000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Rugi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				</a:t>
            </a:r>
            <a:r>
              <a:rPr kumimoji="0" lang="en-US" sz="20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   7.500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Investasi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per 31/12/2003			</a:t>
            </a:r>
            <a:r>
              <a:rPr kumimoji="0" lang="en-US" sz="2000" b="0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Rp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147.500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667000" y="219670"/>
            <a:ext cx="40158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PT. A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Perusahaan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PT. 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Worksheet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31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Desember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2011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0999" y="1371604"/>
          <a:ext cx="8305801" cy="5364480"/>
        </p:xfrm>
        <a:graphic>
          <a:graphicData uri="http://schemas.openxmlformats.org/drawingml/2006/table">
            <a:tbl>
              <a:tblPr/>
              <a:tblGrid>
                <a:gridCol w="2380320"/>
                <a:gridCol w="928494"/>
                <a:gridCol w="1012903"/>
                <a:gridCol w="928494"/>
                <a:gridCol w="1012903"/>
                <a:gridCol w="1012903"/>
                <a:gridCol w="1029784"/>
              </a:tblGrid>
              <a:tr h="232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Rekening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PT.B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Eliminasi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NK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K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K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Investasi pd  PT.B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Goodwill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Aktiva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550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Aktiva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440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Utang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180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270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PT.A Modal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Laba Ditahan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PT.B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Modal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Eliminasi 75%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Minority Int 25%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Eliminasi 75%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Minority Int 25%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Eliminasi 75%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37,5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Minority Int 25%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12,5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Utang &amp; Modal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440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570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570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PT. A dan Perusahaan Anak PT. B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Neraca Konsolidasi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31 Desember 2001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613557" y="295870"/>
            <a:ext cx="40158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PT. A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Perusahaan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Anak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Neraca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Konsolidasi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31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Desember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2011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1524000"/>
          <a:ext cx="8458200" cy="4724400"/>
        </p:xfrm>
        <a:graphic>
          <a:graphicData uri="http://schemas.openxmlformats.org/drawingml/2006/table">
            <a:tbl>
              <a:tblPr/>
              <a:tblGrid>
                <a:gridCol w="2338039"/>
                <a:gridCol w="859573"/>
                <a:gridCol w="1031488"/>
                <a:gridCol w="2229160"/>
                <a:gridCol w="951261"/>
                <a:gridCol w="1048679"/>
              </a:tblGrid>
              <a:tr h="314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Aktiva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550.000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Utang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270.000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Goodwill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Modal :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Minority (PT.B):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Modal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2.500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Laba ditahan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12.500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Mayority (PT.A):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99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Modal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Laba ditahan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260.000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92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Aktiva</a:t>
                      </a:r>
                      <a:endParaRPr lang="en-US" sz="16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570.000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Utang&amp;Modal</a:t>
                      </a:r>
                      <a:endParaRPr lang="en-US" sz="1600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570.000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537357" y="228600"/>
            <a:ext cx="40158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PT. A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Perusahaan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Anak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PT. 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Worksheet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Konsolidasi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31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Desember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2012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1" y="1371600"/>
          <a:ext cx="8458199" cy="5364480"/>
        </p:xfrm>
        <a:graphic>
          <a:graphicData uri="http://schemas.openxmlformats.org/drawingml/2006/table">
            <a:tbl>
              <a:tblPr/>
              <a:tblGrid>
                <a:gridCol w="2423997"/>
                <a:gridCol w="945531"/>
                <a:gridCol w="1031487"/>
                <a:gridCol w="945531"/>
                <a:gridCol w="1031487"/>
                <a:gridCol w="1031487"/>
                <a:gridCol w="1048679"/>
              </a:tblGrid>
              <a:tr h="2396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Rekening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PT.B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Eliminasi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NK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6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K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K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Investasi pd  PT.B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155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155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Goodwill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Aktiva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345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280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625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Aktiva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280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Utang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170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270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PT.A Modal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Laba Ditahan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110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109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PT.B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Modal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Eliminasi 75%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Minority Int 25%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Eliminasi 75%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Minority Int 25%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Agio Saham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Eliminasi 75%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52,5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Minority Int 25%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17,5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Total Utang &amp; Modal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280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156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156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644</a:t>
                      </a:r>
                      <a:endParaRPr lang="en-US" sz="16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644</a:t>
                      </a:r>
                      <a:endParaRPr lang="en-US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1342</Words>
  <Application>Microsoft Office PowerPoint</Application>
  <PresentationFormat>On-screen Show (4:3)</PresentationFormat>
  <Paragraphs>716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axioo</dc:creator>
  <cp:lastModifiedBy>May</cp:lastModifiedBy>
  <cp:revision>26</cp:revision>
  <dcterms:created xsi:type="dcterms:W3CDTF">2012-12-11T00:15:32Z</dcterms:created>
  <dcterms:modified xsi:type="dcterms:W3CDTF">2015-03-19T07:44:48Z</dcterms:modified>
</cp:coreProperties>
</file>