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888" y="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51115C-DB99-4526-98E5-5E69668F9E4B}" type="datetimeFigureOut">
              <a:rPr lang="en-US" smtClean="0"/>
              <a:t>3/28/2016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FEB572-BA8C-48A8-B1C2-47D0FEF115E8}" type="slidenum">
              <a:rPr lang="en-US" smtClean="0"/>
              <a:t>‹#›</a:t>
            </a:fld>
            <a:endParaRPr lang="en-US"/>
          </a:p>
        </p:txBody>
      </p:sp>
    </p:spTree>
    <p:extLst>
      <p:ext uri="{BB962C8B-B14F-4D97-AF65-F5344CB8AC3E}">
        <p14:creationId xmlns:p14="http://schemas.microsoft.com/office/powerpoint/2010/main" val="169688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7825E2-F8E9-4CCB-BD14-EA91D155EC9E}" type="slidenum">
              <a:rPr lang="en-US"/>
              <a:pPr>
                <a:defRPr/>
              </a:pPr>
              <a:t>1</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9C29E1A-B3BF-47F5-96C5-A896AE3C80AB}" type="slidenum">
              <a:rPr lang="en-US"/>
              <a:pPr>
                <a:defRPr/>
              </a:pPr>
              <a:t>10</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r>
              <a:rPr lang="en-US" smtClean="0"/>
              <a:t>Extent of work depends on inherent risk and effectiveness of internal controls.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F2D5ED-D584-4401-BCE0-77B8175AA0DE}" type="slidenum">
              <a:rPr lang="en-US"/>
              <a:pPr>
                <a:defRPr/>
              </a:pPr>
              <a:t>11</a:t>
            </a:fld>
            <a:endParaRPr lang="en-US"/>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US" smtClean="0"/>
              <a:t>The objective is closely related to tests for completeness.  It is done in conjunction with that objective and the tests for accuracy.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FF3601C-1F28-4240-BC7B-70C543502121}" type="slidenum">
              <a:rPr lang="en-US"/>
              <a:pPr>
                <a:defRPr/>
              </a:pPr>
              <a:t>12</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r>
              <a:rPr lang="en-US" smtClean="0"/>
              <a:t>Usually done as part of accounts payable cutoff tests.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6A9EF7D-5681-4AA9-9066-12D2E110AA20}" type="slidenum">
              <a:rPr lang="en-US"/>
              <a:pPr>
                <a:defRPr/>
              </a:pPr>
              <a:t>13</a:t>
            </a:fld>
            <a:endParaRPr lang="en-US"/>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r>
              <a:rPr lang="en-US" smtClean="0"/>
              <a:t>Ordinarily, the main concern is whether equipment is owned or leased. Purchase or lease contracts are examined for equipment and property deeds, abstracts, and tax bills are examined for land or major buildings.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7B7F12-AAED-4AD6-9D0C-10B7A87F674F}" type="slidenum">
              <a:rPr lang="en-US"/>
              <a:pPr>
                <a:defRPr/>
              </a:pPr>
              <a:t>14</a:t>
            </a:fld>
            <a:endParaRPr lang="en-US"/>
          </a:p>
        </p:txBody>
      </p:sp>
      <p:sp>
        <p:nvSpPr>
          <p:cNvPr id="63491" name="Rectangle 2"/>
          <p:cNvSpPr>
            <a:spLocks noGrp="1" noRot="1" noChangeAspect="1" noChangeArrowheads="1" noTextEdit="1"/>
          </p:cNvSpPr>
          <p:nvPr>
            <p:ph type="sldImg"/>
          </p:nvPr>
        </p:nvSpPr>
        <p:spPr>
          <a:ln cap="flat"/>
        </p:spPr>
      </p:sp>
      <p:sp>
        <p:nvSpPr>
          <p:cNvPr id="63492" name="Rectangle 3"/>
          <p:cNvSpPr>
            <a:spLocks noGrp="1" noChangeArrowheads="1"/>
          </p:cNvSpPr>
          <p:nvPr>
            <p:ph type="body" idx="1"/>
          </p:nvPr>
        </p:nvSpPr>
        <p:spPr>
          <a:noFill/>
          <a:ln/>
        </p:spPr>
        <p:txBody>
          <a:bodyPr/>
          <a:lstStyle/>
          <a:p>
            <a:r>
              <a:rPr lang="en-US" smtClean="0"/>
              <a:t>Transactions involving the disposal of equipment are often misstated when company internal controls lack a formal method to inform management of the sale, trade-in, abandonment or theft of recorded  machinery and equipment.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0A2BE0-5994-4DA1-BD97-526B09A51E62}" type="slidenum">
              <a:rPr lang="en-US"/>
              <a:pPr>
                <a:defRPr/>
              </a:pPr>
              <a:t>15</a:t>
            </a:fld>
            <a:endParaRPr lang="en-US"/>
          </a:p>
        </p:txBody>
      </p:sp>
      <p:sp>
        <p:nvSpPr>
          <p:cNvPr id="64515" name="Rectangle 2"/>
          <p:cNvSpPr>
            <a:spLocks noGrp="1" noRot="1" noChangeAspect="1" noChangeArrowheads="1" noTextEdit="1"/>
          </p:cNvSpPr>
          <p:nvPr>
            <p:ph type="sldImg"/>
          </p:nvPr>
        </p:nvSpPr>
        <p:spPr>
          <a:ln cap="flat"/>
        </p:spPr>
      </p:sp>
      <p:sp>
        <p:nvSpPr>
          <p:cNvPr id="64516" name="Rectangle 3"/>
          <p:cNvSpPr>
            <a:spLocks noGrp="1" noChangeArrowheads="1"/>
          </p:cNvSpPr>
          <p:nvPr>
            <p:ph type="body" idx="1"/>
          </p:nvPr>
        </p:nvSpPr>
        <p:spPr>
          <a:noFill/>
          <a:ln/>
        </p:spPr>
        <p:txBody>
          <a:bodyPr/>
          <a:lstStyle/>
          <a:p>
            <a:r>
              <a:rPr lang="en-US" smtClean="0"/>
              <a:t>Two of the auditor’s objectives when auditing the ending balance in the equipment accounts include determining the aforementioned points.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4FAAFC-3845-45F4-B28A-9B94427003D1}" type="slidenum">
              <a:rPr lang="en-US"/>
              <a:pPr>
                <a:defRPr/>
              </a:pPr>
              <a:t>16</a:t>
            </a:fld>
            <a:endParaRPr lang="en-US"/>
          </a:p>
        </p:txBody>
      </p:sp>
      <p:sp>
        <p:nvSpPr>
          <p:cNvPr id="65539" name="Rectangle 2"/>
          <p:cNvSpPr>
            <a:spLocks noGrp="1" noRot="1" noChangeAspect="1" noChangeArrowheads="1" noTextEdit="1"/>
          </p:cNvSpPr>
          <p:nvPr>
            <p:ph type="sldImg"/>
          </p:nvPr>
        </p:nvSpPr>
        <p:spPr>
          <a:ln cap="flat"/>
        </p:spPr>
      </p:sp>
      <p:sp>
        <p:nvSpPr>
          <p:cNvPr id="65540" name="Rectangle 3"/>
          <p:cNvSpPr>
            <a:spLocks noGrp="1" noChangeArrowheads="1"/>
          </p:cNvSpPr>
          <p:nvPr>
            <p:ph type="body" idx="1"/>
          </p:nvPr>
        </p:nvSpPr>
        <p:spPr>
          <a:noFill/>
          <a:ln/>
        </p:spPr>
        <p:txBody>
          <a:bodyPr/>
          <a:lstStyle/>
          <a:p>
            <a:r>
              <a:rPr lang="en-US" smtClean="0"/>
              <a:t>Depreciation expense is one of the few expense accounts not verified as part of tests of controls and substantive tests of transactions.  The recorded amounts are determined by internal allocations rather than by exchange transactions with outside parties.</a:t>
            </a:r>
          </a:p>
          <a:p>
            <a:endParaRPr lang="en-US" smtClean="0"/>
          </a:p>
          <a:p>
            <a:r>
              <a:rPr lang="en-US" smtClean="0"/>
              <a:t>A useful method of auditing depreciation is an analytical procedures test of reasonableness made by multiplying undepreciated fixed assets by the depreciation rate for the year.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F2E0C76-A522-4169-8FBA-DA5E54A93B9E}" type="slidenum">
              <a:rPr lang="en-US"/>
              <a:pPr>
                <a:defRPr/>
              </a:pPr>
              <a:t>17</a:t>
            </a:fld>
            <a:endParaRPr lang="en-US"/>
          </a:p>
        </p:txBody>
      </p:sp>
      <p:sp>
        <p:nvSpPr>
          <p:cNvPr id="66563" name="Rectangle 2"/>
          <p:cNvSpPr>
            <a:spLocks noGrp="1" noRot="1" noChangeAspect="1" noChangeArrowheads="1" noTextEdit="1"/>
          </p:cNvSpPr>
          <p:nvPr>
            <p:ph type="sldImg"/>
          </p:nvPr>
        </p:nvSpPr>
        <p:spPr>
          <a:ln cap="flat"/>
        </p:spPr>
      </p:sp>
      <p:sp>
        <p:nvSpPr>
          <p:cNvPr id="66564" name="Rectangle 3"/>
          <p:cNvSpPr>
            <a:spLocks noGrp="1" noChangeArrowheads="1"/>
          </p:cNvSpPr>
          <p:nvPr>
            <p:ph type="body" idx="1"/>
          </p:nvPr>
        </p:nvSpPr>
        <p:spPr>
          <a:noFill/>
          <a:ln/>
        </p:spPr>
        <p:txBody>
          <a:bodyPr/>
          <a:lstStyle/>
          <a:p>
            <a:r>
              <a:rPr lang="en-US" smtClean="0"/>
              <a:t>The two objectives usually emphasized in the audit of the ending balance in accumulated depreciation are shown above.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FE17F79-0B62-4A70-ABF7-8BF835292A98}" type="slidenum">
              <a:rPr lang="en-US"/>
              <a:pPr>
                <a:defRPr/>
              </a:pPr>
              <a:t>2</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r>
              <a:rPr lang="en-US" smtClean="0"/>
              <a:t>The primary account record for equipment and other property, plant, and equipment accounts is generally a fixed asset master file.  It includes a detailed record for each piece of equipment and other types of property owned.</a:t>
            </a:r>
          </a:p>
          <a:p>
            <a:endParaRPr lang="en-US" smtClean="0"/>
          </a:p>
          <a:p>
            <a:r>
              <a:rPr lang="en-US" smtClean="0"/>
              <a:t>The totals for all records in the master file equal the general ledger balances for the related accounts: equipment, depreciation expense, and accumulated depreciation.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9F89A8B-6117-4318-A27A-FC38F772E58A}" type="slidenum">
              <a:rPr lang="en-US"/>
              <a:pPr>
                <a:defRPr/>
              </a:pPr>
              <a:t>3</a:t>
            </a:fld>
            <a:endParaRPr 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C95FDDF-6EF4-40FF-B0A8-4D1DCB566FA5}" type="slidenum">
              <a:rPr lang="en-US"/>
              <a:pPr>
                <a:defRPr/>
              </a:pPr>
              <a:t>4</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smtClean="0"/>
              <a:t>Auditors verify equipment differently from current asset accounts for three reasons:</a:t>
            </a:r>
          </a:p>
          <a:p>
            <a:r>
              <a:rPr lang="en-US" smtClean="0"/>
              <a:t>There are usually fewer current period acquisitions of equipment, especially large equipment used in manufacturing</a:t>
            </a:r>
          </a:p>
          <a:p>
            <a:r>
              <a:rPr lang="en-US" smtClean="0"/>
              <a:t>The amount of any given acquisition is often material</a:t>
            </a:r>
          </a:p>
          <a:p>
            <a:r>
              <a:rPr lang="en-US" smtClean="0"/>
              <a:t>The equipment is likely to be kept and maintained in the accounting records for several years.</a:t>
            </a:r>
          </a:p>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E92A59C-6EF5-426E-B824-38E1E1D86A11}" type="slidenum">
              <a:rPr lang="en-US"/>
              <a:pPr>
                <a:defRPr/>
              </a:pPr>
              <a:t>5</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E5405DC-4305-41D1-9A07-E530285E34FD}" type="slidenum">
              <a:rPr lang="en-US"/>
              <a:pPr>
                <a:defRPr/>
              </a:pPr>
              <a:t>6</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solidFill>
                  <a:srgbClr val="002060"/>
                </a:solidFill>
              </a:rPr>
              <a:t>The correct recording of current year additions is important because of the long-term effect</a:t>
            </a:r>
          </a:p>
          <a:p>
            <a:pPr eaLnBrk="1" hangingPunct="1"/>
            <a:r>
              <a:rPr lang="en-US" smtClean="0">
                <a:solidFill>
                  <a:srgbClr val="002060"/>
                </a:solidFill>
              </a:rPr>
              <a:t>the assets have on the financial statements.</a:t>
            </a:r>
          </a:p>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0178D8-4312-4F05-BB5A-91E49A54FAB9}" type="slidenum">
              <a:rPr lang="en-US"/>
              <a:pPr>
                <a:defRPr/>
              </a:pPr>
              <a:t>7</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smtClean="0"/>
              <a:t>Footing the acquisitions schedule and tracing individual acquisitions should be limited unless controls are deficient.</a:t>
            </a:r>
          </a:p>
          <a:p>
            <a:endParaRPr lang="en-US" smtClean="0"/>
          </a:p>
          <a:p>
            <a:r>
              <a:rPr lang="en-US" smtClean="0"/>
              <a:t>The totals in the master file equal the general ledger balances for the related accounts: equipment, depreciation expense, and accumulated depreciation.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3BA5B7F-0A24-47D9-B578-FDF2212254ED}" type="slidenum">
              <a:rPr lang="en-US"/>
              <a:pPr>
                <a:defRPr/>
              </a:pPr>
              <a:t>8</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US" smtClean="0"/>
              <a:t>The most common audit test is to verify additions to examine vendor invoices.  It is normal for auditors to verify large and unusual transactions for the entire year as well as a representative sample of typical additions. </a:t>
            </a:r>
          </a:p>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0BF4F67-1BF3-4DE1-84AA-3FACED9485B2}" type="slidenum">
              <a:rPr lang="en-US"/>
              <a:pPr>
                <a:defRPr/>
              </a:pPr>
              <a:t>9</a:t>
            </a:fld>
            <a:endParaRPr lang="en-US"/>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r>
              <a:rPr lang="en-US" smtClean="0"/>
              <a:t>This objective is one of the most important for equipment.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179DC34-7854-43A7-8EAC-52A04D236189}"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9DC34-7854-43A7-8EAC-52A04D2361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9DC34-7854-43A7-8EAC-52A04D2361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9DC34-7854-43A7-8EAC-52A04D2361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179DC34-7854-43A7-8EAC-52A04D236189}"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79DC34-7854-43A7-8EAC-52A04D2361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179DC34-7854-43A7-8EAC-52A04D2361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179DC34-7854-43A7-8EAC-52A04D2361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179DC34-7854-43A7-8EAC-52A04D236189}"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79DC34-7854-43A7-8EAC-52A04D2361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9199F1D-4F84-4A6C-A913-634321BB85F0}" type="datetimeFigureOut">
              <a:rPr lang="en-US" smtClean="0"/>
              <a:t>3/28/2016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179DC34-7854-43A7-8EAC-52A04D236189}"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9199F1D-4F84-4A6C-A913-634321BB85F0}" type="datetimeFigureOut">
              <a:rPr lang="en-US" smtClean="0"/>
              <a:t>3/28/2016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179DC34-7854-43A7-8EAC-52A04D236189}"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7" name="Rectangle 3"/>
          <p:cNvSpPr>
            <a:spLocks noGrp="1" noChangeArrowheads="1"/>
          </p:cNvSpPr>
          <p:nvPr>
            <p:ph idx="1"/>
          </p:nvPr>
        </p:nvSpPr>
        <p:spPr>
          <a:xfrm>
            <a:off x="1066800" y="1143000"/>
            <a:ext cx="7543800" cy="3009900"/>
          </a:xfrm>
        </p:spPr>
        <p:txBody>
          <a:bodyPr>
            <a:noAutofit/>
          </a:bodyPr>
          <a:lstStyle/>
          <a:p>
            <a:pPr algn="ctr">
              <a:buFont typeface="Wingdings" pitchFamily="2" charset="2"/>
              <a:buNone/>
              <a:defRPr/>
            </a:pPr>
            <a:r>
              <a:rPr lang="en-US" sz="4800" b="1" dirty="0">
                <a:solidFill>
                  <a:srgbClr val="FF0000"/>
                </a:solidFill>
              </a:rPr>
              <a:t>Design and perform audit tests </a:t>
            </a:r>
            <a:r>
              <a:rPr lang="en-US" sz="4800" b="1" dirty="0" smtClean="0">
                <a:solidFill>
                  <a:srgbClr val="FF0000"/>
                </a:solidFill>
              </a:rPr>
              <a:t>of property</a:t>
            </a:r>
            <a:r>
              <a:rPr lang="en-US" sz="4800" b="1" dirty="0">
                <a:solidFill>
                  <a:srgbClr val="FF0000"/>
                </a:solidFill>
              </a:rPr>
              <a:t>, plant, and </a:t>
            </a:r>
            <a:r>
              <a:rPr lang="en-US" sz="4800" b="1" dirty="0" smtClean="0">
                <a:solidFill>
                  <a:srgbClr val="FF0000"/>
                </a:solidFill>
              </a:rPr>
              <a:t>equipment and </a:t>
            </a:r>
            <a:r>
              <a:rPr lang="en-US" sz="4800" b="1" dirty="0">
                <a:solidFill>
                  <a:srgbClr val="FF0000"/>
                </a:solidFill>
              </a:rPr>
              <a:t>related accounts.</a:t>
            </a:r>
          </a:p>
        </p:txBody>
      </p:sp>
      <p:sp>
        <p:nvSpPr>
          <p:cNvPr id="5" name="TextBox 4"/>
          <p:cNvSpPr txBox="1"/>
          <p:nvPr/>
        </p:nvSpPr>
        <p:spPr>
          <a:xfrm>
            <a:off x="3429000" y="5486400"/>
            <a:ext cx="5144037" cy="769441"/>
          </a:xfrm>
          <a:prstGeom prst="rect">
            <a:avLst/>
          </a:prstGeom>
          <a:noFill/>
        </p:spPr>
        <p:txBody>
          <a:bodyPr wrap="none" rtlCol="0">
            <a:spAutoFit/>
          </a:bodyPr>
          <a:lstStyle/>
          <a:p>
            <a:r>
              <a:rPr lang="en-US" sz="4400" b="1" dirty="0" err="1" smtClean="0"/>
              <a:t>Yulazri</a:t>
            </a:r>
            <a:r>
              <a:rPr lang="en-US" sz="4400" b="1" dirty="0" smtClean="0"/>
              <a:t> </a:t>
            </a:r>
            <a:r>
              <a:rPr lang="en-US" sz="4400" b="1" dirty="0" err="1" smtClean="0"/>
              <a:t>M.Ak</a:t>
            </a:r>
            <a:r>
              <a:rPr lang="en-US" sz="4400" b="1" dirty="0" smtClean="0"/>
              <a:t>., CPA</a:t>
            </a:r>
            <a:endParaRPr lang="en-US" sz="44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2"/>
          <p:cNvSpPr>
            <a:spLocks noGrp="1" noChangeArrowheads="1"/>
          </p:cNvSpPr>
          <p:nvPr>
            <p:ph type="title"/>
          </p:nvPr>
        </p:nvSpPr>
        <p:spPr/>
        <p:txBody>
          <a:bodyPr>
            <a:normAutofit/>
          </a:bodyPr>
          <a:lstStyle/>
          <a:p>
            <a:r>
              <a:rPr lang="en-US" smtClean="0"/>
              <a:t>Balance-related Audit Objectives</a:t>
            </a:r>
          </a:p>
        </p:txBody>
      </p:sp>
      <p:sp>
        <p:nvSpPr>
          <p:cNvPr id="20483" name="Text Box 3"/>
          <p:cNvSpPr txBox="1">
            <a:spLocks noChangeArrowheads="1"/>
          </p:cNvSpPr>
          <p:nvPr/>
        </p:nvSpPr>
        <p:spPr bwMode="auto">
          <a:xfrm>
            <a:off x="1311422" y="2652946"/>
            <a:ext cx="6581775" cy="2067921"/>
          </a:xfrm>
          <a:prstGeom prst="rect">
            <a:avLst/>
          </a:prstGeom>
          <a:solidFill>
            <a:srgbClr val="00B050"/>
          </a:solidFill>
          <a:ln w="28575">
            <a:solidFill>
              <a:srgbClr val="002060"/>
            </a:solidFill>
            <a:miter lim="800000"/>
            <a:headEnd/>
            <a:tailEnd/>
          </a:ln>
          <a:scene3d>
            <a:camera prst="orthographicFront"/>
            <a:lightRig rig="threePt" dir="t"/>
          </a:scene3d>
          <a:sp3d>
            <a:bevelT w="165100" prst="coolSlant"/>
          </a:sp3d>
        </p:spPr>
        <p:txBody>
          <a:bodyPr wrap="none" bIns="91440"/>
          <a:lstStyle/>
          <a:p>
            <a:pPr eaLnBrk="1" hangingPunct="1">
              <a:defRPr/>
            </a:pPr>
            <a:r>
              <a:rPr lang="en-US" sz="2800" dirty="0">
                <a:solidFill>
                  <a:schemeClr val="bg2"/>
                </a:solidFill>
              </a:rPr>
              <a:t>Current year acquisitions as listed</a:t>
            </a:r>
          </a:p>
          <a:p>
            <a:pPr eaLnBrk="1" hangingPunct="1">
              <a:defRPr/>
            </a:pPr>
            <a:r>
              <a:rPr lang="en-US" sz="2800" dirty="0">
                <a:solidFill>
                  <a:schemeClr val="bg2"/>
                </a:solidFill>
              </a:rPr>
              <a:t>are accurate.</a:t>
            </a:r>
          </a:p>
          <a:p>
            <a:pPr eaLnBrk="1" hangingPunct="1">
              <a:defRPr/>
            </a:pPr>
            <a:endParaRPr lang="en-US" sz="2800" dirty="0">
              <a:solidFill>
                <a:schemeClr val="bg2"/>
              </a:solidFill>
            </a:endParaRPr>
          </a:p>
          <a:p>
            <a:pPr eaLnBrk="1" hangingPunct="1">
              <a:defRPr/>
            </a:pPr>
            <a:r>
              <a:rPr lang="en-US" sz="2800" dirty="0">
                <a:solidFill>
                  <a:schemeClr val="bg2"/>
                </a:solidFill>
              </a:rPr>
              <a:t>1. Examine vendors’ invoices.</a:t>
            </a:r>
          </a:p>
          <a:p>
            <a:pPr eaLnBrk="1" hangingPunct="1">
              <a:defRPr/>
            </a:pPr>
            <a:endParaRPr lang="en-US" sz="2800" dirty="0">
              <a:solidFill>
                <a:schemeClr val="bg2"/>
              </a:solidFill>
            </a:endParaRPr>
          </a:p>
        </p:txBody>
      </p:sp>
      <p:sp>
        <p:nvSpPr>
          <p:cNvPr id="20484" name="Rectangle 4"/>
          <p:cNvSpPr>
            <a:spLocks noChangeArrowheads="1"/>
          </p:cNvSpPr>
          <p:nvPr/>
        </p:nvSpPr>
        <p:spPr bwMode="auto">
          <a:xfrm>
            <a:off x="1279526" y="1827213"/>
            <a:ext cx="3303108" cy="547687"/>
          </a:xfrm>
          <a:prstGeom prst="rect">
            <a:avLst/>
          </a:prstGeom>
          <a:solidFill>
            <a:srgbClr val="FF9933"/>
          </a:solidFill>
          <a:ln w="28575">
            <a:solidFill>
              <a:srgbClr val="002060"/>
            </a:solidFill>
            <a:miter lim="800000"/>
            <a:headEnd/>
            <a:tailEnd/>
          </a:ln>
          <a:scene3d>
            <a:camera prst="orthographicFront"/>
            <a:lightRig rig="threePt" dir="t"/>
          </a:scene3d>
          <a:sp3d>
            <a:bevelT w="165100" prst="coolSlant"/>
          </a:sp3d>
        </p:spPr>
        <p:txBody>
          <a:bodyPr wrap="none" bIns="91440"/>
          <a:lstStyle/>
          <a:p>
            <a:pPr algn="ctr" eaLnBrk="1" hangingPunct="1">
              <a:defRPr/>
            </a:pPr>
            <a:r>
              <a:rPr lang="en-US" sz="2800" dirty="0">
                <a:solidFill>
                  <a:srgbClr val="002060"/>
                </a:solidFill>
              </a:rPr>
              <a:t>Accuracy:</a:t>
            </a:r>
          </a:p>
        </p:txBody>
      </p:sp>
      <p:sp>
        <p:nvSpPr>
          <p:cNvPr id="16393" name="Text Box 5"/>
          <p:cNvSpPr txBox="1">
            <a:spLocks noChangeArrowheads="1"/>
          </p:cNvSpPr>
          <p:nvPr/>
        </p:nvSpPr>
        <p:spPr bwMode="auto">
          <a:xfrm>
            <a:off x="1279525" y="3381375"/>
            <a:ext cx="6581775" cy="547688"/>
          </a:xfrm>
          <a:prstGeom prst="rect">
            <a:avLst/>
          </a:prstGeom>
          <a:noFill/>
          <a:ln w="12700">
            <a:noFill/>
            <a:miter lim="800000"/>
            <a:headEnd/>
            <a:tailEnd/>
          </a:ln>
        </p:spPr>
        <p:txBody>
          <a:bodyPr wrap="none" bIns="91440"/>
          <a:lstStyle/>
          <a:p>
            <a:pPr defTabSz="393700" eaLnBrk="1" hangingPunct="1"/>
            <a:endParaRPr lang="en-US" sz="2800">
              <a:solidFill>
                <a:srgbClr val="002060"/>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p:cNvSpPr>
            <a:spLocks noGrp="1" noChangeArrowheads="1"/>
          </p:cNvSpPr>
          <p:nvPr>
            <p:ph type="title"/>
          </p:nvPr>
        </p:nvSpPr>
        <p:spPr/>
        <p:txBody>
          <a:bodyPr>
            <a:normAutofit/>
          </a:bodyPr>
          <a:lstStyle/>
          <a:p>
            <a:r>
              <a:rPr lang="en-US" smtClean="0"/>
              <a:t>Balance-related Audit Objectives</a:t>
            </a:r>
          </a:p>
        </p:txBody>
      </p:sp>
      <p:sp>
        <p:nvSpPr>
          <p:cNvPr id="17411" name="Text Box 3"/>
          <p:cNvSpPr txBox="1">
            <a:spLocks noChangeArrowheads="1"/>
          </p:cNvSpPr>
          <p:nvPr/>
        </p:nvSpPr>
        <p:spPr bwMode="auto">
          <a:xfrm>
            <a:off x="1279525" y="2376488"/>
            <a:ext cx="6581775" cy="1004887"/>
          </a:xfrm>
          <a:prstGeom prst="rect">
            <a:avLst/>
          </a:prstGeom>
          <a:noFill/>
          <a:ln w="12700">
            <a:noFill/>
            <a:miter lim="800000"/>
            <a:headEnd/>
            <a:tailEnd/>
          </a:ln>
        </p:spPr>
        <p:txBody>
          <a:bodyPr wrap="none" bIns="91440"/>
          <a:lstStyle/>
          <a:p>
            <a:pPr eaLnBrk="1" hangingPunct="1"/>
            <a:endParaRPr lang="en-US" sz="2800">
              <a:solidFill>
                <a:srgbClr val="002060"/>
              </a:solidFill>
            </a:endParaRPr>
          </a:p>
        </p:txBody>
      </p:sp>
      <p:sp>
        <p:nvSpPr>
          <p:cNvPr id="17412" name="Rectangle 4"/>
          <p:cNvSpPr>
            <a:spLocks noChangeArrowheads="1"/>
          </p:cNvSpPr>
          <p:nvPr/>
        </p:nvSpPr>
        <p:spPr bwMode="auto">
          <a:xfrm>
            <a:off x="1279525" y="1827213"/>
            <a:ext cx="3313113" cy="547687"/>
          </a:xfrm>
          <a:prstGeom prst="rect">
            <a:avLst/>
          </a:prstGeom>
          <a:solidFill>
            <a:srgbClr val="FF9933"/>
          </a:solidFill>
          <a:ln w="28575">
            <a:solidFill>
              <a:srgbClr val="002060"/>
            </a:solidFill>
            <a:miter lim="800000"/>
            <a:headEnd/>
            <a:tailEnd/>
          </a:ln>
        </p:spPr>
        <p:txBody>
          <a:bodyPr wrap="none" bIns="91440"/>
          <a:lstStyle/>
          <a:p>
            <a:pPr algn="ctr" eaLnBrk="1" hangingPunct="1"/>
            <a:r>
              <a:rPr lang="en-US" sz="2800">
                <a:solidFill>
                  <a:srgbClr val="002060"/>
                </a:solidFill>
              </a:rPr>
              <a:t>Classification:</a:t>
            </a:r>
          </a:p>
        </p:txBody>
      </p:sp>
      <p:sp>
        <p:nvSpPr>
          <p:cNvPr id="21509" name="Text Box 5"/>
          <p:cNvSpPr txBox="1">
            <a:spLocks noChangeArrowheads="1"/>
          </p:cNvSpPr>
          <p:nvPr/>
        </p:nvSpPr>
        <p:spPr bwMode="auto">
          <a:xfrm>
            <a:off x="1279525" y="2477604"/>
            <a:ext cx="6581775" cy="3965725"/>
          </a:xfrm>
          <a:prstGeom prst="rect">
            <a:avLst/>
          </a:prstGeom>
          <a:solidFill>
            <a:schemeClr val="tx1">
              <a:lumMod val="40000"/>
              <a:lumOff val="60000"/>
            </a:schemeClr>
          </a:solidFill>
          <a:ln w="28575">
            <a:solidFill>
              <a:srgbClr val="002060"/>
            </a:solidFill>
            <a:miter lim="800000"/>
            <a:headEnd/>
            <a:tailEnd/>
          </a:ln>
          <a:scene3d>
            <a:camera prst="orthographicFront"/>
            <a:lightRig rig="threePt" dir="t"/>
          </a:scene3d>
          <a:sp3d>
            <a:bevelT w="165100" prst="coolSlant"/>
          </a:sp3d>
        </p:spPr>
        <p:txBody>
          <a:bodyPr wrap="none" bIns="91440"/>
          <a:lstStyle/>
          <a:p>
            <a:pPr eaLnBrk="1" hangingPunct="1"/>
            <a:r>
              <a:rPr lang="en-US" sz="2800">
                <a:solidFill>
                  <a:srgbClr val="002060"/>
                </a:solidFill>
              </a:rPr>
              <a:t>Current year acquisitions as listed</a:t>
            </a:r>
          </a:p>
          <a:p>
            <a:pPr eaLnBrk="1" hangingPunct="1"/>
            <a:r>
              <a:rPr lang="en-US" sz="2800">
                <a:solidFill>
                  <a:srgbClr val="002060"/>
                </a:solidFill>
              </a:rPr>
              <a:t>are correctly classified.</a:t>
            </a:r>
          </a:p>
          <a:p>
            <a:pPr eaLnBrk="1" hangingPunct="1"/>
            <a:endParaRPr lang="en-US" sz="2800">
              <a:solidFill>
                <a:srgbClr val="002060"/>
              </a:solidFill>
            </a:endParaRPr>
          </a:p>
          <a:p>
            <a:pPr eaLnBrk="1" hangingPunct="1"/>
            <a:r>
              <a:rPr lang="en-US" sz="2800">
                <a:solidFill>
                  <a:srgbClr val="002060"/>
                </a:solidFill>
              </a:rPr>
              <a:t>1. Examine vendors’ invoices in</a:t>
            </a:r>
          </a:p>
          <a:p>
            <a:pPr eaLnBrk="1" hangingPunct="1"/>
            <a:r>
              <a:rPr lang="en-US" sz="2800">
                <a:solidFill>
                  <a:srgbClr val="002060"/>
                </a:solidFill>
              </a:rPr>
              <a:t>	manufacturing equipment account.</a:t>
            </a:r>
          </a:p>
          <a:p>
            <a:pPr eaLnBrk="1" hangingPunct="1"/>
            <a:r>
              <a:rPr lang="en-US" sz="2800">
                <a:solidFill>
                  <a:srgbClr val="002060"/>
                </a:solidFill>
              </a:rPr>
              <a:t>2. Examine vendors’ invoices of closely</a:t>
            </a:r>
          </a:p>
          <a:p>
            <a:pPr eaLnBrk="1" hangingPunct="1"/>
            <a:r>
              <a:rPr lang="en-US" sz="2800">
                <a:solidFill>
                  <a:srgbClr val="002060"/>
                </a:solidFill>
              </a:rPr>
              <a:t>	related accounts.</a:t>
            </a:r>
          </a:p>
          <a:p>
            <a:pPr eaLnBrk="1" hangingPunct="1"/>
            <a:r>
              <a:rPr lang="en-US" sz="2800">
                <a:solidFill>
                  <a:srgbClr val="002060"/>
                </a:solidFill>
              </a:rPr>
              <a:t>3. Examine rent and lease expense</a:t>
            </a:r>
          </a:p>
          <a:p>
            <a:pPr eaLnBrk="1" hangingPunct="1"/>
            <a:r>
              <a:rPr lang="en-US" sz="2800">
                <a:solidFill>
                  <a:srgbClr val="002060"/>
                </a:solidFill>
              </a:rPr>
              <a:t>	for capitalizable leases.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1279525" y="2721942"/>
            <a:ext cx="6581775" cy="2594344"/>
          </a:xfrm>
          <a:prstGeom prst="rect">
            <a:avLst/>
          </a:prstGeom>
          <a:solidFill>
            <a:srgbClr val="FFCC00"/>
          </a:solidFill>
          <a:ln w="28575">
            <a:solidFill>
              <a:srgbClr val="002060"/>
            </a:solidFill>
            <a:miter lim="800000"/>
            <a:headEnd/>
            <a:tailEnd/>
          </a:ln>
          <a:scene3d>
            <a:camera prst="orthographicFront"/>
            <a:lightRig rig="threePt" dir="t"/>
          </a:scene3d>
          <a:sp3d>
            <a:bevelT w="165100" prst="coolSlant"/>
          </a:sp3d>
        </p:spPr>
        <p:txBody>
          <a:bodyPr wrap="none" bIns="91440"/>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en-US" sz="2800" smtClean="0">
                <a:solidFill>
                  <a:srgbClr val="002060"/>
                </a:solidFill>
              </a:rPr>
              <a:t>Current year acquisitions are recorded</a:t>
            </a:r>
          </a:p>
          <a:p>
            <a:pPr eaLnBrk="1" hangingPunct="1">
              <a:defRPr/>
            </a:pPr>
            <a:r>
              <a:rPr lang="en-US" sz="2800" smtClean="0">
                <a:solidFill>
                  <a:srgbClr val="002060"/>
                </a:solidFill>
              </a:rPr>
              <a:t>in the correct period.</a:t>
            </a:r>
          </a:p>
          <a:p>
            <a:pPr eaLnBrk="1" hangingPunct="1">
              <a:defRPr/>
            </a:pPr>
            <a:endParaRPr lang="en-US" sz="2800" smtClean="0">
              <a:solidFill>
                <a:srgbClr val="002060"/>
              </a:solidFill>
            </a:endParaRPr>
          </a:p>
          <a:p>
            <a:pPr eaLnBrk="1" hangingPunct="1">
              <a:defRPr/>
            </a:pPr>
            <a:r>
              <a:rPr lang="en-US" sz="2800" smtClean="0">
                <a:solidFill>
                  <a:srgbClr val="002060"/>
                </a:solidFill>
              </a:rPr>
              <a:t>1.	Review transactions near the balance</a:t>
            </a:r>
          </a:p>
          <a:p>
            <a:pPr eaLnBrk="1" hangingPunct="1">
              <a:defRPr/>
            </a:pPr>
            <a:r>
              <a:rPr lang="en-US" sz="2800" smtClean="0">
                <a:solidFill>
                  <a:srgbClr val="002060"/>
                </a:solidFill>
              </a:rPr>
              <a:t>	sheet date for correct period.</a:t>
            </a:r>
          </a:p>
          <a:p>
            <a:pPr eaLnBrk="1" hangingPunct="1">
              <a:defRPr/>
            </a:pPr>
            <a:endParaRPr lang="en-US" sz="2800" smtClean="0">
              <a:solidFill>
                <a:srgbClr val="002060"/>
              </a:solidFill>
            </a:endParaRPr>
          </a:p>
        </p:txBody>
      </p:sp>
      <p:sp>
        <p:nvSpPr>
          <p:cNvPr id="397315" name="Rectangle 3"/>
          <p:cNvSpPr>
            <a:spLocks noGrp="1" noChangeArrowheads="1"/>
          </p:cNvSpPr>
          <p:nvPr>
            <p:ph type="title"/>
          </p:nvPr>
        </p:nvSpPr>
        <p:spPr/>
        <p:txBody>
          <a:bodyPr>
            <a:normAutofit/>
          </a:bodyPr>
          <a:lstStyle/>
          <a:p>
            <a:r>
              <a:rPr lang="en-US" smtClean="0"/>
              <a:t>Balance-related Audit Objectives</a:t>
            </a:r>
          </a:p>
        </p:txBody>
      </p:sp>
      <p:sp>
        <p:nvSpPr>
          <p:cNvPr id="22532" name="Rectangle 4"/>
          <p:cNvSpPr>
            <a:spLocks noChangeArrowheads="1"/>
          </p:cNvSpPr>
          <p:nvPr/>
        </p:nvSpPr>
        <p:spPr bwMode="auto">
          <a:xfrm>
            <a:off x="1279526" y="1827213"/>
            <a:ext cx="3313740" cy="547687"/>
          </a:xfrm>
          <a:prstGeom prst="rect">
            <a:avLst/>
          </a:prstGeom>
          <a:solidFill>
            <a:srgbClr val="FF9933"/>
          </a:solidFill>
          <a:ln w="28575">
            <a:solidFill>
              <a:srgbClr val="002060"/>
            </a:solidFill>
            <a:miter lim="800000"/>
            <a:headEnd/>
            <a:tailEnd/>
          </a:ln>
          <a:scene3d>
            <a:camera prst="orthographicFront"/>
            <a:lightRig rig="threePt" dir="t"/>
          </a:scene3d>
          <a:sp3d>
            <a:bevelT w="165100" prst="coolSlant"/>
          </a:sp3d>
        </p:spPr>
        <p:txBody>
          <a:bodyPr wrap="none"/>
          <a:lstStyle/>
          <a:p>
            <a:pPr algn="ctr" eaLnBrk="1" hangingPunct="1">
              <a:defRPr/>
            </a:pPr>
            <a:r>
              <a:rPr lang="en-US" sz="2800" dirty="0">
                <a:solidFill>
                  <a:srgbClr val="002060"/>
                </a:solidFill>
              </a:rPr>
              <a:t>Cutoff:</a:t>
            </a:r>
          </a:p>
        </p:txBody>
      </p:sp>
      <p:sp>
        <p:nvSpPr>
          <p:cNvPr id="18441" name="Text Box 5"/>
          <p:cNvSpPr txBox="1">
            <a:spLocks noChangeArrowheads="1"/>
          </p:cNvSpPr>
          <p:nvPr/>
        </p:nvSpPr>
        <p:spPr bwMode="auto">
          <a:xfrm>
            <a:off x="1279525" y="3381375"/>
            <a:ext cx="6581775" cy="1004888"/>
          </a:xfrm>
          <a:prstGeom prst="rect">
            <a:avLst/>
          </a:prstGeom>
          <a:noFill/>
          <a:ln w="12700">
            <a:noFill/>
            <a:miter lim="800000"/>
            <a:headEnd/>
            <a:tailEnd/>
          </a:ln>
        </p:spPr>
        <p:txBody>
          <a:bodyPr wrap="none" bIns="91440"/>
          <a:lstStyle/>
          <a:p>
            <a:pPr defTabSz="393700" eaLnBrk="1" hangingPunct="1"/>
            <a:endParaRPr lang="en-US" sz="2800">
              <a:solidFill>
                <a:srgbClr val="00206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1279525" y="2674212"/>
            <a:ext cx="6581775" cy="2057289"/>
          </a:xfrm>
          <a:prstGeom prst="rect">
            <a:avLst/>
          </a:prstGeom>
          <a:solidFill>
            <a:srgbClr val="FFCC66"/>
          </a:solidFill>
          <a:ln w="28575">
            <a:solidFill>
              <a:srgbClr val="002060"/>
            </a:solidFill>
            <a:miter lim="800000"/>
            <a:headEnd/>
            <a:tailEnd/>
          </a:ln>
          <a:scene3d>
            <a:camera prst="orthographicFront"/>
            <a:lightRig rig="threePt" dir="t"/>
          </a:scene3d>
          <a:sp3d>
            <a:bevelT w="165100" prst="coolSlant"/>
          </a:sp3d>
        </p:spPr>
        <p:txBody>
          <a:bodyPr wrap="none"/>
          <a:lstStyle/>
          <a:p>
            <a:pPr eaLnBrk="1" hangingPunct="1">
              <a:defRPr/>
            </a:pPr>
            <a:r>
              <a:rPr lang="en-US" sz="2800" dirty="0">
                <a:solidFill>
                  <a:srgbClr val="002060"/>
                </a:solidFill>
              </a:rPr>
              <a:t>The client has rights to current year</a:t>
            </a:r>
          </a:p>
          <a:p>
            <a:pPr eaLnBrk="1" hangingPunct="1">
              <a:defRPr/>
            </a:pPr>
            <a:r>
              <a:rPr lang="en-US" sz="2800" dirty="0">
                <a:solidFill>
                  <a:srgbClr val="002060"/>
                </a:solidFill>
              </a:rPr>
              <a:t>acquisitions.</a:t>
            </a:r>
          </a:p>
          <a:p>
            <a:pPr eaLnBrk="1" hangingPunct="1">
              <a:defRPr/>
            </a:pPr>
            <a:r>
              <a:rPr lang="en-US" sz="2800" dirty="0">
                <a:solidFill>
                  <a:srgbClr val="002060"/>
                </a:solidFill>
              </a:rPr>
              <a:t>1. Examine vendors’ invoices.</a:t>
            </a:r>
          </a:p>
          <a:p>
            <a:pPr eaLnBrk="1" hangingPunct="1">
              <a:defRPr/>
            </a:pPr>
            <a:endParaRPr lang="en-US" sz="2800" dirty="0">
              <a:solidFill>
                <a:srgbClr val="002060"/>
              </a:solidFill>
            </a:endParaRPr>
          </a:p>
        </p:txBody>
      </p:sp>
      <p:sp>
        <p:nvSpPr>
          <p:cNvPr id="398339" name="Rectangle 3"/>
          <p:cNvSpPr>
            <a:spLocks noGrp="1" noChangeArrowheads="1"/>
          </p:cNvSpPr>
          <p:nvPr>
            <p:ph type="title"/>
          </p:nvPr>
        </p:nvSpPr>
        <p:spPr/>
        <p:txBody>
          <a:bodyPr>
            <a:normAutofit fontScale="90000"/>
          </a:bodyPr>
          <a:lstStyle/>
          <a:p>
            <a:r>
              <a:rPr lang="en-US" smtClean="0"/>
              <a:t>Major Balance-related</a:t>
            </a:r>
            <a:br>
              <a:rPr lang="en-US" smtClean="0"/>
            </a:br>
            <a:r>
              <a:rPr lang="en-US" smtClean="0"/>
              <a:t>Audit Objectives</a:t>
            </a:r>
          </a:p>
        </p:txBody>
      </p:sp>
      <p:sp>
        <p:nvSpPr>
          <p:cNvPr id="23556" name="Rectangle 4"/>
          <p:cNvSpPr>
            <a:spLocks noChangeArrowheads="1"/>
          </p:cNvSpPr>
          <p:nvPr/>
        </p:nvSpPr>
        <p:spPr bwMode="auto">
          <a:xfrm>
            <a:off x="1279526" y="1827213"/>
            <a:ext cx="3313740" cy="547687"/>
          </a:xfrm>
          <a:prstGeom prst="rect">
            <a:avLst/>
          </a:prstGeom>
          <a:solidFill>
            <a:srgbClr val="FF9900"/>
          </a:solidFill>
          <a:ln w="28575">
            <a:solidFill>
              <a:srgbClr val="002060"/>
            </a:solidFill>
            <a:miter lim="800000"/>
            <a:headEnd/>
            <a:tailEnd/>
          </a:ln>
          <a:scene3d>
            <a:camera prst="orthographicFront"/>
            <a:lightRig rig="threePt" dir="t"/>
          </a:scene3d>
          <a:sp3d>
            <a:bevelT w="165100" prst="coolSlant"/>
          </a:sp3d>
        </p:spPr>
        <p:txBody>
          <a:bodyPr wrap="none"/>
          <a:lstStyle/>
          <a:p>
            <a:pPr eaLnBrk="1" hangingPunct="1">
              <a:defRPr/>
            </a:pPr>
            <a:r>
              <a:rPr lang="en-US" sz="2800" dirty="0">
                <a:solidFill>
                  <a:srgbClr val="002060"/>
                </a:solidFill>
              </a:rPr>
              <a:t>Rights: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title"/>
          </p:nvPr>
        </p:nvSpPr>
        <p:spPr/>
        <p:txBody>
          <a:bodyPr/>
          <a:lstStyle/>
          <a:p>
            <a:pPr>
              <a:defRPr/>
            </a:pPr>
            <a:r>
              <a:rPr lang="en-US"/>
              <a:t>Verify Current Year Disposals</a:t>
            </a:r>
          </a:p>
        </p:txBody>
      </p:sp>
      <p:sp>
        <p:nvSpPr>
          <p:cNvPr id="24579" name="Rectangle 3"/>
          <p:cNvSpPr>
            <a:spLocks noChangeArrowheads="1"/>
          </p:cNvSpPr>
          <p:nvPr/>
        </p:nvSpPr>
        <p:spPr bwMode="auto">
          <a:xfrm>
            <a:off x="1134287" y="1860698"/>
            <a:ext cx="6764338" cy="4327449"/>
          </a:xfrm>
          <a:prstGeom prst="rect">
            <a:avLst/>
          </a:prstGeom>
          <a:solidFill>
            <a:srgbClr val="EAEAEA"/>
          </a:solidFill>
          <a:ln w="28575">
            <a:solidFill>
              <a:srgbClr val="002060"/>
            </a:solidFill>
            <a:miter lim="800000"/>
            <a:headEnd/>
            <a:tailEnd/>
          </a:ln>
          <a:scene3d>
            <a:camera prst="orthographicFront"/>
            <a:lightRig rig="threePt" dir="t"/>
          </a:scene3d>
          <a:sp3d>
            <a:bevelT w="165100" prst="coolSlant"/>
          </a:sp3d>
        </p:spPr>
        <p:txBody>
          <a:bodyPr wrap="none" bIns="91440" anchor="ctr"/>
          <a:lstStyle/>
          <a:p>
            <a:pPr defTabSz="392113">
              <a:buClr>
                <a:schemeClr val="tx2"/>
              </a:buClr>
              <a:buFont typeface="Wingdings" pitchFamily="2" charset="2"/>
              <a:buChar char="Ø"/>
              <a:defRPr/>
            </a:pPr>
            <a:r>
              <a:rPr lang="en-US" sz="2800" dirty="0">
                <a:solidFill>
                  <a:srgbClr val="002060"/>
                </a:solidFill>
              </a:rPr>
              <a:t> Review whether newly acquired assets</a:t>
            </a:r>
          </a:p>
          <a:p>
            <a:pPr defTabSz="392113">
              <a:defRPr/>
            </a:pPr>
            <a:r>
              <a:rPr lang="en-US" sz="2800" dirty="0">
                <a:solidFill>
                  <a:srgbClr val="002060"/>
                </a:solidFill>
              </a:rPr>
              <a:t>    replace existing assets</a:t>
            </a:r>
          </a:p>
          <a:p>
            <a:pPr defTabSz="392113">
              <a:defRPr/>
            </a:pPr>
            <a:endParaRPr lang="en-US" sz="2800" dirty="0">
              <a:solidFill>
                <a:srgbClr val="002060"/>
              </a:solidFill>
            </a:endParaRPr>
          </a:p>
          <a:p>
            <a:pPr defTabSz="392113">
              <a:buFont typeface="Wingdings" pitchFamily="2" charset="2"/>
              <a:buChar char="Ø"/>
              <a:defRPr/>
            </a:pPr>
            <a:r>
              <a:rPr lang="en-US" sz="2800" dirty="0">
                <a:solidFill>
                  <a:srgbClr val="002060"/>
                </a:solidFill>
              </a:rPr>
              <a:t>	Analyze gains and losses on disposal</a:t>
            </a:r>
          </a:p>
          <a:p>
            <a:pPr defTabSz="392113">
              <a:buFont typeface="Wingdings" pitchFamily="2" charset="2"/>
              <a:buChar char="Ø"/>
              <a:defRPr/>
            </a:pPr>
            <a:endParaRPr lang="en-US" sz="2800" dirty="0">
              <a:solidFill>
                <a:srgbClr val="002060"/>
              </a:solidFill>
            </a:endParaRPr>
          </a:p>
          <a:p>
            <a:pPr defTabSz="392113">
              <a:buClr>
                <a:schemeClr val="tx2"/>
              </a:buClr>
              <a:buFont typeface="Wingdings" pitchFamily="2" charset="2"/>
              <a:buChar char="Ø"/>
              <a:defRPr/>
            </a:pPr>
            <a:r>
              <a:rPr lang="en-US" sz="2800" dirty="0">
                <a:solidFill>
                  <a:srgbClr val="002060"/>
                </a:solidFill>
              </a:rPr>
              <a:t> Review documents for indications of</a:t>
            </a:r>
          </a:p>
          <a:p>
            <a:pPr defTabSz="392113">
              <a:defRPr/>
            </a:pPr>
            <a:r>
              <a:rPr lang="en-US" sz="2800" dirty="0">
                <a:solidFill>
                  <a:srgbClr val="002060"/>
                </a:solidFill>
              </a:rPr>
              <a:t>    deletion of equipment</a:t>
            </a:r>
          </a:p>
          <a:p>
            <a:pPr defTabSz="392113">
              <a:defRPr/>
            </a:pPr>
            <a:endParaRPr lang="en-US" sz="2800" dirty="0">
              <a:solidFill>
                <a:srgbClr val="002060"/>
              </a:solidFill>
            </a:endParaRPr>
          </a:p>
          <a:p>
            <a:pPr defTabSz="392113">
              <a:buClr>
                <a:schemeClr val="tx2"/>
              </a:buClr>
              <a:buFont typeface="Wingdings" pitchFamily="2" charset="2"/>
              <a:buChar char="Ø"/>
              <a:defRPr/>
            </a:pPr>
            <a:r>
              <a:rPr lang="en-US" sz="2800" dirty="0">
                <a:solidFill>
                  <a:srgbClr val="002060"/>
                </a:solidFill>
              </a:rPr>
              <a:t> Make inquiries about the possibility of</a:t>
            </a:r>
          </a:p>
          <a:p>
            <a:pPr defTabSz="392113">
              <a:defRPr/>
            </a:pPr>
            <a:r>
              <a:rPr lang="en-US" sz="2800" dirty="0">
                <a:solidFill>
                  <a:srgbClr val="002060"/>
                </a:solidFill>
              </a:rPr>
              <a:t>    the disposal of assets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2"/>
          <p:cNvSpPr>
            <a:spLocks noGrp="1" noChangeArrowheads="1"/>
          </p:cNvSpPr>
          <p:nvPr>
            <p:ph type="title"/>
          </p:nvPr>
        </p:nvSpPr>
        <p:spPr/>
        <p:txBody>
          <a:bodyPr>
            <a:normAutofit fontScale="90000"/>
          </a:bodyPr>
          <a:lstStyle/>
          <a:p>
            <a:pPr>
              <a:defRPr/>
            </a:pPr>
            <a:r>
              <a:rPr lang="en-US" dirty="0"/>
              <a:t>Verify Ending Balance</a:t>
            </a:r>
            <a:br>
              <a:rPr lang="en-US" dirty="0"/>
            </a:br>
            <a:r>
              <a:rPr lang="en-US" dirty="0"/>
              <a:t>of Asset Accounts</a:t>
            </a:r>
          </a:p>
        </p:txBody>
      </p:sp>
      <p:sp>
        <p:nvSpPr>
          <p:cNvPr id="21507" name="Rectangle 4"/>
          <p:cNvSpPr>
            <a:spLocks noChangeArrowheads="1"/>
          </p:cNvSpPr>
          <p:nvPr/>
        </p:nvSpPr>
        <p:spPr bwMode="auto">
          <a:xfrm>
            <a:off x="1644650" y="1922463"/>
            <a:ext cx="5849938" cy="2203450"/>
          </a:xfrm>
          <a:prstGeom prst="rect">
            <a:avLst/>
          </a:prstGeom>
          <a:solidFill>
            <a:srgbClr val="FFCC00"/>
          </a:solidFill>
          <a:ln w="28575">
            <a:solidFill>
              <a:srgbClr val="002060"/>
            </a:solidFill>
            <a:miter lim="800000"/>
            <a:headEnd/>
            <a:tailEnd/>
          </a:ln>
        </p:spPr>
        <p:txBody>
          <a:bodyPr wrap="none" anchor="ctr"/>
          <a:lstStyle/>
          <a:p>
            <a:pPr marL="457200" indent="-457200" defTabSz="392113">
              <a:buFont typeface="Wingdings" pitchFamily="2" charset="2"/>
              <a:buChar char="Ø"/>
            </a:pPr>
            <a:r>
              <a:rPr lang="en-US" sz="2800">
                <a:solidFill>
                  <a:srgbClr val="002060"/>
                </a:solidFill>
              </a:rPr>
              <a:t>All recorded equipment physically</a:t>
            </a:r>
          </a:p>
          <a:p>
            <a:pPr marL="457200" indent="-457200" defTabSz="392113"/>
            <a:r>
              <a:rPr lang="en-US" sz="2800">
                <a:solidFill>
                  <a:srgbClr val="002060"/>
                </a:solidFill>
              </a:rPr>
              <a:t>    exists on the balance sheet date</a:t>
            </a:r>
          </a:p>
          <a:p>
            <a:pPr marL="457200" indent="-457200" defTabSz="392113">
              <a:buFont typeface="Wingdings" pitchFamily="2" charset="2"/>
              <a:buChar char="Ø"/>
            </a:pPr>
            <a:endParaRPr lang="en-US" sz="2800">
              <a:solidFill>
                <a:srgbClr val="002060"/>
              </a:solidFill>
            </a:endParaRPr>
          </a:p>
          <a:p>
            <a:pPr marL="457200" indent="-457200" defTabSz="392113">
              <a:buFont typeface="Wingdings" pitchFamily="2" charset="2"/>
              <a:buChar char="Ø"/>
            </a:pPr>
            <a:r>
              <a:rPr lang="en-US" sz="2800">
                <a:solidFill>
                  <a:srgbClr val="002060"/>
                </a:solidFill>
              </a:rPr>
              <a:t>All equipment owned is recorded</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2"/>
          <p:cNvSpPr>
            <a:spLocks noGrp="1" noChangeArrowheads="1"/>
          </p:cNvSpPr>
          <p:nvPr>
            <p:ph type="title"/>
          </p:nvPr>
        </p:nvSpPr>
        <p:spPr/>
        <p:txBody>
          <a:bodyPr/>
          <a:lstStyle/>
          <a:p>
            <a:pPr>
              <a:defRPr/>
            </a:pPr>
            <a:r>
              <a:rPr lang="en-US"/>
              <a:t>Verify Depreciation Expense</a:t>
            </a:r>
          </a:p>
        </p:txBody>
      </p:sp>
      <p:sp>
        <p:nvSpPr>
          <p:cNvPr id="26627" name="Rectangle 3"/>
          <p:cNvSpPr>
            <a:spLocks noChangeArrowheads="1"/>
          </p:cNvSpPr>
          <p:nvPr/>
        </p:nvSpPr>
        <p:spPr bwMode="auto">
          <a:xfrm>
            <a:off x="1116640" y="2073349"/>
            <a:ext cx="6764338" cy="2519900"/>
          </a:xfrm>
          <a:prstGeom prst="rect">
            <a:avLst/>
          </a:prstGeom>
          <a:solidFill>
            <a:srgbClr val="002060"/>
          </a:solidFill>
          <a:ln w="28575">
            <a:solidFill>
              <a:srgbClr val="FFCC00"/>
            </a:solidFill>
            <a:miter lim="800000"/>
            <a:headEnd/>
            <a:tailEnd/>
          </a:ln>
          <a:scene3d>
            <a:camera prst="orthographicFront"/>
            <a:lightRig rig="threePt" dir="t"/>
          </a:scene3d>
          <a:sp3d>
            <a:bevelT w="165100" prst="coolSlant"/>
          </a:sp3d>
        </p:spPr>
        <p:txBody>
          <a:bodyPr wrap="none" lIns="92075" tIns="46038" rIns="92075" bIns="91440" anchor="ctr"/>
          <a:lstStyle/>
          <a:p>
            <a:pPr>
              <a:defRPr/>
            </a:pPr>
            <a:r>
              <a:rPr lang="en-US" sz="2800" dirty="0">
                <a:solidFill>
                  <a:srgbClr val="FFCC00"/>
                </a:solidFill>
              </a:rPr>
              <a:t>The most important objective is accuracy.</a:t>
            </a:r>
          </a:p>
          <a:p>
            <a:pPr>
              <a:defRPr/>
            </a:pPr>
            <a:endParaRPr lang="en-US" sz="2800" dirty="0">
              <a:solidFill>
                <a:srgbClr val="FFCC00"/>
              </a:solidFill>
            </a:endParaRPr>
          </a:p>
          <a:p>
            <a:pPr lvl="1">
              <a:buFont typeface="Wingdings" pitchFamily="2" charset="2"/>
              <a:buChar char="Ø"/>
              <a:defRPr/>
            </a:pPr>
            <a:r>
              <a:rPr lang="en-US" sz="2800" dirty="0">
                <a:solidFill>
                  <a:srgbClr val="FFCC00"/>
                </a:solidFill>
              </a:rPr>
              <a:t>Consistent depreciation policy</a:t>
            </a:r>
          </a:p>
          <a:p>
            <a:pPr lvl="1">
              <a:defRPr/>
            </a:pPr>
            <a:endParaRPr lang="en-US" sz="2800" dirty="0">
              <a:solidFill>
                <a:srgbClr val="FFCC00"/>
              </a:solidFill>
            </a:endParaRPr>
          </a:p>
          <a:p>
            <a:pPr lvl="1">
              <a:buFont typeface="Wingdings" pitchFamily="2" charset="2"/>
              <a:buChar char="Ø"/>
              <a:defRPr/>
            </a:pPr>
            <a:r>
              <a:rPr lang="en-US" sz="2800" dirty="0">
                <a:solidFill>
                  <a:srgbClr val="FFCC00"/>
                </a:solidFill>
              </a:rPr>
              <a:t>Correct calculations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p:txBody>
          <a:bodyPr>
            <a:normAutofit fontScale="90000"/>
          </a:bodyPr>
          <a:lstStyle/>
          <a:p>
            <a:pPr>
              <a:defRPr/>
            </a:pPr>
            <a:r>
              <a:rPr lang="en-US"/>
              <a:t>Verify Ending Balance in Accumulated Depreciation</a:t>
            </a:r>
          </a:p>
        </p:txBody>
      </p:sp>
      <p:sp>
        <p:nvSpPr>
          <p:cNvPr id="27651" name="Rectangle 3"/>
          <p:cNvSpPr>
            <a:spLocks noChangeArrowheads="1"/>
          </p:cNvSpPr>
          <p:nvPr/>
        </p:nvSpPr>
        <p:spPr bwMode="auto">
          <a:xfrm>
            <a:off x="1339915" y="1933542"/>
            <a:ext cx="6399213" cy="2925541"/>
          </a:xfrm>
          <a:prstGeom prst="rect">
            <a:avLst/>
          </a:prstGeom>
          <a:solidFill>
            <a:srgbClr val="FFCC66"/>
          </a:solidFill>
          <a:ln w="28575">
            <a:solidFill>
              <a:srgbClr val="002060"/>
            </a:solidFill>
            <a:miter lim="800000"/>
            <a:headEnd/>
            <a:tailEnd/>
          </a:ln>
          <a:scene3d>
            <a:camera prst="orthographicFront"/>
            <a:lightRig rig="threePt" dir="t"/>
          </a:scene3d>
          <a:sp3d>
            <a:bevelT w="165100" prst="coolSlant"/>
          </a:sp3d>
        </p:spPr>
        <p:txBody>
          <a:bodyPr wrap="none" bIns="91440" anchor="ctr"/>
          <a:lstStyle/>
          <a:p>
            <a:pPr marL="457200" indent="-457200" defTabSz="400050">
              <a:defRPr/>
            </a:pPr>
            <a:r>
              <a:rPr lang="en-US" sz="2800" dirty="0">
                <a:solidFill>
                  <a:srgbClr val="002060"/>
                </a:solidFill>
              </a:rPr>
              <a:t>Accumulated depreciation as stated</a:t>
            </a:r>
          </a:p>
          <a:p>
            <a:pPr marL="457200" indent="-457200" defTabSz="400050">
              <a:defRPr/>
            </a:pPr>
            <a:r>
              <a:rPr lang="en-US" sz="2800" dirty="0">
                <a:solidFill>
                  <a:srgbClr val="002060"/>
                </a:solidFill>
              </a:rPr>
              <a:t>	in the property master file agrees</a:t>
            </a:r>
          </a:p>
          <a:p>
            <a:pPr marL="457200" indent="-457200" defTabSz="400050">
              <a:defRPr/>
            </a:pPr>
            <a:r>
              <a:rPr lang="en-US" sz="2800" dirty="0">
                <a:solidFill>
                  <a:srgbClr val="002060"/>
                </a:solidFill>
              </a:rPr>
              <a:t>	with the general ledger.</a:t>
            </a:r>
          </a:p>
          <a:p>
            <a:pPr marL="457200" indent="-457200" defTabSz="400050">
              <a:defRPr/>
            </a:pPr>
            <a:endParaRPr lang="en-US" sz="2800" dirty="0">
              <a:solidFill>
                <a:srgbClr val="002060"/>
              </a:solidFill>
            </a:endParaRPr>
          </a:p>
          <a:p>
            <a:pPr marL="457200" indent="-457200" defTabSz="400050">
              <a:defRPr/>
            </a:pPr>
            <a:r>
              <a:rPr lang="en-US" sz="2800" dirty="0">
                <a:solidFill>
                  <a:srgbClr val="002060"/>
                </a:solidFill>
              </a:rPr>
              <a:t>Accumulated depreciation in the</a:t>
            </a:r>
          </a:p>
          <a:p>
            <a:pPr marL="457200" indent="-457200" defTabSz="400050">
              <a:defRPr/>
            </a:pPr>
            <a:r>
              <a:rPr lang="en-US" sz="2800" dirty="0">
                <a:solidFill>
                  <a:srgbClr val="002060"/>
                </a:solidFill>
              </a:rPr>
              <a:t>	master file is accurate.</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2" name="Rectangle 2"/>
          <p:cNvSpPr>
            <a:spLocks noGrp="1" noChangeArrowheads="1"/>
          </p:cNvSpPr>
          <p:nvPr>
            <p:ph type="title"/>
          </p:nvPr>
        </p:nvSpPr>
        <p:spPr/>
        <p:txBody>
          <a:bodyPr>
            <a:normAutofit fontScale="90000"/>
          </a:bodyPr>
          <a:lstStyle/>
          <a:p>
            <a:pPr>
              <a:defRPr/>
            </a:pPr>
            <a:r>
              <a:rPr lang="en-US" sz="4200" dirty="0" smtClean="0"/>
              <a:t>Classifications of Property, Plant and Equipment</a:t>
            </a:r>
            <a:endParaRPr lang="en-US" sz="4200" dirty="0"/>
          </a:p>
        </p:txBody>
      </p:sp>
      <p:pic>
        <p:nvPicPr>
          <p:cNvPr id="8195" name="Picture 2"/>
          <p:cNvPicPr>
            <a:picLocks noChangeAspect="1" noChangeArrowheads="1"/>
          </p:cNvPicPr>
          <p:nvPr/>
        </p:nvPicPr>
        <p:blipFill>
          <a:blip r:embed="rId3"/>
          <a:srcRect/>
          <a:stretch>
            <a:fillRect/>
          </a:stretch>
        </p:blipFill>
        <p:spPr bwMode="auto">
          <a:xfrm>
            <a:off x="219075" y="2047875"/>
            <a:ext cx="8696325" cy="4083050"/>
          </a:xfrm>
          <a:prstGeom prst="rect">
            <a:avLst/>
          </a:prstGeom>
          <a:noFill/>
          <a:ln w="9525" algn="ctr">
            <a:noFill/>
            <a:miter lim="800000"/>
            <a:headEnd/>
            <a:tailEnd/>
          </a:ln>
          <a:effectLst>
            <a:prstShdw prst="shdw13" dist="53882" dir="13500000">
              <a:schemeClr val="bg2">
                <a:alpha val="50000"/>
              </a:schemeClr>
            </a:prstShdw>
          </a:effectLst>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p:txBody>
          <a:bodyPr>
            <a:normAutofit/>
          </a:bodyPr>
          <a:lstStyle/>
          <a:p>
            <a:pPr>
              <a:defRPr/>
            </a:pPr>
            <a:r>
              <a:rPr lang="en-US" dirty="0" smtClean="0"/>
              <a:t>Equipment and </a:t>
            </a:r>
            <a:r>
              <a:rPr lang="en-US" dirty="0"/>
              <a:t>Related Accounts</a:t>
            </a:r>
          </a:p>
        </p:txBody>
      </p:sp>
      <p:cxnSp>
        <p:nvCxnSpPr>
          <p:cNvPr id="9219" name="AutoShape 4"/>
          <p:cNvCxnSpPr>
            <a:cxnSpLocks noChangeShapeType="1"/>
          </p:cNvCxnSpPr>
          <p:nvPr/>
        </p:nvCxnSpPr>
        <p:spPr bwMode="auto">
          <a:xfrm rot="5400000">
            <a:off x="2120900" y="3389313"/>
            <a:ext cx="3005137" cy="1709738"/>
          </a:xfrm>
          <a:prstGeom prst="bentConnector2">
            <a:avLst/>
          </a:prstGeom>
          <a:noFill/>
          <a:ln w="28575">
            <a:solidFill>
              <a:schemeClr val="tx2"/>
            </a:solidFill>
            <a:miter lim="800000"/>
            <a:headEnd/>
            <a:tailEnd type="triangle" w="med" len="med"/>
          </a:ln>
        </p:spPr>
      </p:cxnSp>
      <p:cxnSp>
        <p:nvCxnSpPr>
          <p:cNvPr id="9220" name="AutoShape 5"/>
          <p:cNvCxnSpPr>
            <a:cxnSpLocks noChangeShapeType="1"/>
          </p:cNvCxnSpPr>
          <p:nvPr/>
        </p:nvCxnSpPr>
        <p:spPr bwMode="auto">
          <a:xfrm>
            <a:off x="3836988" y="2741613"/>
            <a:ext cx="1281112" cy="0"/>
          </a:xfrm>
          <a:prstGeom prst="straightConnector1">
            <a:avLst/>
          </a:prstGeom>
          <a:noFill/>
          <a:ln w="28575">
            <a:solidFill>
              <a:schemeClr val="tx2"/>
            </a:solidFill>
            <a:miter lim="800000"/>
            <a:headEnd type="triangle" w="med" len="med"/>
            <a:tailEnd type="triangle" w="med" len="med"/>
          </a:ln>
        </p:spPr>
      </p:cxnSp>
      <p:sp>
        <p:nvSpPr>
          <p:cNvPr id="9221" name="Text Box 6"/>
          <p:cNvSpPr txBox="1">
            <a:spLocks noChangeArrowheads="1"/>
          </p:cNvSpPr>
          <p:nvPr/>
        </p:nvSpPr>
        <p:spPr bwMode="auto">
          <a:xfrm>
            <a:off x="182563" y="1827213"/>
            <a:ext cx="4022725" cy="731837"/>
          </a:xfrm>
          <a:prstGeom prst="rect">
            <a:avLst/>
          </a:prstGeom>
          <a:noFill/>
          <a:ln w="9525">
            <a:noFill/>
            <a:miter lim="800000"/>
            <a:headEnd/>
            <a:tailEnd/>
          </a:ln>
        </p:spPr>
        <p:txBody>
          <a:bodyPr wrap="none"/>
          <a:lstStyle/>
          <a:p>
            <a:pPr algn="ctr" eaLnBrk="1" hangingPunct="1">
              <a:lnSpc>
                <a:spcPct val="80000"/>
              </a:lnSpc>
            </a:pPr>
            <a:r>
              <a:rPr lang="en-US" sz="2400" b="1">
                <a:solidFill>
                  <a:srgbClr val="002060"/>
                </a:solidFill>
              </a:rPr>
              <a:t>     Manufacturing</a:t>
            </a:r>
          </a:p>
          <a:p>
            <a:pPr algn="ctr" eaLnBrk="1" hangingPunct="1">
              <a:lnSpc>
                <a:spcPct val="80000"/>
              </a:lnSpc>
            </a:pPr>
            <a:r>
              <a:rPr lang="en-US" sz="2400" b="1">
                <a:solidFill>
                  <a:srgbClr val="002060"/>
                </a:solidFill>
              </a:rPr>
              <a:t>     Equipment</a:t>
            </a:r>
          </a:p>
        </p:txBody>
      </p:sp>
      <p:sp>
        <p:nvSpPr>
          <p:cNvPr id="9222" name="Text Box 7"/>
          <p:cNvSpPr txBox="1">
            <a:spLocks noChangeArrowheads="1"/>
          </p:cNvSpPr>
          <p:nvPr/>
        </p:nvSpPr>
        <p:spPr bwMode="auto">
          <a:xfrm>
            <a:off x="4386263" y="1827213"/>
            <a:ext cx="4570412" cy="731837"/>
          </a:xfrm>
          <a:prstGeom prst="rect">
            <a:avLst/>
          </a:prstGeom>
          <a:noFill/>
          <a:ln w="9525">
            <a:noFill/>
            <a:miter lim="800000"/>
            <a:headEnd/>
            <a:tailEnd/>
          </a:ln>
        </p:spPr>
        <p:txBody>
          <a:bodyPr wrap="none"/>
          <a:lstStyle/>
          <a:p>
            <a:pPr algn="ctr" defTabSz="450850" eaLnBrk="1" hangingPunct="1">
              <a:lnSpc>
                <a:spcPct val="80000"/>
              </a:lnSpc>
            </a:pPr>
            <a:r>
              <a:rPr lang="en-US" sz="2400" b="1">
                <a:solidFill>
                  <a:srgbClr val="002060"/>
                </a:solidFill>
              </a:rPr>
              <a:t>Accumulated</a:t>
            </a:r>
          </a:p>
          <a:p>
            <a:pPr algn="ctr" defTabSz="450850" eaLnBrk="1" hangingPunct="1">
              <a:lnSpc>
                <a:spcPct val="80000"/>
              </a:lnSpc>
            </a:pPr>
            <a:r>
              <a:rPr lang="en-US" sz="2400" b="1">
                <a:solidFill>
                  <a:srgbClr val="002060"/>
                </a:solidFill>
              </a:rPr>
              <a:t>Depreciated</a:t>
            </a:r>
          </a:p>
        </p:txBody>
      </p:sp>
      <p:sp>
        <p:nvSpPr>
          <p:cNvPr id="9223" name="Text Box 8"/>
          <p:cNvSpPr txBox="1">
            <a:spLocks noChangeArrowheads="1"/>
          </p:cNvSpPr>
          <p:nvPr/>
        </p:nvSpPr>
        <p:spPr bwMode="auto">
          <a:xfrm>
            <a:off x="392113" y="2559050"/>
            <a:ext cx="2011362" cy="731838"/>
          </a:xfrm>
          <a:prstGeom prst="rect">
            <a:avLst/>
          </a:prstGeom>
          <a:noFill/>
          <a:ln w="9525">
            <a:noFill/>
            <a:miter lim="800000"/>
            <a:headEnd/>
            <a:tailEnd/>
          </a:ln>
        </p:spPr>
        <p:txBody>
          <a:bodyPr wrap="none"/>
          <a:lstStyle/>
          <a:p>
            <a:pPr defTabSz="450850" eaLnBrk="1" hangingPunct="1">
              <a:lnSpc>
                <a:spcPct val="80000"/>
              </a:lnSpc>
            </a:pPr>
            <a:r>
              <a:rPr lang="en-US" sz="2400" b="1">
                <a:solidFill>
                  <a:srgbClr val="002060"/>
                </a:solidFill>
              </a:rPr>
              <a:t>Beginning</a:t>
            </a:r>
          </a:p>
          <a:p>
            <a:pPr defTabSz="450850" eaLnBrk="1" hangingPunct="1">
              <a:lnSpc>
                <a:spcPct val="80000"/>
              </a:lnSpc>
            </a:pPr>
            <a:r>
              <a:rPr lang="en-US" sz="2400" b="1">
                <a:solidFill>
                  <a:srgbClr val="002060"/>
                </a:solidFill>
              </a:rPr>
              <a:t>balance</a:t>
            </a:r>
          </a:p>
        </p:txBody>
      </p:sp>
      <p:sp>
        <p:nvSpPr>
          <p:cNvPr id="9224" name="Text Box 9"/>
          <p:cNvSpPr txBox="1">
            <a:spLocks noChangeArrowheads="1"/>
          </p:cNvSpPr>
          <p:nvPr/>
        </p:nvSpPr>
        <p:spPr bwMode="auto">
          <a:xfrm>
            <a:off x="6764338" y="2559050"/>
            <a:ext cx="2286000" cy="731838"/>
          </a:xfrm>
          <a:prstGeom prst="rect">
            <a:avLst/>
          </a:prstGeom>
          <a:noFill/>
          <a:ln w="9525">
            <a:noFill/>
            <a:miter lim="800000"/>
            <a:headEnd/>
            <a:tailEnd/>
          </a:ln>
        </p:spPr>
        <p:txBody>
          <a:bodyPr wrap="none"/>
          <a:lstStyle/>
          <a:p>
            <a:pPr defTabSz="450850" eaLnBrk="1" hangingPunct="1">
              <a:lnSpc>
                <a:spcPct val="80000"/>
              </a:lnSpc>
            </a:pPr>
            <a:r>
              <a:rPr lang="en-US" sz="2400" b="1">
                <a:solidFill>
                  <a:srgbClr val="002060"/>
                </a:solidFill>
              </a:rPr>
              <a:t>Beginning</a:t>
            </a:r>
          </a:p>
          <a:p>
            <a:pPr defTabSz="450850" eaLnBrk="1" hangingPunct="1">
              <a:lnSpc>
                <a:spcPct val="80000"/>
              </a:lnSpc>
            </a:pPr>
            <a:r>
              <a:rPr lang="en-US" sz="2400" b="1">
                <a:solidFill>
                  <a:srgbClr val="002060"/>
                </a:solidFill>
              </a:rPr>
              <a:t>balance</a:t>
            </a:r>
          </a:p>
        </p:txBody>
      </p:sp>
      <p:sp>
        <p:nvSpPr>
          <p:cNvPr id="9225" name="Text Box 10"/>
          <p:cNvSpPr txBox="1">
            <a:spLocks noChangeArrowheads="1"/>
          </p:cNvSpPr>
          <p:nvPr/>
        </p:nvSpPr>
        <p:spPr bwMode="auto">
          <a:xfrm>
            <a:off x="5575300" y="4752975"/>
            <a:ext cx="2376488" cy="731838"/>
          </a:xfrm>
          <a:prstGeom prst="rect">
            <a:avLst/>
          </a:prstGeom>
          <a:noFill/>
          <a:ln w="9525">
            <a:noFill/>
            <a:miter lim="800000"/>
            <a:headEnd/>
            <a:tailEnd/>
          </a:ln>
        </p:spPr>
        <p:txBody>
          <a:bodyPr wrap="none"/>
          <a:lstStyle/>
          <a:p>
            <a:pPr algn="ctr" eaLnBrk="1" hangingPunct="1">
              <a:lnSpc>
                <a:spcPct val="80000"/>
              </a:lnSpc>
            </a:pPr>
            <a:r>
              <a:rPr lang="en-US" sz="2400" b="1">
                <a:solidFill>
                  <a:srgbClr val="002060"/>
                </a:solidFill>
              </a:rPr>
              <a:t>Depreciation</a:t>
            </a:r>
          </a:p>
          <a:p>
            <a:pPr algn="ctr" eaLnBrk="1" hangingPunct="1">
              <a:lnSpc>
                <a:spcPct val="80000"/>
              </a:lnSpc>
            </a:pPr>
            <a:r>
              <a:rPr lang="en-US" sz="2400" b="1">
                <a:solidFill>
                  <a:srgbClr val="002060"/>
                </a:solidFill>
              </a:rPr>
              <a:t>Expense</a:t>
            </a:r>
          </a:p>
        </p:txBody>
      </p:sp>
      <p:cxnSp>
        <p:nvCxnSpPr>
          <p:cNvPr id="9226" name="AutoShape 11"/>
          <p:cNvCxnSpPr>
            <a:cxnSpLocks noChangeShapeType="1"/>
          </p:cNvCxnSpPr>
          <p:nvPr/>
        </p:nvCxnSpPr>
        <p:spPr bwMode="auto">
          <a:xfrm>
            <a:off x="2192338" y="2559050"/>
            <a:ext cx="0" cy="2011363"/>
          </a:xfrm>
          <a:prstGeom prst="straightConnector1">
            <a:avLst/>
          </a:prstGeom>
          <a:noFill/>
          <a:ln w="19050">
            <a:solidFill>
              <a:schemeClr val="tx1"/>
            </a:solidFill>
            <a:miter lim="800000"/>
            <a:headEnd/>
            <a:tailEnd/>
          </a:ln>
        </p:spPr>
      </p:cxnSp>
      <p:cxnSp>
        <p:nvCxnSpPr>
          <p:cNvPr id="9227" name="AutoShape 12"/>
          <p:cNvCxnSpPr>
            <a:cxnSpLocks noChangeShapeType="1"/>
          </p:cNvCxnSpPr>
          <p:nvPr/>
        </p:nvCxnSpPr>
        <p:spPr bwMode="auto">
          <a:xfrm>
            <a:off x="430213" y="2559050"/>
            <a:ext cx="3473450" cy="0"/>
          </a:xfrm>
          <a:prstGeom prst="straightConnector1">
            <a:avLst/>
          </a:prstGeom>
          <a:noFill/>
          <a:ln w="19050">
            <a:solidFill>
              <a:schemeClr val="tx1"/>
            </a:solidFill>
            <a:miter lim="800000"/>
            <a:headEnd/>
            <a:tailEnd/>
          </a:ln>
        </p:spPr>
      </p:cxnSp>
      <p:cxnSp>
        <p:nvCxnSpPr>
          <p:cNvPr id="9228" name="AutoShape 13"/>
          <p:cNvCxnSpPr>
            <a:cxnSpLocks noChangeShapeType="1"/>
          </p:cNvCxnSpPr>
          <p:nvPr/>
        </p:nvCxnSpPr>
        <p:spPr bwMode="auto">
          <a:xfrm>
            <a:off x="4129088" y="2559050"/>
            <a:ext cx="4662487" cy="0"/>
          </a:xfrm>
          <a:prstGeom prst="straightConnector1">
            <a:avLst/>
          </a:prstGeom>
          <a:noFill/>
          <a:ln w="19050">
            <a:solidFill>
              <a:schemeClr val="tx1"/>
            </a:solidFill>
            <a:miter lim="800000"/>
            <a:headEnd/>
            <a:tailEnd/>
          </a:ln>
        </p:spPr>
      </p:cxnSp>
      <p:cxnSp>
        <p:nvCxnSpPr>
          <p:cNvPr id="9229" name="AutoShape 14"/>
          <p:cNvCxnSpPr>
            <a:cxnSpLocks noChangeShapeType="1"/>
          </p:cNvCxnSpPr>
          <p:nvPr/>
        </p:nvCxnSpPr>
        <p:spPr bwMode="auto">
          <a:xfrm>
            <a:off x="6764338" y="2559050"/>
            <a:ext cx="0" cy="2011363"/>
          </a:xfrm>
          <a:prstGeom prst="straightConnector1">
            <a:avLst/>
          </a:prstGeom>
          <a:noFill/>
          <a:ln w="19050">
            <a:solidFill>
              <a:schemeClr val="tx1"/>
            </a:solidFill>
            <a:miter lim="800000"/>
            <a:headEnd/>
            <a:tailEnd/>
          </a:ln>
        </p:spPr>
      </p:cxnSp>
      <p:sp>
        <p:nvSpPr>
          <p:cNvPr id="9230" name="Text Box 15"/>
          <p:cNvSpPr txBox="1">
            <a:spLocks noChangeArrowheads="1"/>
          </p:cNvSpPr>
          <p:nvPr/>
        </p:nvSpPr>
        <p:spPr bwMode="auto">
          <a:xfrm>
            <a:off x="1095375" y="4752975"/>
            <a:ext cx="2193925" cy="731838"/>
          </a:xfrm>
          <a:prstGeom prst="rect">
            <a:avLst/>
          </a:prstGeom>
          <a:noFill/>
          <a:ln w="9525">
            <a:noFill/>
            <a:miter lim="800000"/>
            <a:headEnd/>
            <a:tailEnd/>
          </a:ln>
        </p:spPr>
        <p:txBody>
          <a:bodyPr wrap="none"/>
          <a:lstStyle/>
          <a:p>
            <a:pPr algn="ctr" eaLnBrk="1" hangingPunct="1">
              <a:lnSpc>
                <a:spcPct val="80000"/>
              </a:lnSpc>
            </a:pPr>
            <a:r>
              <a:rPr lang="en-US" sz="2400" b="1">
                <a:solidFill>
                  <a:srgbClr val="002060"/>
                </a:solidFill>
              </a:rPr>
              <a:t>Gain or Loss</a:t>
            </a:r>
          </a:p>
          <a:p>
            <a:pPr algn="ctr" eaLnBrk="1" hangingPunct="1">
              <a:lnSpc>
                <a:spcPct val="80000"/>
              </a:lnSpc>
            </a:pPr>
            <a:r>
              <a:rPr lang="en-US" sz="2400" b="1">
                <a:solidFill>
                  <a:srgbClr val="002060"/>
                </a:solidFill>
              </a:rPr>
              <a:t>on Disposals</a:t>
            </a:r>
          </a:p>
        </p:txBody>
      </p:sp>
      <p:cxnSp>
        <p:nvCxnSpPr>
          <p:cNvPr id="9231" name="AutoShape 16"/>
          <p:cNvCxnSpPr>
            <a:cxnSpLocks noChangeShapeType="1"/>
          </p:cNvCxnSpPr>
          <p:nvPr/>
        </p:nvCxnSpPr>
        <p:spPr bwMode="auto">
          <a:xfrm>
            <a:off x="1095375" y="5484813"/>
            <a:ext cx="2193925" cy="0"/>
          </a:xfrm>
          <a:prstGeom prst="straightConnector1">
            <a:avLst/>
          </a:prstGeom>
          <a:noFill/>
          <a:ln w="19050">
            <a:solidFill>
              <a:schemeClr val="tx1"/>
            </a:solidFill>
            <a:miter lim="800000"/>
            <a:headEnd/>
            <a:tailEnd/>
          </a:ln>
        </p:spPr>
      </p:cxnSp>
      <p:cxnSp>
        <p:nvCxnSpPr>
          <p:cNvPr id="9232" name="AutoShape 17"/>
          <p:cNvCxnSpPr>
            <a:cxnSpLocks noChangeShapeType="1"/>
          </p:cNvCxnSpPr>
          <p:nvPr/>
        </p:nvCxnSpPr>
        <p:spPr bwMode="auto">
          <a:xfrm>
            <a:off x="2192338" y="5484813"/>
            <a:ext cx="0" cy="731837"/>
          </a:xfrm>
          <a:prstGeom prst="straightConnector1">
            <a:avLst/>
          </a:prstGeom>
          <a:noFill/>
          <a:ln w="19050">
            <a:solidFill>
              <a:schemeClr val="tx1"/>
            </a:solidFill>
            <a:miter lim="800000"/>
            <a:headEnd/>
            <a:tailEnd/>
          </a:ln>
        </p:spPr>
      </p:cxnSp>
      <p:cxnSp>
        <p:nvCxnSpPr>
          <p:cNvPr id="9233" name="AutoShape 18"/>
          <p:cNvCxnSpPr>
            <a:cxnSpLocks noChangeShapeType="1"/>
          </p:cNvCxnSpPr>
          <p:nvPr/>
        </p:nvCxnSpPr>
        <p:spPr bwMode="auto">
          <a:xfrm>
            <a:off x="5575300" y="5484813"/>
            <a:ext cx="2376488" cy="0"/>
          </a:xfrm>
          <a:prstGeom prst="straightConnector1">
            <a:avLst/>
          </a:prstGeom>
          <a:noFill/>
          <a:ln w="19050">
            <a:solidFill>
              <a:schemeClr val="tx1"/>
            </a:solidFill>
            <a:miter lim="800000"/>
            <a:headEnd/>
            <a:tailEnd/>
          </a:ln>
        </p:spPr>
      </p:cxnSp>
      <p:cxnSp>
        <p:nvCxnSpPr>
          <p:cNvPr id="9234" name="AutoShape 19"/>
          <p:cNvCxnSpPr>
            <a:cxnSpLocks noChangeShapeType="1"/>
          </p:cNvCxnSpPr>
          <p:nvPr/>
        </p:nvCxnSpPr>
        <p:spPr bwMode="auto">
          <a:xfrm>
            <a:off x="6764338" y="5484813"/>
            <a:ext cx="0" cy="731837"/>
          </a:xfrm>
          <a:prstGeom prst="straightConnector1">
            <a:avLst/>
          </a:prstGeom>
          <a:noFill/>
          <a:ln w="19050">
            <a:solidFill>
              <a:schemeClr val="tx1"/>
            </a:solidFill>
            <a:miter lim="800000"/>
            <a:headEnd/>
            <a:tailEnd/>
          </a:ln>
        </p:spPr>
      </p:cxnSp>
      <p:sp>
        <p:nvSpPr>
          <p:cNvPr id="9235" name="Text Box 20"/>
          <p:cNvSpPr txBox="1">
            <a:spLocks noChangeArrowheads="1"/>
          </p:cNvSpPr>
          <p:nvPr/>
        </p:nvSpPr>
        <p:spPr bwMode="auto">
          <a:xfrm>
            <a:off x="6213475" y="3290888"/>
            <a:ext cx="2286000" cy="731837"/>
          </a:xfrm>
          <a:prstGeom prst="rect">
            <a:avLst/>
          </a:prstGeom>
          <a:noFill/>
          <a:ln w="9525">
            <a:noFill/>
            <a:miter lim="800000"/>
            <a:headEnd/>
            <a:tailEnd/>
          </a:ln>
        </p:spPr>
        <p:txBody>
          <a:bodyPr wrap="none"/>
          <a:lstStyle/>
          <a:p>
            <a:pPr eaLnBrk="1" hangingPunct="1">
              <a:lnSpc>
                <a:spcPct val="80000"/>
              </a:lnSpc>
            </a:pPr>
            <a:r>
              <a:rPr lang="en-US" sz="2400" b="1">
                <a:solidFill>
                  <a:srgbClr val="002060"/>
                </a:solidFill>
              </a:rPr>
              <a:t>Current period</a:t>
            </a:r>
          </a:p>
          <a:p>
            <a:pPr eaLnBrk="1" hangingPunct="1">
              <a:lnSpc>
                <a:spcPct val="80000"/>
              </a:lnSpc>
            </a:pPr>
            <a:r>
              <a:rPr lang="en-US" sz="2400" b="1">
                <a:solidFill>
                  <a:srgbClr val="002060"/>
                </a:solidFill>
              </a:rPr>
              <a:t>depreciation</a:t>
            </a:r>
          </a:p>
        </p:txBody>
      </p:sp>
      <p:sp>
        <p:nvSpPr>
          <p:cNvPr id="9236" name="Text Box 21"/>
          <p:cNvSpPr txBox="1">
            <a:spLocks noChangeArrowheads="1"/>
          </p:cNvSpPr>
          <p:nvPr/>
        </p:nvSpPr>
        <p:spPr bwMode="auto">
          <a:xfrm>
            <a:off x="6115050" y="4021138"/>
            <a:ext cx="2376488" cy="365125"/>
          </a:xfrm>
          <a:prstGeom prst="rect">
            <a:avLst/>
          </a:prstGeom>
          <a:noFill/>
          <a:ln w="9525">
            <a:noFill/>
            <a:miter lim="800000"/>
            <a:headEnd/>
            <a:tailEnd/>
          </a:ln>
        </p:spPr>
        <p:txBody>
          <a:bodyPr wrap="none"/>
          <a:lstStyle/>
          <a:p>
            <a:pPr eaLnBrk="1" hangingPunct="1">
              <a:lnSpc>
                <a:spcPct val="80000"/>
              </a:lnSpc>
            </a:pPr>
            <a:r>
              <a:rPr lang="en-US" sz="2400" b="1">
                <a:solidFill>
                  <a:srgbClr val="002060"/>
                </a:solidFill>
              </a:rPr>
              <a:t>Ending balance</a:t>
            </a:r>
          </a:p>
        </p:txBody>
      </p:sp>
      <p:sp>
        <p:nvSpPr>
          <p:cNvPr id="9237" name="Text Box 22"/>
          <p:cNvSpPr txBox="1">
            <a:spLocks noChangeArrowheads="1"/>
          </p:cNvSpPr>
          <p:nvPr/>
        </p:nvSpPr>
        <p:spPr bwMode="auto">
          <a:xfrm>
            <a:off x="5118100" y="2559050"/>
            <a:ext cx="1644650" cy="365125"/>
          </a:xfrm>
          <a:prstGeom prst="rect">
            <a:avLst/>
          </a:prstGeom>
          <a:noFill/>
          <a:ln w="9525">
            <a:noFill/>
            <a:miter lim="800000"/>
            <a:headEnd/>
            <a:tailEnd/>
          </a:ln>
        </p:spPr>
        <p:txBody>
          <a:bodyPr wrap="none"/>
          <a:lstStyle/>
          <a:p>
            <a:pPr eaLnBrk="1" hangingPunct="1">
              <a:lnSpc>
                <a:spcPct val="80000"/>
              </a:lnSpc>
            </a:pPr>
            <a:r>
              <a:rPr lang="en-US" sz="2400" b="1">
                <a:solidFill>
                  <a:srgbClr val="002060"/>
                </a:solidFill>
              </a:rPr>
              <a:t>Disposals</a:t>
            </a:r>
          </a:p>
        </p:txBody>
      </p:sp>
      <p:sp>
        <p:nvSpPr>
          <p:cNvPr id="9238" name="Text Box 23"/>
          <p:cNvSpPr txBox="1">
            <a:spLocks noChangeArrowheads="1"/>
          </p:cNvSpPr>
          <p:nvPr/>
        </p:nvSpPr>
        <p:spPr bwMode="auto">
          <a:xfrm>
            <a:off x="2192338" y="2559050"/>
            <a:ext cx="1644650" cy="365125"/>
          </a:xfrm>
          <a:prstGeom prst="rect">
            <a:avLst/>
          </a:prstGeom>
          <a:noFill/>
          <a:ln w="9525">
            <a:noFill/>
            <a:miter lim="800000"/>
            <a:headEnd/>
            <a:tailEnd/>
          </a:ln>
        </p:spPr>
        <p:txBody>
          <a:bodyPr wrap="none"/>
          <a:lstStyle/>
          <a:p>
            <a:pPr eaLnBrk="1" hangingPunct="1">
              <a:lnSpc>
                <a:spcPct val="80000"/>
              </a:lnSpc>
            </a:pPr>
            <a:r>
              <a:rPr lang="en-US" sz="2400" b="1">
                <a:solidFill>
                  <a:srgbClr val="002060"/>
                </a:solidFill>
              </a:rPr>
              <a:t>Disposals</a:t>
            </a:r>
          </a:p>
        </p:txBody>
      </p:sp>
      <p:sp>
        <p:nvSpPr>
          <p:cNvPr id="9239" name="Text Box 24"/>
          <p:cNvSpPr txBox="1">
            <a:spLocks noChangeArrowheads="1"/>
          </p:cNvSpPr>
          <p:nvPr/>
        </p:nvSpPr>
        <p:spPr bwMode="auto">
          <a:xfrm>
            <a:off x="411163" y="3290888"/>
            <a:ext cx="2011362" cy="365125"/>
          </a:xfrm>
          <a:prstGeom prst="rect">
            <a:avLst/>
          </a:prstGeom>
          <a:noFill/>
          <a:ln w="9525">
            <a:noFill/>
            <a:miter lim="800000"/>
            <a:headEnd/>
            <a:tailEnd/>
          </a:ln>
        </p:spPr>
        <p:txBody>
          <a:bodyPr wrap="none"/>
          <a:lstStyle/>
          <a:p>
            <a:pPr eaLnBrk="1" hangingPunct="1">
              <a:lnSpc>
                <a:spcPct val="80000"/>
              </a:lnSpc>
            </a:pPr>
            <a:r>
              <a:rPr lang="en-US" sz="2400" b="1">
                <a:solidFill>
                  <a:srgbClr val="002060"/>
                </a:solidFill>
              </a:rPr>
              <a:t>Acquisitions</a:t>
            </a:r>
          </a:p>
        </p:txBody>
      </p:sp>
      <p:cxnSp>
        <p:nvCxnSpPr>
          <p:cNvPr id="9240" name="AutoShape 25"/>
          <p:cNvCxnSpPr>
            <a:cxnSpLocks noChangeShapeType="1"/>
          </p:cNvCxnSpPr>
          <p:nvPr/>
        </p:nvCxnSpPr>
        <p:spPr bwMode="auto">
          <a:xfrm rot="10800000" flipH="1">
            <a:off x="6157913" y="3657600"/>
            <a:ext cx="606425" cy="2089150"/>
          </a:xfrm>
          <a:prstGeom prst="bentConnector3">
            <a:avLst>
              <a:gd name="adj1" fmla="val -157593"/>
            </a:avLst>
          </a:prstGeom>
          <a:noFill/>
          <a:ln w="28575">
            <a:solidFill>
              <a:schemeClr val="tx2"/>
            </a:solidFill>
            <a:miter lim="800000"/>
            <a:headEnd type="triangle" w="med" len="med"/>
            <a:tailEnd type="triangle" w="med" len="med"/>
          </a:ln>
        </p:spPr>
      </p:cxnSp>
      <p:sp>
        <p:nvSpPr>
          <p:cNvPr id="9241" name="Text Box 26"/>
          <p:cNvSpPr txBox="1">
            <a:spLocks noChangeArrowheads="1"/>
          </p:cNvSpPr>
          <p:nvPr/>
        </p:nvSpPr>
        <p:spPr bwMode="auto">
          <a:xfrm>
            <a:off x="449263" y="3746500"/>
            <a:ext cx="2011362" cy="731838"/>
          </a:xfrm>
          <a:prstGeom prst="rect">
            <a:avLst/>
          </a:prstGeom>
          <a:noFill/>
          <a:ln w="9525">
            <a:noFill/>
            <a:miter lim="800000"/>
            <a:headEnd/>
            <a:tailEnd/>
          </a:ln>
        </p:spPr>
        <p:txBody>
          <a:bodyPr wrap="none"/>
          <a:lstStyle/>
          <a:p>
            <a:pPr eaLnBrk="1" hangingPunct="1">
              <a:lnSpc>
                <a:spcPct val="80000"/>
              </a:lnSpc>
            </a:pPr>
            <a:r>
              <a:rPr lang="en-US" sz="2400" b="1">
                <a:solidFill>
                  <a:srgbClr val="002060"/>
                </a:solidFill>
              </a:rPr>
              <a:t>Ending</a:t>
            </a:r>
          </a:p>
          <a:p>
            <a:pPr eaLnBrk="1" hangingPunct="1">
              <a:lnSpc>
                <a:spcPct val="80000"/>
              </a:lnSpc>
            </a:pPr>
            <a:r>
              <a:rPr lang="en-US" sz="2400" b="1">
                <a:solidFill>
                  <a:srgbClr val="002060"/>
                </a:solidFill>
              </a:rPr>
              <a:t>balance</a:t>
            </a:r>
          </a:p>
        </p:txBody>
      </p:sp>
      <p:pic>
        <p:nvPicPr>
          <p:cNvPr id="9242" name="Picture 2"/>
          <p:cNvPicPr>
            <a:picLocks noChangeAspect="1" noChangeArrowheads="1"/>
          </p:cNvPicPr>
          <p:nvPr/>
        </p:nvPicPr>
        <p:blipFill>
          <a:blip r:embed="rId3"/>
          <a:srcRect/>
          <a:stretch>
            <a:fillRect/>
          </a:stretch>
        </p:blipFill>
        <p:spPr bwMode="auto">
          <a:xfrm>
            <a:off x="206375" y="1716088"/>
            <a:ext cx="8702675" cy="4619625"/>
          </a:xfrm>
          <a:prstGeom prst="rect">
            <a:avLst/>
          </a:prstGeom>
          <a:noFill/>
          <a:ln w="9525" algn="ctr">
            <a:noFill/>
            <a:miter lim="800000"/>
            <a:headEnd/>
            <a:tailEnd/>
          </a:ln>
          <a:effectLst>
            <a:prstShdw prst="shdw13" dist="53882" dir="13500000">
              <a:schemeClr val="bg2">
                <a:alpha val="50000"/>
              </a:schemeClr>
            </a:prstShdw>
          </a:effectLst>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p:nvPr>
        </p:nvSpPr>
        <p:spPr/>
        <p:txBody>
          <a:bodyPr>
            <a:normAutofit fontScale="90000"/>
          </a:bodyPr>
          <a:lstStyle/>
          <a:p>
            <a:pPr>
              <a:defRPr/>
            </a:pPr>
            <a:r>
              <a:rPr lang="en-US" sz="3800"/>
              <a:t>Auditing Manufacturing Equipment and Related Accounts</a:t>
            </a:r>
          </a:p>
        </p:txBody>
      </p:sp>
      <p:sp>
        <p:nvSpPr>
          <p:cNvPr id="10243" name="Rectangle 4"/>
          <p:cNvSpPr>
            <a:spLocks noChangeArrowheads="1"/>
          </p:cNvSpPr>
          <p:nvPr/>
        </p:nvSpPr>
        <p:spPr bwMode="auto">
          <a:xfrm>
            <a:off x="912813" y="1827213"/>
            <a:ext cx="7313612" cy="547687"/>
          </a:xfrm>
          <a:prstGeom prst="rect">
            <a:avLst/>
          </a:prstGeom>
          <a:noFill/>
          <a:ln w="28575">
            <a:noFill/>
            <a:miter lim="800000"/>
            <a:headEnd/>
            <a:tailEnd/>
          </a:ln>
          <a:effectLst>
            <a:prstShdw prst="shdw13" dist="53882" dir="13500000">
              <a:srgbClr val="CCCC00"/>
            </a:prstShdw>
          </a:effectLst>
        </p:spPr>
        <p:txBody>
          <a:bodyPr wrap="none" bIns="91440" anchor="ctr"/>
          <a:lstStyle/>
          <a:p>
            <a:pPr eaLnBrk="1" hangingPunct="1"/>
            <a:r>
              <a:rPr lang="en-US" sz="2800">
                <a:solidFill>
                  <a:srgbClr val="002060"/>
                </a:solidFill>
              </a:rPr>
              <a:t>Perform analytical procedures</a:t>
            </a:r>
          </a:p>
        </p:txBody>
      </p:sp>
      <p:sp>
        <p:nvSpPr>
          <p:cNvPr id="10244" name="Rectangle 5"/>
          <p:cNvSpPr>
            <a:spLocks noChangeArrowheads="1"/>
          </p:cNvSpPr>
          <p:nvPr/>
        </p:nvSpPr>
        <p:spPr bwMode="auto">
          <a:xfrm>
            <a:off x="912813" y="2924175"/>
            <a:ext cx="7313612" cy="2286000"/>
          </a:xfrm>
          <a:prstGeom prst="rect">
            <a:avLst/>
          </a:prstGeom>
          <a:noFill/>
          <a:ln w="28575">
            <a:noFill/>
            <a:miter lim="800000"/>
            <a:headEnd/>
            <a:tailEnd/>
          </a:ln>
          <a:effectLst>
            <a:prstShdw prst="shdw13" dist="53882" dir="13500000">
              <a:srgbClr val="FF9999"/>
            </a:prstShdw>
          </a:effectLst>
        </p:spPr>
        <p:txBody>
          <a:bodyPr wrap="none" bIns="91440" anchor="ctr"/>
          <a:lstStyle/>
          <a:p>
            <a:pPr eaLnBrk="1" hangingPunct="1">
              <a:buClr>
                <a:schemeClr val="tx2"/>
              </a:buClr>
              <a:buSzPct val="75000"/>
              <a:buFont typeface="Wingdings" pitchFamily="2" charset="2"/>
              <a:buChar char="Ø"/>
            </a:pPr>
            <a:r>
              <a:rPr lang="en-US" sz="2800">
                <a:solidFill>
                  <a:srgbClr val="002060"/>
                </a:solidFill>
              </a:rPr>
              <a:t> Current year acquisitions</a:t>
            </a:r>
          </a:p>
          <a:p>
            <a:pPr eaLnBrk="1" hangingPunct="1">
              <a:buClr>
                <a:schemeClr val="tx2"/>
              </a:buClr>
              <a:buSzPct val="75000"/>
              <a:buFont typeface="Wingdings" pitchFamily="2" charset="2"/>
              <a:buChar char="Ø"/>
            </a:pPr>
            <a:r>
              <a:rPr lang="en-US" sz="2800">
                <a:solidFill>
                  <a:srgbClr val="002060"/>
                </a:solidFill>
              </a:rPr>
              <a:t> Current year disposals</a:t>
            </a:r>
          </a:p>
          <a:p>
            <a:pPr eaLnBrk="1" hangingPunct="1">
              <a:buClr>
                <a:schemeClr val="tx2"/>
              </a:buClr>
              <a:buSzPct val="75000"/>
              <a:buFont typeface="Wingdings" pitchFamily="2" charset="2"/>
              <a:buChar char="Ø"/>
            </a:pPr>
            <a:r>
              <a:rPr lang="en-US" sz="2800">
                <a:solidFill>
                  <a:srgbClr val="002060"/>
                </a:solidFill>
              </a:rPr>
              <a:t> Ending balance in the asset account</a:t>
            </a:r>
          </a:p>
          <a:p>
            <a:pPr eaLnBrk="1" hangingPunct="1">
              <a:buClr>
                <a:schemeClr val="tx2"/>
              </a:buClr>
              <a:buSzPct val="75000"/>
              <a:buFont typeface="Wingdings" pitchFamily="2" charset="2"/>
              <a:buChar char="Ø"/>
            </a:pPr>
            <a:r>
              <a:rPr lang="en-US" sz="2800">
                <a:solidFill>
                  <a:srgbClr val="002060"/>
                </a:solidFill>
              </a:rPr>
              <a:t> Depreciation expense</a:t>
            </a:r>
          </a:p>
          <a:p>
            <a:pPr eaLnBrk="1" hangingPunct="1">
              <a:buClr>
                <a:schemeClr val="tx2"/>
              </a:buClr>
              <a:buSzPct val="75000"/>
              <a:buFont typeface="Wingdings" pitchFamily="2" charset="2"/>
              <a:buChar char="Ø"/>
            </a:pPr>
            <a:r>
              <a:rPr lang="en-US" sz="2800">
                <a:solidFill>
                  <a:srgbClr val="002060"/>
                </a:solidFill>
              </a:rPr>
              <a:t> Ending balance in accumulated depreciation</a:t>
            </a:r>
          </a:p>
        </p:txBody>
      </p:sp>
      <p:sp>
        <p:nvSpPr>
          <p:cNvPr id="10245" name="Rectangle 6"/>
          <p:cNvSpPr>
            <a:spLocks noChangeArrowheads="1"/>
          </p:cNvSpPr>
          <p:nvPr/>
        </p:nvSpPr>
        <p:spPr bwMode="auto">
          <a:xfrm>
            <a:off x="912813" y="2466975"/>
            <a:ext cx="7313612" cy="547688"/>
          </a:xfrm>
          <a:prstGeom prst="rect">
            <a:avLst/>
          </a:prstGeom>
          <a:noFill/>
          <a:ln w="28575">
            <a:noFill/>
            <a:miter lim="800000"/>
            <a:headEnd/>
            <a:tailEnd/>
          </a:ln>
          <a:effectLst>
            <a:prstShdw prst="shdw13" dist="53882" dir="13500000">
              <a:srgbClr val="CCCC00"/>
            </a:prstShdw>
          </a:effectLst>
        </p:spPr>
        <p:txBody>
          <a:bodyPr wrap="none" bIns="91440" anchor="ctr"/>
          <a:lstStyle/>
          <a:p>
            <a:pPr eaLnBrk="1" hangingPunct="1"/>
            <a:r>
              <a:rPr lang="en-US" sz="2800">
                <a:solidFill>
                  <a:srgbClr val="002060"/>
                </a:solidFill>
              </a:rPr>
              <a:t>Plus verify: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Rectangle 2"/>
          <p:cNvSpPr>
            <a:spLocks noGrp="1" noChangeArrowheads="1"/>
          </p:cNvSpPr>
          <p:nvPr>
            <p:ph type="title"/>
          </p:nvPr>
        </p:nvSpPr>
        <p:spPr/>
        <p:txBody>
          <a:bodyPr>
            <a:normAutofit fontScale="90000"/>
          </a:bodyPr>
          <a:lstStyle/>
          <a:p>
            <a:pPr>
              <a:defRPr/>
            </a:pPr>
            <a:r>
              <a:rPr lang="en-US"/>
              <a:t>Analytical Procedures for Manufacturing Equipment</a:t>
            </a:r>
          </a:p>
        </p:txBody>
      </p:sp>
      <p:pic>
        <p:nvPicPr>
          <p:cNvPr id="11267" name="Picture 2"/>
          <p:cNvPicPr>
            <a:picLocks noChangeAspect="1" noChangeArrowheads="1"/>
          </p:cNvPicPr>
          <p:nvPr/>
        </p:nvPicPr>
        <p:blipFill>
          <a:blip r:embed="rId3"/>
          <a:srcRect/>
          <a:stretch>
            <a:fillRect/>
          </a:stretch>
        </p:blipFill>
        <p:spPr bwMode="auto">
          <a:xfrm>
            <a:off x="274638" y="1666875"/>
            <a:ext cx="8632825" cy="4684713"/>
          </a:xfrm>
          <a:prstGeom prst="rect">
            <a:avLst/>
          </a:prstGeom>
          <a:noFill/>
          <a:ln w="9525" algn="ctr">
            <a:noFill/>
            <a:miter lim="800000"/>
            <a:headEnd/>
            <a:tailEnd/>
          </a:ln>
          <a:effectLst>
            <a:prstShdw prst="shdw13" dist="53882" dir="13500000">
              <a:schemeClr val="bg2">
                <a:alpha val="50000"/>
              </a:schemeClr>
            </a:prstShdw>
          </a:effec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2"/>
          <p:cNvSpPr>
            <a:spLocks noGrp="1" noChangeArrowheads="1"/>
          </p:cNvSpPr>
          <p:nvPr>
            <p:ph type="title"/>
          </p:nvPr>
        </p:nvSpPr>
        <p:spPr/>
        <p:txBody>
          <a:bodyPr>
            <a:normAutofit/>
          </a:bodyPr>
          <a:lstStyle/>
          <a:p>
            <a:pPr>
              <a:defRPr/>
            </a:pPr>
            <a:r>
              <a:rPr lang="en-US"/>
              <a:t>Verify Current Year Acquisitions</a:t>
            </a:r>
          </a:p>
        </p:txBody>
      </p:sp>
      <p:sp>
        <p:nvSpPr>
          <p:cNvPr id="16387" name="AutoShape 3"/>
          <p:cNvSpPr>
            <a:spLocks noChangeArrowheads="1"/>
          </p:cNvSpPr>
          <p:nvPr/>
        </p:nvSpPr>
        <p:spPr bwMode="auto">
          <a:xfrm>
            <a:off x="455613" y="1827213"/>
            <a:ext cx="8226425" cy="1102800"/>
          </a:xfrm>
          <a:prstGeom prst="roundRect">
            <a:avLst>
              <a:gd name="adj" fmla="val 16667"/>
            </a:avLst>
          </a:prstGeom>
          <a:solidFill>
            <a:srgbClr val="FFCC66"/>
          </a:solidFill>
          <a:ln w="28575">
            <a:solidFill>
              <a:srgbClr val="002060"/>
            </a:solidFill>
            <a:round/>
            <a:headEnd/>
            <a:tailEnd/>
          </a:ln>
          <a:scene3d>
            <a:camera prst="orthographicFront"/>
            <a:lightRig rig="threePt" dir="t"/>
          </a:scene3d>
          <a:sp3d>
            <a:bevelT w="165100" prst="coolSlant"/>
          </a:sp3d>
        </p:spPr>
        <p:txBody>
          <a:bodyPr wrap="none" bIns="91440" anchor="ctr"/>
          <a:lstStyle/>
          <a:p>
            <a:pPr eaLnBrk="1" hangingPunct="1">
              <a:defRPr/>
            </a:pPr>
            <a:r>
              <a:rPr lang="en-US" sz="2800" dirty="0">
                <a:solidFill>
                  <a:srgbClr val="002060"/>
                </a:solidFill>
              </a:rPr>
              <a:t>Current year additions have a long-term effect </a:t>
            </a:r>
          </a:p>
          <a:p>
            <a:pPr eaLnBrk="1" hangingPunct="1">
              <a:defRPr/>
            </a:pPr>
            <a:r>
              <a:rPr lang="en-US" sz="2800" dirty="0">
                <a:solidFill>
                  <a:srgbClr val="002060"/>
                </a:solidFill>
              </a:rPr>
              <a:t>on the financial statements.</a:t>
            </a:r>
          </a:p>
        </p:txBody>
      </p:sp>
      <p:sp>
        <p:nvSpPr>
          <p:cNvPr id="16388" name="AutoShape 4"/>
          <p:cNvSpPr>
            <a:spLocks noChangeArrowheads="1"/>
          </p:cNvSpPr>
          <p:nvPr/>
        </p:nvSpPr>
        <p:spPr bwMode="auto">
          <a:xfrm>
            <a:off x="455613" y="3656013"/>
            <a:ext cx="8226425" cy="1063471"/>
          </a:xfrm>
          <a:prstGeom prst="roundRect">
            <a:avLst>
              <a:gd name="adj" fmla="val 16667"/>
            </a:avLst>
          </a:prstGeom>
          <a:solidFill>
            <a:srgbClr val="FFCC66"/>
          </a:solidFill>
          <a:ln w="28575">
            <a:solidFill>
              <a:srgbClr val="002060"/>
            </a:solidFill>
            <a:round/>
            <a:headEnd/>
            <a:tailEnd/>
          </a:ln>
          <a:scene3d>
            <a:camera prst="orthographicFront"/>
            <a:lightRig rig="threePt" dir="t"/>
          </a:scene3d>
          <a:sp3d>
            <a:bevelT w="165100" prst="coolSlant"/>
          </a:sp3d>
        </p:spPr>
        <p:txBody>
          <a:bodyPr wrap="none" bIns="91440" anchor="ctr"/>
          <a:lstStyle/>
          <a:p>
            <a:pPr eaLnBrk="1" hangingPunct="1">
              <a:defRPr/>
            </a:pPr>
            <a:r>
              <a:rPr lang="en-US" sz="2800" dirty="0">
                <a:solidFill>
                  <a:srgbClr val="002060"/>
                </a:solidFill>
              </a:rPr>
              <a:t>Seven of the eight balance-related</a:t>
            </a:r>
          </a:p>
          <a:p>
            <a:pPr eaLnBrk="1" hangingPunct="1">
              <a:defRPr/>
            </a:pPr>
            <a:r>
              <a:rPr lang="en-US" sz="2800" dirty="0">
                <a:solidFill>
                  <a:srgbClr val="002060"/>
                </a:solidFill>
              </a:rPr>
              <a:t>audit objectives are used as a frame of reference.</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2"/>
          <p:cNvSpPr>
            <a:spLocks noGrp="1" noChangeArrowheads="1"/>
          </p:cNvSpPr>
          <p:nvPr>
            <p:ph type="title"/>
          </p:nvPr>
        </p:nvSpPr>
        <p:spPr/>
        <p:txBody>
          <a:bodyPr>
            <a:normAutofit/>
          </a:bodyPr>
          <a:lstStyle/>
          <a:p>
            <a:r>
              <a:rPr lang="en-US" smtClean="0"/>
              <a:t>Balance-related Audit Objectives</a:t>
            </a:r>
          </a:p>
        </p:txBody>
      </p:sp>
      <p:sp>
        <p:nvSpPr>
          <p:cNvPr id="17412" name="Rectangle 4"/>
          <p:cNvSpPr>
            <a:spLocks noChangeArrowheads="1"/>
          </p:cNvSpPr>
          <p:nvPr/>
        </p:nvSpPr>
        <p:spPr bwMode="auto">
          <a:xfrm>
            <a:off x="1279526" y="1827213"/>
            <a:ext cx="3302000" cy="547687"/>
          </a:xfrm>
          <a:prstGeom prst="rect">
            <a:avLst/>
          </a:prstGeom>
          <a:solidFill>
            <a:srgbClr val="FF9933"/>
          </a:solidFill>
          <a:ln w="28575">
            <a:solidFill>
              <a:srgbClr val="002060"/>
            </a:solidFill>
            <a:miter lim="800000"/>
            <a:headEnd/>
            <a:tailEnd/>
          </a:ln>
          <a:scene3d>
            <a:camera prst="orthographicFront"/>
            <a:lightRig rig="threePt" dir="t"/>
          </a:scene3d>
          <a:sp3d>
            <a:bevelT w="165100" prst="coolSlant"/>
          </a:sp3d>
        </p:spPr>
        <p:txBody>
          <a:bodyPr wrap="none" bIns="91440"/>
          <a:lstStyle/>
          <a:p>
            <a:pPr algn="ctr" eaLnBrk="1" hangingPunct="1">
              <a:defRPr/>
            </a:pPr>
            <a:r>
              <a:rPr lang="en-US" sz="2800" dirty="0">
                <a:solidFill>
                  <a:srgbClr val="002060"/>
                </a:solidFill>
              </a:rPr>
              <a:t>Detail tie-in:</a:t>
            </a:r>
          </a:p>
        </p:txBody>
      </p:sp>
      <p:sp>
        <p:nvSpPr>
          <p:cNvPr id="17413" name="Rectangle 5"/>
          <p:cNvSpPr>
            <a:spLocks noChangeArrowheads="1"/>
          </p:cNvSpPr>
          <p:nvPr/>
        </p:nvSpPr>
        <p:spPr bwMode="auto">
          <a:xfrm>
            <a:off x="1279525" y="2476500"/>
            <a:ext cx="6581775" cy="3505200"/>
          </a:xfrm>
          <a:prstGeom prst="rect">
            <a:avLst/>
          </a:prstGeom>
          <a:solidFill>
            <a:srgbClr val="FFFF66"/>
          </a:solidFill>
          <a:ln w="28575">
            <a:solidFill>
              <a:srgbClr val="002060"/>
            </a:solidFill>
            <a:miter lim="800000"/>
            <a:headEnd/>
            <a:tailEnd/>
          </a:ln>
          <a:scene3d>
            <a:camera prst="orthographicFront"/>
            <a:lightRig rig="threePt" dir="t"/>
          </a:scene3d>
          <a:sp3d>
            <a:bevelT w="165100" prst="coolSlant"/>
          </a:sp3d>
        </p:spPr>
        <p:txBody>
          <a:bodyPr wrap="none" bIns="91440"/>
          <a:lstStyle/>
          <a:p>
            <a:pPr eaLnBrk="1" hangingPunct="1"/>
            <a:r>
              <a:rPr lang="en-US" sz="2800">
                <a:solidFill>
                  <a:srgbClr val="002060"/>
                </a:solidFill>
              </a:rPr>
              <a:t>Current acquisitions agree</a:t>
            </a:r>
          </a:p>
          <a:p>
            <a:pPr eaLnBrk="1" hangingPunct="1"/>
            <a:r>
              <a:rPr lang="en-US" sz="2800">
                <a:solidFill>
                  <a:srgbClr val="002060"/>
                </a:solidFill>
              </a:rPr>
              <a:t>with the master file.</a:t>
            </a:r>
          </a:p>
          <a:p>
            <a:pPr eaLnBrk="1" hangingPunct="1"/>
            <a:endParaRPr lang="en-US" sz="2800">
              <a:solidFill>
                <a:srgbClr val="002060"/>
              </a:solidFill>
            </a:endParaRPr>
          </a:p>
          <a:p>
            <a:pPr eaLnBrk="1" hangingPunct="1"/>
            <a:r>
              <a:rPr lang="en-US" sz="2800">
                <a:solidFill>
                  <a:srgbClr val="002060"/>
                </a:solidFill>
              </a:rPr>
              <a:t>1.	Foot the acquisition schedule.</a:t>
            </a:r>
          </a:p>
          <a:p>
            <a:pPr eaLnBrk="1" hangingPunct="1"/>
            <a:r>
              <a:rPr lang="en-US" sz="2800">
                <a:solidFill>
                  <a:srgbClr val="002060"/>
                </a:solidFill>
              </a:rPr>
              <a:t>2.	Trace the individual acquisitions</a:t>
            </a:r>
          </a:p>
          <a:p>
            <a:pPr eaLnBrk="1" hangingPunct="1"/>
            <a:r>
              <a:rPr lang="en-US" sz="2800">
                <a:solidFill>
                  <a:srgbClr val="002060"/>
                </a:solidFill>
              </a:rPr>
              <a:t>     	to the master file.</a:t>
            </a:r>
          </a:p>
          <a:p>
            <a:pPr eaLnBrk="1" hangingPunct="1"/>
            <a:r>
              <a:rPr lang="en-US" sz="2800">
                <a:solidFill>
                  <a:srgbClr val="002060"/>
                </a:solidFill>
              </a:rPr>
              <a:t>3.	Trace the total to the general ledger.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p:cNvSpPr>
            <a:spLocks noGrp="1" noChangeArrowheads="1"/>
          </p:cNvSpPr>
          <p:nvPr>
            <p:ph type="title"/>
          </p:nvPr>
        </p:nvSpPr>
        <p:spPr/>
        <p:txBody>
          <a:bodyPr>
            <a:normAutofit/>
          </a:bodyPr>
          <a:lstStyle/>
          <a:p>
            <a:r>
              <a:rPr lang="en-US" smtClean="0"/>
              <a:t>Balance-related Audit Objectives</a:t>
            </a:r>
          </a:p>
        </p:txBody>
      </p:sp>
      <p:sp>
        <p:nvSpPr>
          <p:cNvPr id="18436" name="Rectangle 4"/>
          <p:cNvSpPr>
            <a:spLocks noChangeArrowheads="1"/>
          </p:cNvSpPr>
          <p:nvPr/>
        </p:nvSpPr>
        <p:spPr bwMode="auto">
          <a:xfrm>
            <a:off x="1279526" y="1827213"/>
            <a:ext cx="3281842" cy="547687"/>
          </a:xfrm>
          <a:prstGeom prst="rect">
            <a:avLst/>
          </a:prstGeom>
          <a:solidFill>
            <a:srgbClr val="FF9933"/>
          </a:solidFill>
          <a:ln w="28575">
            <a:solidFill>
              <a:schemeClr val="tx1"/>
            </a:solidFill>
            <a:miter lim="800000"/>
            <a:headEnd/>
            <a:tailEnd/>
          </a:ln>
          <a:scene3d>
            <a:camera prst="orthographicFront"/>
            <a:lightRig rig="threePt" dir="t"/>
          </a:scene3d>
          <a:sp3d>
            <a:bevelT w="165100" prst="coolSlant"/>
          </a:sp3d>
        </p:spPr>
        <p:txBody>
          <a:bodyPr wrap="none" bIns="91440"/>
          <a:lstStyle/>
          <a:p>
            <a:pPr algn="ctr" eaLnBrk="1" hangingPunct="1">
              <a:defRPr/>
            </a:pPr>
            <a:r>
              <a:rPr lang="en-US" sz="2800" dirty="0">
                <a:solidFill>
                  <a:srgbClr val="002060"/>
                </a:solidFill>
              </a:rPr>
              <a:t>Existence:</a:t>
            </a:r>
          </a:p>
        </p:txBody>
      </p:sp>
      <p:sp>
        <p:nvSpPr>
          <p:cNvPr id="18437" name="Text Box 5"/>
          <p:cNvSpPr txBox="1">
            <a:spLocks noChangeArrowheads="1"/>
          </p:cNvSpPr>
          <p:nvPr/>
        </p:nvSpPr>
        <p:spPr bwMode="auto">
          <a:xfrm>
            <a:off x="1290157" y="2509505"/>
            <a:ext cx="6581775" cy="2849304"/>
          </a:xfrm>
          <a:prstGeom prst="rect">
            <a:avLst/>
          </a:prstGeom>
          <a:solidFill>
            <a:srgbClr val="EAEAEA"/>
          </a:solidFill>
          <a:ln w="28575">
            <a:solidFill>
              <a:srgbClr val="002060"/>
            </a:solidFill>
            <a:miter lim="800000"/>
            <a:headEnd/>
            <a:tailEnd/>
          </a:ln>
          <a:scene3d>
            <a:camera prst="orthographicFront"/>
            <a:lightRig rig="threePt" dir="t"/>
          </a:scene3d>
          <a:sp3d>
            <a:bevelT w="165100" prst="coolSlant"/>
          </a:sp3d>
        </p:spPr>
        <p:txBody>
          <a:bodyPr wrap="none" bIns="91440"/>
          <a:lstStyle/>
          <a:p>
            <a:pPr defTabSz="393700" eaLnBrk="1" hangingPunct="1">
              <a:defRPr/>
            </a:pPr>
            <a:r>
              <a:rPr lang="en-US" sz="2800" dirty="0">
                <a:solidFill>
                  <a:srgbClr val="002060"/>
                </a:solidFill>
              </a:rPr>
              <a:t>Current acquisitions as listed exist.</a:t>
            </a:r>
          </a:p>
          <a:p>
            <a:pPr defTabSz="393700" eaLnBrk="1" hangingPunct="1">
              <a:defRPr/>
            </a:pPr>
            <a:endParaRPr lang="en-US" sz="2800" dirty="0">
              <a:solidFill>
                <a:srgbClr val="002060"/>
              </a:solidFill>
            </a:endParaRPr>
          </a:p>
          <a:p>
            <a:pPr defTabSz="393700" eaLnBrk="1" hangingPunct="1">
              <a:defRPr/>
            </a:pPr>
            <a:r>
              <a:rPr lang="en-US" sz="2800" dirty="0">
                <a:solidFill>
                  <a:srgbClr val="002060"/>
                </a:solidFill>
              </a:rPr>
              <a:t>1.	Examine vendors’ invoices and</a:t>
            </a:r>
          </a:p>
          <a:p>
            <a:pPr defTabSz="393700" eaLnBrk="1" hangingPunct="1">
              <a:defRPr/>
            </a:pPr>
            <a:r>
              <a:rPr lang="en-US" sz="2800" dirty="0">
                <a:solidFill>
                  <a:srgbClr val="002060"/>
                </a:solidFill>
              </a:rPr>
              <a:t>	receiving reports</a:t>
            </a:r>
          </a:p>
          <a:p>
            <a:pPr defTabSz="393700" eaLnBrk="1" hangingPunct="1">
              <a:defRPr/>
            </a:pPr>
            <a:r>
              <a:rPr lang="en-US" sz="2800" dirty="0">
                <a:solidFill>
                  <a:srgbClr val="002060"/>
                </a:solidFill>
              </a:rPr>
              <a:t>2.	Physically examine assets.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2"/>
          <p:cNvSpPr>
            <a:spLocks noGrp="1" noChangeArrowheads="1"/>
          </p:cNvSpPr>
          <p:nvPr>
            <p:ph type="title"/>
          </p:nvPr>
        </p:nvSpPr>
        <p:spPr/>
        <p:txBody>
          <a:bodyPr>
            <a:normAutofit/>
          </a:bodyPr>
          <a:lstStyle/>
          <a:p>
            <a:r>
              <a:rPr lang="en-US" smtClean="0"/>
              <a:t>Balance-related Audit Objectives</a:t>
            </a:r>
          </a:p>
        </p:txBody>
      </p:sp>
      <p:sp>
        <p:nvSpPr>
          <p:cNvPr id="15363" name="Text Box 3"/>
          <p:cNvSpPr txBox="1">
            <a:spLocks noChangeArrowheads="1"/>
          </p:cNvSpPr>
          <p:nvPr/>
        </p:nvSpPr>
        <p:spPr bwMode="auto">
          <a:xfrm>
            <a:off x="1279525" y="2376488"/>
            <a:ext cx="6581775" cy="547687"/>
          </a:xfrm>
          <a:prstGeom prst="rect">
            <a:avLst/>
          </a:prstGeom>
          <a:noFill/>
          <a:ln w="12700">
            <a:noFill/>
            <a:miter lim="800000"/>
            <a:headEnd/>
            <a:tailEnd/>
          </a:ln>
        </p:spPr>
        <p:txBody>
          <a:bodyPr wrap="none" bIns="91440"/>
          <a:lstStyle/>
          <a:p>
            <a:pPr eaLnBrk="1" hangingPunct="1"/>
            <a:endParaRPr lang="en-US" sz="2800">
              <a:solidFill>
                <a:srgbClr val="002060"/>
              </a:solidFill>
            </a:endParaRPr>
          </a:p>
        </p:txBody>
      </p:sp>
      <p:sp>
        <p:nvSpPr>
          <p:cNvPr id="19460" name="Rectangle 4"/>
          <p:cNvSpPr>
            <a:spLocks noChangeArrowheads="1"/>
          </p:cNvSpPr>
          <p:nvPr/>
        </p:nvSpPr>
        <p:spPr bwMode="auto">
          <a:xfrm>
            <a:off x="1279525" y="1827213"/>
            <a:ext cx="3292475" cy="547687"/>
          </a:xfrm>
          <a:prstGeom prst="rect">
            <a:avLst/>
          </a:prstGeom>
          <a:solidFill>
            <a:srgbClr val="FF9933"/>
          </a:solidFill>
          <a:ln w="28575">
            <a:solidFill>
              <a:srgbClr val="002060"/>
            </a:solidFill>
            <a:miter lim="800000"/>
            <a:headEnd/>
            <a:tailEnd/>
          </a:ln>
          <a:scene3d>
            <a:camera prst="orthographicFront"/>
            <a:lightRig rig="threePt" dir="t"/>
          </a:scene3d>
          <a:sp3d>
            <a:bevelT w="165100" prst="coolSlant"/>
          </a:sp3d>
        </p:spPr>
        <p:txBody>
          <a:bodyPr wrap="none" bIns="91440"/>
          <a:lstStyle/>
          <a:p>
            <a:pPr algn="ctr" eaLnBrk="1" hangingPunct="1">
              <a:defRPr/>
            </a:pPr>
            <a:r>
              <a:rPr lang="en-US" sz="2800" dirty="0">
                <a:solidFill>
                  <a:srgbClr val="002060"/>
                </a:solidFill>
              </a:rPr>
              <a:t>Completeness:</a:t>
            </a:r>
          </a:p>
        </p:txBody>
      </p:sp>
      <p:sp>
        <p:nvSpPr>
          <p:cNvPr id="19461" name="Text Box 5"/>
          <p:cNvSpPr txBox="1">
            <a:spLocks noChangeArrowheads="1"/>
          </p:cNvSpPr>
          <p:nvPr/>
        </p:nvSpPr>
        <p:spPr bwMode="auto">
          <a:xfrm>
            <a:off x="1279525" y="2679626"/>
            <a:ext cx="6581775" cy="3136383"/>
          </a:xfrm>
          <a:prstGeom prst="rect">
            <a:avLst/>
          </a:prstGeom>
          <a:solidFill>
            <a:srgbClr val="FFCC66"/>
          </a:solidFill>
          <a:ln w="28575">
            <a:solidFill>
              <a:srgbClr val="002060"/>
            </a:solidFill>
            <a:miter lim="800000"/>
            <a:headEnd/>
            <a:tailEnd/>
          </a:ln>
          <a:scene3d>
            <a:camera prst="orthographicFront"/>
            <a:lightRig rig="threePt" dir="t"/>
          </a:scene3d>
          <a:sp3d>
            <a:bevelT w="165100" prst="coolSlant"/>
          </a:sp3d>
        </p:spPr>
        <p:txBody>
          <a:bodyPr wrap="none" bIns="91440"/>
          <a:lstStyle/>
          <a:p>
            <a:pPr defTabSz="393700" eaLnBrk="1" hangingPunct="1">
              <a:defRPr/>
            </a:pPr>
            <a:r>
              <a:rPr lang="en-US" sz="2800" dirty="0">
                <a:solidFill>
                  <a:srgbClr val="002060"/>
                </a:solidFill>
              </a:rPr>
              <a:t>Existing acquisitions are recorded.</a:t>
            </a:r>
          </a:p>
          <a:p>
            <a:pPr defTabSz="393700" eaLnBrk="1" hangingPunct="1">
              <a:defRPr/>
            </a:pPr>
            <a:endParaRPr lang="en-US" sz="2800" dirty="0">
              <a:solidFill>
                <a:srgbClr val="002060"/>
              </a:solidFill>
            </a:endParaRPr>
          </a:p>
          <a:p>
            <a:pPr defTabSz="393700" eaLnBrk="1" hangingPunct="1">
              <a:defRPr/>
            </a:pPr>
            <a:r>
              <a:rPr lang="en-US" sz="2800" dirty="0">
                <a:solidFill>
                  <a:srgbClr val="002060"/>
                </a:solidFill>
              </a:rPr>
              <a:t>1.	Examine vendors’ invoices of closely</a:t>
            </a:r>
          </a:p>
          <a:p>
            <a:pPr defTabSz="393700" eaLnBrk="1" hangingPunct="1">
              <a:defRPr/>
            </a:pPr>
            <a:r>
              <a:rPr lang="en-US" sz="2800" dirty="0">
                <a:solidFill>
                  <a:srgbClr val="002060"/>
                </a:solidFill>
              </a:rPr>
              <a:t>	related	accounts to uncover items that</a:t>
            </a:r>
          </a:p>
          <a:p>
            <a:pPr defTabSz="393700" eaLnBrk="1" hangingPunct="1">
              <a:defRPr/>
            </a:pPr>
            <a:r>
              <a:rPr lang="en-US" sz="2800" dirty="0">
                <a:solidFill>
                  <a:srgbClr val="002060"/>
                </a:solidFill>
              </a:rPr>
              <a:t>	should be manufacturing equipment.</a:t>
            </a:r>
          </a:p>
          <a:p>
            <a:pPr defTabSz="393700" eaLnBrk="1" hangingPunct="1">
              <a:defRPr/>
            </a:pPr>
            <a:r>
              <a:rPr lang="en-US" sz="2800" dirty="0">
                <a:solidFill>
                  <a:srgbClr val="002060"/>
                </a:solidFill>
              </a:rPr>
              <a:t>2.	Review lease and rental agreements.</a:t>
            </a: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TotalTime>
  <Words>785</Words>
  <Application>Microsoft Office PowerPoint</Application>
  <PresentationFormat>On-screen Show (4:3)</PresentationFormat>
  <Paragraphs>161</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Solstice</vt:lpstr>
      <vt:lpstr>PowerPoint Presentation</vt:lpstr>
      <vt:lpstr>Classifications of Property, Plant and Equipment</vt:lpstr>
      <vt:lpstr>Equipment and Related Accounts</vt:lpstr>
      <vt:lpstr>Auditing Manufacturing Equipment and Related Accounts</vt:lpstr>
      <vt:lpstr>Analytical Procedures for Manufacturing Equipment</vt:lpstr>
      <vt:lpstr>Verify Current Year Acquisitions</vt:lpstr>
      <vt:lpstr>Balance-related Audit Objectives</vt:lpstr>
      <vt:lpstr>Balance-related Audit Objectives</vt:lpstr>
      <vt:lpstr>Balance-related Audit Objectives</vt:lpstr>
      <vt:lpstr>Balance-related Audit Objectives</vt:lpstr>
      <vt:lpstr>Balance-related Audit Objectives</vt:lpstr>
      <vt:lpstr>Balance-related Audit Objectives</vt:lpstr>
      <vt:lpstr>Major Balance-related Audit Objectives</vt:lpstr>
      <vt:lpstr>Verify Current Year Disposals</vt:lpstr>
      <vt:lpstr>Verify Ending Balance of Asset Accounts</vt:lpstr>
      <vt:lpstr>Verify Depreciation Expense</vt:lpstr>
      <vt:lpstr>Verify Ending Balance in Accumulated Depreciation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Objective 2</dc:title>
  <dc:creator>KAP YULAZRI CPA</dc:creator>
  <cp:lastModifiedBy>Windows User</cp:lastModifiedBy>
  <cp:revision>2</cp:revision>
  <dcterms:created xsi:type="dcterms:W3CDTF">2015-04-24T03:12:09Z</dcterms:created>
  <dcterms:modified xsi:type="dcterms:W3CDTF">2016-03-28T04:39:19Z</dcterms:modified>
</cp:coreProperties>
</file>