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4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544" autoAdjust="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095BC-F99A-46FD-A006-2B30BB8EDF3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A8E47-ABFB-48F7-B774-6E1D17B3900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943600" cy="1600200"/>
          </a:xfrm>
        </p:spPr>
        <p:txBody>
          <a:bodyPr/>
          <a:lstStyle/>
          <a:p>
            <a:r>
              <a:rPr lang="en-US" dirty="0" smtClean="0"/>
              <a:t>BAB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5943600" cy="1752600"/>
          </a:xfrm>
        </p:spPr>
        <p:txBody>
          <a:bodyPr>
            <a:normAutofit/>
          </a:bodyPr>
          <a:lstStyle/>
          <a:p>
            <a:r>
              <a:rPr lang="en-US" sz="4400" b="1" dirty="0" err="1" smtClean="0"/>
              <a:t>Analisis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Keuangan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Internasional</a:t>
            </a:r>
            <a:endParaRPr lang="en-US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762000" y="228600"/>
          <a:ext cx="3505200" cy="2209800"/>
        </p:xfrm>
        <a:graphic>
          <a:graphicData uri="http://schemas.openxmlformats.org/presentationml/2006/ole">
            <p:oleObj spid="_x0000_s4098" name="Equation" r:id="rId3" imgW="850680" imgH="558720" progId="Equation.3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4876800" y="228600"/>
          <a:ext cx="3733800" cy="2590800"/>
        </p:xfrm>
        <a:graphic>
          <a:graphicData uri="http://schemas.openxmlformats.org/presentationml/2006/ole">
            <p:oleObj spid="_x0000_s4099" name="Equation" r:id="rId4" imgW="965160" imgH="812520" progId="Equation.3">
              <p:embed/>
            </p:oleObj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295400" y="3733800"/>
            <a:ext cx="6934200" cy="914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4800" dirty="0"/>
              <a:t>Y = 10.220 + </a:t>
            </a:r>
            <a:r>
              <a:rPr lang="en-US" sz="4800" dirty="0" smtClean="0"/>
              <a:t>120x</a:t>
            </a:r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Analisis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Penilaian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Penilaian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mengubah</a:t>
            </a:r>
            <a:r>
              <a:rPr lang="en-US" sz="1800" dirty="0" smtClean="0"/>
              <a:t> </a:t>
            </a:r>
            <a:r>
              <a:rPr lang="en-US" sz="1800" dirty="0" err="1" smtClean="0"/>
              <a:t>ramalan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dimasa</a:t>
            </a:r>
            <a:r>
              <a:rPr lang="en-US" sz="1800" dirty="0" smtClean="0"/>
              <a:t> </a:t>
            </a:r>
            <a:r>
              <a:rPr lang="en-US" sz="1800" dirty="0" err="1" smtClean="0"/>
              <a:t>depan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estimasi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r>
              <a:rPr lang="en-US" sz="1800" dirty="0" err="1" smtClean="0"/>
              <a:t>Menekankan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kumpulan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. </a:t>
            </a:r>
            <a:r>
              <a:rPr lang="en-US" sz="1800" dirty="0" err="1" smtClean="0"/>
              <a:t>Karenanya</a:t>
            </a:r>
            <a:r>
              <a:rPr lang="en-US" sz="1800" dirty="0" smtClean="0"/>
              <a:t>,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keuangan</a:t>
            </a:r>
            <a:r>
              <a:rPr lang="en-US" sz="1800" dirty="0" smtClean="0"/>
              <a:t> </a:t>
            </a:r>
            <a:r>
              <a:rPr lang="en-US" sz="1800" dirty="0" err="1" smtClean="0"/>
              <a:t>seharusnya</a:t>
            </a:r>
            <a:r>
              <a:rPr lang="en-US" sz="1800" dirty="0" smtClean="0"/>
              <a:t> </a:t>
            </a:r>
            <a:r>
              <a:rPr lang="en-US" sz="1800" dirty="0" err="1" smtClean="0"/>
              <a:t>dipandang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penting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tak</a:t>
            </a:r>
            <a:r>
              <a:rPr lang="en-US" sz="1800" dirty="0" smtClean="0"/>
              <a:t> </a:t>
            </a:r>
            <a:r>
              <a:rPr lang="en-US" sz="1800" dirty="0" err="1" smtClean="0"/>
              <a:t>terpisahkan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seluruh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 </a:t>
            </a:r>
            <a:r>
              <a:rPr lang="en-US" sz="1800" dirty="0" err="1" smtClean="0"/>
              <a:t>analisisnya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LAPORAN KEUANGAN – ANALISIS BISNIS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pengungkapannya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menginformasikan</a:t>
            </a:r>
            <a:r>
              <a:rPr lang="en-US" sz="2000" dirty="0" smtClean="0"/>
              <a:t> </a:t>
            </a:r>
            <a:r>
              <a:rPr lang="en-US" sz="2000" dirty="0" err="1" smtClean="0"/>
              <a:t>empat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1. 	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memusatkan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	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kesempatan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rintangan</a:t>
            </a:r>
            <a:r>
              <a:rPr lang="en-US" sz="2000" dirty="0" smtClean="0"/>
              <a:t> yang 	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.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	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prospek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kini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nanti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	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strategi.kita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	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taktiknya</a:t>
            </a:r>
            <a:r>
              <a:rPr lang="en-US" sz="2000" dirty="0" smtClean="0"/>
              <a:t>.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	</a:t>
            </a:r>
            <a:r>
              <a:rPr lang="en-US" sz="2000" dirty="0" err="1" smtClean="0"/>
              <a:t>pasar</a:t>
            </a:r>
            <a:r>
              <a:rPr lang="en-US" sz="2000" dirty="0" smtClean="0"/>
              <a:t>,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,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kompetitif</a:t>
            </a:r>
            <a:r>
              <a:rPr lang="en-US" sz="2000" dirty="0" smtClean="0"/>
              <a:t>,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, 	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manajeman,dan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( Management 	discussion </a:t>
            </a:r>
            <a:r>
              <a:rPr lang="en-US" sz="2000" dirty="0" err="1" smtClean="0"/>
              <a:t>dan</a:t>
            </a:r>
            <a:r>
              <a:rPr lang="en-US" sz="2000" dirty="0" smtClean="0"/>
              <a:t> analysis)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 </a:t>
            </a:r>
            <a:r>
              <a:rPr lang="en-US" sz="2000" dirty="0" err="1" smtClean="0"/>
              <a:t>memalui</a:t>
            </a:r>
            <a:r>
              <a:rPr lang="en-US" sz="2000" dirty="0" smtClean="0"/>
              <a:t> media yang 	</a:t>
            </a:r>
            <a:r>
              <a:rPr lang="en-US" sz="2000" dirty="0" err="1" smtClean="0"/>
              <a:t>kurang</a:t>
            </a:r>
            <a:r>
              <a:rPr lang="en-US" sz="2000" dirty="0" smtClean="0"/>
              <a:t> formal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pernyatan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pers,publikasi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, bulletin 	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.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LAPORAN KEUANGAN – ANALISIS BISNIS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Autofit/>
          </a:bodyPr>
          <a:lstStyle/>
          <a:p>
            <a:pPr marL="342900" indent="-342900">
              <a:buAutoNum type="arabicPeriod" startAt="2"/>
            </a:pPr>
            <a:r>
              <a:rPr lang="en-US" sz="1600" dirty="0" err="1" smtClean="0"/>
              <a:t>Pendanaan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membayara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kebutuhan-kebutuhannya</a:t>
            </a:r>
            <a:r>
              <a:rPr lang="en-US" sz="1600" dirty="0" smtClean="0"/>
              <a:t>. 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pendanaan,yaitu</a:t>
            </a:r>
            <a:r>
              <a:rPr lang="en-US" sz="1600" dirty="0" smtClean="0"/>
              <a:t>:</a:t>
            </a:r>
            <a:br>
              <a:rPr lang="en-US" sz="1600" dirty="0" smtClean="0"/>
            </a:br>
            <a:r>
              <a:rPr lang="en-US" sz="1600" dirty="0" smtClean="0"/>
              <a:t>a.	Investor </a:t>
            </a:r>
            <a:r>
              <a:rPr lang="en-US" sz="1600" dirty="0" err="1" smtClean="0"/>
              <a:t>ekuitas</a:t>
            </a:r>
            <a:r>
              <a:rPr lang="en-US" sz="1600" dirty="0" smtClean="0"/>
              <a:t>( </a:t>
            </a:r>
            <a:r>
              <a:rPr lang="en-US" sz="1600" dirty="0" err="1" smtClean="0"/>
              <a:t>pemegang</a:t>
            </a:r>
            <a:r>
              <a:rPr lang="en-US" sz="1600" dirty="0" smtClean="0"/>
              <a:t> </a:t>
            </a:r>
            <a:r>
              <a:rPr lang="en-US" sz="1600" dirty="0" err="1" smtClean="0"/>
              <a:t>saham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	Investor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pendanaan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harapan</a:t>
            </a:r>
            <a:r>
              <a:rPr lang="en-US" sz="1600" dirty="0" smtClean="0"/>
              <a:t> </a:t>
            </a:r>
            <a:r>
              <a:rPr lang="en-US" sz="1600" dirty="0" err="1" smtClean="0"/>
              <a:t>mendapatkan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pengembalian</a:t>
            </a:r>
            <a:r>
              <a:rPr lang="en-US" sz="1600" dirty="0" smtClean="0"/>
              <a:t> 	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investasi</a:t>
            </a:r>
            <a:r>
              <a:rPr lang="en-US" sz="1600" dirty="0" smtClean="0"/>
              <a:t> </a:t>
            </a:r>
            <a:r>
              <a:rPr lang="en-US" sz="1600" dirty="0" err="1" smtClean="0"/>
              <a:t>mereka</a:t>
            </a:r>
            <a:r>
              <a:rPr lang="en-US" sz="1600" dirty="0" smtClean="0"/>
              <a:t>, </a:t>
            </a:r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mempertimbangkan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pengembalian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</a:t>
            </a:r>
            <a:r>
              <a:rPr lang="en-US" sz="1600" dirty="0" smtClean="0"/>
              <a:t> 	</a:t>
            </a:r>
            <a:r>
              <a:rPr lang="en-US" sz="1600" dirty="0" err="1" smtClean="0"/>
              <a:t>harapkan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resiko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600" dirty="0" err="1" smtClean="0"/>
              <a:t>Pengembalian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investor </a:t>
            </a:r>
            <a:r>
              <a:rPr lang="en-US" sz="1600" dirty="0" err="1" smtClean="0"/>
              <a:t>atas</a:t>
            </a:r>
            <a:r>
              <a:rPr lang="en-US" sz="1600" dirty="0" smtClean="0"/>
              <a:t> </a:t>
            </a:r>
            <a:r>
              <a:rPr lang="en-US" sz="1600" dirty="0" err="1" smtClean="0"/>
              <a:t>laba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bentuk</a:t>
            </a:r>
            <a:r>
              <a:rPr lang="en-US" sz="1600" dirty="0" smtClean="0"/>
              <a:t> 	</a:t>
            </a:r>
            <a:r>
              <a:rPr lang="en-US" sz="1600" dirty="0" err="1" smtClean="0"/>
              <a:t>distribusi</a:t>
            </a:r>
            <a:r>
              <a:rPr lang="en-US" sz="1600" dirty="0" smtClean="0"/>
              <a:t> 	</a:t>
            </a:r>
            <a:r>
              <a:rPr lang="en-US" sz="1600" dirty="0" err="1" smtClean="0"/>
              <a:t>laba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600" dirty="0" err="1" smtClean="0"/>
              <a:t>Pendanaan</a:t>
            </a:r>
            <a:r>
              <a:rPr lang="en-US" sz="1600" dirty="0" smtClean="0"/>
              <a:t> </a:t>
            </a:r>
            <a:r>
              <a:rPr lang="en-US" sz="1600" dirty="0" err="1" smtClean="0"/>
              <a:t>ekuitas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berupa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tunai,aktiva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jasa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</a:t>
            </a:r>
            <a:r>
              <a:rPr lang="en-US" sz="1600" dirty="0" smtClean="0"/>
              <a:t> 	</a:t>
            </a:r>
            <a:r>
              <a:rPr lang="en-US" sz="1600" dirty="0" err="1" smtClean="0"/>
              <a:t>kontribusikan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penukar</a:t>
            </a:r>
            <a:r>
              <a:rPr lang="en-US" sz="1600" dirty="0" smtClean="0"/>
              <a:t> </a:t>
            </a:r>
            <a:r>
              <a:rPr lang="en-US" sz="1600" dirty="0" err="1" smtClean="0"/>
              <a:t>saham</a:t>
            </a:r>
            <a:r>
              <a:rPr lang="en-US" sz="1600" dirty="0" smtClean="0"/>
              <a:t>..</a:t>
            </a:r>
          </a:p>
          <a:p>
            <a:pPr marL="342900" indent="-342900">
              <a:buAutoNum type="arabicPeriod" startAt="2"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b. 	</a:t>
            </a:r>
            <a:r>
              <a:rPr lang="en-US" sz="1600" dirty="0" err="1" smtClean="0"/>
              <a:t>Kreditor</a:t>
            </a:r>
            <a:r>
              <a:rPr lang="en-US" sz="1600" dirty="0" smtClean="0"/>
              <a:t> (</a:t>
            </a:r>
            <a:r>
              <a:rPr lang="en-US" sz="1600" dirty="0" err="1" smtClean="0"/>
              <a:t>pemberi</a:t>
            </a:r>
            <a:r>
              <a:rPr lang="en-US" sz="1600" dirty="0" smtClean="0"/>
              <a:t> </a:t>
            </a:r>
            <a:r>
              <a:rPr lang="en-US" sz="1600" dirty="0" err="1" smtClean="0"/>
              <a:t>pinjaman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600" dirty="0" err="1" smtClean="0"/>
              <a:t>Terdapat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kreditor,yaitu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600" dirty="0" err="1" smtClean="0"/>
              <a:t>i</a:t>
            </a:r>
            <a:r>
              <a:rPr lang="en-US" sz="1600" dirty="0" smtClean="0"/>
              <a:t>.   </a:t>
            </a:r>
            <a:r>
              <a:rPr lang="en-US" sz="1600" dirty="0" err="1" smtClean="0"/>
              <a:t>kreditor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, yang </a:t>
            </a:r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langsung</a:t>
            </a:r>
            <a:r>
              <a:rPr lang="en-US" sz="1600" dirty="0" smtClean="0"/>
              <a:t> </a:t>
            </a:r>
            <a:r>
              <a:rPr lang="en-US" sz="1600" dirty="0" err="1" smtClean="0"/>
              <a:t>meminjamkan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.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	  	     </a:t>
            </a:r>
            <a:r>
              <a:rPr lang="en-US" sz="1600" dirty="0" err="1" smtClean="0"/>
              <a:t>pendanaannya</a:t>
            </a:r>
            <a:r>
              <a:rPr lang="en-US" sz="1600" dirty="0" smtClean="0"/>
              <a:t> </a:t>
            </a:r>
            <a:r>
              <a:rPr lang="en-US" sz="1600" dirty="0" err="1" smtClean="0"/>
              <a:t>terjadi</a:t>
            </a:r>
            <a:r>
              <a:rPr lang="en-US" sz="1600" dirty="0" smtClean="0"/>
              <a:t> 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pinjaman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pemberian</a:t>
            </a:r>
            <a:r>
              <a:rPr lang="en-US" sz="1600" dirty="0" smtClean="0"/>
              <a:t> </a:t>
            </a:r>
            <a:r>
              <a:rPr lang="en-US" sz="1600" dirty="0" err="1" smtClean="0"/>
              <a:t>efek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	    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. </a:t>
            </a:r>
            <a:r>
              <a:rPr lang="en-US" sz="1600" dirty="0" err="1" smtClean="0"/>
              <a:t>Pemberi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</a:t>
            </a:r>
            <a:r>
              <a:rPr lang="en-US" sz="1600" dirty="0" err="1" smtClean="0"/>
              <a:t>bank,institusi</a:t>
            </a:r>
            <a:r>
              <a:rPr lang="en-US" sz="1600" dirty="0" smtClean="0"/>
              <a:t> </a:t>
            </a:r>
            <a:r>
              <a:rPr lang="en-US" sz="1600" dirty="0" err="1" smtClean="0"/>
              <a:t>pemberi</a:t>
            </a:r>
            <a:r>
              <a:rPr lang="en-US" sz="1600" dirty="0" smtClean="0"/>
              <a:t> </a:t>
            </a:r>
            <a:r>
              <a:rPr lang="en-US" sz="1600" dirty="0" err="1" smtClean="0"/>
              <a:t>pinjaman</a:t>
            </a:r>
            <a:r>
              <a:rPr lang="en-US" sz="1600" dirty="0" smtClean="0"/>
              <a:t>, </a:t>
            </a:r>
            <a:r>
              <a:rPr lang="en-US" sz="1600" dirty="0" err="1" smtClean="0"/>
              <a:t>institusi</a:t>
            </a:r>
            <a:r>
              <a:rPr lang="en-US" sz="1600" dirty="0" smtClean="0"/>
              <a:t> 	    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non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	ii. </a:t>
            </a:r>
            <a:r>
              <a:rPr lang="en-US" sz="1600" dirty="0" err="1" smtClean="0"/>
              <a:t>kreditor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, yang </a:t>
            </a:r>
            <a:r>
              <a:rPr lang="en-US" sz="1600" dirty="0" err="1" smtClean="0"/>
              <a:t>meminjamkan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	   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operasinya</a:t>
            </a:r>
            <a:r>
              <a:rPr lang="en-US" sz="1600" dirty="0" smtClean="0"/>
              <a:t>. </a:t>
            </a:r>
            <a:r>
              <a:rPr lang="en-US" sz="1600" dirty="0" err="1" smtClean="0"/>
              <a:t>Kreditor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</a:t>
            </a:r>
            <a:r>
              <a:rPr lang="en-US" sz="1600" dirty="0" err="1" smtClean="0"/>
              <a:t>pemasok,karyawan,pemerintah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	    </a:t>
            </a:r>
            <a:r>
              <a:rPr lang="en-US" sz="1600" dirty="0" err="1" smtClean="0"/>
              <a:t>pihak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  yang </a:t>
            </a:r>
            <a:r>
              <a:rPr lang="en-US" sz="1600" dirty="0" err="1" smtClean="0"/>
              <a:t>meminjamkan</a:t>
            </a:r>
            <a:r>
              <a:rPr lang="en-US" sz="1600" dirty="0" smtClean="0"/>
              <a:t> </a:t>
            </a:r>
            <a:r>
              <a:rPr lang="en-US" sz="1600" dirty="0" err="1" smtClean="0"/>
              <a:t>uang</a:t>
            </a:r>
            <a:r>
              <a:rPr lang="en-US" sz="1600" dirty="0" smtClean="0"/>
              <a:t> </a:t>
            </a:r>
            <a:r>
              <a:rPr lang="en-US" sz="1600" dirty="0" err="1" smtClean="0"/>
              <a:t>kepada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LAPORAN KEUANGAN – ANALISIS BISNIS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3. 	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Mengacu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pemeliharaan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tujian</a:t>
            </a:r>
            <a:r>
              <a:rPr lang="en-US" sz="2000" dirty="0" smtClean="0"/>
              <a:t>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menyediakan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menginvestasikan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kelebihan</a:t>
            </a:r>
            <a:r>
              <a:rPr lang="en-US" sz="2000" dirty="0" smtClean="0"/>
              <a:t> </a:t>
            </a:r>
            <a:r>
              <a:rPr lang="en-US" sz="2000" dirty="0" err="1" smtClean="0"/>
              <a:t>kas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aktiva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(</a:t>
            </a:r>
            <a:r>
              <a:rPr lang="en-US" sz="2000" dirty="0" err="1" smtClean="0"/>
              <a:t>bangunan</a:t>
            </a:r>
            <a:r>
              <a:rPr lang="en-US" sz="2000" dirty="0" smtClean="0"/>
              <a:t>,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, </a:t>
            </a:r>
            <a:r>
              <a:rPr lang="en-US" sz="2000" dirty="0" err="1" smtClean="0"/>
              <a:t>hak</a:t>
            </a:r>
            <a:r>
              <a:rPr lang="en-US" sz="2000" dirty="0" smtClean="0"/>
              <a:t> paten, </a:t>
            </a:r>
            <a:r>
              <a:rPr lang="en-US" sz="2000" dirty="0" err="1" smtClean="0"/>
              <a:t>persediaan</a:t>
            </a:r>
            <a:r>
              <a:rPr lang="en-US" sz="2000" dirty="0" smtClean="0"/>
              <a:t>, modal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(</a:t>
            </a:r>
            <a:r>
              <a:rPr lang="en-US" sz="2000" dirty="0" err="1" smtClean="0"/>
              <a:t>karyawan</a:t>
            </a:r>
            <a:r>
              <a:rPr lang="en-US" sz="2000" dirty="0" smtClean="0"/>
              <a:t>&amp;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), system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efek</a:t>
            </a:r>
            <a:r>
              <a:rPr lang="en-US" sz="2000" dirty="0" smtClean="0"/>
              <a:t>( </a:t>
            </a:r>
            <a:r>
              <a:rPr lang="en-US" sz="2000" dirty="0" err="1" smtClean="0"/>
              <a:t>saham</a:t>
            </a:r>
            <a:r>
              <a:rPr lang="en-US" sz="2000" dirty="0" smtClean="0"/>
              <a:t> </a:t>
            </a:r>
            <a:r>
              <a:rPr lang="en-US" sz="2000" dirty="0" err="1" smtClean="0"/>
              <a:t>ekuitas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lain, </a:t>
            </a:r>
            <a:r>
              <a:rPr lang="en-US" sz="2000" dirty="0" err="1" smtClean="0"/>
              <a:t>obligasi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reksa</a:t>
            </a:r>
            <a:r>
              <a:rPr lang="en-US" sz="2000" dirty="0" smtClean="0"/>
              <a:t> </a:t>
            </a:r>
            <a:r>
              <a:rPr lang="en-US" sz="2000" dirty="0" err="1" smtClean="0"/>
              <a:t>dana</a:t>
            </a:r>
            <a:r>
              <a:rPr lang="en-US" sz="2000" dirty="0" smtClean="0"/>
              <a:t>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LAPORAN KEUANGAN – ANALISIS BISNIS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4. </a:t>
            </a:r>
            <a:r>
              <a:rPr lang="en-US" sz="1800" dirty="0" err="1" smtClean="0"/>
              <a:t>Operasi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Mencerminkan</a:t>
            </a:r>
            <a:r>
              <a:rPr lang="en-US" sz="1800" dirty="0" smtClean="0"/>
              <a:t> </a:t>
            </a:r>
            <a:r>
              <a:rPr lang="en-US" sz="1800" dirty="0" err="1" smtClean="0"/>
              <a:t>pelaksanaan</a:t>
            </a:r>
            <a:r>
              <a:rPr lang="en-US" sz="1800" dirty="0" smtClean="0"/>
              <a:t> </a:t>
            </a:r>
            <a:r>
              <a:rPr lang="en-US" sz="1800" dirty="0" err="1" smtClean="0"/>
              <a:t>rencana</a:t>
            </a:r>
            <a:r>
              <a:rPr lang="en-US" sz="1800" dirty="0" smtClean="0"/>
              <a:t> </a:t>
            </a:r>
            <a:r>
              <a:rPr lang="en-US" sz="1800" dirty="0" err="1" smtClean="0"/>
              <a:t>bisnis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terdapat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pendanaan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.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melibatkan</a:t>
            </a:r>
            <a:r>
              <a:rPr lang="en-US" sz="1800" dirty="0" smtClean="0"/>
              <a:t> 5 </a:t>
            </a:r>
            <a:r>
              <a:rPr lang="en-US" sz="1800" dirty="0" err="1" smtClean="0"/>
              <a:t>komponen,yaitu</a:t>
            </a:r>
            <a:r>
              <a:rPr lang="en-US" sz="1800" dirty="0" smtClean="0"/>
              <a:t>: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, </a:t>
            </a:r>
            <a:r>
              <a:rPr lang="en-US" sz="1800" dirty="0" err="1" smtClean="0"/>
              <a:t>pembelian</a:t>
            </a:r>
            <a:r>
              <a:rPr lang="en-US" sz="1800" dirty="0" smtClean="0"/>
              <a:t>, </a:t>
            </a:r>
            <a:r>
              <a:rPr lang="en-US" sz="1800" dirty="0" err="1" smtClean="0"/>
              <a:t>produksi</a:t>
            </a:r>
            <a:r>
              <a:rPr lang="en-US" sz="1800" dirty="0" smtClean="0"/>
              <a:t>, </a:t>
            </a:r>
            <a:r>
              <a:rPr lang="en-US" sz="1800" dirty="0" err="1" smtClean="0"/>
              <a:t>pemasaran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.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menentukan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baurab</a:t>
            </a:r>
            <a:r>
              <a:rPr lang="en-US" sz="1800" dirty="0" smtClean="0"/>
              <a:t> yang palling </a:t>
            </a:r>
            <a:r>
              <a:rPr lang="en-US" sz="1800" dirty="0" err="1" smtClean="0"/>
              <a:t>efisien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keunggulan</a:t>
            </a:r>
            <a:r>
              <a:rPr lang="en-US" sz="1800" dirty="0" smtClean="0"/>
              <a:t> </a:t>
            </a:r>
            <a:r>
              <a:rPr lang="en-US" sz="1800" dirty="0" err="1" smtClean="0"/>
              <a:t>kompetitif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 </a:t>
            </a:r>
            <a:r>
              <a:rPr lang="en-US" sz="1800" dirty="0" err="1" smtClean="0"/>
              <a:t>Aktifitas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utama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 </a:t>
            </a:r>
            <a:r>
              <a:rPr lang="en-US" sz="1800" dirty="0" err="1" smtClean="0"/>
              <a:t>Analisis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komponennya</a:t>
            </a:r>
            <a:r>
              <a:rPr lang="en-US" sz="1800" dirty="0" smtClean="0"/>
              <a:t>, </a:t>
            </a:r>
            <a:r>
              <a:rPr lang="en-US" sz="1800" dirty="0" err="1" smtClean="0"/>
              <a:t>mencerminkan</a:t>
            </a:r>
            <a:r>
              <a:rPr lang="en-US" sz="1800" dirty="0" smtClean="0"/>
              <a:t> </a:t>
            </a:r>
            <a:r>
              <a:rPr lang="en-US" sz="1800" dirty="0" err="1" smtClean="0"/>
              <a:t>kesuksesan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menjalankan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bisnisnya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</a:t>
            </a:r>
            <a:r>
              <a:rPr lang="en-US" sz="1800" dirty="0" smtClean="0"/>
              <a:t>.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LAPORAN KEUANGAN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Neraca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Persamaan</a:t>
            </a:r>
            <a:r>
              <a:rPr lang="en-US" sz="1800" dirty="0" smtClean="0"/>
              <a:t> </a:t>
            </a:r>
            <a:r>
              <a:rPr lang="en-US" sz="1800" dirty="0" err="1" smtClean="0"/>
              <a:t>akuntasi</a:t>
            </a:r>
            <a:r>
              <a:rPr lang="en-US" sz="1800" dirty="0" smtClean="0"/>
              <a:t> : </a:t>
            </a:r>
            <a:r>
              <a:rPr lang="en-US" sz="1800" dirty="0" err="1" smtClean="0"/>
              <a:t>aktiva</a:t>
            </a:r>
            <a:r>
              <a:rPr lang="en-US" sz="1800" dirty="0" smtClean="0"/>
              <a:t>= </a:t>
            </a:r>
            <a:r>
              <a:rPr lang="en-US" sz="1800" dirty="0" err="1" smtClean="0"/>
              <a:t>kewajiaban</a:t>
            </a:r>
            <a:r>
              <a:rPr lang="en-US" sz="1800" dirty="0" smtClean="0"/>
              <a:t> + </a:t>
            </a:r>
            <a:r>
              <a:rPr lang="en-US" sz="1800" dirty="0" err="1" smtClean="0"/>
              <a:t>Ekuitas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Aktiva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diharapkan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menghasilakan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masa</a:t>
            </a:r>
            <a:r>
              <a:rPr lang="en-US" sz="1800" dirty="0" smtClean="0"/>
              <a:t> </a:t>
            </a:r>
            <a:r>
              <a:rPr lang="en-US" sz="1800" dirty="0" err="1" smtClean="0"/>
              <a:t>depan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. </a:t>
            </a:r>
            <a:r>
              <a:rPr lang="en-US" sz="1800" dirty="0" err="1" smtClean="0"/>
              <a:t>Kewajiban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pendanaan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kreditor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mewakili</a:t>
            </a:r>
            <a:r>
              <a:rPr lang="en-US" sz="1800" dirty="0" smtClean="0"/>
              <a:t> </a:t>
            </a:r>
            <a:r>
              <a:rPr lang="en-US" sz="1800" dirty="0" err="1" smtClean="0"/>
              <a:t>kewajiban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klaim</a:t>
            </a:r>
            <a:r>
              <a:rPr lang="en-US" sz="1800" dirty="0" smtClean="0"/>
              <a:t> </a:t>
            </a:r>
            <a:r>
              <a:rPr lang="en-US" sz="1800" dirty="0" err="1" smtClean="0"/>
              <a:t>kreditor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aktiva</a:t>
            </a:r>
            <a:r>
              <a:rPr lang="en-US" sz="1800" dirty="0" smtClean="0"/>
              <a:t>. </a:t>
            </a:r>
            <a:r>
              <a:rPr lang="en-US" sz="1800" dirty="0" err="1" smtClean="0"/>
              <a:t>Ekuitas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total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diinvestasikan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dikontribusikan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pemilik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akumulasi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dibagikan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pemilik</a:t>
            </a:r>
            <a:r>
              <a:rPr lang="en-US" sz="1800" dirty="0" smtClean="0"/>
              <a:t> </a:t>
            </a:r>
            <a:r>
              <a:rPr lang="en-US" sz="1800" dirty="0" err="1" smtClean="0"/>
              <a:t>sejak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didirikan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mengukur</a:t>
            </a:r>
            <a:r>
              <a:rPr lang="en-US" sz="1800" dirty="0" smtClean="0"/>
              <a:t> </a:t>
            </a:r>
            <a:r>
              <a:rPr lang="en-US" sz="1800" dirty="0" err="1" smtClean="0"/>
              <a:t>kinerja</a:t>
            </a:r>
            <a:r>
              <a:rPr lang="en-US" sz="1800" dirty="0" smtClean="0"/>
              <a:t> </a:t>
            </a:r>
            <a:r>
              <a:rPr lang="en-US" sz="1800" dirty="0" err="1" smtClean="0"/>
              <a:t>keuanga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tanggal</a:t>
            </a:r>
            <a:r>
              <a:rPr lang="en-US" sz="1800" dirty="0" smtClean="0"/>
              <a:t> </a:t>
            </a:r>
            <a:r>
              <a:rPr lang="en-US" sz="1800" dirty="0" err="1" smtClean="0"/>
              <a:t>neraca</a:t>
            </a:r>
            <a:r>
              <a:rPr lang="en-US" sz="1800" dirty="0" smtClean="0"/>
              <a:t>.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rugu</a:t>
            </a:r>
            <a:r>
              <a:rPr lang="en-US" sz="1800" dirty="0" smtClean="0"/>
              <a:t> </a:t>
            </a:r>
            <a:r>
              <a:rPr lang="en-US" sz="1800" dirty="0" err="1" smtClean="0"/>
              <a:t>laba</a:t>
            </a:r>
            <a:r>
              <a:rPr lang="en-US" sz="1800" dirty="0" smtClean="0"/>
              <a:t> </a:t>
            </a:r>
            <a:r>
              <a:rPr lang="en-US" sz="1800" dirty="0" err="1" smtClean="0"/>
              <a:t>menyediakan</a:t>
            </a:r>
            <a:r>
              <a:rPr lang="en-US" sz="1800" dirty="0" smtClean="0"/>
              <a:t> </a:t>
            </a:r>
            <a:r>
              <a:rPr lang="en-US" sz="1800" dirty="0" err="1" smtClean="0"/>
              <a:t>rincian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pendapatan</a:t>
            </a:r>
            <a:r>
              <a:rPr lang="en-US" sz="1800" dirty="0" smtClean="0"/>
              <a:t>, </a:t>
            </a:r>
            <a:r>
              <a:rPr lang="en-US" sz="1800" dirty="0" err="1" smtClean="0"/>
              <a:t>beban,untung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rugi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periode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Ekuitas</a:t>
            </a:r>
            <a:r>
              <a:rPr lang="en-US" sz="1800" dirty="0" smtClean="0"/>
              <a:t> </a:t>
            </a:r>
            <a:r>
              <a:rPr lang="en-US" sz="1800" dirty="0" err="1" smtClean="0"/>
              <a:t>Pemegang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Saham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Menyajikan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perubahan-perubahan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pos-</a:t>
            </a:r>
            <a:r>
              <a:rPr lang="en-US" sz="1800" dirty="0" err="1" smtClean="0"/>
              <a:t>poas</a:t>
            </a:r>
            <a:r>
              <a:rPr lang="en-US" sz="1800" dirty="0" smtClean="0"/>
              <a:t> </a:t>
            </a:r>
            <a:r>
              <a:rPr lang="en-US" sz="1800" dirty="0" err="1" smtClean="0"/>
              <a:t>ekuitas</a:t>
            </a:r>
            <a:r>
              <a:rPr lang="en-US" sz="1800" dirty="0" smtClean="0"/>
              <a:t>.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bermanfaat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mengidentifikasi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klaim</a:t>
            </a:r>
            <a:r>
              <a:rPr lang="en-US" sz="1800" dirty="0" smtClean="0"/>
              <a:t> </a:t>
            </a:r>
            <a:r>
              <a:rPr lang="en-US" sz="1800" dirty="0" err="1" smtClean="0"/>
              <a:t>pemegang</a:t>
            </a:r>
            <a:r>
              <a:rPr lang="en-US" sz="1800" dirty="0" smtClean="0"/>
              <a:t> </a:t>
            </a:r>
            <a:r>
              <a:rPr lang="en-US" sz="1800" dirty="0" err="1" smtClean="0"/>
              <a:t>ekuitas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aktiva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Kas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 smtClean="0"/>
              <a:t>Melaporkan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kas</a:t>
            </a:r>
            <a:r>
              <a:rPr lang="en-US" sz="1800" dirty="0" smtClean="0"/>
              <a:t> </a:t>
            </a:r>
            <a:r>
              <a:rPr lang="en-US" sz="1800" dirty="0" err="1" smtClean="0"/>
              <a:t>masuk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keluar</a:t>
            </a:r>
            <a:r>
              <a:rPr lang="en-US" sz="1800" dirty="0" smtClean="0"/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,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pendanaan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terpisah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periode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4371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pemerikasaan</a:t>
            </a:r>
            <a:r>
              <a:rPr lang="en-US" dirty="0" smtClean="0"/>
              <a:t> </a:t>
            </a:r>
            <a:r>
              <a:rPr lang="en-US" dirty="0" err="1" smtClean="0"/>
              <a:t>tambagan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1. 	Management </a:t>
            </a:r>
            <a:r>
              <a:rPr lang="en-US" dirty="0" err="1" smtClean="0"/>
              <a:t>Disscussion</a:t>
            </a:r>
            <a:r>
              <a:rPr lang="en-US" dirty="0" smtClean="0"/>
              <a:t> and Analysis (MD&amp;A)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prospektif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	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yang material, yang </a:t>
            </a:r>
            <a:r>
              <a:rPr lang="en-US" dirty="0" err="1" smtClean="0"/>
              <a:t>menyebabkan</a:t>
            </a:r>
            <a:r>
              <a:rPr lang="en-US" dirty="0" smtClean="0"/>
              <a:t> 	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	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2. 	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(Management Report)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	a.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senior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	   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 </a:t>
            </a:r>
            <a:r>
              <a:rPr lang="en-US" dirty="0" err="1" smtClean="0"/>
              <a:t>perusahaan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b.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auditor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penyiapan</a:t>
            </a:r>
            <a:r>
              <a:rPr lang="en-US" dirty="0" smtClean="0"/>
              <a:t> 	   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3. 	</a:t>
            </a:r>
            <a:r>
              <a:rPr lang="en-US" dirty="0" err="1" smtClean="0"/>
              <a:t>Laporan</a:t>
            </a:r>
            <a:r>
              <a:rPr lang="en-US" dirty="0" smtClean="0"/>
              <a:t> Auditor (Auditor Report)</a:t>
            </a:r>
            <a:br>
              <a:rPr lang="en-US" dirty="0" smtClean="0"/>
            </a:br>
            <a:r>
              <a:rPr lang="en-US" dirty="0" smtClean="0"/>
              <a:t>	Auditor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bersertifikasi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yang 	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  	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	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penelaahan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	auditor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	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 startAt="4"/>
            </a:pPr>
            <a:r>
              <a:rPr lang="en-US" u="sng" dirty="0" err="1" smtClean="0"/>
              <a:t>Catatan</a:t>
            </a:r>
            <a:r>
              <a:rPr lang="en-US" u="sng" dirty="0" smtClean="0"/>
              <a:t> </a:t>
            </a:r>
            <a:r>
              <a:rPr lang="en-US" u="sng" dirty="0" err="1" smtClean="0"/>
              <a:t>Penjelas</a:t>
            </a:r>
            <a:r>
              <a:rPr lang="en-US" u="sng" dirty="0" smtClean="0"/>
              <a:t> (Explanatory Notes)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median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pos-pos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.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pengungkapan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pos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kontinjensi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opsi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g.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h.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u="sng" dirty="0" err="1" smtClean="0"/>
              <a:t>Informasi</a:t>
            </a:r>
            <a:r>
              <a:rPr lang="en-US" u="sng" dirty="0" smtClean="0"/>
              <a:t> </a:t>
            </a:r>
            <a:r>
              <a:rPr lang="en-US" u="sng" dirty="0" err="1" smtClean="0"/>
              <a:t>Tambahan</a:t>
            </a:r>
            <a:r>
              <a:rPr lang="en-US" u="sng" dirty="0" smtClean="0"/>
              <a:t> (Supplementary Information)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Meliputi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a. Data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diperdagangkan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</a:t>
            </a:r>
            <a:r>
              <a:rPr lang="en-US" dirty="0" err="1" smtClean="0"/>
              <a:t>akun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f. data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kuartalan</a:t>
            </a:r>
            <a:endParaRPr lang="en-US" dirty="0" smtClean="0"/>
          </a:p>
          <a:p>
            <a:pPr marL="514350" indent="-514350">
              <a:buAutoNum type="arabicPeriod" startAt="5"/>
            </a:pP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u="sng" dirty="0" err="1" smtClean="0"/>
              <a:t>Laporan</a:t>
            </a:r>
            <a:r>
              <a:rPr lang="en-US" u="sng" dirty="0" smtClean="0"/>
              <a:t> </a:t>
            </a:r>
            <a:r>
              <a:rPr lang="en-US" u="sng" dirty="0" err="1" smtClean="0"/>
              <a:t>Proksi</a:t>
            </a:r>
            <a:r>
              <a:rPr lang="en-US" u="sng" dirty="0" smtClean="0"/>
              <a:t> (Proxy Statement)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Proksi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media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mengotorisasi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proksi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 Proxy statement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5%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biografi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>,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 startAt="6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438912"/>
          </a:xfrm>
        </p:spPr>
        <p:txBody>
          <a:bodyPr>
            <a:noAutofit/>
          </a:bodyPr>
          <a:lstStyle/>
          <a:p>
            <a:r>
              <a:rPr lang="en-US" sz="2800" dirty="0" smtClean="0"/>
              <a:t>Model </a:t>
            </a:r>
            <a:r>
              <a:rPr lang="en-US" sz="2800" dirty="0" err="1" smtClean="0"/>
              <a:t>Penilaian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Penilaian</a:t>
            </a:r>
            <a:r>
              <a:rPr lang="en-US" sz="1600" dirty="0" smtClean="0"/>
              <a:t> (</a:t>
            </a:r>
            <a:r>
              <a:rPr lang="en-US" sz="1600" dirty="0" err="1" smtClean="0"/>
              <a:t>valuasi</a:t>
            </a:r>
            <a:r>
              <a:rPr lang="en-US" sz="1600" dirty="0" smtClean="0"/>
              <a:t>) </a:t>
            </a: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 smtClean="0"/>
              <a:t>mengacu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estimasi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intrinsik</a:t>
            </a:r>
            <a:r>
              <a:rPr lang="en-US" sz="1600" dirty="0" smtClean="0"/>
              <a:t> </a:t>
            </a:r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sahamnya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u="sng" dirty="0" err="1" smtClean="0"/>
              <a:t>Penilaian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utang</a:t>
            </a:r>
            <a:r>
              <a:rPr lang="en-US" sz="1600" u="sng" dirty="0" smtClean="0"/>
              <a:t> 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efek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sekarang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masa</a:t>
            </a:r>
            <a:r>
              <a:rPr lang="en-US" sz="1600" dirty="0" smtClean="0"/>
              <a:t> </a:t>
            </a:r>
            <a:r>
              <a:rPr lang="en-US" sz="1600" dirty="0" err="1" smtClean="0"/>
              <a:t>depan</a:t>
            </a:r>
            <a:r>
              <a:rPr lang="en-US" sz="1600" dirty="0" smtClean="0"/>
              <a:t> yang 	</a:t>
            </a:r>
            <a:r>
              <a:rPr lang="en-US" sz="1600" dirty="0" err="1" smtClean="0"/>
              <a:t>didiskontokan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tepat</a:t>
            </a:r>
            <a:r>
              <a:rPr lang="en-US" sz="1600" dirty="0" smtClean="0"/>
              <a:t>.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masa</a:t>
            </a:r>
            <a:r>
              <a:rPr lang="en-US" sz="1600" dirty="0" smtClean="0"/>
              <a:t> </a:t>
            </a:r>
            <a:r>
              <a:rPr lang="en-US" sz="1600" dirty="0" err="1" smtClean="0"/>
              <a:t>depan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obligasi</a:t>
            </a:r>
            <a:r>
              <a:rPr lang="en-US" sz="1600" dirty="0" smtClean="0"/>
              <a:t> 	</a:t>
            </a:r>
            <a:r>
              <a:rPr lang="en-US" sz="1600" dirty="0" err="1" smtClean="0"/>
              <a:t>adalah</a:t>
            </a:r>
            <a:r>
              <a:rPr lang="en-US" sz="1600" dirty="0" smtClean="0"/>
              <a:t> 	</a:t>
            </a:r>
            <a:r>
              <a:rPr lang="en-US" sz="1600" dirty="0" err="1" smtClean="0"/>
              <a:t>pembayaran</a:t>
            </a:r>
            <a:r>
              <a:rPr lang="en-US" sz="1600" dirty="0" smtClean="0"/>
              <a:t> </a:t>
            </a:r>
            <a:r>
              <a:rPr lang="en-US" sz="1600" dirty="0" err="1" smtClean="0"/>
              <a:t>pokok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bunganya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u="sng" dirty="0" err="1" smtClean="0"/>
              <a:t>Penilaian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Ekuitas</a:t>
            </a:r>
            <a:endParaRPr lang="en-US" sz="1600" u="sng" dirty="0" smtClean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Dasar</a:t>
            </a:r>
            <a:r>
              <a:rPr lang="en-US" sz="1600" dirty="0" smtClean="0"/>
              <a:t> </a:t>
            </a:r>
            <a:r>
              <a:rPr lang="en-US" sz="1600" dirty="0" err="1" smtClean="0"/>
              <a:t>penilaian</a:t>
            </a:r>
            <a:r>
              <a:rPr lang="en-US" sz="1600" dirty="0" smtClean="0"/>
              <a:t> </a:t>
            </a:r>
            <a:r>
              <a:rPr lang="en-US" sz="1600" dirty="0" err="1" smtClean="0"/>
              <a:t>ekuitas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penilaian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sekarang</a:t>
            </a:r>
            <a:r>
              <a:rPr lang="en-US" sz="1600" dirty="0" smtClean="0"/>
              <a:t> </a:t>
            </a: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	</a:t>
            </a:r>
            <a:r>
              <a:rPr lang="en-US" sz="1600" dirty="0" err="1" smtClean="0"/>
              <a:t>masa</a:t>
            </a:r>
            <a:r>
              <a:rPr lang="en-US" sz="1600" dirty="0" smtClean="0"/>
              <a:t> </a:t>
            </a:r>
            <a:r>
              <a:rPr lang="en-US" sz="1600" dirty="0" err="1" smtClean="0"/>
              <a:t>depan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didiskontokan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tepat</a:t>
            </a:r>
            <a:r>
              <a:rPr lang="en-US" sz="1600" dirty="0" smtClean="0"/>
              <a:t>. </a:t>
            </a:r>
            <a:r>
              <a:rPr lang="en-US" sz="1600" dirty="0" err="1" smtClean="0"/>
              <a:t>Rumus</a:t>
            </a:r>
            <a:r>
              <a:rPr lang="en-US" sz="1600" dirty="0" smtClean="0"/>
              <a:t> 	</a:t>
            </a:r>
            <a:r>
              <a:rPr lang="en-US" sz="1600" dirty="0" err="1" smtClean="0"/>
              <a:t>penilaian</a:t>
            </a:r>
            <a:r>
              <a:rPr lang="en-US" sz="1600" dirty="0" smtClean="0"/>
              <a:t> </a:t>
            </a:r>
            <a:r>
              <a:rPr lang="en-US" sz="1600" dirty="0" err="1" smtClean="0"/>
              <a:t>ekuitas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</a:t>
            </a:r>
            <a:r>
              <a:rPr lang="en-US" sz="1600" dirty="0" err="1" smtClean="0"/>
              <a:t>dividen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diharapkan</a:t>
            </a:r>
            <a:r>
              <a:rPr lang="en-US" sz="1600" dirty="0" smtClean="0"/>
              <a:t> (expected), </a:t>
            </a:r>
            <a:r>
              <a:rPr lang="en-US" sz="1600" dirty="0" err="1" smtClean="0"/>
              <a:t>bukan</a:t>
            </a:r>
            <a:r>
              <a:rPr lang="en-US" sz="1600" dirty="0" smtClean="0"/>
              <a:t> 	</a:t>
            </a:r>
            <a:r>
              <a:rPr lang="en-US" sz="1600" dirty="0" err="1" smtClean="0"/>
              <a:t>dividen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sebenarnya</a:t>
            </a:r>
            <a:r>
              <a:rPr lang="en-US" sz="1600" dirty="0" smtClean="0"/>
              <a:t> (actual). </a:t>
            </a:r>
            <a:r>
              <a:rPr lang="en-US" sz="1600" dirty="0" err="1" smtClean="0"/>
              <a:t>Penggunaan</a:t>
            </a:r>
            <a:r>
              <a:rPr lang="en-US" sz="1600" dirty="0" smtClean="0"/>
              <a:t> </a:t>
            </a:r>
            <a:r>
              <a:rPr lang="en-US" sz="1600" dirty="0" err="1" smtClean="0"/>
              <a:t>dividen</a:t>
            </a:r>
            <a:r>
              <a:rPr lang="en-US" sz="1600" dirty="0" smtClean="0"/>
              <a:t> yang 	</a:t>
            </a:r>
            <a:r>
              <a:rPr lang="en-US" sz="1600" dirty="0" err="1" smtClean="0"/>
              <a:t>diharapkan</a:t>
            </a:r>
            <a:r>
              <a:rPr lang="en-US" sz="1600" dirty="0" smtClean="0"/>
              <a:t> </a:t>
            </a:r>
            <a:r>
              <a:rPr lang="en-US" sz="1600" dirty="0" err="1" smtClean="0"/>
              <a:t>ini</a:t>
            </a:r>
            <a:r>
              <a:rPr lang="en-US" sz="1600" dirty="0" smtClean="0"/>
              <a:t> 	</a:t>
            </a:r>
            <a:r>
              <a:rPr lang="en-US" sz="1600" dirty="0" err="1" smtClean="0"/>
              <a:t>karena</a:t>
            </a:r>
            <a:r>
              <a:rPr lang="en-US" sz="1600" dirty="0" smtClean="0"/>
              <a:t> </a:t>
            </a:r>
            <a:r>
              <a:rPr lang="en-US" sz="1600" dirty="0" err="1" smtClean="0"/>
              <a:t>dividen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masa</a:t>
            </a:r>
            <a:r>
              <a:rPr lang="en-US" sz="1600" dirty="0" smtClean="0"/>
              <a:t> </a:t>
            </a:r>
            <a:r>
              <a:rPr lang="en-US" sz="1600" dirty="0" err="1" smtClean="0"/>
              <a:t>depan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ditentukan</a:t>
            </a:r>
            <a:r>
              <a:rPr lang="en-US" sz="1600" dirty="0" smtClean="0"/>
              <a:t>. </a:t>
            </a:r>
            <a:r>
              <a:rPr lang="en-US" sz="1600" dirty="0" err="1" smtClean="0"/>
              <a:t>Arus</a:t>
            </a:r>
            <a:r>
              <a:rPr lang="en-US" sz="1600" dirty="0" smtClean="0"/>
              <a:t> </a:t>
            </a:r>
            <a:r>
              <a:rPr lang="en-US" sz="1600" dirty="0" err="1" smtClean="0"/>
              <a:t>kas</a:t>
            </a:r>
            <a:r>
              <a:rPr lang="en-US" sz="1600" dirty="0" smtClean="0"/>
              <a:t> </a:t>
            </a:r>
            <a:r>
              <a:rPr lang="en-US" sz="1600" dirty="0" err="1" smtClean="0"/>
              <a:t>bebas</a:t>
            </a:r>
            <a:r>
              <a:rPr lang="en-US" sz="1600" dirty="0" smtClean="0"/>
              <a:t> 	</a:t>
            </a:r>
            <a:r>
              <a:rPr lang="en-US" sz="1600" dirty="0" err="1" smtClean="0"/>
              <a:t>bagi</a:t>
            </a:r>
            <a:r>
              <a:rPr lang="en-US" sz="1600" dirty="0" smtClean="0"/>
              <a:t> 	</a:t>
            </a:r>
            <a:r>
              <a:rPr lang="en-US" sz="1600" dirty="0" err="1" smtClean="0"/>
              <a:t>ekuitas</a:t>
            </a:r>
            <a:r>
              <a:rPr lang="en-US" sz="1600" dirty="0" smtClean="0"/>
              <a:t> </a:t>
            </a:r>
            <a:r>
              <a:rPr lang="en-US" sz="1600" dirty="0" err="1" smtClean="0"/>
              <a:t>didefinisikan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arus</a:t>
            </a:r>
            <a:r>
              <a:rPr lang="en-US" sz="1600" dirty="0" smtClean="0"/>
              <a:t> </a:t>
            </a:r>
            <a:r>
              <a:rPr lang="en-US" sz="1600" dirty="0" err="1" smtClean="0"/>
              <a:t>kas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dirty="0" err="1" smtClean="0"/>
              <a:t>dikurangi</a:t>
            </a:r>
            <a:r>
              <a:rPr lang="en-US" sz="1600" dirty="0" smtClean="0"/>
              <a:t> </a:t>
            </a:r>
            <a:r>
              <a:rPr lang="en-US" sz="1600" dirty="0" err="1" smtClean="0"/>
              <a:t>pengeluaran</a:t>
            </a:r>
            <a:r>
              <a:rPr lang="en-US" sz="1600" dirty="0" smtClean="0"/>
              <a:t> modal 	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penyesuaian</a:t>
            </a:r>
            <a:r>
              <a:rPr lang="en-US" sz="1600" dirty="0" smtClean="0"/>
              <a:t> </a:t>
            </a:r>
            <a:r>
              <a:rPr lang="en-US" sz="1600" dirty="0" err="1" smtClean="0"/>
              <a:t>untu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utang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u="sng" dirty="0" err="1" smtClean="0"/>
              <a:t>Analisis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dalam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Pasar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Efisien</a:t>
            </a:r>
            <a:endParaRPr lang="en-US" sz="1600" u="sng" dirty="0" smtClean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Hipotesis</a:t>
            </a:r>
            <a:r>
              <a:rPr lang="en-US" sz="1600" dirty="0" smtClean="0"/>
              <a:t> </a:t>
            </a:r>
            <a:r>
              <a:rPr lang="en-US" sz="1600" dirty="0" err="1" smtClean="0"/>
              <a:t>pasar</a:t>
            </a:r>
            <a:r>
              <a:rPr lang="en-US" sz="1600" dirty="0" smtClean="0"/>
              <a:t> </a:t>
            </a:r>
            <a:r>
              <a:rPr lang="en-US" sz="1600" dirty="0" err="1" smtClean="0"/>
              <a:t>efisien</a:t>
            </a:r>
            <a:r>
              <a:rPr lang="en-US" sz="1600" dirty="0" smtClean="0"/>
              <a:t> (</a:t>
            </a:r>
            <a:r>
              <a:rPr lang="en-US" sz="1600" dirty="0" err="1" smtClean="0"/>
              <a:t>Eficcient</a:t>
            </a:r>
            <a:r>
              <a:rPr lang="en-US" sz="1600" dirty="0" smtClean="0"/>
              <a:t> Market Hypothesis) </a:t>
            </a:r>
            <a:r>
              <a:rPr lang="en-US" sz="1600" dirty="0" err="1" smtClean="0"/>
              <a:t>berhubungan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	</a:t>
            </a:r>
            <a:r>
              <a:rPr lang="en-US" sz="1600" dirty="0" err="1" smtClean="0"/>
              <a:t>reaksi</a:t>
            </a:r>
            <a:r>
              <a:rPr lang="en-US" sz="1600" dirty="0" smtClean="0"/>
              <a:t> </a:t>
            </a:r>
            <a:r>
              <a:rPr lang="en-US" sz="1600" dirty="0" err="1" smtClean="0"/>
              <a:t>harga</a:t>
            </a:r>
            <a:r>
              <a:rPr lang="en-US" sz="1600" dirty="0" smtClean="0"/>
              <a:t> </a:t>
            </a:r>
            <a:r>
              <a:rPr lang="en-US" sz="1600" dirty="0" err="1" smtClean="0"/>
              <a:t>pasar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 </a:t>
            </a:r>
            <a:r>
              <a:rPr lang="en-US" sz="1600" dirty="0" err="1" smtClean="0"/>
              <a:t>lainnya</a:t>
            </a:r>
            <a:r>
              <a:rPr lang="en-US" sz="1600" dirty="0" smtClean="0"/>
              <a:t>. 	</a:t>
            </a:r>
            <a:r>
              <a:rPr lang="en-US" sz="1600" dirty="0" err="1" smtClean="0"/>
              <a:t>Efisiensi</a:t>
            </a:r>
            <a:r>
              <a:rPr lang="en-US" sz="1600" dirty="0" smtClean="0"/>
              <a:t> </a:t>
            </a:r>
            <a:r>
              <a:rPr lang="en-US" sz="1600" dirty="0" err="1" smtClean="0"/>
              <a:t>pasar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saja</a:t>
            </a:r>
            <a:r>
              <a:rPr lang="en-US" sz="1600" dirty="0" smtClean="0"/>
              <a:t> </a:t>
            </a:r>
            <a:r>
              <a:rPr lang="en-US" sz="1600" dirty="0" err="1" smtClean="0"/>
              <a:t>tergantung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ketersediaan</a:t>
            </a:r>
            <a:r>
              <a:rPr lang="en-US" sz="1600" dirty="0" smtClean="0"/>
              <a:t> </a:t>
            </a:r>
            <a:r>
              <a:rPr lang="en-US" sz="1600" dirty="0" err="1" smtClean="0"/>
              <a:t>informasi</a:t>
            </a:r>
            <a:r>
              <a:rPr lang="en-US" sz="1600" dirty="0" smtClean="0"/>
              <a:t>,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	</a:t>
            </a:r>
            <a:r>
              <a:rPr lang="en-US" sz="1600" dirty="0" err="1" smtClean="0"/>
              <a:t>juga</a:t>
            </a:r>
            <a:r>
              <a:rPr lang="en-US" sz="1600" dirty="0" smtClean="0"/>
              <a:t> 	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interpretasi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benar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6858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Rasio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Keuangan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fi-FI" sz="1800" dirty="0" smtClean="0"/>
              <a:t>Pengertian “ Rasio “ merupakan </a:t>
            </a:r>
          </a:p>
          <a:p>
            <a:pPr>
              <a:buNone/>
            </a:pPr>
            <a:r>
              <a:rPr lang="fi-FI" sz="1800" dirty="0" smtClean="0"/>
              <a:t>		alat yang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i="1" dirty="0" smtClean="0"/>
              <a:t>arithmetical term yang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pt-BR" sz="1800" dirty="0" smtClean="0"/>
              <a:t>hubungan antara dua macam data 	</a:t>
            </a:r>
            <a:r>
              <a:rPr lang="en-US" sz="1800" dirty="0" err="1" smtClean="0"/>
              <a:t>finansial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menganalisa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pos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	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	</a:t>
            </a:r>
            <a:r>
              <a:rPr lang="en-US" sz="1800" dirty="0" err="1" smtClean="0"/>
              <a:t>keuangan</a:t>
            </a:r>
            <a:endParaRPr lang="en-US" sz="1800" dirty="0" smtClean="0"/>
          </a:p>
          <a:p>
            <a:pPr>
              <a:buNone/>
            </a:pP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		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analisa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menintrepretasikan</a:t>
            </a:r>
            <a:r>
              <a:rPr lang="en-US" sz="1800" dirty="0" smtClean="0"/>
              <a:t> 	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fi-FI" sz="1800" dirty="0" smtClean="0"/>
              <a:t>keuangan dan hasil operasi perusahaan</a:t>
            </a:r>
            <a:endParaRPr lang="en-US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it-IT" dirty="0" smtClean="0"/>
              <a:t>(present ratio) dengan rasio-rasio dari </a:t>
            </a:r>
            <a:r>
              <a:rPr lang="en-US" dirty="0" err="1" smtClean="0"/>
              <a:t>waktu-waktu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 (ratio histories)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rasio-rasio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waktu-waktu</a:t>
            </a:r>
            <a:r>
              <a:rPr lang="en-US" dirty="0" smtClean="0"/>
              <a:t> yang </a:t>
            </a:r>
            <a:r>
              <a:rPr lang="fi-FI" dirty="0" smtClean="0"/>
              <a:t>akan datang dari perusahaan yang sama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rasio-rasio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rasio-rasio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sv-SE" dirty="0" smtClean="0"/>
              <a:t>lain yang sejenis atau industri (ratio </a:t>
            </a:r>
            <a:r>
              <a:rPr lang="en-US" dirty="0" smtClean="0"/>
              <a:t>industry/ratio </a:t>
            </a:r>
            <a:r>
              <a:rPr lang="en-US" dirty="0" err="1" smtClean="0"/>
              <a:t>standart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Pengelompokan</a:t>
            </a:r>
            <a:r>
              <a:rPr lang="en-US" sz="3200" dirty="0" smtClean="0"/>
              <a:t> </a:t>
            </a:r>
            <a:r>
              <a:rPr lang="en-US" sz="3200" dirty="0" err="1" smtClean="0"/>
              <a:t>Rasio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Rasio</a:t>
            </a:r>
            <a:r>
              <a:rPr lang="en-US" sz="1800" dirty="0" smtClean="0"/>
              <a:t> </a:t>
            </a:r>
            <a:r>
              <a:rPr lang="en-US" sz="1800" dirty="0" err="1" smtClean="0"/>
              <a:t>likuiditas</a:t>
            </a:r>
            <a:endParaRPr lang="en-US" sz="1800" dirty="0" smtClean="0"/>
          </a:p>
          <a:p>
            <a:pPr>
              <a:buNone/>
            </a:pPr>
            <a:r>
              <a:rPr lang="fi-FI" sz="1800" dirty="0" smtClean="0"/>
              <a:t>	– 	Rasio untuk mengukur likuiditas perusahaan</a:t>
            </a:r>
          </a:p>
          <a:p>
            <a:pPr>
              <a:buNone/>
            </a:pPr>
            <a:endParaRPr lang="fi-FI" sz="1800" dirty="0" smtClean="0"/>
          </a:p>
          <a:p>
            <a:r>
              <a:rPr lang="en-US" sz="1800" dirty="0" err="1" smtClean="0"/>
              <a:t>Rasio-rasio</a:t>
            </a:r>
            <a:r>
              <a:rPr lang="en-US" sz="1800" dirty="0" smtClean="0"/>
              <a:t> </a:t>
            </a:r>
            <a:r>
              <a:rPr lang="en-US" sz="1800" dirty="0" err="1" smtClean="0"/>
              <a:t>aktivitas</a:t>
            </a:r>
            <a:r>
              <a:rPr lang="en-US" sz="1800" dirty="0" smtClean="0"/>
              <a:t>/</a:t>
            </a:r>
            <a:r>
              <a:rPr lang="en-US" sz="1800" dirty="0" err="1" smtClean="0"/>
              <a:t>efisiensi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– 	</a:t>
            </a:r>
            <a:r>
              <a:rPr lang="en-US" sz="1800" dirty="0" err="1" smtClean="0"/>
              <a:t>Rasio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mengukur</a:t>
            </a:r>
            <a:r>
              <a:rPr lang="en-US" sz="1800" dirty="0" smtClean="0"/>
              <a:t> </a:t>
            </a:r>
            <a:r>
              <a:rPr lang="en-US" sz="1800" dirty="0" err="1" smtClean="0"/>
              <a:t>seberapa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efektifitas</a:t>
            </a:r>
            <a:r>
              <a:rPr lang="en-US" sz="1800" dirty="0" smtClean="0"/>
              <a:t> 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	</a:t>
            </a:r>
            <a:r>
              <a:rPr lang="en-US" sz="1800" dirty="0" err="1" smtClean="0"/>
              <a:t>dalam</a:t>
            </a:r>
            <a:r>
              <a:rPr lang="en-US" sz="1800" dirty="0" smtClean="0"/>
              <a:t> 	</a:t>
            </a:r>
            <a:r>
              <a:rPr lang="en-US" sz="1800" dirty="0" err="1" smtClean="0"/>
              <a:t>mengerjakan</a:t>
            </a:r>
            <a:r>
              <a:rPr lang="en-US" sz="1800" dirty="0" smtClean="0"/>
              <a:t> </a:t>
            </a:r>
            <a:r>
              <a:rPr lang="en-US" sz="1800" dirty="0" err="1" smtClean="0"/>
              <a:t>sumber-sumber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dananya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err="1" smtClean="0"/>
              <a:t>Rasio-rasio</a:t>
            </a:r>
            <a:r>
              <a:rPr lang="en-US" sz="1800" dirty="0" smtClean="0"/>
              <a:t> </a:t>
            </a:r>
            <a:r>
              <a:rPr lang="en-US" sz="1800" dirty="0" err="1" smtClean="0"/>
              <a:t>profitabilitas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– 	</a:t>
            </a:r>
            <a:r>
              <a:rPr lang="en-US" sz="1800" dirty="0" err="1" smtClean="0"/>
              <a:t>Rasio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menunjukan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sejumlah</a:t>
            </a:r>
            <a:r>
              <a:rPr lang="en-US" sz="1800" dirty="0" smtClean="0"/>
              <a:t>  </a:t>
            </a:r>
            <a:r>
              <a:rPr lang="en-US" sz="1800" dirty="0" err="1" smtClean="0"/>
              <a:t>kebijaksanaan</a:t>
            </a:r>
            <a:r>
              <a:rPr lang="en-US" sz="1800" dirty="0" smtClean="0"/>
              <a:t> 	</a:t>
            </a:r>
            <a:r>
              <a:rPr lang="en-US" sz="1800" dirty="0" err="1" smtClean="0"/>
              <a:t>dan</a:t>
            </a:r>
            <a:r>
              <a:rPr lang="en-US" sz="1800" dirty="0" smtClean="0"/>
              <a:t> 	</a:t>
            </a:r>
            <a:r>
              <a:rPr lang="en-US" sz="1800" dirty="0" err="1" smtClean="0"/>
              <a:t>keputusan</a:t>
            </a:r>
            <a:r>
              <a:rPr lang="en-US" sz="1800" dirty="0" smtClean="0"/>
              <a:t> – </a:t>
            </a:r>
            <a:r>
              <a:rPr lang="en-US" sz="1800" dirty="0" err="1" smtClean="0"/>
              <a:t>keputusan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Ratio leverage/coverage</a:t>
            </a:r>
          </a:p>
          <a:p>
            <a:pPr>
              <a:buNone/>
            </a:pPr>
            <a:r>
              <a:rPr lang="en-US" sz="1800" dirty="0" smtClean="0"/>
              <a:t>	– 	</a:t>
            </a:r>
            <a:r>
              <a:rPr lang="en-US" sz="1800" dirty="0" err="1" smtClean="0"/>
              <a:t>Rasio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mengukur</a:t>
            </a:r>
            <a:r>
              <a:rPr lang="en-US" sz="1800" dirty="0" smtClean="0"/>
              <a:t> </a:t>
            </a:r>
            <a:r>
              <a:rPr lang="en-US" sz="1800" dirty="0" err="1" smtClean="0"/>
              <a:t>sejauh</a:t>
            </a:r>
            <a:r>
              <a:rPr lang="en-US" sz="1800" dirty="0" smtClean="0"/>
              <a:t> </a:t>
            </a:r>
            <a:r>
              <a:rPr lang="en-US" sz="1800" dirty="0" err="1" smtClean="0"/>
              <a:t>mana</a:t>
            </a:r>
            <a:r>
              <a:rPr lang="en-US" sz="1800" dirty="0" smtClean="0"/>
              <a:t> </a:t>
            </a:r>
            <a:r>
              <a:rPr lang="en-US" sz="1800" dirty="0" err="1" smtClean="0"/>
              <a:t>aktiva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dibiayai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	</a:t>
            </a:r>
            <a:r>
              <a:rPr lang="en-US" sz="1800" dirty="0" err="1" smtClean="0"/>
              <a:t>hutang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57213"/>
            <a:ext cx="731520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Peramalan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600" dirty="0" smtClean="0"/>
              <a:t>SALAH SATU CARA YANG DIGUNAKAN ADALAH FORECASTING (PERAMALAN)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600" dirty="0" smtClean="0"/>
              <a:t>DAN SALAH SATU ALAT YANG DIGUNAKAN ADALAH METODE MATEMATIKA, YAITU TREND GARIS LURUS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600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62200" y="2133600"/>
            <a:ext cx="3657600" cy="533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Y = a + </a:t>
            </a:r>
            <a:r>
              <a:rPr lang="en-US" sz="3200" dirty="0" err="1">
                <a:solidFill>
                  <a:srgbClr val="FF0000"/>
                </a:solidFill>
              </a:rPr>
              <a:t>bx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90600" y="2971800"/>
          <a:ext cx="2514600" cy="1371600"/>
        </p:xfrm>
        <a:graphic>
          <a:graphicData uri="http://schemas.openxmlformats.org/presentationml/2006/ole">
            <p:oleObj spid="_x0000_s3074" name="Equation" r:id="rId3" imgW="368280" imgH="291960" progId="Equation.3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4343400" y="3048000"/>
          <a:ext cx="2819400" cy="1600200"/>
        </p:xfrm>
        <a:graphic>
          <a:graphicData uri="http://schemas.openxmlformats.org/presentationml/2006/ole">
            <p:oleObj spid="_x0000_s3075" name="Equation" r:id="rId4" imgW="444240" imgH="317160" progId="Equation.3">
              <p:embed/>
            </p:oleObj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286000" y="5029200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x = </a:t>
            </a:r>
            <a:r>
              <a:rPr lang="en-US" sz="3200" dirty="0" err="1">
                <a:solidFill>
                  <a:srgbClr val="000000"/>
                </a:solidFill>
              </a:rPr>
              <a:t>Variabel</a:t>
            </a:r>
            <a:r>
              <a:rPr lang="en-US" sz="3200" dirty="0">
                <a:solidFill>
                  <a:srgbClr val="000000"/>
                </a:solidFill>
              </a:rPr>
              <a:t> X </a:t>
            </a:r>
            <a:r>
              <a:rPr lang="en-US" sz="3200" dirty="0" err="1">
                <a:solidFill>
                  <a:srgbClr val="000000"/>
                </a:solidFill>
              </a:rPr>
              <a:t>Ke</a:t>
            </a:r>
            <a:r>
              <a:rPr lang="en-US" sz="3200" dirty="0">
                <a:solidFill>
                  <a:srgbClr val="000000"/>
                </a:solidFill>
              </a:rPr>
              <a:t> -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endParaRPr lang="en-US" sz="3200" dirty="0"/>
          </a:p>
        </p:txBody>
      </p:sp>
      <p:graphicFrame>
        <p:nvGraphicFramePr>
          <p:cNvPr id="5" name="Group 37"/>
          <p:cNvGraphicFramePr>
            <a:graphicFrameLocks/>
          </p:cNvGraphicFramePr>
          <p:nvPr/>
        </p:nvGraphicFramePr>
        <p:xfrm>
          <a:off x="457200" y="1600200"/>
          <a:ext cx="8229600" cy="4533900"/>
        </p:xfrm>
        <a:graphic>
          <a:graphicData uri="http://schemas.openxmlformats.org/drawingml/2006/table">
            <a:tbl>
              <a:tblPr/>
              <a:tblGrid>
                <a:gridCol w="1219200"/>
                <a:gridCol w="2209800"/>
                <a:gridCol w="48006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Penjualan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381000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jawab</a:t>
            </a:r>
            <a:endParaRPr lang="en-US" sz="3200" b="1" dirty="0"/>
          </a:p>
        </p:txBody>
      </p:sp>
      <p:graphicFrame>
        <p:nvGraphicFramePr>
          <p:cNvPr id="5" name="Group 80"/>
          <p:cNvGraphicFramePr>
            <a:graphicFrameLocks/>
          </p:cNvGraphicFramePr>
          <p:nvPr/>
        </p:nvGraphicFramePr>
        <p:xfrm>
          <a:off x="838200" y="1600200"/>
          <a:ext cx="7696200" cy="4533900"/>
        </p:xfrm>
        <a:graphic>
          <a:graphicData uri="http://schemas.openxmlformats.org/drawingml/2006/table">
            <a:tbl>
              <a:tblPr/>
              <a:tblGrid>
                <a:gridCol w="1198563"/>
                <a:gridCol w="1879600"/>
                <a:gridCol w="1539875"/>
                <a:gridCol w="1536700"/>
                <a:gridCol w="15414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No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-20.000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-10.100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10.500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21.000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51.100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939</TotalTime>
  <Words>250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Flow</vt:lpstr>
      <vt:lpstr>Equation</vt:lpstr>
      <vt:lpstr>BAB 10</vt:lpstr>
      <vt:lpstr>Rasio Keuangan</vt:lpstr>
      <vt:lpstr>Dua cara perbandingan</vt:lpstr>
      <vt:lpstr>Pengelompokan Rasio</vt:lpstr>
      <vt:lpstr>Slide 5</vt:lpstr>
      <vt:lpstr>Slide 6</vt:lpstr>
      <vt:lpstr>Analisis Peramalan </vt:lpstr>
      <vt:lpstr>contoh</vt:lpstr>
      <vt:lpstr>jawab</vt:lpstr>
      <vt:lpstr>Slide 10</vt:lpstr>
      <vt:lpstr>Analisis Penilaian</vt:lpstr>
      <vt:lpstr>LAPORAN KEUANGAN – ANALISIS BISNIS</vt:lpstr>
      <vt:lpstr>LAPORAN KEUANGAN – ANALISIS BISNIS</vt:lpstr>
      <vt:lpstr>LAPORAN KEUANGAN – ANALISIS BISNIS</vt:lpstr>
      <vt:lpstr>LAPORAN KEUANGAN – ANALISIS BISNIS</vt:lpstr>
      <vt:lpstr>LAPORAN KEUANGAN</vt:lpstr>
      <vt:lpstr>Informasi Tambahan</vt:lpstr>
      <vt:lpstr>Informasi Tambahan</vt:lpstr>
      <vt:lpstr>Model Penilaian</vt:lpstr>
    </vt:vector>
  </TitlesOfParts>
  <Company>bp15t1zoob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</dc:title>
  <dc:creator>yani</dc:creator>
  <cp:lastModifiedBy>anin</cp:lastModifiedBy>
  <cp:revision>157</cp:revision>
  <dcterms:created xsi:type="dcterms:W3CDTF">2012-02-21T05:40:55Z</dcterms:created>
  <dcterms:modified xsi:type="dcterms:W3CDTF">2014-06-19T08:05:14Z</dcterms:modified>
</cp:coreProperties>
</file>