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3" r:id="rId3"/>
    <p:sldId id="275" r:id="rId4"/>
    <p:sldId id="276" r:id="rId5"/>
    <p:sldId id="259" r:id="rId6"/>
    <p:sldId id="263" r:id="rId7"/>
    <p:sldId id="277" r:id="rId8"/>
    <p:sldId id="264" r:id="rId9"/>
    <p:sldId id="265" r:id="rId10"/>
    <p:sldId id="266" r:id="rId11"/>
    <p:sldId id="267" r:id="rId12"/>
    <p:sldId id="274"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87544" autoAdjust="0"/>
  </p:normalViewPr>
  <p:slideViewPr>
    <p:cSldViewPr>
      <p:cViewPr varScale="1">
        <p:scale>
          <a:sx n="65" d="100"/>
          <a:sy n="65" d="100"/>
        </p:scale>
        <p:origin x="-66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5FB095BC-F99A-46FD-A006-2B30BB8EDF3B}" type="datetimeFigureOut">
              <a:rPr lang="en-US" smtClean="0"/>
              <a:pPr/>
              <a:t>6/19/2014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FB095BC-F99A-46FD-A006-2B30BB8EDF3B}" type="datetimeFigureOut">
              <a:rPr lang="en-US" smtClean="0"/>
              <a:pPr/>
              <a:t>6/19/2014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ECA8E47-ABFB-48F7-B774-6E1D17B390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FB095BC-F99A-46FD-A006-2B30BB8EDF3B}" type="datetimeFigureOut">
              <a:rPr lang="en-US" smtClean="0"/>
              <a:pPr/>
              <a:t>6/19/2014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FB095BC-F99A-46FD-A006-2B30BB8EDF3B}" type="datetimeFigureOut">
              <a:rPr lang="en-US" smtClean="0"/>
              <a:pPr/>
              <a:t>6/19/2014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B095BC-F99A-46FD-A006-2B30BB8EDF3B}" type="datetimeFigureOut">
              <a:rPr lang="en-US" smtClean="0"/>
              <a:pPr/>
              <a:t>6/19/2014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ECA8E47-ABFB-48F7-B774-6E1D17B3900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FB095BC-F99A-46FD-A006-2B30BB8EDF3B}" type="datetimeFigureOut">
              <a:rPr lang="en-US" smtClean="0"/>
              <a:pPr/>
              <a:t>6/19/2014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ECA8E47-ABFB-48F7-B774-6E1D17B3900C}"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FB095BC-F99A-46FD-A006-2B30BB8EDF3B}" type="datetimeFigureOut">
              <a:rPr lang="en-US" smtClean="0"/>
              <a:pPr/>
              <a:t>6/19/2014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ECA8E47-ABFB-48F7-B774-6E1D17B3900C}"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371600"/>
            <a:ext cx="5943600" cy="1600200"/>
          </a:xfrm>
        </p:spPr>
        <p:txBody>
          <a:bodyPr/>
          <a:lstStyle/>
          <a:p>
            <a:r>
              <a:rPr lang="en-US" dirty="0" smtClean="0"/>
              <a:t>BAB 11</a:t>
            </a:r>
            <a:endParaRPr lang="en-US" dirty="0"/>
          </a:p>
        </p:txBody>
      </p:sp>
      <p:sp>
        <p:nvSpPr>
          <p:cNvPr id="3" name="Subtitle 2"/>
          <p:cNvSpPr>
            <a:spLocks noGrp="1"/>
          </p:cNvSpPr>
          <p:nvPr>
            <p:ph type="subTitle" idx="1"/>
          </p:nvPr>
        </p:nvSpPr>
        <p:spPr>
          <a:xfrm>
            <a:off x="533400" y="3228536"/>
            <a:ext cx="5943600" cy="1752600"/>
          </a:xfrm>
        </p:spPr>
        <p:txBody>
          <a:bodyPr>
            <a:normAutofit/>
          </a:bodyPr>
          <a:lstStyle/>
          <a:p>
            <a:r>
              <a:rPr lang="en-US" sz="4400" b="1" dirty="0" err="1" smtClean="0"/>
              <a:t>Perencanaan</a:t>
            </a:r>
            <a:r>
              <a:rPr lang="en-US" sz="4400" b="1" dirty="0" smtClean="0"/>
              <a:t> </a:t>
            </a:r>
            <a:r>
              <a:rPr lang="en-US" sz="4400" b="1" dirty="0" err="1" smtClean="0"/>
              <a:t>dan</a:t>
            </a:r>
            <a:r>
              <a:rPr lang="en-US" sz="4400" b="1" dirty="0" smtClean="0"/>
              <a:t> </a:t>
            </a:r>
            <a:r>
              <a:rPr lang="en-US" sz="4400" b="1" dirty="0" err="1" smtClean="0"/>
              <a:t>Kendali</a:t>
            </a:r>
            <a:r>
              <a:rPr lang="en-US" sz="4400" b="1" dirty="0" smtClean="0"/>
              <a:t> </a:t>
            </a:r>
            <a:r>
              <a:rPr lang="en-US" sz="4400" b="1" dirty="0" err="1" smtClean="0"/>
              <a:t>Manajemen</a:t>
            </a:r>
            <a:endParaRPr lang="en-US" sz="4400" b="1" dirty="0"/>
          </a:p>
        </p:txBody>
      </p:sp>
    </p:spTree>
  </p:cSld>
  <p:clrMapOvr>
    <a:masterClrMapping/>
  </p:clrMapOvr>
  <p:transition>
    <p:dissolv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362712"/>
          </a:xfrm>
        </p:spPr>
        <p:txBody>
          <a:bodyPr>
            <a:normAutofit/>
          </a:bodyPr>
          <a:lstStyle/>
          <a:p>
            <a:r>
              <a:rPr lang="id-ID" sz="2000" b="1" dirty="0" smtClean="0"/>
              <a:t>Isu-isu dalam Pengendalian Keuangan</a:t>
            </a:r>
            <a:endParaRPr lang="en-US" sz="2800" dirty="0"/>
          </a:p>
        </p:txBody>
      </p:sp>
      <p:sp>
        <p:nvSpPr>
          <p:cNvPr id="3" name="Content Placeholder 2"/>
          <p:cNvSpPr>
            <a:spLocks noGrp="1"/>
          </p:cNvSpPr>
          <p:nvPr>
            <p:ph idx="1"/>
          </p:nvPr>
        </p:nvSpPr>
        <p:spPr>
          <a:xfrm>
            <a:off x="457200" y="1295400"/>
            <a:ext cx="8229600" cy="5029200"/>
          </a:xfrm>
        </p:spPr>
        <p:txBody>
          <a:bodyPr>
            <a:normAutofit/>
          </a:bodyPr>
          <a:lstStyle/>
          <a:p>
            <a:pPr>
              <a:buNone/>
            </a:pPr>
            <a:r>
              <a:rPr lang="id-ID" sz="2000" dirty="0" smtClean="0"/>
              <a:t> Pengendalian keuangan dan evaluasi kinerja. Pertimbangan ini juga sama pentingnya karena memungkinkan para manajer keuangan untuk :</a:t>
            </a:r>
          </a:p>
          <a:p>
            <a:r>
              <a:rPr lang="id-ID" sz="2000" dirty="0" smtClean="0"/>
              <a:t>Mengimplementasikan strategi keuang</a:t>
            </a:r>
            <a:r>
              <a:rPr lang="en-US" sz="2000" dirty="0" smtClean="0"/>
              <a:t>a</a:t>
            </a:r>
            <a:r>
              <a:rPr lang="id-ID" sz="2000" dirty="0" smtClean="0"/>
              <a:t>n global sebuah MNE</a:t>
            </a:r>
          </a:p>
          <a:p>
            <a:pPr>
              <a:buNone/>
            </a:pPr>
            <a:r>
              <a:rPr lang="en-US" sz="2000" dirty="0" smtClean="0"/>
              <a:t>	</a:t>
            </a:r>
            <a:r>
              <a:rPr lang="id-ID" sz="2000" dirty="0" smtClean="0"/>
              <a:t>1)      Mengevaluasi sejauh mana strategi yang terpilih memberikan </a:t>
            </a:r>
            <a:endParaRPr lang="en-US" sz="2000" dirty="0" smtClean="0"/>
          </a:p>
          <a:p>
            <a:pPr>
              <a:buNone/>
            </a:pPr>
            <a:r>
              <a:rPr lang="en-US" sz="2000" dirty="0" smtClean="0"/>
              <a:t>		</a:t>
            </a:r>
            <a:r>
              <a:rPr lang="id-ID" sz="2000" dirty="0" smtClean="0"/>
              <a:t>kontribusi dalam pencapaian tujuan-tujuan perusahaan.</a:t>
            </a:r>
          </a:p>
          <a:p>
            <a:pPr>
              <a:buNone/>
            </a:pPr>
            <a:r>
              <a:rPr lang="en-US" sz="2000" dirty="0" smtClean="0"/>
              <a:t>	</a:t>
            </a:r>
            <a:r>
              <a:rPr lang="id-ID" sz="2000" dirty="0" smtClean="0"/>
              <a:t>2)      Memberikan motivasi kepada manajemen dan karyawan untuk </a:t>
            </a:r>
            <a:endParaRPr lang="en-US" sz="2000" dirty="0" smtClean="0"/>
          </a:p>
          <a:p>
            <a:pPr>
              <a:buNone/>
            </a:pPr>
            <a:r>
              <a:rPr lang="en-US" sz="2000" dirty="0" smtClean="0"/>
              <a:t>		</a:t>
            </a:r>
            <a:r>
              <a:rPr lang="id-ID" sz="2000" dirty="0" smtClean="0"/>
              <a:t>mencapai tujuan-tujuan keuangan perusahaan seefektif dan </a:t>
            </a:r>
            <a:r>
              <a:rPr lang="en-US" sz="2000" dirty="0" smtClean="0"/>
              <a:t>	</a:t>
            </a:r>
            <a:r>
              <a:rPr lang="id-ID" sz="2000" dirty="0" smtClean="0"/>
              <a:t>seefisien mungkin.</a:t>
            </a:r>
            <a:endParaRPr lang="id-ID" sz="20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304800"/>
            <a:ext cx="8229600" cy="304800"/>
          </a:xfrm>
        </p:spPr>
        <p:txBody>
          <a:bodyPr>
            <a:normAutofit fontScale="90000"/>
          </a:bodyPr>
          <a:lstStyle/>
          <a:p>
            <a:endParaRPr lang="en-US" sz="3200" dirty="0"/>
          </a:p>
        </p:txBody>
      </p:sp>
      <p:sp>
        <p:nvSpPr>
          <p:cNvPr id="3" name="Content Placeholder 2"/>
          <p:cNvSpPr>
            <a:spLocks noGrp="1"/>
          </p:cNvSpPr>
          <p:nvPr>
            <p:ph idx="1"/>
          </p:nvPr>
        </p:nvSpPr>
        <p:spPr>
          <a:xfrm>
            <a:off x="457200" y="838200"/>
            <a:ext cx="8229600" cy="5486400"/>
          </a:xfrm>
        </p:spPr>
        <p:txBody>
          <a:bodyPr>
            <a:normAutofit/>
          </a:bodyPr>
          <a:lstStyle/>
          <a:p>
            <a:r>
              <a:rPr lang="id-ID" sz="2000" dirty="0" smtClean="0"/>
              <a:t>System pen</a:t>
            </a:r>
            <a:r>
              <a:rPr lang="en-US" sz="2000" dirty="0" smtClean="0"/>
              <a:t>g</a:t>
            </a:r>
            <a:r>
              <a:rPr lang="id-ID" sz="2000" dirty="0" smtClean="0"/>
              <a:t>endalian manajemen bertujuan untuk mencapai tujuan perusahaan dengan cara yang paling efektif dan paling efisien. Sebaliknya system pengendalian keuangan merupakan system pengukuran kauntitatif dan komunikasi yang memfasilitasi pen</a:t>
            </a:r>
            <a:r>
              <a:rPr lang="en-US" sz="2000" dirty="0" smtClean="0"/>
              <a:t>g</a:t>
            </a:r>
            <a:r>
              <a:rPr lang="id-ID" sz="2000" dirty="0" smtClean="0"/>
              <a:t>endalian melalui :</a:t>
            </a:r>
          </a:p>
          <a:p>
            <a:pPr>
              <a:buNone/>
            </a:pPr>
            <a:r>
              <a:rPr lang="en-US" sz="2000" dirty="0" smtClean="0"/>
              <a:t>	</a:t>
            </a:r>
            <a:r>
              <a:rPr lang="id-ID" sz="2000" dirty="0" smtClean="0"/>
              <a:t>a)      Komunikasi tujuan-tujuan keuangan secara tepat di dalam </a:t>
            </a:r>
            <a:r>
              <a:rPr lang="en-US" sz="2000" dirty="0" smtClean="0"/>
              <a:t>	</a:t>
            </a:r>
            <a:r>
              <a:rPr lang="id-ID" sz="2000" dirty="0" smtClean="0"/>
              <a:t>organisasi</a:t>
            </a:r>
          </a:p>
          <a:p>
            <a:pPr>
              <a:buNone/>
            </a:pPr>
            <a:r>
              <a:rPr lang="en-US" sz="2000" dirty="0" smtClean="0"/>
              <a:t>	</a:t>
            </a:r>
            <a:r>
              <a:rPr lang="id-ID" sz="2000" dirty="0" smtClean="0"/>
              <a:t>b)      Memperinci kriteria dan standar dalam evaluasi kinerja</a:t>
            </a:r>
          </a:p>
          <a:p>
            <a:pPr>
              <a:buNone/>
            </a:pPr>
            <a:r>
              <a:rPr lang="en-US" sz="2000" dirty="0" smtClean="0"/>
              <a:t>	</a:t>
            </a:r>
            <a:r>
              <a:rPr lang="id-ID" sz="2000" dirty="0" smtClean="0"/>
              <a:t>c)      Mengawasi kinerja</a:t>
            </a:r>
          </a:p>
          <a:p>
            <a:pPr>
              <a:buNone/>
            </a:pPr>
            <a:r>
              <a:rPr lang="en-US" sz="2000" dirty="0" smtClean="0"/>
              <a:t>	</a:t>
            </a:r>
            <a:r>
              <a:rPr lang="id-ID" sz="2000" dirty="0" smtClean="0"/>
              <a:t>d)     Mengkomunikasikan penyimpanan antara kinerja aktual dan </a:t>
            </a:r>
            <a:r>
              <a:rPr lang="en-US" sz="2000" dirty="0" smtClean="0"/>
              <a:t>	</a:t>
            </a:r>
            <a:r>
              <a:rPr lang="id-ID" sz="2000" dirty="0" smtClean="0"/>
              <a:t>neraca kepada pihak-pihak yang bertanggung jawab.</a:t>
            </a:r>
          </a:p>
          <a:p>
            <a:pPr>
              <a:buNone/>
            </a:pPr>
            <a:r>
              <a:rPr lang="id-ID" sz="2000" dirty="0" smtClean="0"/>
              <a:t/>
            </a:r>
            <a:br>
              <a:rPr lang="id-ID" sz="2000" dirty="0" smtClean="0"/>
            </a:br>
            <a:endParaRPr lang="id-ID" sz="2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229600" cy="533400"/>
          </a:xfrm>
        </p:spPr>
        <p:txBody>
          <a:bodyPr>
            <a:normAutofit/>
          </a:bodyPr>
          <a:lstStyle/>
          <a:p>
            <a:r>
              <a:rPr lang="id-ID" sz="3200" b="1" dirty="0" smtClean="0"/>
              <a:t>Sistem Pengendalian domestik vs Multinasioanal</a:t>
            </a:r>
            <a:endParaRPr lang="en-US" sz="3200" dirty="0"/>
          </a:p>
        </p:txBody>
      </p:sp>
      <p:sp>
        <p:nvSpPr>
          <p:cNvPr id="3" name="Content Placeholder 2"/>
          <p:cNvSpPr>
            <a:spLocks noGrp="1"/>
          </p:cNvSpPr>
          <p:nvPr>
            <p:ph idx="1"/>
          </p:nvPr>
        </p:nvSpPr>
        <p:spPr>
          <a:xfrm>
            <a:off x="457200" y="990600"/>
            <a:ext cx="8229600" cy="5486400"/>
          </a:xfrm>
        </p:spPr>
        <p:txBody>
          <a:bodyPr>
            <a:noAutofit/>
          </a:bodyPr>
          <a:lstStyle/>
          <a:p>
            <a:r>
              <a:rPr lang="id-ID" sz="1800" dirty="0" smtClean="0"/>
              <a:t>Sejumlah studi menunjukan bahwa sistem yang digunakan banyak perusahaan multinasional untuk mengendalikan operasi luar negerinya dalam banyak hal sama dengan yang digunakan secara domestic. David Hawkins menawarkan empat alasan dasar untuk hal ini :</a:t>
            </a:r>
          </a:p>
          <a:p>
            <a:pPr>
              <a:buNone/>
            </a:pPr>
            <a:r>
              <a:rPr lang="en-US" sz="1800" dirty="0" smtClean="0"/>
              <a:t>	</a:t>
            </a:r>
            <a:r>
              <a:rPr lang="id-ID" sz="1800" dirty="0" smtClean="0"/>
              <a:t>a)      Pertimbangan kontrol keuangan jarang sekali merupakan sesuatu yang </a:t>
            </a:r>
            <a:r>
              <a:rPr lang="en-US" sz="1800" dirty="0" smtClean="0"/>
              <a:t>	</a:t>
            </a:r>
            <a:r>
              <a:rPr lang="id-ID" sz="1800" dirty="0" smtClean="0"/>
              <a:t>penting dalam tahap-tahap awal pendirian operasi luar negeri.</a:t>
            </a:r>
          </a:p>
          <a:p>
            <a:pPr>
              <a:buNone/>
            </a:pPr>
            <a:r>
              <a:rPr lang="en-US" sz="1800" dirty="0" smtClean="0"/>
              <a:t>	</a:t>
            </a:r>
            <a:r>
              <a:rPr lang="id-ID" sz="1800" dirty="0" smtClean="0"/>
              <a:t>b)      Umumnya akan lebih murah untuk menggunakan sistem domestik dari </a:t>
            </a:r>
            <a:r>
              <a:rPr lang="en-US" sz="1800" dirty="0" smtClean="0"/>
              <a:t>	</a:t>
            </a:r>
            <a:r>
              <a:rPr lang="id-ID" sz="1800" dirty="0" smtClean="0"/>
              <a:t>pada harus membuat dari awal keseluruhan sistem yang direncanakan </a:t>
            </a:r>
            <a:r>
              <a:rPr lang="en-US" sz="1800" dirty="0" smtClean="0"/>
              <a:t>	</a:t>
            </a:r>
            <a:r>
              <a:rPr lang="id-ID" sz="1800" dirty="0" smtClean="0"/>
              <a:t>untuk operasi luar negeri.</a:t>
            </a:r>
          </a:p>
          <a:p>
            <a:pPr>
              <a:buNone/>
            </a:pPr>
            <a:r>
              <a:rPr lang="en-US" sz="1800" dirty="0" smtClean="0"/>
              <a:t>	</a:t>
            </a:r>
            <a:r>
              <a:rPr lang="id-ID" sz="1800" dirty="0" smtClean="0"/>
              <a:t>c)      Untuk menyederhanakan penyusunan dan analisis laporan keuangan </a:t>
            </a:r>
            <a:r>
              <a:rPr lang="en-US" sz="1800" dirty="0" smtClean="0"/>
              <a:t>	</a:t>
            </a:r>
            <a:r>
              <a:rPr lang="id-ID" sz="1800" dirty="0" smtClean="0"/>
              <a:t>konsolidasi, pihak kontroler perusahaan harus menegaskan bahwa </a:t>
            </a:r>
            <a:r>
              <a:rPr lang="en-US" sz="1800" dirty="0" smtClean="0"/>
              <a:t>	</a:t>
            </a:r>
            <a:r>
              <a:rPr lang="id-ID" sz="1800" dirty="0" smtClean="0"/>
              <a:t>seluruh anak perusahaan yang beroperasi menggunakan format dan </a:t>
            </a:r>
            <a:r>
              <a:rPr lang="en-US" sz="1800" dirty="0" smtClean="0"/>
              <a:t>	</a:t>
            </a:r>
            <a:r>
              <a:rPr lang="id-ID" sz="1800" dirty="0" smtClean="0"/>
              <a:t>daftar yang sama untuk mencatat dan mengirimkan data keuangan dan </a:t>
            </a:r>
            <a:r>
              <a:rPr lang="en-US" sz="1800" dirty="0" smtClean="0"/>
              <a:t>	</a:t>
            </a:r>
            <a:r>
              <a:rPr lang="id-ID" sz="1800" dirty="0" smtClean="0"/>
              <a:t>operasi.</a:t>
            </a:r>
          </a:p>
          <a:p>
            <a:pPr>
              <a:buNone/>
            </a:pPr>
            <a:r>
              <a:rPr lang="en-US" sz="1800" dirty="0" smtClean="0"/>
              <a:t>	</a:t>
            </a:r>
            <a:r>
              <a:rPr lang="id-ID" sz="1800" dirty="0" smtClean="0"/>
              <a:t>d)     Mantan eksekusi domestik yang bekerja pada operasi luar negeri dan </a:t>
            </a:r>
            <a:r>
              <a:rPr lang="en-US" sz="1800" dirty="0" smtClean="0"/>
              <a:t>	</a:t>
            </a:r>
            <a:r>
              <a:rPr lang="id-ID" sz="1800" dirty="0" smtClean="0"/>
              <a:t>atasan perusahaan mereka akan lebih nyaman jika mereka dapat terus </a:t>
            </a:r>
            <a:r>
              <a:rPr lang="en-US" sz="1800" dirty="0" smtClean="0"/>
              <a:t>	</a:t>
            </a:r>
            <a:r>
              <a:rPr lang="id-ID" sz="1800" dirty="0" smtClean="0"/>
              <a:t>menggunakan seb</a:t>
            </a:r>
            <a:r>
              <a:rPr lang="en-US" sz="1800" dirty="0" smtClean="0"/>
              <a:t>an</a:t>
            </a:r>
            <a:r>
              <a:rPr lang="id-ID" sz="1800" dirty="0" smtClean="0"/>
              <a:t>yak mungkin system pen</a:t>
            </a:r>
            <a:r>
              <a:rPr lang="en-US" sz="1800" dirty="0" err="1" smtClean="0"/>
              <a:t>ge</a:t>
            </a:r>
            <a:r>
              <a:rPr lang="id-ID" sz="1800" dirty="0" smtClean="0"/>
              <a:t>ndalian domestik </a:t>
            </a:r>
            <a:r>
              <a:rPr lang="en-US" sz="1800" dirty="0" smtClean="0"/>
              <a:t>	</a:t>
            </a:r>
            <a:r>
              <a:rPr lang="id-ID" sz="1800" dirty="0" smtClean="0"/>
              <a:t>umumnya karena mereka mencapai tingkat manajemen tertinggi </a:t>
            </a:r>
            <a:r>
              <a:rPr lang="en-US" sz="1800" dirty="0" smtClean="0"/>
              <a:t>	</a:t>
            </a:r>
            <a:r>
              <a:rPr lang="id-ID" sz="1800" dirty="0" smtClean="0"/>
              <a:t>den</a:t>
            </a:r>
            <a:r>
              <a:rPr lang="en-US" sz="1800" dirty="0" err="1" smtClean="0"/>
              <a:t>ga</a:t>
            </a:r>
            <a:r>
              <a:rPr lang="id-ID" sz="1800" dirty="0" smtClean="0"/>
              <a:t>n menguasai sistem domestik.</a:t>
            </a:r>
          </a:p>
          <a:p>
            <a:pPr>
              <a:buNone/>
            </a:pPr>
            <a:r>
              <a:rPr lang="id-ID" sz="1800" dirty="0" smtClean="0"/>
              <a:t/>
            </a:r>
            <a:br>
              <a:rPr lang="id-ID" sz="1800" dirty="0" smtClean="0"/>
            </a:br>
            <a:endParaRPr lang="id-ID" sz="1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743712"/>
          </a:xfrm>
        </p:spPr>
        <p:txBody>
          <a:bodyPr>
            <a:normAutofit/>
          </a:bodyPr>
          <a:lstStyle/>
          <a:p>
            <a:r>
              <a:rPr lang="id-ID" sz="2800" b="1" dirty="0" smtClean="0"/>
              <a:t>Penganggaran Operasional</a:t>
            </a:r>
            <a:endParaRPr lang="en-US" sz="3200" dirty="0"/>
          </a:p>
        </p:txBody>
      </p:sp>
      <p:sp>
        <p:nvSpPr>
          <p:cNvPr id="3" name="Content Placeholder 2"/>
          <p:cNvSpPr>
            <a:spLocks noGrp="1"/>
          </p:cNvSpPr>
          <p:nvPr>
            <p:ph idx="1"/>
          </p:nvPr>
        </p:nvSpPr>
        <p:spPr>
          <a:xfrm>
            <a:off x="457200" y="1371600"/>
            <a:ext cx="8229600" cy="4953000"/>
          </a:xfrm>
        </p:spPr>
        <p:txBody>
          <a:bodyPr>
            <a:normAutofit fontScale="70000" lnSpcReduction="20000"/>
          </a:bodyPr>
          <a:lstStyle/>
          <a:p>
            <a:r>
              <a:rPr lang="id-ID" dirty="0" smtClean="0"/>
              <a:t>Setelah tujuan strategis dan anggaran modal terbuat, selanjutnya manajemen memfokuskan diri pada perencanaan jangka pendek. Perencanaan jangka pendek mencakup pembuatan anggaran operasional atau rencana laba apabila diperlukan dalam organisasi. Rencana laba ini merupakan dasar bagi peramalan manajemen kas, keputusan operasi, dan skema kompensasi manajemen.</a:t>
            </a:r>
          </a:p>
          <a:p>
            <a:r>
              <a:rPr lang="id-ID" dirty="0" smtClean="0"/>
              <a:t>Kinerja keuangan suatu operasi luar negeri dapat diukur dalam mata uang lokal, mata uang negara asal, atau kedua-duanya. Mata uang yang digunakan dapat memiliki pengaruh yang signifikan pada saat menilai kinerja suatu unit luar negeri dan manajernya. Nilai mata uang yang berfluktuasi dapat mengubah laba ketika diukur dalam mata uang lokal dan akan menjadi karugian ketika dinyatakan dalam mata uang negara asal. Tiga kurs yang mungkin dapat digunakan ketika menyusun draft anggaran operasional pada awal periode :</a:t>
            </a:r>
          </a:p>
          <a:p>
            <a:pPr>
              <a:buNone/>
            </a:pPr>
            <a:r>
              <a:rPr lang="en-US" dirty="0" smtClean="0"/>
              <a:t>	</a:t>
            </a:r>
            <a:r>
              <a:rPr lang="id-ID" dirty="0" smtClean="0"/>
              <a:t>a)      Kurs spot yang berlaku ketika anggaran disusun</a:t>
            </a:r>
          </a:p>
          <a:p>
            <a:pPr>
              <a:buNone/>
            </a:pPr>
            <a:r>
              <a:rPr lang="en-US" dirty="0" smtClean="0"/>
              <a:t>	</a:t>
            </a:r>
            <a:r>
              <a:rPr lang="id-ID" dirty="0" smtClean="0"/>
              <a:t>b)      Suatu kurs yang diperkirakan akan berlaku pada akhir periode anggaran </a:t>
            </a:r>
            <a:r>
              <a:rPr lang="en-US" dirty="0" smtClean="0"/>
              <a:t>	</a:t>
            </a:r>
            <a:r>
              <a:rPr lang="id-ID" dirty="0" smtClean="0"/>
              <a:t>(kurs proyeksi)</a:t>
            </a:r>
          </a:p>
          <a:p>
            <a:pPr>
              <a:buNone/>
            </a:pPr>
            <a:r>
              <a:rPr lang="en-US" dirty="0" smtClean="0"/>
              <a:t>	</a:t>
            </a:r>
            <a:r>
              <a:rPr lang="id-ID" dirty="0" smtClean="0"/>
              <a:t>c)      Kurs pada akhir periode jika anggaran disesuaikan jika kurs berubah </a:t>
            </a:r>
            <a:r>
              <a:rPr lang="en-US" dirty="0" smtClean="0"/>
              <a:t>	</a:t>
            </a:r>
            <a:r>
              <a:rPr lang="id-ID" dirty="0" smtClean="0"/>
              <a:t>(kurs penutupan)</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533400"/>
          </a:xfrm>
        </p:spPr>
        <p:txBody>
          <a:bodyPr>
            <a:noAutofit/>
          </a:bodyPr>
          <a:lstStyle/>
          <a:p>
            <a:r>
              <a:rPr lang="id-ID" sz="2800" b="1" dirty="0" smtClean="0"/>
              <a:t>Konsep biaya standar dan Kaizen</a:t>
            </a:r>
            <a:endParaRPr lang="en-US" sz="2800" dirty="0"/>
          </a:p>
        </p:txBody>
      </p:sp>
      <p:sp>
        <p:nvSpPr>
          <p:cNvPr id="3" name="Content Placeholder 2"/>
          <p:cNvSpPr>
            <a:spLocks noGrp="1"/>
          </p:cNvSpPr>
          <p:nvPr>
            <p:ph idx="1"/>
          </p:nvPr>
        </p:nvSpPr>
        <p:spPr>
          <a:xfrm>
            <a:off x="457200" y="1066800"/>
            <a:ext cx="8229600" cy="5257800"/>
          </a:xfrm>
        </p:spPr>
        <p:txBody>
          <a:bodyPr>
            <a:normAutofit/>
          </a:bodyPr>
          <a:lstStyle/>
          <a:p>
            <a:pPr marL="514350" indent="-514350">
              <a:buNone/>
            </a:pPr>
            <a:r>
              <a:rPr lang="id-ID" dirty="0" smtClean="0"/>
              <a:t>Sistem penentuan biaya standar mencoba untuk meminimalkan varians antara biaya yang dianggarkan dengan biaya aktual. Penentuan biaya kaizen menekankan untuk melakukan apa ynag diperlukan untuk mencapai tingkatan kinerja yang diinginkan dalam kondisi pasar yang kompetitif.</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438912"/>
          </a:xfrm>
        </p:spPr>
        <p:txBody>
          <a:bodyPr>
            <a:noAutofit/>
          </a:bodyPr>
          <a:lstStyle/>
          <a:p>
            <a:r>
              <a:rPr lang="id-ID" sz="2800" b="1" dirty="0" smtClean="0"/>
              <a:t>Evaluasi Kinerja operasi Luar Negeri</a:t>
            </a:r>
            <a:endParaRPr lang="en-US" sz="2800" dirty="0"/>
          </a:p>
        </p:txBody>
      </p:sp>
      <p:sp>
        <p:nvSpPr>
          <p:cNvPr id="3" name="Content Placeholder 2"/>
          <p:cNvSpPr>
            <a:spLocks noGrp="1"/>
          </p:cNvSpPr>
          <p:nvPr>
            <p:ph idx="1"/>
          </p:nvPr>
        </p:nvSpPr>
        <p:spPr>
          <a:xfrm>
            <a:off x="457200" y="1447800"/>
            <a:ext cx="8229600" cy="4876800"/>
          </a:xfrm>
        </p:spPr>
        <p:txBody>
          <a:bodyPr>
            <a:normAutofit/>
          </a:bodyPr>
          <a:lstStyle/>
          <a:p>
            <a:r>
              <a:rPr lang="id-ID" sz="2000" dirty="0" smtClean="0"/>
              <a:t>Mengevaluasi kinerja merupakan pusat dari sistem pengendalian yang efektif. Sistem evaluasi kinerja yang dirancang dengan tepat memungkinkan manajemen puncak untuk :</a:t>
            </a:r>
          </a:p>
          <a:p>
            <a:pPr>
              <a:buNone/>
            </a:pPr>
            <a:r>
              <a:rPr lang="en-US" sz="2000" dirty="0" smtClean="0"/>
              <a:t>	</a:t>
            </a:r>
            <a:r>
              <a:rPr lang="id-ID" sz="2000" dirty="0" smtClean="0"/>
              <a:t>a)      Mempertimbangkan profitabilitas operasi yang ada.</a:t>
            </a:r>
          </a:p>
          <a:p>
            <a:pPr>
              <a:buNone/>
            </a:pPr>
            <a:r>
              <a:rPr lang="en-US" sz="2000" dirty="0" smtClean="0"/>
              <a:t>	</a:t>
            </a:r>
            <a:r>
              <a:rPr lang="id-ID" sz="2000" dirty="0" smtClean="0"/>
              <a:t>b)      Menentukan area yang memiliki kinerja tidak seperti yang </a:t>
            </a:r>
            <a:r>
              <a:rPr lang="en-US" sz="2000" dirty="0" smtClean="0"/>
              <a:t>	</a:t>
            </a:r>
            <a:r>
              <a:rPr lang="id-ID" sz="2000" dirty="0" smtClean="0"/>
              <a:t>diharapkan</a:t>
            </a:r>
          </a:p>
          <a:p>
            <a:pPr>
              <a:buNone/>
            </a:pPr>
            <a:r>
              <a:rPr lang="en-US" sz="2000" dirty="0" smtClean="0"/>
              <a:t>	</a:t>
            </a:r>
            <a:r>
              <a:rPr lang="id-ID" sz="2000" dirty="0" smtClean="0"/>
              <a:t>c)      Mengalokasikan sumber-sumber daya perusahaan yang terbatas </a:t>
            </a:r>
            <a:r>
              <a:rPr lang="en-US" sz="2000" dirty="0" smtClean="0"/>
              <a:t>	</a:t>
            </a:r>
            <a:r>
              <a:rPr lang="id-ID" sz="2000" dirty="0" smtClean="0"/>
              <a:t>dengan produktif.</a:t>
            </a:r>
          </a:p>
          <a:p>
            <a:pPr>
              <a:buNone/>
            </a:pPr>
            <a:r>
              <a:rPr lang="en-US" sz="2000" dirty="0" smtClean="0"/>
              <a:t>	</a:t>
            </a:r>
            <a:r>
              <a:rPr lang="id-ID" sz="2000" dirty="0" smtClean="0"/>
              <a:t>d)     Mengevaluasi kinerja manajemen.</a:t>
            </a:r>
          </a:p>
          <a:p>
            <a:pPr>
              <a:buNone/>
            </a:pPr>
            <a:r>
              <a:rPr lang="en-US" sz="2000" dirty="0" smtClean="0"/>
              <a:t>	</a:t>
            </a:r>
            <a:r>
              <a:rPr lang="id-ID" sz="2000" dirty="0" smtClean="0"/>
              <a:t>e)      Memastikan perilaku manajemen konsisten dengan prioritas </a:t>
            </a:r>
            <a:r>
              <a:rPr lang="en-US" sz="2000" smtClean="0"/>
              <a:t>	</a:t>
            </a:r>
            <a:r>
              <a:rPr lang="id-ID" sz="2000" smtClean="0"/>
              <a:t>strategi</a:t>
            </a:r>
            <a:r>
              <a:rPr lang="id-ID" sz="2000" dirty="0" smtClean="0"/>
              <a:t>.</a:t>
            </a:r>
            <a:endParaRPr lang="id-ID"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610600" cy="685800"/>
          </a:xfrm>
        </p:spPr>
        <p:txBody>
          <a:bodyPr>
            <a:noAutofit/>
          </a:bodyPr>
          <a:lstStyle/>
          <a:p>
            <a:r>
              <a:rPr lang="id-ID" sz="2800" b="1" dirty="0" smtClean="0"/>
              <a:t>perbedaan nasional dalam praktik akuntansi manajemen</a:t>
            </a:r>
            <a:endParaRPr lang="en-US" sz="2800" b="1" dirty="0"/>
          </a:p>
        </p:txBody>
      </p:sp>
      <p:sp>
        <p:nvSpPr>
          <p:cNvPr id="3" name="Content Placeholder 2"/>
          <p:cNvSpPr>
            <a:spLocks noGrp="1"/>
          </p:cNvSpPr>
          <p:nvPr>
            <p:ph idx="1"/>
          </p:nvPr>
        </p:nvSpPr>
        <p:spPr>
          <a:xfrm>
            <a:off x="457200" y="1295400"/>
            <a:ext cx="8229600" cy="5029200"/>
          </a:xfrm>
        </p:spPr>
        <p:txBody>
          <a:bodyPr>
            <a:noAutofit/>
          </a:bodyPr>
          <a:lstStyle/>
          <a:p>
            <a:r>
              <a:rPr lang="id-ID" sz="1800" dirty="0" smtClean="0"/>
              <a:t>Persaingan global dan cepatnya penyebaran informasi mendukung semakin sempitnya perbedaan nasional dalam praktik akuntansi manajemen. </a:t>
            </a:r>
            <a:endParaRPr lang="en-US" sz="1800" dirty="0" smtClean="0"/>
          </a:p>
          <a:p>
            <a:r>
              <a:rPr lang="id-ID" sz="1800" dirty="0" smtClean="0"/>
              <a:t>Tekanan tambahan mencakup antara lain </a:t>
            </a:r>
            <a:r>
              <a:rPr lang="en-US" sz="1800" dirty="0" smtClean="0"/>
              <a:t>:</a:t>
            </a:r>
          </a:p>
          <a:p>
            <a:pPr lvl="1"/>
            <a:r>
              <a:rPr lang="id-ID" sz="1800" dirty="0" smtClean="0"/>
              <a:t>perubahan pasar dan teknologi, </a:t>
            </a:r>
            <a:endParaRPr lang="en-US" sz="1800" dirty="0" smtClean="0"/>
          </a:p>
          <a:p>
            <a:pPr lvl="1"/>
            <a:r>
              <a:rPr lang="id-ID" sz="1800" dirty="0" smtClean="0"/>
              <a:t>pertumbuhan privatisasi, insentif biaya, dan kinerja, </a:t>
            </a:r>
            <a:endParaRPr lang="en-US" sz="1800" dirty="0" smtClean="0"/>
          </a:p>
          <a:p>
            <a:pPr lvl="1"/>
            <a:r>
              <a:rPr lang="id-ID" sz="1800" dirty="0" smtClean="0"/>
              <a:t>koordinasi operasi global melalui usaha patungan (</a:t>
            </a:r>
            <a:r>
              <a:rPr lang="id-ID" sz="1800" i="1" dirty="0" smtClean="0"/>
              <a:t>joint ventures</a:t>
            </a:r>
            <a:r>
              <a:rPr lang="id-ID" sz="1800" dirty="0" smtClean="0"/>
              <a:t>) dan kaitan strategik lainnya. </a:t>
            </a:r>
            <a:endParaRPr lang="en-US" sz="1800" dirty="0" smtClean="0"/>
          </a:p>
          <a:p>
            <a:pPr lvl="1">
              <a:buNone/>
            </a:pPr>
            <a:endParaRPr lang="en-US" sz="1800" dirty="0" smtClean="0"/>
          </a:p>
          <a:p>
            <a:pPr lvl="1">
              <a:buNone/>
            </a:pPr>
            <a:r>
              <a:rPr lang="id-ID" sz="1800" dirty="0" smtClean="0"/>
              <a:t>Hal tersebut mendorong manajemen perusahaan multinasional untuk tidak hanya</a:t>
            </a:r>
            <a:r>
              <a:rPr lang="en-US" sz="1800" dirty="0" smtClean="0"/>
              <a:t> </a:t>
            </a:r>
            <a:r>
              <a:rPr lang="id-ID" sz="1800" dirty="0" smtClean="0"/>
              <a:t>menerapkan teknik akuntansi internal yang dapat dibandingkan, tetapi juga</a:t>
            </a:r>
            <a:r>
              <a:rPr lang="en-US" sz="1800" dirty="0" smtClean="0"/>
              <a:t> </a:t>
            </a:r>
            <a:r>
              <a:rPr lang="id-ID" sz="1800" dirty="0" smtClean="0"/>
              <a:t>menggunakan teknik-teknik ini dengan cara yang sama.</a:t>
            </a:r>
            <a:endParaRPr lang="en-US" sz="18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04800"/>
            <a:ext cx="8229600" cy="743712"/>
          </a:xfrm>
        </p:spPr>
        <p:txBody>
          <a:bodyPr>
            <a:normAutofit fontScale="90000"/>
          </a:bodyPr>
          <a:lstStyle/>
          <a:p>
            <a:r>
              <a:rPr lang="id-ID" b="1" dirty="0" smtClean="0"/>
              <a:t>PEMBUATAN MODEL USAHA</a:t>
            </a:r>
            <a:endParaRPr lang="id-ID" dirty="0"/>
          </a:p>
        </p:txBody>
      </p:sp>
      <p:sp>
        <p:nvSpPr>
          <p:cNvPr id="3" name="Content Placeholder 2"/>
          <p:cNvSpPr>
            <a:spLocks noGrp="1"/>
          </p:cNvSpPr>
          <p:nvPr>
            <p:ph idx="1"/>
          </p:nvPr>
        </p:nvSpPr>
        <p:spPr>
          <a:xfrm>
            <a:off x="457200" y="1219200"/>
            <a:ext cx="8458200" cy="5334000"/>
          </a:xfrm>
        </p:spPr>
        <p:style>
          <a:lnRef idx="2">
            <a:schemeClr val="accent2"/>
          </a:lnRef>
          <a:fillRef idx="1">
            <a:schemeClr val="lt1"/>
          </a:fillRef>
          <a:effectRef idx="0">
            <a:schemeClr val="accent2"/>
          </a:effectRef>
          <a:fontRef idx="minor">
            <a:schemeClr val="dk1"/>
          </a:fontRef>
        </p:style>
        <p:txBody>
          <a:bodyPr>
            <a:noAutofit/>
          </a:bodyPr>
          <a:lstStyle/>
          <a:p>
            <a:r>
              <a:rPr lang="id-ID" sz="2000" dirty="0" smtClean="0"/>
              <a:t>Survey terbaru menemukan bahwa akuntan manajemen menghabiskan lebih banyak waktu dalam masalah perencanaan strategis dibandingkan dengan masa sebelumnya. Penentuan model usaha merupakan gambaran besar, dan terdiri dari formulasi, pelaksanaan dan evaluasi rencana bisnis jangka panjang suatu perusahaaan. </a:t>
            </a:r>
            <a:endParaRPr lang="en-US" sz="2000" dirty="0" smtClean="0"/>
          </a:p>
          <a:p>
            <a:r>
              <a:rPr lang="id-ID" sz="2000" dirty="0" smtClean="0"/>
              <a:t>Hal ini mencakup empat dimensi utama</a:t>
            </a:r>
            <a:r>
              <a:rPr lang="en-US" sz="2000" dirty="0" smtClean="0"/>
              <a:t>:</a:t>
            </a:r>
            <a:endParaRPr lang="id-ID" sz="2000" dirty="0" smtClean="0"/>
          </a:p>
          <a:p>
            <a:pPr lvl="1"/>
            <a:r>
              <a:rPr lang="id-ID" sz="2000" dirty="0" smtClean="0"/>
              <a:t>mengidentifikasi faktor-faktor utama yang relevan terhadap kemajuan perusahaan di masa depan.</a:t>
            </a:r>
          </a:p>
          <a:p>
            <a:pPr lvl="1"/>
            <a:r>
              <a:rPr lang="id-ID" sz="2000" dirty="0" smtClean="0"/>
              <a:t>merumuskan teknik yang memadai untuk meramalkan perkembangan masa depan dan menganalisis kemampuan perusahaan untuk menyesuaikan diri atau memanfaatkan perkembangan tersebut.</a:t>
            </a:r>
          </a:p>
          <a:p>
            <a:pPr lvl="1"/>
            <a:r>
              <a:rPr lang="id-ID" sz="2000" dirty="0" smtClean="0"/>
              <a:t>mengembangkan sumber-sumber data untuk mendukung pilihan-pilihan strategis.</a:t>
            </a:r>
          </a:p>
          <a:p>
            <a:pPr lvl="1"/>
            <a:r>
              <a:rPr lang="id-ID" sz="2000" dirty="0" smtClean="0"/>
              <a:t>mentranslasikan pilihan-pilihan tertentu menjadi serangkaian tindakan yang spesifikasi.</a:t>
            </a:r>
          </a:p>
          <a:p>
            <a:pPr marL="514350" indent="-514350">
              <a:buNone/>
            </a:pPr>
            <a:endParaRPr lang="en-US"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38200"/>
          </a:xfrm>
        </p:spPr>
        <p:txBody>
          <a:bodyPr>
            <a:normAutofit/>
          </a:bodyPr>
          <a:lstStyle/>
          <a:p>
            <a:r>
              <a:rPr lang="id-ID" sz="3200" b="1" dirty="0" smtClean="0"/>
              <a:t>ALAT PERENCANAAN</a:t>
            </a:r>
            <a:endParaRPr lang="en-US" sz="3200" dirty="0"/>
          </a:p>
        </p:txBody>
      </p:sp>
      <p:sp>
        <p:nvSpPr>
          <p:cNvPr id="3" name="Content Placeholder 2"/>
          <p:cNvSpPr>
            <a:spLocks noGrp="1"/>
          </p:cNvSpPr>
          <p:nvPr>
            <p:ph idx="1"/>
          </p:nvPr>
        </p:nvSpPr>
        <p:spPr>
          <a:xfrm>
            <a:off x="457200" y="1524000"/>
            <a:ext cx="8229600" cy="4800600"/>
          </a:xfrm>
        </p:spPr>
        <p:txBody>
          <a:bodyPr>
            <a:normAutofit/>
          </a:bodyPr>
          <a:lstStyle/>
          <a:p>
            <a:r>
              <a:rPr lang="id-ID" sz="1800" dirty="0" smtClean="0"/>
              <a:t>Dalam mengidentifikasikan faktor-faktor yang relevan di masa depan, pemindaian terhadap lingkungan eksternal dan internal akan membantu perusahaan mengenali tantangan dan kesempatan yang ada. Baik pesaing dan kondisi pasar dianalisis untuk melihat pengaruh keduanya terhadap kedudukan persaingan dan tingkat keuntungan perusahaan. Salah satu alat tersebut adalah analisis WOTS-UP. Analisis ini menyangkut kekuatan dan kelemahan perusahaan yang berkaitan dengan lingkungan operasi perusahaan.</a:t>
            </a:r>
          </a:p>
          <a:p>
            <a:r>
              <a:rPr lang="id-ID" sz="1800" smtClean="0"/>
              <a:t> </a:t>
            </a:r>
            <a:r>
              <a:rPr lang="id-ID" sz="1800" dirty="0" smtClean="0"/>
              <a:t>Alat keputusan ini digunakan dalam sistem perencanaan strategi dimana seluruhnya bergantung pada kualitas informasi tentang lingkungan internal dan eksternal suatu perusahaan. Akuntan dapat membantu para perencana perusahaan untuk memperoleh data.</a:t>
            </a:r>
            <a:endParaRPr lang="id-ID"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8229600" cy="762000"/>
          </a:xfrm>
        </p:spPr>
        <p:txBody>
          <a:bodyPr>
            <a:normAutofit/>
          </a:bodyPr>
          <a:lstStyle/>
          <a:p>
            <a:r>
              <a:rPr lang="en-US" sz="3200" b="1" dirty="0" smtClean="0"/>
              <a:t>PENGANGGARAN MODAL</a:t>
            </a:r>
            <a:endParaRPr lang="en-US" sz="3200" dirty="0"/>
          </a:p>
        </p:txBody>
      </p:sp>
      <p:sp>
        <p:nvSpPr>
          <p:cNvPr id="3" name="Content Placeholder 2"/>
          <p:cNvSpPr>
            <a:spLocks noGrp="1"/>
          </p:cNvSpPr>
          <p:nvPr>
            <p:ph idx="1"/>
          </p:nvPr>
        </p:nvSpPr>
        <p:spPr>
          <a:xfrm>
            <a:off x="457200" y="1295400"/>
            <a:ext cx="8001000" cy="5257800"/>
          </a:xfrm>
        </p:spPr>
        <p:txBody>
          <a:bodyPr>
            <a:normAutofit/>
          </a:bodyPr>
          <a:lstStyle/>
          <a:p>
            <a:r>
              <a:rPr lang="en-US" sz="1800" dirty="0" err="1" smtClean="0"/>
              <a:t>Keputusan</a:t>
            </a:r>
            <a:r>
              <a:rPr lang="en-US" sz="1800" dirty="0" smtClean="0"/>
              <a:t> </a:t>
            </a:r>
            <a:r>
              <a:rPr lang="en-US" sz="1800" dirty="0" err="1" smtClean="0"/>
              <a:t>untuk</a:t>
            </a:r>
            <a:r>
              <a:rPr lang="en-US" sz="1800" dirty="0" smtClean="0"/>
              <a:t> </a:t>
            </a:r>
            <a:r>
              <a:rPr lang="en-US" sz="1800" dirty="0" err="1" smtClean="0"/>
              <a:t>melakukan</a:t>
            </a:r>
            <a:r>
              <a:rPr lang="en-US" sz="1800" dirty="0" smtClean="0"/>
              <a:t> </a:t>
            </a:r>
            <a:r>
              <a:rPr lang="en-US" sz="1800" dirty="0" err="1" smtClean="0"/>
              <a:t>investasi</a:t>
            </a:r>
            <a:r>
              <a:rPr lang="en-US" sz="1800" dirty="0" smtClean="0"/>
              <a:t> </a:t>
            </a:r>
            <a:r>
              <a:rPr lang="en-US" sz="1800" dirty="0" err="1" smtClean="0"/>
              <a:t>luar</a:t>
            </a:r>
            <a:r>
              <a:rPr lang="en-US" sz="1800" dirty="0" smtClean="0"/>
              <a:t> </a:t>
            </a:r>
            <a:r>
              <a:rPr lang="en-US" sz="1800" dirty="0" err="1" smtClean="0"/>
              <a:t>negeri</a:t>
            </a:r>
            <a:r>
              <a:rPr lang="en-US" sz="1800" dirty="0" smtClean="0"/>
              <a:t> </a:t>
            </a:r>
            <a:r>
              <a:rPr lang="en-US" sz="1800" dirty="0" err="1" smtClean="0"/>
              <a:t>merupakan</a:t>
            </a:r>
            <a:r>
              <a:rPr lang="en-US" sz="1800" dirty="0" smtClean="0"/>
              <a:t> </a:t>
            </a:r>
            <a:r>
              <a:rPr lang="en-US" sz="1800" dirty="0" err="1" smtClean="0"/>
              <a:t>elemen</a:t>
            </a:r>
            <a:r>
              <a:rPr lang="en-US" sz="1800" dirty="0" smtClean="0"/>
              <a:t> yang </a:t>
            </a:r>
            <a:r>
              <a:rPr lang="en-US" sz="1800" dirty="0" err="1" smtClean="0"/>
              <a:t>sangat</a:t>
            </a:r>
            <a:r>
              <a:rPr lang="en-US" sz="1800" dirty="0" smtClean="0"/>
              <a:t> </a:t>
            </a:r>
            <a:r>
              <a:rPr lang="en-US" sz="1800" dirty="0" err="1" smtClean="0"/>
              <a:t>penting</a:t>
            </a:r>
            <a:r>
              <a:rPr lang="en-US" sz="1800" dirty="0" smtClean="0"/>
              <a:t> </a:t>
            </a:r>
            <a:r>
              <a:rPr lang="en-US" sz="1800" dirty="0" err="1" smtClean="0"/>
              <a:t>dalam</a:t>
            </a:r>
            <a:r>
              <a:rPr lang="en-US" sz="1800" dirty="0" smtClean="0"/>
              <a:t> </a:t>
            </a:r>
            <a:r>
              <a:rPr lang="en-US" sz="1800" dirty="0" err="1" smtClean="0"/>
              <a:t>strategi</a:t>
            </a:r>
            <a:r>
              <a:rPr lang="en-US" sz="1800" dirty="0" smtClean="0"/>
              <a:t> global </a:t>
            </a:r>
            <a:r>
              <a:rPr lang="en-US" sz="1800" dirty="0" err="1" smtClean="0"/>
              <a:t>sebuah</a:t>
            </a:r>
            <a:r>
              <a:rPr lang="en-US" sz="1800" dirty="0" smtClean="0"/>
              <a:t> </a:t>
            </a:r>
            <a:r>
              <a:rPr lang="en-US" sz="1800" dirty="0" err="1" smtClean="0"/>
              <a:t>perusahaan</a:t>
            </a:r>
            <a:r>
              <a:rPr lang="en-US" sz="1800" dirty="0" smtClean="0"/>
              <a:t> </a:t>
            </a:r>
            <a:r>
              <a:rPr lang="en-US" sz="1800" dirty="0" err="1" smtClean="0"/>
              <a:t>mutinasional</a:t>
            </a:r>
            <a:r>
              <a:rPr lang="en-US" sz="1800" dirty="0" smtClean="0"/>
              <a:t>. </a:t>
            </a:r>
            <a:r>
              <a:rPr lang="en-US" sz="1800" dirty="0" err="1" smtClean="0"/>
              <a:t>Investasi</a:t>
            </a:r>
            <a:r>
              <a:rPr lang="en-US" sz="1800" dirty="0" smtClean="0"/>
              <a:t> </a:t>
            </a:r>
            <a:r>
              <a:rPr lang="en-US" sz="1800" dirty="0" err="1" smtClean="0"/>
              <a:t>asing</a:t>
            </a:r>
            <a:r>
              <a:rPr lang="en-US" sz="1800" dirty="0" smtClean="0"/>
              <a:t> </a:t>
            </a:r>
            <a:r>
              <a:rPr lang="en-US" sz="1800" dirty="0" err="1" smtClean="0"/>
              <a:t>langsung</a:t>
            </a:r>
            <a:r>
              <a:rPr lang="en-US" sz="1800" dirty="0" smtClean="0"/>
              <a:t> </a:t>
            </a:r>
            <a:r>
              <a:rPr lang="en-US" sz="1800" dirty="0" err="1" smtClean="0"/>
              <a:t>umumnya</a:t>
            </a:r>
            <a:r>
              <a:rPr lang="en-US" sz="1800" dirty="0" smtClean="0"/>
              <a:t> </a:t>
            </a:r>
            <a:r>
              <a:rPr lang="en-US" sz="1800" dirty="0" err="1" smtClean="0"/>
              <a:t>melibatkan</a:t>
            </a:r>
            <a:r>
              <a:rPr lang="en-US" sz="1800" dirty="0" smtClean="0"/>
              <a:t> </a:t>
            </a:r>
            <a:r>
              <a:rPr lang="en-US" sz="1800" dirty="0" err="1" smtClean="0"/>
              <a:t>sejumlah</a:t>
            </a:r>
            <a:r>
              <a:rPr lang="en-US" sz="1800" dirty="0" smtClean="0"/>
              <a:t> </a:t>
            </a:r>
            <a:r>
              <a:rPr lang="en-US" sz="1800" dirty="0" err="1" smtClean="0"/>
              <a:t>besar</a:t>
            </a:r>
            <a:r>
              <a:rPr lang="en-US" sz="1800" dirty="0" smtClean="0"/>
              <a:t> </a:t>
            </a:r>
            <a:r>
              <a:rPr lang="en-US" sz="1800" dirty="0" err="1" smtClean="0"/>
              <a:t>modaldan</a:t>
            </a:r>
            <a:r>
              <a:rPr lang="en-US" sz="1800" dirty="0" smtClean="0"/>
              <a:t> </a:t>
            </a:r>
            <a:r>
              <a:rPr lang="en-US" sz="1800" dirty="0" err="1" smtClean="0"/>
              <a:t>prospek</a:t>
            </a:r>
            <a:r>
              <a:rPr lang="en-US" sz="1800" dirty="0" smtClean="0"/>
              <a:t> yang </a:t>
            </a:r>
            <a:r>
              <a:rPr lang="en-US" sz="1800" dirty="0" err="1" smtClean="0"/>
              <a:t>tidak</a:t>
            </a:r>
            <a:r>
              <a:rPr lang="en-US" sz="1800" dirty="0" smtClean="0"/>
              <a:t> </a:t>
            </a:r>
            <a:r>
              <a:rPr lang="en-US" sz="1800" dirty="0" err="1" smtClean="0"/>
              <a:t>pasti</a:t>
            </a:r>
            <a:r>
              <a:rPr lang="en-US" sz="1800" dirty="0" smtClean="0"/>
              <a:t>. </a:t>
            </a:r>
            <a:r>
              <a:rPr lang="en-US" sz="1800" dirty="0" err="1" smtClean="0"/>
              <a:t>Risiko</a:t>
            </a:r>
            <a:r>
              <a:rPr lang="en-US" sz="1800" dirty="0" smtClean="0"/>
              <a:t> </a:t>
            </a:r>
            <a:r>
              <a:rPr lang="en-US" sz="1800" dirty="0" err="1" smtClean="0"/>
              <a:t>investasi</a:t>
            </a:r>
            <a:r>
              <a:rPr lang="en-US" sz="1800" dirty="0" smtClean="0"/>
              <a:t> </a:t>
            </a:r>
            <a:r>
              <a:rPr lang="en-US" sz="1800" dirty="0" err="1" smtClean="0"/>
              <a:t>diikuti</a:t>
            </a:r>
            <a:r>
              <a:rPr lang="en-US" sz="1800" dirty="0" smtClean="0"/>
              <a:t> </a:t>
            </a:r>
            <a:r>
              <a:rPr lang="en-US" sz="1800" dirty="0" err="1" smtClean="0"/>
              <a:t>oleh</a:t>
            </a:r>
            <a:r>
              <a:rPr lang="en-US" sz="1800" dirty="0" smtClean="0"/>
              <a:t> </a:t>
            </a:r>
            <a:r>
              <a:rPr lang="en-US" sz="1800" dirty="0" err="1" smtClean="0"/>
              <a:t>lingkungan</a:t>
            </a:r>
            <a:r>
              <a:rPr lang="en-US" sz="1800" dirty="0" smtClean="0"/>
              <a:t> yang </a:t>
            </a:r>
            <a:r>
              <a:rPr lang="en-US" sz="1800" dirty="0" err="1" smtClean="0"/>
              <a:t>asing</a:t>
            </a:r>
            <a:r>
              <a:rPr lang="en-US" sz="1800" dirty="0" smtClean="0"/>
              <a:t>, </a:t>
            </a:r>
            <a:r>
              <a:rPr lang="en-US" sz="1800" dirty="0" err="1" smtClean="0"/>
              <a:t>rumit</a:t>
            </a:r>
            <a:r>
              <a:rPr lang="en-US" sz="1800" dirty="0" smtClean="0"/>
              <a:t>, </a:t>
            </a:r>
            <a:r>
              <a:rPr lang="en-US" sz="1800" dirty="0" err="1" smtClean="0"/>
              <a:t>dan</a:t>
            </a:r>
            <a:r>
              <a:rPr lang="en-US" sz="1800" dirty="0" smtClean="0"/>
              <a:t> </a:t>
            </a:r>
            <a:r>
              <a:rPr lang="en-US" sz="1800" dirty="0" err="1" smtClean="0"/>
              <a:t>senantiasa</a:t>
            </a:r>
            <a:r>
              <a:rPr lang="en-US" sz="1800" dirty="0" smtClean="0"/>
              <a:t> </a:t>
            </a:r>
            <a:r>
              <a:rPr lang="en-US" sz="1800" dirty="0" err="1" smtClean="0"/>
              <a:t>berubah</a:t>
            </a:r>
            <a:r>
              <a:rPr lang="en-US" sz="1800" dirty="0" smtClean="0"/>
              <a:t>. </a:t>
            </a:r>
            <a:r>
              <a:rPr lang="en-US" sz="1800" dirty="0" err="1" smtClean="0"/>
              <a:t>Perencanaan</a:t>
            </a:r>
            <a:r>
              <a:rPr lang="en-US" sz="1800" dirty="0" smtClean="0"/>
              <a:t> formal </a:t>
            </a:r>
            <a:r>
              <a:rPr lang="en-US" sz="1800" dirty="0" err="1" smtClean="0"/>
              <a:t>merupakan</a:t>
            </a:r>
            <a:r>
              <a:rPr lang="en-US" sz="1800" dirty="0" smtClean="0"/>
              <a:t> </a:t>
            </a:r>
            <a:r>
              <a:rPr lang="en-US" sz="1800" dirty="0" err="1" smtClean="0"/>
              <a:t>suatu</a:t>
            </a:r>
            <a:r>
              <a:rPr lang="en-US" sz="1800" dirty="0" smtClean="0"/>
              <a:t> </a:t>
            </a:r>
            <a:r>
              <a:rPr lang="en-US" sz="1800" dirty="0" err="1" smtClean="0"/>
              <a:t>keharusan</a:t>
            </a:r>
            <a:r>
              <a:rPr lang="en-US" sz="1800" dirty="0" smtClean="0"/>
              <a:t> </a:t>
            </a:r>
            <a:r>
              <a:rPr lang="en-US" sz="1800" dirty="0" err="1" smtClean="0"/>
              <a:t>dan</a:t>
            </a:r>
            <a:r>
              <a:rPr lang="en-US" sz="1800" dirty="0" smtClean="0"/>
              <a:t> </a:t>
            </a:r>
            <a:r>
              <a:rPr lang="en-US" sz="1800" dirty="0" err="1" smtClean="0"/>
              <a:t>umumnya</a:t>
            </a:r>
            <a:r>
              <a:rPr lang="en-US" sz="1800" dirty="0" smtClean="0"/>
              <a:t> </a:t>
            </a:r>
            <a:r>
              <a:rPr lang="en-US" sz="1800" dirty="0" err="1" smtClean="0"/>
              <a:t>dilakukan</a:t>
            </a:r>
            <a:r>
              <a:rPr lang="en-US" sz="1800" dirty="0" smtClean="0"/>
              <a:t> </a:t>
            </a:r>
            <a:r>
              <a:rPr lang="en-US" sz="1800" dirty="0" err="1" smtClean="0"/>
              <a:t>dalam</a:t>
            </a:r>
            <a:r>
              <a:rPr lang="en-US" sz="1800" dirty="0" smtClean="0"/>
              <a:t> </a:t>
            </a:r>
            <a:r>
              <a:rPr lang="en-US" sz="1800" dirty="0" err="1" smtClean="0"/>
              <a:t>suatu</a:t>
            </a:r>
            <a:r>
              <a:rPr lang="en-US" sz="1800" dirty="0" smtClean="0"/>
              <a:t> </a:t>
            </a:r>
            <a:r>
              <a:rPr lang="en-US" sz="1800" dirty="0" err="1" smtClean="0"/>
              <a:t>kerangka</a:t>
            </a:r>
            <a:r>
              <a:rPr lang="en-US" sz="1800" dirty="0" smtClean="0"/>
              <a:t> </a:t>
            </a:r>
            <a:r>
              <a:rPr lang="en-US" sz="1800" dirty="0" err="1" smtClean="0"/>
              <a:t>penganggaran</a:t>
            </a:r>
            <a:r>
              <a:rPr lang="en-US" sz="1800" dirty="0" smtClean="0"/>
              <a:t> modal yang </a:t>
            </a:r>
            <a:r>
              <a:rPr lang="en-US" sz="1800" dirty="0" err="1" smtClean="0"/>
              <a:t>membandingkan</a:t>
            </a:r>
            <a:r>
              <a:rPr lang="en-US" sz="1800" dirty="0" smtClean="0"/>
              <a:t> </a:t>
            </a:r>
            <a:r>
              <a:rPr lang="en-US" sz="1800" dirty="0" err="1" smtClean="0"/>
              <a:t>manfaat</a:t>
            </a:r>
            <a:r>
              <a:rPr lang="en-US" sz="1800" dirty="0" smtClean="0"/>
              <a:t> </a:t>
            </a:r>
            <a:r>
              <a:rPr lang="en-US" sz="1800" dirty="0" err="1" smtClean="0"/>
              <a:t>dan</a:t>
            </a:r>
            <a:r>
              <a:rPr lang="en-US" sz="1800" dirty="0" smtClean="0"/>
              <a:t> </a:t>
            </a:r>
            <a:r>
              <a:rPr lang="en-US" sz="1800" dirty="0" err="1" smtClean="0"/>
              <a:t>biaya</a:t>
            </a:r>
            <a:r>
              <a:rPr lang="en-US" sz="1800" dirty="0" smtClean="0"/>
              <a:t> </a:t>
            </a:r>
            <a:r>
              <a:rPr lang="en-US" sz="1800" dirty="0" err="1" smtClean="0"/>
              <a:t>investasi</a:t>
            </a:r>
            <a:r>
              <a:rPr lang="en-US" sz="1800" dirty="0" smtClean="0"/>
              <a:t> yang </a:t>
            </a:r>
            <a:r>
              <a:rPr lang="en-US" sz="1800" dirty="0" err="1" smtClean="0"/>
              <a:t>diusulkan</a:t>
            </a:r>
            <a:r>
              <a:rPr lang="en-US" sz="1800" dirty="0" smtClean="0"/>
              <a:t>.</a:t>
            </a:r>
          </a:p>
          <a:p>
            <a:r>
              <a:rPr lang="en-US" sz="1800" dirty="0" err="1" smtClean="0"/>
              <a:t>Dalam</a:t>
            </a:r>
            <a:r>
              <a:rPr lang="en-US" sz="1800" dirty="0" smtClean="0"/>
              <a:t> </a:t>
            </a:r>
            <a:r>
              <a:rPr lang="en-US" sz="1800" dirty="0" err="1" smtClean="0"/>
              <a:t>lingkungan</a:t>
            </a:r>
            <a:r>
              <a:rPr lang="en-US" sz="1800" dirty="0" smtClean="0"/>
              <a:t> </a:t>
            </a:r>
            <a:r>
              <a:rPr lang="en-US" sz="1800" dirty="0" err="1" smtClean="0"/>
              <a:t>internasional</a:t>
            </a:r>
            <a:r>
              <a:rPr lang="en-US" sz="1800" dirty="0" smtClean="0"/>
              <a:t>, </a:t>
            </a:r>
            <a:r>
              <a:rPr lang="en-US" sz="1800" dirty="0" err="1" smtClean="0"/>
              <a:t>perencanaan</a:t>
            </a:r>
            <a:r>
              <a:rPr lang="en-US" sz="1800" dirty="0" smtClean="0"/>
              <a:t> </a:t>
            </a:r>
            <a:r>
              <a:rPr lang="en-US" sz="1800" dirty="0" err="1" smtClean="0"/>
              <a:t>investasi</a:t>
            </a:r>
            <a:r>
              <a:rPr lang="en-US" sz="1800" dirty="0" smtClean="0"/>
              <a:t> </a:t>
            </a:r>
            <a:r>
              <a:rPr lang="en-US" sz="1800" dirty="0" err="1" smtClean="0"/>
              <a:t>tidak</a:t>
            </a:r>
            <a:r>
              <a:rPr lang="en-US" sz="1800" dirty="0" smtClean="0"/>
              <a:t> </a:t>
            </a:r>
            <a:r>
              <a:rPr lang="en-US" sz="1800" dirty="0" err="1" smtClean="0"/>
              <a:t>sesederhana</a:t>
            </a:r>
            <a:r>
              <a:rPr lang="en-US" sz="1800" dirty="0" smtClean="0"/>
              <a:t> </a:t>
            </a:r>
            <a:r>
              <a:rPr lang="en-US" sz="1800" dirty="0" err="1" smtClean="0"/>
              <a:t>itu</a:t>
            </a:r>
            <a:r>
              <a:rPr lang="en-US" sz="1800" dirty="0" smtClean="0"/>
              <a:t>. </a:t>
            </a:r>
            <a:r>
              <a:rPr lang="en-US" sz="1800" dirty="0" err="1" smtClean="0"/>
              <a:t>Perbedaan</a:t>
            </a:r>
            <a:r>
              <a:rPr lang="en-US" sz="1800" dirty="0" smtClean="0"/>
              <a:t> </a:t>
            </a:r>
            <a:r>
              <a:rPr lang="en-US" sz="1800" dirty="0" err="1" smtClean="0"/>
              <a:t>dalam</a:t>
            </a:r>
            <a:r>
              <a:rPr lang="en-US" sz="1800" dirty="0" smtClean="0"/>
              <a:t> </a:t>
            </a:r>
            <a:r>
              <a:rPr lang="en-US" sz="1800" dirty="0" err="1" smtClean="0"/>
              <a:t>hukum</a:t>
            </a:r>
            <a:r>
              <a:rPr lang="en-US" sz="1800" dirty="0" smtClean="0"/>
              <a:t> </a:t>
            </a:r>
            <a:r>
              <a:rPr lang="en-US" sz="1800" dirty="0" err="1" smtClean="0"/>
              <a:t>pajak</a:t>
            </a:r>
            <a:r>
              <a:rPr lang="en-US" sz="1800" dirty="0" smtClean="0"/>
              <a:t>, </a:t>
            </a:r>
            <a:r>
              <a:rPr lang="en-US" sz="1800" dirty="0" err="1" smtClean="0"/>
              <a:t>sistem</a:t>
            </a:r>
            <a:r>
              <a:rPr lang="en-US" sz="1800" dirty="0" smtClean="0"/>
              <a:t> </a:t>
            </a:r>
            <a:r>
              <a:rPr lang="en-US" sz="1800" dirty="0" err="1" smtClean="0"/>
              <a:t>akuntansi</a:t>
            </a:r>
            <a:r>
              <a:rPr lang="en-US" sz="1800" dirty="0" smtClean="0"/>
              <a:t>, </a:t>
            </a:r>
            <a:r>
              <a:rPr lang="en-US" sz="1800" dirty="0" err="1" smtClean="0"/>
              <a:t>laju</a:t>
            </a:r>
            <a:r>
              <a:rPr lang="en-US" sz="1800" dirty="0" smtClean="0"/>
              <a:t> </a:t>
            </a:r>
            <a:r>
              <a:rPr lang="en-US" sz="1800" dirty="0" err="1" smtClean="0"/>
              <a:t>inflasi</a:t>
            </a:r>
            <a:r>
              <a:rPr lang="en-US" sz="1800" dirty="0" smtClean="0"/>
              <a:t>, </a:t>
            </a:r>
            <a:r>
              <a:rPr lang="en-US" sz="1800" dirty="0" err="1" smtClean="0"/>
              <a:t>risiko</a:t>
            </a:r>
            <a:r>
              <a:rPr lang="en-US" sz="1800" dirty="0" smtClean="0"/>
              <a:t> </a:t>
            </a:r>
            <a:r>
              <a:rPr lang="en-US" sz="1800" dirty="0" err="1" smtClean="0"/>
              <a:t>nasionalisasi</a:t>
            </a:r>
            <a:r>
              <a:rPr lang="en-US" sz="1800" dirty="0" smtClean="0"/>
              <a:t>, </a:t>
            </a:r>
            <a:r>
              <a:rPr lang="en-US" sz="1800" dirty="0" err="1" smtClean="0"/>
              <a:t>kerangka</a:t>
            </a:r>
            <a:r>
              <a:rPr lang="en-US" sz="1800" dirty="0" smtClean="0"/>
              <a:t> </a:t>
            </a:r>
            <a:r>
              <a:rPr lang="en-US" sz="1800" dirty="0" err="1" smtClean="0"/>
              <a:t>mata</a:t>
            </a:r>
            <a:r>
              <a:rPr lang="en-US" sz="1800" dirty="0" smtClean="0"/>
              <a:t> </a:t>
            </a:r>
            <a:r>
              <a:rPr lang="en-US" sz="1800" dirty="0" err="1" smtClean="0"/>
              <a:t>uang</a:t>
            </a:r>
            <a:r>
              <a:rPr lang="en-US" sz="1800" dirty="0" smtClean="0"/>
              <a:t>, </a:t>
            </a:r>
            <a:r>
              <a:rPr lang="en-US" sz="1800" dirty="0" err="1" smtClean="0"/>
              <a:t>segmentasi</a:t>
            </a:r>
            <a:r>
              <a:rPr lang="en-US" sz="1800" dirty="0" smtClean="0"/>
              <a:t> </a:t>
            </a:r>
            <a:r>
              <a:rPr lang="en-US" sz="1800" dirty="0" err="1" smtClean="0"/>
              <a:t>pasar</a:t>
            </a:r>
            <a:r>
              <a:rPr lang="en-US" sz="1800" dirty="0" smtClean="0"/>
              <a:t>, </a:t>
            </a:r>
            <a:r>
              <a:rPr lang="en-US" sz="1800" dirty="0" err="1" smtClean="0"/>
              <a:t>pembatasan</a:t>
            </a:r>
            <a:r>
              <a:rPr lang="en-US" sz="1800" dirty="0" smtClean="0"/>
              <a:t> </a:t>
            </a:r>
            <a:r>
              <a:rPr lang="en-US" sz="1800" dirty="0" err="1" smtClean="0"/>
              <a:t>dalam</a:t>
            </a:r>
            <a:r>
              <a:rPr lang="en-US" sz="1800" dirty="0" smtClean="0"/>
              <a:t> </a:t>
            </a:r>
            <a:r>
              <a:rPr lang="en-US" sz="1800" dirty="0" err="1" smtClean="0"/>
              <a:t>pengalihan</a:t>
            </a:r>
            <a:r>
              <a:rPr lang="en-US" sz="1800" dirty="0" smtClean="0"/>
              <a:t> </a:t>
            </a:r>
            <a:r>
              <a:rPr lang="en-US" sz="1800" dirty="0" err="1" smtClean="0"/>
              <a:t>laba</a:t>
            </a:r>
            <a:r>
              <a:rPr lang="en-US" sz="1800" dirty="0" smtClean="0"/>
              <a:t> </a:t>
            </a:r>
            <a:r>
              <a:rPr lang="en-US" sz="1800" dirty="0" err="1" smtClean="0"/>
              <a:t>ditahan</a:t>
            </a:r>
            <a:r>
              <a:rPr lang="en-US" sz="1800" dirty="0" smtClean="0"/>
              <a:t> </a:t>
            </a:r>
            <a:r>
              <a:rPr lang="en-US" sz="1800" dirty="0" err="1" smtClean="0"/>
              <a:t>dan</a:t>
            </a:r>
            <a:r>
              <a:rPr lang="en-US" sz="1800" dirty="0" smtClean="0"/>
              <a:t> </a:t>
            </a:r>
            <a:r>
              <a:rPr lang="en-US" sz="1800" dirty="0" err="1" smtClean="0"/>
              <a:t>perbedaan</a:t>
            </a:r>
            <a:r>
              <a:rPr lang="en-US" sz="1800" dirty="0" smtClean="0"/>
              <a:t> </a:t>
            </a:r>
            <a:r>
              <a:rPr lang="en-US" sz="1800" dirty="0" err="1" smtClean="0"/>
              <a:t>dalam</a:t>
            </a:r>
            <a:r>
              <a:rPr lang="en-US" sz="1800" dirty="0" smtClean="0"/>
              <a:t> </a:t>
            </a:r>
            <a:r>
              <a:rPr lang="en-US" sz="1800" dirty="0" err="1" smtClean="0"/>
              <a:t>bahasa</a:t>
            </a:r>
            <a:r>
              <a:rPr lang="en-US" sz="1800" dirty="0" smtClean="0"/>
              <a:t> </a:t>
            </a:r>
            <a:r>
              <a:rPr lang="en-US" sz="1800" dirty="0" err="1" smtClean="0"/>
              <a:t>dan</a:t>
            </a:r>
            <a:r>
              <a:rPr lang="en-US" sz="1800" dirty="0" smtClean="0"/>
              <a:t> </a:t>
            </a:r>
            <a:r>
              <a:rPr lang="en-US" sz="1800" dirty="0" err="1" smtClean="0"/>
              <a:t>budaya</a:t>
            </a:r>
            <a:r>
              <a:rPr lang="en-US" sz="1800" dirty="0" smtClean="0"/>
              <a:t> </a:t>
            </a:r>
            <a:r>
              <a:rPr lang="en-US" sz="1800" dirty="0" err="1" smtClean="0"/>
              <a:t>menambah</a:t>
            </a:r>
            <a:r>
              <a:rPr lang="en-US" sz="1800" dirty="0" smtClean="0"/>
              <a:t> </a:t>
            </a:r>
            <a:r>
              <a:rPr lang="en-US" sz="1800" dirty="0" err="1" smtClean="0"/>
              <a:t>unsur-unsur</a:t>
            </a:r>
            <a:r>
              <a:rPr lang="en-US" sz="1800" dirty="0" smtClean="0"/>
              <a:t> </a:t>
            </a:r>
            <a:r>
              <a:rPr lang="en-US" sz="1800" dirty="0" err="1" smtClean="0"/>
              <a:t>kerumitan</a:t>
            </a:r>
            <a:r>
              <a:rPr lang="en-US" sz="1800" dirty="0" smtClean="0"/>
              <a:t> yang </a:t>
            </a:r>
            <a:r>
              <a:rPr lang="en-US" sz="1800" dirty="0" err="1" smtClean="0"/>
              <a:t>jarang</a:t>
            </a:r>
            <a:r>
              <a:rPr lang="en-US" sz="1800" dirty="0" smtClean="0"/>
              <a:t> </a:t>
            </a:r>
            <a:r>
              <a:rPr lang="en-US" sz="1800" dirty="0" err="1" smtClean="0"/>
              <a:t>ditemui</a:t>
            </a:r>
            <a:r>
              <a:rPr lang="en-US" sz="1800" dirty="0" smtClean="0"/>
              <a:t> </a:t>
            </a:r>
            <a:r>
              <a:rPr lang="en-US" sz="1800" dirty="0" err="1" smtClean="0"/>
              <a:t>dalam</a:t>
            </a:r>
            <a:r>
              <a:rPr lang="en-US" sz="1800" dirty="0" smtClean="0"/>
              <a:t> </a:t>
            </a:r>
            <a:r>
              <a:rPr lang="en-US" sz="1800" dirty="0" err="1" smtClean="0"/>
              <a:t>lingkungan</a:t>
            </a:r>
            <a:r>
              <a:rPr lang="en-US" sz="1800" dirty="0" smtClean="0"/>
              <a:t> </a:t>
            </a:r>
            <a:r>
              <a:rPr lang="en-US" sz="1800" dirty="0" err="1" smtClean="0"/>
              <a:t>domestik</a:t>
            </a:r>
            <a:r>
              <a:rPr lang="en-US" sz="1800" dirty="0" smtClean="0"/>
              <a:t>. </a:t>
            </a:r>
            <a:r>
              <a:rPr lang="en-US" sz="1800" dirty="0" err="1" smtClean="0"/>
              <a:t>Kesulitan</a:t>
            </a:r>
            <a:r>
              <a:rPr lang="en-US" sz="1800" dirty="0" smtClean="0"/>
              <a:t> </a:t>
            </a:r>
            <a:r>
              <a:rPr lang="en-US" sz="1800" dirty="0" err="1" smtClean="0"/>
              <a:t>untuk</a:t>
            </a:r>
            <a:r>
              <a:rPr lang="en-US" sz="1800" dirty="0" smtClean="0"/>
              <a:t> </a:t>
            </a:r>
            <a:r>
              <a:rPr lang="en-US" sz="1800" dirty="0" err="1" smtClean="0"/>
              <a:t>melakukan</a:t>
            </a:r>
            <a:r>
              <a:rPr lang="en-US" sz="1800" dirty="0" smtClean="0"/>
              <a:t> </a:t>
            </a:r>
            <a:r>
              <a:rPr lang="en-US" sz="1800" dirty="0" err="1" smtClean="0"/>
              <a:t>kuantifikasi</a:t>
            </a:r>
            <a:r>
              <a:rPr lang="en-US" sz="1800" dirty="0" smtClean="0"/>
              <a:t> </a:t>
            </a:r>
            <a:r>
              <a:rPr lang="en-US" sz="1800" dirty="0" err="1" smtClean="0"/>
              <a:t>atas</a:t>
            </a:r>
            <a:r>
              <a:rPr lang="en-US" sz="1800" dirty="0" smtClean="0"/>
              <a:t> data-data </a:t>
            </a:r>
            <a:r>
              <a:rPr lang="en-US" sz="1800" dirty="0" err="1" smtClean="0"/>
              <a:t>tersebut</a:t>
            </a:r>
            <a:r>
              <a:rPr lang="en-US" sz="1800" dirty="0" smtClean="0"/>
              <a:t> </a:t>
            </a:r>
            <a:r>
              <a:rPr lang="en-US" sz="1800" dirty="0" err="1" smtClean="0"/>
              <a:t>membuat</a:t>
            </a:r>
            <a:r>
              <a:rPr lang="en-US" sz="1800" dirty="0" smtClean="0"/>
              <a:t> </a:t>
            </a:r>
            <a:r>
              <a:rPr lang="en-US" sz="1800" dirty="0" err="1" smtClean="0"/>
              <a:t>masalah</a:t>
            </a:r>
            <a:r>
              <a:rPr lang="en-US" sz="1800" dirty="0" smtClean="0"/>
              <a:t> yang </a:t>
            </a:r>
            <a:r>
              <a:rPr lang="en-US" sz="1800" dirty="0" err="1" smtClean="0"/>
              <a:t>ada</a:t>
            </a:r>
            <a:r>
              <a:rPr lang="en-US" sz="1800" dirty="0" smtClean="0"/>
              <a:t> </a:t>
            </a:r>
            <a:r>
              <a:rPr lang="en-US" sz="1800" dirty="0" err="1" smtClean="0"/>
              <a:t>bertambah</a:t>
            </a:r>
            <a:r>
              <a:rPr lang="en-US" sz="1800" dirty="0" smtClean="0"/>
              <a:t> </a:t>
            </a:r>
            <a:r>
              <a:rPr lang="en-US" sz="1800" dirty="0" err="1" smtClean="0"/>
              <a:t>buruk</a:t>
            </a:r>
            <a:r>
              <a:rPr lang="en-US" sz="1800" dirty="0" smtClean="0"/>
              <a:t>.</a:t>
            </a:r>
            <a:endParaRPr lang="en-US" sz="18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457200"/>
          </a:xfrm>
        </p:spPr>
        <p:txBody>
          <a:bodyPr>
            <a:normAutofit fontScale="90000"/>
          </a:bodyPr>
          <a:lstStyle/>
          <a:p>
            <a:r>
              <a:rPr lang="en-US" sz="2800" b="1" dirty="0" smtClean="0"/>
              <a:t>BIAYA MODAL MULTINASIONAL</a:t>
            </a:r>
            <a:endParaRPr lang="en-US" sz="3200" dirty="0"/>
          </a:p>
        </p:txBody>
      </p:sp>
      <p:sp>
        <p:nvSpPr>
          <p:cNvPr id="3" name="Content Placeholder 2"/>
          <p:cNvSpPr>
            <a:spLocks noGrp="1"/>
          </p:cNvSpPr>
          <p:nvPr>
            <p:ph idx="1"/>
          </p:nvPr>
        </p:nvSpPr>
        <p:spPr>
          <a:xfrm>
            <a:off x="457200" y="914400"/>
            <a:ext cx="8229600" cy="5410200"/>
          </a:xfrm>
        </p:spPr>
        <p:txBody>
          <a:bodyPr>
            <a:normAutofit/>
          </a:bodyPr>
          <a:lstStyle/>
          <a:p>
            <a:r>
              <a:rPr lang="en-US" sz="1800" dirty="0" err="1" smtClean="0"/>
              <a:t>Jika</a:t>
            </a:r>
            <a:r>
              <a:rPr lang="en-US" sz="1800" dirty="0" smtClean="0"/>
              <a:t> </a:t>
            </a:r>
            <a:r>
              <a:rPr lang="en-US" sz="1800" dirty="0" err="1" smtClean="0"/>
              <a:t>investasi</a:t>
            </a:r>
            <a:r>
              <a:rPr lang="en-US" sz="1800" dirty="0" smtClean="0"/>
              <a:t> </a:t>
            </a:r>
            <a:r>
              <a:rPr lang="en-US" sz="1800" dirty="0" err="1" smtClean="0"/>
              <a:t>luar</a:t>
            </a:r>
            <a:r>
              <a:rPr lang="en-US" sz="1800" dirty="0" smtClean="0"/>
              <a:t> </a:t>
            </a:r>
            <a:r>
              <a:rPr lang="en-US" sz="1800" dirty="0" err="1" smtClean="0"/>
              <a:t>negeri</a:t>
            </a:r>
            <a:r>
              <a:rPr lang="en-US" sz="1800" dirty="0" smtClean="0"/>
              <a:t> </a:t>
            </a:r>
            <a:r>
              <a:rPr lang="en-US" sz="1800" dirty="0" err="1" smtClean="0"/>
              <a:t>dievaluasi</a:t>
            </a:r>
            <a:r>
              <a:rPr lang="en-US" sz="1800" dirty="0" smtClean="0"/>
              <a:t> </a:t>
            </a:r>
            <a:r>
              <a:rPr lang="en-US" sz="1800" dirty="0" err="1" smtClean="0"/>
              <a:t>dengan</a:t>
            </a:r>
            <a:r>
              <a:rPr lang="en-US" sz="1800" dirty="0" smtClean="0"/>
              <a:t> </a:t>
            </a:r>
            <a:r>
              <a:rPr lang="en-US" sz="1800" dirty="0" err="1" smtClean="0"/>
              <a:t>menggunakan</a:t>
            </a:r>
            <a:r>
              <a:rPr lang="en-US" sz="1800" dirty="0" smtClean="0"/>
              <a:t> model </a:t>
            </a:r>
            <a:r>
              <a:rPr lang="en-US" sz="1800" dirty="0" err="1" smtClean="0"/>
              <a:t>arus</a:t>
            </a:r>
            <a:r>
              <a:rPr lang="en-US" sz="1800" dirty="0" smtClean="0"/>
              <a:t> </a:t>
            </a:r>
            <a:r>
              <a:rPr lang="en-US" sz="1800" dirty="0" err="1" smtClean="0"/>
              <a:t>kas</a:t>
            </a:r>
            <a:r>
              <a:rPr lang="en-US" sz="1800" dirty="0" smtClean="0"/>
              <a:t> </a:t>
            </a:r>
            <a:r>
              <a:rPr lang="en-US" sz="1800" dirty="0" err="1" smtClean="0"/>
              <a:t>terdiskonto</a:t>
            </a:r>
            <a:r>
              <a:rPr lang="en-US" sz="1800" dirty="0" smtClean="0"/>
              <a:t>, </a:t>
            </a:r>
            <a:r>
              <a:rPr lang="en-US" sz="1800" dirty="0" err="1" smtClean="0"/>
              <a:t>maka</a:t>
            </a:r>
            <a:r>
              <a:rPr lang="en-US" sz="1800" dirty="0" smtClean="0"/>
              <a:t> </a:t>
            </a:r>
            <a:r>
              <a:rPr lang="en-US" sz="1800" dirty="0" err="1" smtClean="0"/>
              <a:t>tingkat</a:t>
            </a:r>
            <a:r>
              <a:rPr lang="en-US" sz="1800" dirty="0" smtClean="0"/>
              <a:t> </a:t>
            </a:r>
            <a:r>
              <a:rPr lang="en-US" sz="1800" dirty="0" err="1" smtClean="0"/>
              <a:t>diskonto</a:t>
            </a:r>
            <a:r>
              <a:rPr lang="en-US" sz="1800" dirty="0" smtClean="0"/>
              <a:t> yang </a:t>
            </a:r>
            <a:r>
              <a:rPr lang="en-US" sz="1800" dirty="0" err="1" smtClean="0"/>
              <a:t>tepat</a:t>
            </a:r>
            <a:r>
              <a:rPr lang="en-US" sz="1800" dirty="0" smtClean="0"/>
              <a:t> </a:t>
            </a:r>
            <a:r>
              <a:rPr lang="en-US" sz="1800" dirty="0" err="1" smtClean="0"/>
              <a:t>harus</a:t>
            </a:r>
            <a:r>
              <a:rPr lang="en-US" sz="1800" dirty="0" smtClean="0"/>
              <a:t> </a:t>
            </a:r>
            <a:r>
              <a:rPr lang="en-US" sz="1800" dirty="0" err="1" smtClean="0"/>
              <a:t>dikembangkan</a:t>
            </a:r>
            <a:r>
              <a:rPr lang="en-US" sz="1800" dirty="0" smtClean="0"/>
              <a:t>. </a:t>
            </a:r>
            <a:r>
              <a:rPr lang="en-US" sz="1800" dirty="0" err="1" smtClean="0"/>
              <a:t>Teori</a:t>
            </a:r>
            <a:r>
              <a:rPr lang="en-US" sz="1800" dirty="0" smtClean="0"/>
              <a:t> </a:t>
            </a:r>
            <a:r>
              <a:rPr lang="en-US" sz="1800" dirty="0" err="1" smtClean="0"/>
              <a:t>penganggaran</a:t>
            </a:r>
            <a:r>
              <a:rPr lang="en-US" sz="1800" dirty="0" smtClean="0"/>
              <a:t> modal </a:t>
            </a:r>
            <a:r>
              <a:rPr lang="en-US" sz="1800" dirty="0" err="1" smtClean="0"/>
              <a:t>secara</a:t>
            </a:r>
            <a:r>
              <a:rPr lang="en-US" sz="1800" dirty="0" smtClean="0"/>
              <a:t> </a:t>
            </a:r>
            <a:r>
              <a:rPr lang="en-US" sz="1800" dirty="0" err="1" smtClean="0"/>
              <a:t>khusus</a:t>
            </a:r>
            <a:r>
              <a:rPr lang="en-US" sz="1800" dirty="0" smtClean="0"/>
              <a:t> </a:t>
            </a:r>
            <a:r>
              <a:rPr lang="en-US" sz="1800" dirty="0" err="1" smtClean="0"/>
              <a:t>menggunakan</a:t>
            </a:r>
            <a:r>
              <a:rPr lang="en-US" sz="1800" dirty="0" smtClean="0"/>
              <a:t> </a:t>
            </a:r>
            <a:r>
              <a:rPr lang="en-US" sz="1800" dirty="0" err="1" smtClean="0"/>
              <a:t>biaya</a:t>
            </a:r>
            <a:r>
              <a:rPr lang="en-US" sz="1800" dirty="0" smtClean="0"/>
              <a:t> modal </a:t>
            </a:r>
            <a:r>
              <a:rPr lang="en-US" sz="1800" dirty="0" err="1" smtClean="0"/>
              <a:t>perusahaan</a:t>
            </a:r>
            <a:r>
              <a:rPr lang="en-US" sz="1800" dirty="0" smtClean="0"/>
              <a:t> </a:t>
            </a:r>
            <a:r>
              <a:rPr lang="en-US" sz="1800" dirty="0" err="1" smtClean="0"/>
              <a:t>sebagai</a:t>
            </a:r>
            <a:r>
              <a:rPr lang="en-US" sz="1800" dirty="0" smtClean="0"/>
              <a:t> </a:t>
            </a:r>
            <a:r>
              <a:rPr lang="en-US" sz="1800" dirty="0" err="1" smtClean="0"/>
              <a:t>tingkat</a:t>
            </a:r>
            <a:r>
              <a:rPr lang="en-US" sz="1800" dirty="0" smtClean="0"/>
              <a:t> </a:t>
            </a:r>
            <a:r>
              <a:rPr lang="en-US" sz="1800" dirty="0" err="1" smtClean="0"/>
              <a:t>diskontonya</a:t>
            </a:r>
            <a:r>
              <a:rPr lang="en-US" sz="1800" dirty="0" smtClean="0"/>
              <a:t>, </a:t>
            </a:r>
            <a:r>
              <a:rPr lang="en-US" sz="1800" dirty="0" err="1" smtClean="0"/>
              <a:t>dengan</a:t>
            </a:r>
            <a:r>
              <a:rPr lang="en-US" sz="1800" dirty="0" smtClean="0"/>
              <a:t> </a:t>
            </a:r>
            <a:r>
              <a:rPr lang="en-US" sz="1800" dirty="0" err="1" smtClean="0"/>
              <a:t>demikian</a:t>
            </a:r>
            <a:r>
              <a:rPr lang="en-US" sz="1800" dirty="0" smtClean="0"/>
              <a:t> </a:t>
            </a:r>
            <a:r>
              <a:rPr lang="en-US" sz="1800" dirty="0" err="1" smtClean="0"/>
              <a:t>suatu</a:t>
            </a:r>
            <a:r>
              <a:rPr lang="en-US" sz="1800" dirty="0" smtClean="0"/>
              <a:t> </a:t>
            </a:r>
            <a:r>
              <a:rPr lang="en-US" sz="1800" dirty="0" err="1" smtClean="0"/>
              <a:t>proyek</a:t>
            </a:r>
            <a:r>
              <a:rPr lang="en-US" sz="1800" dirty="0" smtClean="0"/>
              <a:t> </a:t>
            </a:r>
            <a:r>
              <a:rPr lang="en-US" sz="1800" dirty="0" err="1" smtClean="0"/>
              <a:t>harus</a:t>
            </a:r>
            <a:r>
              <a:rPr lang="en-US" sz="1800" dirty="0" smtClean="0"/>
              <a:t> </a:t>
            </a:r>
            <a:r>
              <a:rPr lang="en-US" sz="1800" dirty="0" err="1" smtClean="0"/>
              <a:t>menghasilkan</a:t>
            </a:r>
            <a:r>
              <a:rPr lang="en-US" sz="1800" dirty="0" smtClean="0"/>
              <a:t> </a:t>
            </a:r>
            <a:r>
              <a:rPr lang="en-US" sz="1800" dirty="0" err="1" smtClean="0"/>
              <a:t>pengembalian</a:t>
            </a:r>
            <a:r>
              <a:rPr lang="en-US" sz="1800" dirty="0" smtClean="0"/>
              <a:t> yang </a:t>
            </a:r>
            <a:r>
              <a:rPr lang="en-US" sz="1800" dirty="0" err="1" smtClean="0"/>
              <a:t>setidaknya</a:t>
            </a:r>
            <a:r>
              <a:rPr lang="en-US" sz="1800" dirty="0" smtClean="0"/>
              <a:t> </a:t>
            </a:r>
            <a:r>
              <a:rPr lang="en-US" sz="1800" dirty="0" err="1" smtClean="0"/>
              <a:t>sama</a:t>
            </a:r>
            <a:r>
              <a:rPr lang="en-US" sz="1800" dirty="0" smtClean="0"/>
              <a:t> </a:t>
            </a:r>
            <a:r>
              <a:rPr lang="en-US" sz="1800" dirty="0" err="1" smtClean="0"/>
              <a:t>dengan</a:t>
            </a:r>
            <a:r>
              <a:rPr lang="en-US" sz="1800" dirty="0" smtClean="0"/>
              <a:t> </a:t>
            </a:r>
            <a:r>
              <a:rPr lang="en-US" sz="1800" dirty="0" err="1" smtClean="0"/>
              <a:t>biaya</a:t>
            </a:r>
            <a:r>
              <a:rPr lang="en-US" sz="1800" dirty="0" smtClean="0"/>
              <a:t> modal </a:t>
            </a:r>
            <a:r>
              <a:rPr lang="en-US" sz="1800" dirty="0" err="1" smtClean="0"/>
              <a:t>perusahaan</a:t>
            </a:r>
            <a:r>
              <a:rPr lang="en-US" sz="1800" dirty="0" smtClean="0"/>
              <a:t> agar </a:t>
            </a:r>
            <a:r>
              <a:rPr lang="en-US" sz="1800" dirty="0" err="1" smtClean="0"/>
              <a:t>dapat</a:t>
            </a:r>
            <a:r>
              <a:rPr lang="en-US" sz="1800" dirty="0" smtClean="0"/>
              <a:t> </a:t>
            </a:r>
            <a:r>
              <a:rPr lang="en-US" sz="1800" dirty="0" err="1" smtClean="0"/>
              <a:t>diterima</a:t>
            </a:r>
            <a:r>
              <a:rPr lang="en-US" sz="1800" dirty="0" smtClean="0"/>
              <a:t>. Tingkat </a:t>
            </a:r>
            <a:r>
              <a:rPr lang="en-US" sz="1800" dirty="0" err="1" smtClean="0"/>
              <a:t>patokan</a:t>
            </a:r>
            <a:r>
              <a:rPr lang="en-US" sz="1800" dirty="0" smtClean="0"/>
              <a:t> (hurdle rate) </a:t>
            </a:r>
            <a:r>
              <a:rPr lang="en-US" sz="1800" dirty="0" err="1" smtClean="0"/>
              <a:t>ini</a:t>
            </a:r>
            <a:r>
              <a:rPr lang="en-US" sz="1800" dirty="0" smtClean="0"/>
              <a:t> </a:t>
            </a:r>
            <a:r>
              <a:rPr lang="en-US" sz="1800" dirty="0" err="1" smtClean="0"/>
              <a:t>berkaitan</a:t>
            </a:r>
            <a:r>
              <a:rPr lang="en-US" sz="1800" dirty="0" smtClean="0"/>
              <a:t> </a:t>
            </a:r>
            <a:r>
              <a:rPr lang="en-US" sz="1800" dirty="0" err="1" smtClean="0"/>
              <a:t>dengan</a:t>
            </a:r>
            <a:r>
              <a:rPr lang="en-US" sz="1800" dirty="0" smtClean="0"/>
              <a:t> </a:t>
            </a:r>
            <a:r>
              <a:rPr lang="en-US" sz="1800" dirty="0" err="1" smtClean="0"/>
              <a:t>proporsi</a:t>
            </a:r>
            <a:r>
              <a:rPr lang="en-US" sz="1800" dirty="0" smtClean="0"/>
              <a:t> </a:t>
            </a:r>
            <a:r>
              <a:rPr lang="en-US" sz="1800" dirty="0" err="1" smtClean="0"/>
              <a:t>utang</a:t>
            </a:r>
            <a:r>
              <a:rPr lang="en-US" sz="1800" dirty="0" smtClean="0"/>
              <a:t> </a:t>
            </a:r>
            <a:r>
              <a:rPr lang="en-US" sz="1800" dirty="0" err="1" smtClean="0"/>
              <a:t>dan</a:t>
            </a:r>
            <a:r>
              <a:rPr lang="en-US" sz="1800" dirty="0" smtClean="0"/>
              <a:t> </a:t>
            </a:r>
            <a:r>
              <a:rPr lang="en-US" sz="1800" dirty="0" err="1" smtClean="0"/>
              <a:t>ekuitas</a:t>
            </a:r>
            <a:r>
              <a:rPr lang="en-US" sz="1800" dirty="0" smtClean="0"/>
              <a:t> </a:t>
            </a:r>
            <a:r>
              <a:rPr lang="en-US" sz="1800" dirty="0" err="1" smtClean="0"/>
              <a:t>dalam</a:t>
            </a:r>
            <a:r>
              <a:rPr lang="en-US" sz="1800" dirty="0" smtClean="0"/>
              <a:t> </a:t>
            </a:r>
            <a:r>
              <a:rPr lang="en-US" sz="1800" dirty="0" err="1" smtClean="0"/>
              <a:t>struktur</a:t>
            </a:r>
            <a:r>
              <a:rPr lang="en-US" sz="1800" dirty="0" smtClean="0"/>
              <a:t> </a:t>
            </a:r>
            <a:r>
              <a:rPr lang="en-US" sz="1800" dirty="0" err="1" smtClean="0"/>
              <a:t>keuangan</a:t>
            </a:r>
            <a:r>
              <a:rPr lang="en-US" sz="1800" dirty="0" smtClean="0"/>
              <a:t> </a:t>
            </a:r>
            <a:r>
              <a:rPr lang="en-US" sz="1800" dirty="0" err="1" smtClean="0"/>
              <a:t>perusahaan</a:t>
            </a:r>
            <a:r>
              <a:rPr lang="en-US" sz="1800" dirty="0" smtClean="0"/>
              <a:t> </a:t>
            </a:r>
            <a:r>
              <a:rPr lang="en-US" sz="1800" dirty="0" err="1" smtClean="0"/>
              <a:t>sebagai</a:t>
            </a:r>
            <a:r>
              <a:rPr lang="en-US" sz="1800" dirty="0" smtClean="0"/>
              <a:t> </a:t>
            </a:r>
            <a:r>
              <a:rPr lang="en-US" sz="1800" dirty="0" err="1" smtClean="0"/>
              <a:t>berikut</a:t>
            </a:r>
            <a:r>
              <a:rPr lang="en-US" sz="1800" dirty="0" smtClean="0"/>
              <a:t>.</a:t>
            </a:r>
          </a:p>
          <a:p>
            <a:pPr>
              <a:buNone/>
            </a:pPr>
            <a:endParaRPr lang="en-US" sz="1800" dirty="0" smtClean="0"/>
          </a:p>
          <a:p>
            <a:r>
              <a:rPr lang="en-US" sz="1800" dirty="0" err="1" smtClean="0"/>
              <a:t>Satu</a:t>
            </a:r>
            <a:r>
              <a:rPr lang="en-US" sz="1800" dirty="0" smtClean="0"/>
              <a:t> </a:t>
            </a:r>
            <a:r>
              <a:rPr lang="en-US" sz="1800" dirty="0" err="1" smtClean="0"/>
              <a:t>metode</a:t>
            </a:r>
            <a:r>
              <a:rPr lang="en-US" sz="1800" dirty="0" smtClean="0"/>
              <a:t> yang </a:t>
            </a:r>
            <a:r>
              <a:rPr lang="en-US" sz="1800" dirty="0" err="1" smtClean="0"/>
              <a:t>populer</a:t>
            </a:r>
            <a:r>
              <a:rPr lang="en-US" sz="1800" dirty="0" smtClean="0"/>
              <a:t> </a:t>
            </a:r>
            <a:r>
              <a:rPr lang="en-US" sz="1800" dirty="0" err="1" smtClean="0"/>
              <a:t>menggabungkan</a:t>
            </a:r>
            <a:r>
              <a:rPr lang="en-US" sz="1800" dirty="0" smtClean="0"/>
              <a:t> </a:t>
            </a:r>
            <a:r>
              <a:rPr lang="en-US" sz="1800" dirty="0" err="1" smtClean="0"/>
              <a:t>ekspektasi</a:t>
            </a:r>
            <a:r>
              <a:rPr lang="en-US" sz="1800" dirty="0" smtClean="0"/>
              <a:t> </a:t>
            </a:r>
            <a:r>
              <a:rPr lang="en-US" sz="1800" dirty="0" err="1" smtClean="0"/>
              <a:t>pengembalian</a:t>
            </a:r>
            <a:r>
              <a:rPr lang="en-US" sz="1800" dirty="0" smtClean="0"/>
              <a:t> </a:t>
            </a:r>
            <a:r>
              <a:rPr lang="en-US" sz="1800" dirty="0" err="1" smtClean="0"/>
              <a:t>dividen</a:t>
            </a:r>
            <a:r>
              <a:rPr lang="en-US" sz="1800" dirty="0" smtClean="0"/>
              <a:t> </a:t>
            </a:r>
            <a:r>
              <a:rPr lang="en-US" sz="1800" dirty="0" err="1" smtClean="0"/>
              <a:t>dengan</a:t>
            </a:r>
            <a:r>
              <a:rPr lang="en-US" sz="1800" dirty="0" smtClean="0"/>
              <a:t> </a:t>
            </a:r>
            <a:r>
              <a:rPr lang="en-US" sz="1800" dirty="0" err="1" smtClean="0"/>
              <a:t>ekspektasi</a:t>
            </a:r>
            <a:r>
              <a:rPr lang="en-US" sz="1800" dirty="0" smtClean="0"/>
              <a:t> </a:t>
            </a:r>
            <a:r>
              <a:rPr lang="en-US" sz="1800" dirty="0" err="1" smtClean="0"/>
              <a:t>tingkat</a:t>
            </a:r>
            <a:r>
              <a:rPr lang="en-US" sz="1800" dirty="0" smtClean="0"/>
              <a:t> </a:t>
            </a:r>
            <a:r>
              <a:rPr lang="en-US" sz="1800" dirty="0" err="1" smtClean="0"/>
              <a:t>pertumbuhan</a:t>
            </a:r>
            <a:r>
              <a:rPr lang="en-US" sz="1800" dirty="0" smtClean="0"/>
              <a:t> </a:t>
            </a:r>
            <a:r>
              <a:rPr lang="en-US" sz="1800" dirty="0" err="1" smtClean="0"/>
              <a:t>dividen</a:t>
            </a:r>
            <a:r>
              <a:rPr lang="en-US" sz="1800" dirty="0" smtClean="0"/>
              <a:t>. </a:t>
            </a:r>
            <a:endParaRPr lang="en-US" sz="1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dirty="0" err="1" smtClean="0"/>
              <a:t>ekspektasi</a:t>
            </a:r>
            <a:r>
              <a:rPr lang="en-US" sz="5400" dirty="0" smtClean="0"/>
              <a:t> </a:t>
            </a:r>
            <a:r>
              <a:rPr lang="en-US" sz="5400" dirty="0" err="1" smtClean="0"/>
              <a:t>pengembalian</a:t>
            </a:r>
            <a:r>
              <a:rPr lang="en-US" sz="5400" dirty="0" smtClean="0"/>
              <a:t> </a:t>
            </a:r>
            <a:r>
              <a:rPr lang="en-US" sz="5400" dirty="0" err="1" smtClean="0"/>
              <a:t>dividen</a:t>
            </a:r>
            <a:endParaRPr lang="en-US" dirty="0"/>
          </a:p>
        </p:txBody>
      </p:sp>
      <p:sp>
        <p:nvSpPr>
          <p:cNvPr id="3" name="Content Placeholder 2"/>
          <p:cNvSpPr>
            <a:spLocks noGrp="1"/>
          </p:cNvSpPr>
          <p:nvPr>
            <p:ph idx="1"/>
          </p:nvPr>
        </p:nvSpPr>
        <p:spPr/>
        <p:txBody>
          <a:bodyPr/>
          <a:lstStyle/>
          <a:p>
            <a:pPr>
              <a:buNone/>
            </a:pPr>
            <a:r>
              <a:rPr lang="en-US" sz="2800" dirty="0" smtClean="0"/>
              <a:t>				 </a:t>
            </a:r>
            <a:r>
              <a:rPr lang="en-US" sz="2800" dirty="0" err="1" smtClean="0"/>
              <a:t>Ke</a:t>
            </a:r>
            <a:r>
              <a:rPr lang="en-US" sz="2800" dirty="0" smtClean="0"/>
              <a:t> = Di/Po + g.</a:t>
            </a:r>
          </a:p>
          <a:p>
            <a:endParaRPr lang="en-US" sz="2800" dirty="0" smtClean="0"/>
          </a:p>
          <a:p>
            <a:pPr>
              <a:buNone/>
            </a:pPr>
            <a:r>
              <a:rPr lang="en-US" sz="2800" dirty="0" err="1" smtClean="0"/>
              <a:t>Dengan</a:t>
            </a:r>
            <a:r>
              <a:rPr lang="en-US" sz="2800" dirty="0" smtClean="0"/>
              <a:t> </a:t>
            </a:r>
            <a:r>
              <a:rPr lang="en-US" sz="2800" dirty="0" err="1" smtClean="0"/>
              <a:t>mengasumsikan</a:t>
            </a:r>
            <a:r>
              <a:rPr lang="en-US" sz="2800" dirty="0" smtClean="0"/>
              <a:t> </a:t>
            </a:r>
          </a:p>
          <a:p>
            <a:r>
              <a:rPr lang="en-US" sz="2800" dirty="0" smtClean="0"/>
              <a:t>D</a:t>
            </a:r>
            <a:r>
              <a:rPr lang="en-US" sz="2800" baseline="-25000" dirty="0" smtClean="0"/>
              <a:t>i</a:t>
            </a:r>
            <a:r>
              <a:rPr lang="en-US" sz="2800" dirty="0" smtClean="0"/>
              <a:t> = </a:t>
            </a:r>
            <a:r>
              <a:rPr lang="en-US" sz="2800" dirty="0" err="1" smtClean="0"/>
              <a:t>ekspektasi</a:t>
            </a:r>
            <a:r>
              <a:rPr lang="en-US" sz="2800" dirty="0" smtClean="0"/>
              <a:t> </a:t>
            </a:r>
            <a:r>
              <a:rPr lang="en-US" sz="2800" dirty="0" err="1" smtClean="0"/>
              <a:t>dividen</a:t>
            </a:r>
            <a:r>
              <a:rPr lang="en-US" sz="2800" dirty="0" smtClean="0"/>
              <a:t> per </a:t>
            </a:r>
            <a:r>
              <a:rPr lang="en-US" sz="2800" dirty="0" err="1" smtClean="0"/>
              <a:t>lembar</a:t>
            </a:r>
            <a:r>
              <a:rPr lang="en-US" sz="2800" dirty="0" smtClean="0"/>
              <a:t> </a:t>
            </a:r>
            <a:r>
              <a:rPr lang="en-US" sz="2800" dirty="0" err="1" smtClean="0"/>
              <a:t>saham</a:t>
            </a:r>
            <a:r>
              <a:rPr lang="en-US" sz="2800" dirty="0" smtClean="0"/>
              <a:t> </a:t>
            </a:r>
            <a:r>
              <a:rPr lang="en-US" sz="2800" dirty="0" err="1" smtClean="0"/>
              <a:t>pada</a:t>
            </a:r>
            <a:r>
              <a:rPr lang="en-US" sz="2800" dirty="0" smtClean="0"/>
              <a:t> </a:t>
            </a:r>
          </a:p>
          <a:p>
            <a:pPr>
              <a:buNone/>
            </a:pPr>
            <a:r>
              <a:rPr lang="en-US" sz="2800" dirty="0" smtClean="0"/>
              <a:t>		 </a:t>
            </a:r>
            <a:r>
              <a:rPr lang="en-US" sz="2800" dirty="0" err="1" smtClean="0"/>
              <a:t>akhir</a:t>
            </a:r>
            <a:r>
              <a:rPr lang="en-US" sz="2800" dirty="0" smtClean="0"/>
              <a:t> </a:t>
            </a:r>
            <a:r>
              <a:rPr lang="en-US" sz="2800" dirty="0" err="1" smtClean="0"/>
              <a:t>periode</a:t>
            </a:r>
            <a:r>
              <a:rPr lang="en-US" sz="2800" dirty="0" smtClean="0"/>
              <a:t>. </a:t>
            </a:r>
          </a:p>
          <a:p>
            <a:r>
              <a:rPr lang="en-US" sz="2800" dirty="0" smtClean="0"/>
              <a:t>P</a:t>
            </a:r>
            <a:r>
              <a:rPr lang="en-US" sz="2800" baseline="-25000" dirty="0" smtClean="0"/>
              <a:t>o</a:t>
            </a:r>
            <a:r>
              <a:rPr lang="en-US" sz="2800" dirty="0" smtClean="0"/>
              <a:t> = </a:t>
            </a:r>
            <a:r>
              <a:rPr lang="en-US" sz="2800" dirty="0" err="1" smtClean="0"/>
              <a:t>harga</a:t>
            </a:r>
            <a:r>
              <a:rPr lang="en-US" sz="2800" dirty="0" smtClean="0"/>
              <a:t> </a:t>
            </a:r>
            <a:r>
              <a:rPr lang="en-US" sz="2800" dirty="0" err="1" smtClean="0"/>
              <a:t>pasar</a:t>
            </a:r>
            <a:r>
              <a:rPr lang="en-US" sz="2800" dirty="0" smtClean="0"/>
              <a:t> </a:t>
            </a:r>
            <a:r>
              <a:rPr lang="en-US" sz="2800" dirty="0" err="1" smtClean="0"/>
              <a:t>kini</a:t>
            </a:r>
            <a:r>
              <a:rPr lang="en-US" sz="2800" dirty="0" smtClean="0"/>
              <a:t> </a:t>
            </a:r>
            <a:r>
              <a:rPr lang="en-US" sz="2800" dirty="0" err="1" smtClean="0"/>
              <a:t>saham</a:t>
            </a:r>
            <a:r>
              <a:rPr lang="en-US" sz="2800" dirty="0" smtClean="0"/>
              <a:t> </a:t>
            </a:r>
            <a:r>
              <a:rPr lang="en-US" sz="2800" dirty="0" err="1" smtClean="0"/>
              <a:t>pada</a:t>
            </a:r>
            <a:r>
              <a:rPr lang="en-US" sz="2800" dirty="0" smtClean="0"/>
              <a:t> </a:t>
            </a:r>
            <a:r>
              <a:rPr lang="en-US" sz="2800" dirty="0" err="1" smtClean="0"/>
              <a:t>awal</a:t>
            </a:r>
            <a:r>
              <a:rPr lang="en-US" sz="2800" dirty="0" smtClean="0"/>
              <a:t> </a:t>
            </a:r>
            <a:r>
              <a:rPr lang="en-US" sz="2800" dirty="0" err="1" smtClean="0"/>
              <a:t>periode</a:t>
            </a:r>
            <a:r>
              <a:rPr lang="en-US" sz="2800" dirty="0" smtClean="0"/>
              <a:t> </a:t>
            </a:r>
            <a:r>
              <a:rPr lang="en-US" sz="2800" dirty="0" err="1" smtClean="0"/>
              <a:t>dan</a:t>
            </a:r>
            <a:r>
              <a:rPr lang="en-US" sz="2800" dirty="0" smtClean="0"/>
              <a:t> g   = </a:t>
            </a:r>
            <a:r>
              <a:rPr lang="en-US" sz="2800" dirty="0" err="1" smtClean="0"/>
              <a:t>ekspektasi</a:t>
            </a:r>
            <a:r>
              <a:rPr lang="en-US" sz="2800" dirty="0" smtClean="0"/>
              <a:t> </a:t>
            </a:r>
            <a:r>
              <a:rPr lang="en-US" sz="2800" dirty="0" err="1" smtClean="0"/>
              <a:t>tingkat</a:t>
            </a:r>
            <a:r>
              <a:rPr lang="en-US" sz="2800" dirty="0" smtClean="0"/>
              <a:t> </a:t>
            </a:r>
            <a:r>
              <a:rPr lang="en-US" sz="2800" dirty="0" err="1" smtClean="0"/>
              <a:t>pertumbuhan</a:t>
            </a:r>
            <a:r>
              <a:rPr lang="en-US" sz="2800" dirty="0" smtClean="0"/>
              <a:t> </a:t>
            </a:r>
            <a:r>
              <a:rPr lang="en-US" sz="2800" dirty="0" err="1" smtClean="0"/>
              <a:t>dalam</a:t>
            </a:r>
            <a:r>
              <a:rPr lang="en-US" sz="2800" dirty="0" smtClean="0"/>
              <a:t> 	</a:t>
            </a:r>
            <a:r>
              <a:rPr lang="en-US" sz="2800" dirty="0" err="1" smtClean="0"/>
              <a:t>dividen</a:t>
            </a:r>
            <a:r>
              <a:rPr lang="en-US" sz="2800" dirty="0" smtClean="0"/>
              <a:t>, </a:t>
            </a:r>
            <a:r>
              <a:rPr lang="en-US" sz="2800" dirty="0" err="1" smtClean="0"/>
              <a:t>biaya</a:t>
            </a:r>
            <a:r>
              <a:rPr lang="en-US" sz="2800" dirty="0" smtClean="0"/>
              <a:t>  </a:t>
            </a:r>
            <a:r>
              <a:rPr lang="en-US" sz="2800" dirty="0" err="1" smtClean="0"/>
              <a:t>ekuitas</a:t>
            </a:r>
            <a:r>
              <a:rPr lang="en-US" sz="2800"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609600"/>
          </a:xfrm>
        </p:spPr>
        <p:txBody>
          <a:bodyPr>
            <a:normAutofit/>
          </a:bodyPr>
          <a:lstStyle/>
          <a:p>
            <a:r>
              <a:rPr lang="id-ID" sz="2800" b="1" dirty="0" smtClean="0"/>
              <a:t>SISTEM INFORMASI MANAJEMEN</a:t>
            </a:r>
            <a:endParaRPr lang="en-US" sz="3200" dirty="0"/>
          </a:p>
        </p:txBody>
      </p:sp>
      <p:sp>
        <p:nvSpPr>
          <p:cNvPr id="3" name="Content Placeholder 2"/>
          <p:cNvSpPr>
            <a:spLocks noGrp="1"/>
          </p:cNvSpPr>
          <p:nvPr>
            <p:ph idx="1"/>
          </p:nvPr>
        </p:nvSpPr>
        <p:spPr>
          <a:xfrm>
            <a:off x="457200" y="1219200"/>
            <a:ext cx="8229600" cy="5105400"/>
          </a:xfrm>
        </p:spPr>
        <p:txBody>
          <a:bodyPr>
            <a:normAutofit fontScale="92500" lnSpcReduction="20000"/>
          </a:bodyPr>
          <a:lstStyle/>
          <a:p>
            <a:pPr>
              <a:buNone/>
            </a:pPr>
            <a:r>
              <a:rPr lang="id-ID" sz="2000" b="1" dirty="0" smtClean="0"/>
              <a:t>Isu yang Berkaitan dengan Sistem</a:t>
            </a:r>
            <a:endParaRPr lang="id-ID" sz="2000" dirty="0" smtClean="0"/>
          </a:p>
          <a:p>
            <a:r>
              <a:rPr lang="id-ID" sz="2000" dirty="0" smtClean="0"/>
              <a:t>Jarak merupakan kerumitan yang jelas terlihat. Disebabkan oleh keadaan geografis, komunikasi informasi secara formal umumnya menggantikan kontak pribadi antar manajer operasi lokal dengan manajemen kantor pusat.</a:t>
            </a:r>
          </a:p>
          <a:p>
            <a:r>
              <a:rPr lang="id-ID" sz="2000" dirty="0" smtClean="0"/>
              <a:t>Tiga strategi teknologi informasi global, yang masing-masing berhubungan dengan jenis organisasi multinasional tertentu. Keberhasilan yang dicapai tergantung pada kesesuaian rancangan system dengan strategi perusahaan :</a:t>
            </a:r>
          </a:p>
          <a:p>
            <a:pPr>
              <a:buNone/>
            </a:pPr>
            <a:r>
              <a:rPr lang="en-US" sz="2000" dirty="0" smtClean="0"/>
              <a:t>	</a:t>
            </a:r>
            <a:r>
              <a:rPr lang="id-ID" sz="2000" dirty="0" smtClean="0"/>
              <a:t>a)     </a:t>
            </a:r>
            <a:r>
              <a:rPr lang="en-US" sz="2000" dirty="0" smtClean="0"/>
              <a:t> </a:t>
            </a:r>
            <a:r>
              <a:rPr lang="id-ID" sz="2000" dirty="0" smtClean="0"/>
              <a:t> penyebaran rendah dengan sentralisasi yang tinggi. Digunakan oleh </a:t>
            </a:r>
            <a:endParaRPr lang="en-US" sz="2000" dirty="0" smtClean="0"/>
          </a:p>
          <a:p>
            <a:pPr>
              <a:buNone/>
            </a:pPr>
            <a:r>
              <a:rPr lang="en-US" sz="2000" dirty="0" smtClean="0"/>
              <a:t>		</a:t>
            </a:r>
            <a:r>
              <a:rPr lang="id-ID" sz="2000" dirty="0" smtClean="0"/>
              <a:t>organisasi yang lebih kecil dengan operasi bisnis internasional yang </a:t>
            </a:r>
            <a:r>
              <a:rPr lang="en-US" sz="2000" dirty="0" smtClean="0"/>
              <a:t>	</a:t>
            </a:r>
            <a:r>
              <a:rPr lang="id-ID" sz="2000" dirty="0" smtClean="0"/>
              <a:t>terbatas dan system informasi domestik mendominasi kebutuhan</a:t>
            </a:r>
          </a:p>
          <a:p>
            <a:pPr>
              <a:buNone/>
            </a:pPr>
            <a:r>
              <a:rPr lang="en-US" sz="2000" dirty="0" smtClean="0"/>
              <a:t>	</a:t>
            </a:r>
            <a:r>
              <a:rPr lang="id-ID" sz="2000" dirty="0" smtClean="0"/>
              <a:t>b)      penyebaran tinggi dengan sentralisasi yang rendah. Anak perusahaan </a:t>
            </a:r>
            <a:r>
              <a:rPr lang="en-US" sz="2000" dirty="0" smtClean="0"/>
              <a:t>	</a:t>
            </a:r>
            <a:r>
              <a:rPr lang="id-ID" sz="2000" dirty="0" smtClean="0"/>
              <a:t>lokal diberi kendali yang signifikan atas pengembangan strategi </a:t>
            </a:r>
            <a:r>
              <a:rPr lang="en-US" sz="2000" dirty="0" smtClean="0"/>
              <a:t>	</a:t>
            </a:r>
            <a:r>
              <a:rPr lang="id-ID" sz="2000" dirty="0" smtClean="0"/>
              <a:t>teknologi infomasi dan system terkait mereka sendiri.</a:t>
            </a:r>
          </a:p>
          <a:p>
            <a:pPr>
              <a:buNone/>
            </a:pPr>
            <a:r>
              <a:rPr lang="en-US" sz="2000" dirty="0" smtClean="0"/>
              <a:t>	</a:t>
            </a:r>
            <a:r>
              <a:rPr lang="id-ID" sz="2000" dirty="0" smtClean="0"/>
              <a:t>c)      Penyebaran tinggi dengan sentralisasi yang tinggi. Disini strategi </a:t>
            </a:r>
            <a:r>
              <a:rPr lang="en-US" sz="2000" dirty="0" smtClean="0"/>
              <a:t>	</a:t>
            </a:r>
            <a:r>
              <a:rPr lang="id-ID" sz="2000" dirty="0" smtClean="0"/>
              <a:t>teknologi informasi global lokal dijalankan oleh perusahaan global </a:t>
            </a:r>
            <a:r>
              <a:rPr lang="en-US" sz="2000" dirty="0" smtClean="0"/>
              <a:t>	</a:t>
            </a:r>
            <a:r>
              <a:rPr lang="id-ID" sz="2000" dirty="0" smtClean="0"/>
              <a:t>dengan aliansi strategi di seluruh dunia. System informasi dirancang </a:t>
            </a:r>
            <a:r>
              <a:rPr lang="en-US" sz="2000" dirty="0" smtClean="0"/>
              <a:t>	</a:t>
            </a:r>
            <a:r>
              <a:rPr lang="id-ID" sz="2000" dirty="0" smtClean="0"/>
              <a:t>untuk mencerminkan kebutuhan perusahaan yang disesuaikan </a:t>
            </a:r>
            <a:r>
              <a:rPr lang="en-US" sz="2000" dirty="0" smtClean="0"/>
              <a:t>	</a:t>
            </a:r>
            <a:r>
              <a:rPr lang="id-ID" sz="2000" dirty="0" smtClean="0"/>
              <a:t>dengan keadaan lokal.</a:t>
            </a:r>
          </a:p>
          <a:p>
            <a:endParaRPr lang="id-ID" sz="20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533400"/>
          </a:xfrm>
        </p:spPr>
        <p:txBody>
          <a:bodyPr>
            <a:normAutofit/>
          </a:bodyPr>
          <a:lstStyle/>
          <a:p>
            <a:r>
              <a:rPr lang="id-ID" sz="3200" b="1" dirty="0" smtClean="0"/>
              <a:t>Masalah Informasi</a:t>
            </a:r>
            <a:endParaRPr lang="en-US" sz="3200" dirty="0">
              <a:solidFill>
                <a:srgbClr val="002060"/>
              </a:solidFill>
            </a:endParaRPr>
          </a:p>
        </p:txBody>
      </p:sp>
      <p:sp>
        <p:nvSpPr>
          <p:cNvPr id="3" name="Content Placeholder 2"/>
          <p:cNvSpPr>
            <a:spLocks noGrp="1"/>
          </p:cNvSpPr>
          <p:nvPr>
            <p:ph idx="1"/>
          </p:nvPr>
        </p:nvSpPr>
        <p:spPr>
          <a:xfrm>
            <a:off x="457200" y="1371600"/>
            <a:ext cx="8229600" cy="4953000"/>
          </a:xfrm>
        </p:spPr>
        <p:txBody>
          <a:bodyPr>
            <a:noAutofit/>
          </a:bodyPr>
          <a:lstStyle/>
          <a:p>
            <a:r>
              <a:rPr lang="id-ID" sz="2000" dirty="0" smtClean="0"/>
              <a:t>Akuntan manajemen mempersiapkan sejumlah informasi untuk manajemen perusahaan, mulai dari pengumpulan data hingga laporan likuiditas dan ramalan operasional berupa berbagai jenis pengeluaran beban. Untuk setiap kelompok data yang disampaikan manajemen perusahaan harus menentukan periode waktu yang relevan untuk laporan, tingkat akurasi yang diperlukan, frekuensi pelaporan dan biaya serta manfaat penyusutan dan penyampaian tepat waktu.</a:t>
            </a:r>
          </a:p>
          <a:p>
            <a:r>
              <a:rPr lang="id-ID" sz="2000" dirty="0" smtClean="0"/>
              <a:t>Disini faktor-faktor lingkungan juga mempengaruhi penggunaan informasi yang dihasilakn secara translasi. Laporan dari operasi luar negeri perusaaan multinasioanal AS umumnya ditranslasikan ke dalam nilai ekuivalen doalr agar para manajer kantor pusat di AS melakukan evaluasi terhadap investasi mereka dalam dolar</a:t>
            </a:r>
          </a:p>
          <a:p>
            <a:pPr>
              <a:buNone/>
            </a:pPr>
            <a:endParaRPr lang="en-US" sz="20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1011</TotalTime>
  <Words>993</Words>
  <Application>Microsoft Office PowerPoint</Application>
  <PresentationFormat>On-screen Show (4:3)</PresentationFormat>
  <Paragraphs>80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BAB 11</vt:lpstr>
      <vt:lpstr>perbedaan nasional dalam praktik akuntansi manajemen</vt:lpstr>
      <vt:lpstr>PEMBUATAN MODEL USAHA</vt:lpstr>
      <vt:lpstr>ALAT PERENCANAAN</vt:lpstr>
      <vt:lpstr>PENGANGGARAN MODAL</vt:lpstr>
      <vt:lpstr>BIAYA MODAL MULTINASIONAL</vt:lpstr>
      <vt:lpstr>ekspektasi pengembalian dividen</vt:lpstr>
      <vt:lpstr>SISTEM INFORMASI MANAJEMEN</vt:lpstr>
      <vt:lpstr>Masalah Informasi</vt:lpstr>
      <vt:lpstr>Isu-isu dalam Pengendalian Keuangan</vt:lpstr>
      <vt:lpstr>Slide 11</vt:lpstr>
      <vt:lpstr>Sistem Pengendalian domestik vs Multinasioanal</vt:lpstr>
      <vt:lpstr>Penganggaran Operasional</vt:lpstr>
      <vt:lpstr>Konsep biaya standar dan Kaizen</vt:lpstr>
      <vt:lpstr>Evaluasi Kinerja operasi Luar Negeri</vt:lpstr>
    </vt:vector>
  </TitlesOfParts>
  <Company>bp15t1zoob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II</dc:title>
  <dc:creator>yani</dc:creator>
  <cp:lastModifiedBy>anin</cp:lastModifiedBy>
  <cp:revision>173</cp:revision>
  <dcterms:created xsi:type="dcterms:W3CDTF">2012-02-21T05:40:55Z</dcterms:created>
  <dcterms:modified xsi:type="dcterms:W3CDTF">2014-06-19T08:05:35Z</dcterms:modified>
</cp:coreProperties>
</file>