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59" r:id="rId6"/>
    <p:sldId id="263" r:id="rId7"/>
    <p:sldId id="277" r:id="rId8"/>
    <p:sldId id="264" r:id="rId9"/>
    <p:sldId id="265" r:id="rId10"/>
    <p:sldId id="266" r:id="rId11"/>
    <p:sldId id="267" r:id="rId12"/>
    <p:sldId id="274" r:id="rId13"/>
    <p:sldId id="268" r:id="rId14"/>
    <p:sldId id="269" r:id="rId15"/>
    <p:sldId id="270"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44" autoAdjust="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95BC-F99A-46FD-A006-2B30BB8EDF3B}" type="datetimeFigureOut">
              <a:rPr lang="en-US" smtClean="0"/>
              <a:pPr/>
              <a:t>6/19/2014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95BC-F99A-46FD-A006-2B30BB8EDF3B}"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95BC-F99A-46FD-A006-2B30BB8EDF3B}"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95BC-F99A-46FD-A006-2B30BB8EDF3B}"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CA8E47-ABFB-48F7-B774-6E1D17B390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95BC-F99A-46FD-A006-2B30BB8EDF3B}" type="datetimeFigureOut">
              <a:rPr lang="en-US" smtClean="0"/>
              <a:pPr/>
              <a:t>6/19/2014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A8E47-ABFB-48F7-B774-6E1D17B390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943600" cy="1600200"/>
          </a:xfrm>
        </p:spPr>
        <p:txBody>
          <a:bodyPr/>
          <a:lstStyle/>
          <a:p>
            <a:r>
              <a:rPr lang="en-US" dirty="0" smtClean="0"/>
              <a:t>BAB 12</a:t>
            </a:r>
            <a:endParaRPr lang="en-US" dirty="0"/>
          </a:p>
        </p:txBody>
      </p:sp>
      <p:sp>
        <p:nvSpPr>
          <p:cNvPr id="3" name="Subtitle 2"/>
          <p:cNvSpPr>
            <a:spLocks noGrp="1"/>
          </p:cNvSpPr>
          <p:nvPr>
            <p:ph type="subTitle" idx="1"/>
          </p:nvPr>
        </p:nvSpPr>
        <p:spPr>
          <a:xfrm>
            <a:off x="533400" y="3228536"/>
            <a:ext cx="5943600" cy="1752600"/>
          </a:xfrm>
        </p:spPr>
        <p:txBody>
          <a:bodyPr>
            <a:normAutofit/>
          </a:bodyPr>
          <a:lstStyle/>
          <a:p>
            <a:r>
              <a:rPr lang="en-US" sz="4400" b="1" dirty="0" err="1" smtClean="0"/>
              <a:t>Manajemen</a:t>
            </a:r>
            <a:r>
              <a:rPr lang="en-US" sz="4400" b="1" dirty="0" smtClean="0"/>
              <a:t> </a:t>
            </a:r>
            <a:r>
              <a:rPr lang="en-US" sz="4400" b="1" dirty="0" err="1" smtClean="0"/>
              <a:t>Risiko</a:t>
            </a:r>
            <a:r>
              <a:rPr lang="en-US" sz="4400" b="1" dirty="0" smtClean="0"/>
              <a:t> </a:t>
            </a:r>
            <a:r>
              <a:rPr lang="en-US" sz="4400" b="1" dirty="0" err="1" smtClean="0"/>
              <a:t>Keuangan</a:t>
            </a:r>
            <a:endParaRPr lang="en-US" sz="44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Autofit/>
          </a:bodyPr>
          <a:lstStyle/>
          <a:p>
            <a:r>
              <a:rPr lang="en-US" sz="3200" b="1" dirty="0" err="1" smtClean="0"/>
              <a:t>Peramalan</a:t>
            </a:r>
            <a:r>
              <a:rPr lang="en-US" sz="3200" b="1" dirty="0" smtClean="0"/>
              <a:t> </a:t>
            </a:r>
            <a:r>
              <a:rPr lang="en-US" sz="3200" b="1" dirty="0" err="1" smtClean="0"/>
              <a:t>atas</a:t>
            </a:r>
            <a:r>
              <a:rPr lang="en-US" sz="3200" b="1" dirty="0" smtClean="0"/>
              <a:t> </a:t>
            </a:r>
            <a:r>
              <a:rPr lang="en-US" sz="3200" b="1" dirty="0" err="1" smtClean="0"/>
              <a:t>Perubahan</a:t>
            </a:r>
            <a:r>
              <a:rPr lang="en-US" sz="3200" b="1" dirty="0" smtClean="0"/>
              <a:t> </a:t>
            </a:r>
            <a:r>
              <a:rPr lang="en-US" sz="3200" b="1" dirty="0" err="1" smtClean="0"/>
              <a:t>Kurs</a:t>
            </a:r>
            <a:endParaRPr lang="en-US" sz="32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a:buNone/>
            </a:pPr>
            <a:r>
              <a:rPr lang="id-ID" sz="2000" dirty="0" smtClean="0"/>
              <a:t> </a:t>
            </a:r>
            <a:endParaRPr lang="en-US" sz="2000" b="1" dirty="0" smtClean="0"/>
          </a:p>
          <a:p>
            <a:r>
              <a:rPr lang="en-US" sz="2000" dirty="0" err="1" smtClean="0"/>
              <a:t>Informasi</a:t>
            </a:r>
            <a:r>
              <a:rPr lang="en-US" sz="2000" dirty="0" smtClean="0"/>
              <a:t> yang </a:t>
            </a:r>
            <a:r>
              <a:rPr lang="en-US" sz="2000" dirty="0" err="1" smtClean="0"/>
              <a:t>sering</a:t>
            </a:r>
            <a:r>
              <a:rPr lang="en-US" sz="2000" dirty="0" smtClean="0"/>
              <a:t> kali </a:t>
            </a:r>
            <a:r>
              <a:rPr lang="en-US" sz="2000" dirty="0" err="1" smtClean="0"/>
              <a:t>digunakan</a:t>
            </a:r>
            <a:r>
              <a:rPr lang="en-US" sz="2000" dirty="0" smtClean="0"/>
              <a:t> </a:t>
            </a:r>
            <a:r>
              <a:rPr lang="en-US" sz="2000" dirty="0" err="1" smtClean="0"/>
              <a:t>dalam</a:t>
            </a:r>
            <a:r>
              <a:rPr lang="en-US" sz="2000" dirty="0" smtClean="0"/>
              <a:t> </a:t>
            </a:r>
            <a:r>
              <a:rPr lang="en-US" sz="2000" dirty="0" err="1" smtClean="0"/>
              <a:t>membuat</a:t>
            </a:r>
            <a:r>
              <a:rPr lang="en-US" sz="2000" dirty="0" smtClean="0"/>
              <a:t> </a:t>
            </a:r>
            <a:r>
              <a:rPr lang="en-US" sz="2000" dirty="0" err="1" smtClean="0"/>
              <a:t>peramalan</a:t>
            </a:r>
            <a:r>
              <a:rPr lang="en-US" sz="2000" dirty="0" smtClean="0"/>
              <a:t> </a:t>
            </a:r>
            <a:r>
              <a:rPr lang="en-US" sz="2000" dirty="0" err="1" smtClean="0"/>
              <a:t>kurs</a:t>
            </a:r>
            <a:r>
              <a:rPr lang="en-US" sz="2000" dirty="0" smtClean="0"/>
              <a:t> (</a:t>
            </a:r>
            <a:r>
              <a:rPr lang="en-US" sz="2000" dirty="0" err="1" smtClean="0"/>
              <a:t>yaitu</a:t>
            </a:r>
            <a:r>
              <a:rPr lang="en-US" sz="2000" dirty="0" smtClean="0"/>
              <a:t> </a:t>
            </a:r>
            <a:r>
              <a:rPr lang="en-US" sz="2000" dirty="0" err="1" smtClean="0"/>
              <a:t>depresiasi</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perubahan</a:t>
            </a:r>
            <a:r>
              <a:rPr lang="en-US" sz="2000" dirty="0" smtClean="0"/>
              <a:t> </a:t>
            </a:r>
            <a:r>
              <a:rPr lang="en-US" sz="2000" dirty="0" err="1" smtClean="0"/>
              <a:t>dalam</a:t>
            </a:r>
            <a:r>
              <a:rPr lang="en-US" sz="2000" dirty="0" smtClean="0"/>
              <a:t> </a:t>
            </a:r>
            <a:r>
              <a:rPr lang="en-US" sz="2000" dirty="0" err="1" smtClean="0"/>
              <a:t>faktor-faktor</a:t>
            </a:r>
            <a:r>
              <a:rPr lang="en-US" sz="2000" dirty="0" smtClean="0"/>
              <a:t> </a:t>
            </a:r>
            <a:r>
              <a:rPr lang="en-US" sz="2000" dirty="0" err="1" smtClean="0"/>
              <a:t>berikut</a:t>
            </a:r>
            <a:r>
              <a:rPr lang="en-US" sz="2000" dirty="0" smtClean="0"/>
              <a:t> </a:t>
            </a:r>
            <a:r>
              <a:rPr lang="en-US" sz="2000" dirty="0" err="1" smtClean="0"/>
              <a:t>ini</a:t>
            </a:r>
            <a:r>
              <a:rPr lang="en-US" sz="2000" dirty="0" smtClean="0"/>
              <a:t> : </a:t>
            </a:r>
          </a:p>
          <a:p>
            <a:pPr>
              <a:buNone/>
            </a:pPr>
            <a:r>
              <a:rPr lang="en-US" sz="2000" dirty="0" smtClean="0"/>
              <a:t>	 	</a:t>
            </a:r>
            <a:r>
              <a:rPr lang="en-US" sz="2000" dirty="0" err="1" smtClean="0"/>
              <a:t>Perbedaan</a:t>
            </a:r>
            <a:r>
              <a:rPr lang="en-US" sz="2000" dirty="0" smtClean="0"/>
              <a:t> </a:t>
            </a:r>
            <a:r>
              <a:rPr lang="en-US" sz="2000" dirty="0" err="1" smtClean="0"/>
              <a:t>Inflasi</a:t>
            </a:r>
            <a:r>
              <a:rPr lang="en-US" sz="2000" dirty="0" smtClean="0"/>
              <a:t> (inflation differential). </a:t>
            </a:r>
            <a:r>
              <a:rPr lang="en-US" sz="2000" dirty="0" err="1" smtClean="0"/>
              <a:t>Kebijakan</a:t>
            </a:r>
            <a:r>
              <a:rPr lang="en-US" sz="2000" dirty="0" smtClean="0"/>
              <a:t> </a:t>
            </a:r>
            <a:r>
              <a:rPr lang="en-US" sz="2000" dirty="0" err="1" smtClean="0"/>
              <a:t>moneter</a:t>
            </a:r>
            <a:r>
              <a:rPr lang="en-US" sz="2000" dirty="0" smtClean="0"/>
              <a:t> 	(</a:t>
            </a:r>
            <a:r>
              <a:rPr lang="en-US" sz="2000" dirty="0" err="1" smtClean="0"/>
              <a:t>monetery</a:t>
            </a:r>
            <a:r>
              <a:rPr lang="en-US" sz="2000" dirty="0" smtClean="0"/>
              <a:t> policy) </a:t>
            </a:r>
          </a:p>
          <a:p>
            <a:pPr>
              <a:buNone/>
            </a:pPr>
            <a:r>
              <a:rPr lang="en-US" sz="2000" dirty="0" smtClean="0"/>
              <a:t>	 	</a:t>
            </a:r>
            <a:r>
              <a:rPr lang="en-US" sz="2000" dirty="0" err="1" smtClean="0"/>
              <a:t>Neraca</a:t>
            </a:r>
            <a:r>
              <a:rPr lang="en-US" sz="2000" dirty="0" smtClean="0"/>
              <a:t> </a:t>
            </a:r>
            <a:r>
              <a:rPr lang="en-US" sz="2000" dirty="0" err="1" smtClean="0"/>
              <a:t>Perdagangan</a:t>
            </a:r>
            <a:r>
              <a:rPr lang="en-US" sz="2000" dirty="0" smtClean="0"/>
              <a:t> (balance of trade) </a:t>
            </a:r>
          </a:p>
          <a:p>
            <a:pPr>
              <a:buNone/>
            </a:pPr>
            <a:r>
              <a:rPr lang="en-US" sz="2000" dirty="0" smtClean="0"/>
              <a:t>	 	</a:t>
            </a:r>
            <a:r>
              <a:rPr lang="en-US" sz="2000" dirty="0" err="1" smtClean="0"/>
              <a:t>Neraca</a:t>
            </a:r>
            <a:r>
              <a:rPr lang="en-US" sz="2000" dirty="0" smtClean="0"/>
              <a:t> </a:t>
            </a:r>
            <a:r>
              <a:rPr lang="en-US" sz="2000" dirty="0" err="1" smtClean="0"/>
              <a:t>pembayaran</a:t>
            </a:r>
            <a:r>
              <a:rPr lang="en-US" sz="2000" dirty="0" smtClean="0"/>
              <a:t> (balance of payment) </a:t>
            </a:r>
          </a:p>
          <a:p>
            <a:pPr>
              <a:buNone/>
            </a:pPr>
            <a:r>
              <a:rPr lang="en-US" sz="2000" dirty="0" smtClean="0"/>
              <a:t>	 	</a:t>
            </a:r>
            <a:r>
              <a:rPr lang="en-US" sz="2000" dirty="0" err="1" smtClean="0"/>
              <a:t>Cadangan</a:t>
            </a:r>
            <a:r>
              <a:rPr lang="en-US" sz="2000" dirty="0" smtClean="0"/>
              <a:t> </a:t>
            </a:r>
            <a:r>
              <a:rPr lang="en-US" sz="2000" dirty="0" err="1" smtClean="0"/>
              <a:t>moneter</a:t>
            </a:r>
            <a:r>
              <a:rPr lang="en-US" sz="2000" dirty="0" smtClean="0"/>
              <a:t> </a:t>
            </a:r>
            <a:r>
              <a:rPr lang="en-US" sz="2000" dirty="0" err="1" smtClean="0"/>
              <a:t>dan</a:t>
            </a:r>
            <a:r>
              <a:rPr lang="en-US" sz="2000" dirty="0" smtClean="0"/>
              <a:t> </a:t>
            </a:r>
            <a:r>
              <a:rPr lang="en-US" sz="2000" dirty="0" err="1" smtClean="0"/>
              <a:t>kapasitas</a:t>
            </a:r>
            <a:r>
              <a:rPr lang="en-US" sz="2000" dirty="0" smtClean="0"/>
              <a:t> </a:t>
            </a:r>
            <a:r>
              <a:rPr lang="en-US" sz="2000" dirty="0" err="1" smtClean="0"/>
              <a:t>utang</a:t>
            </a:r>
            <a:r>
              <a:rPr lang="en-US" sz="2000" dirty="0" smtClean="0"/>
              <a:t> </a:t>
            </a:r>
            <a:r>
              <a:rPr lang="en-US" sz="2000" dirty="0" err="1" smtClean="0"/>
              <a:t>luar</a:t>
            </a:r>
            <a:r>
              <a:rPr lang="en-US" sz="2000" dirty="0" smtClean="0"/>
              <a:t> </a:t>
            </a:r>
            <a:r>
              <a:rPr lang="en-US" sz="2000" dirty="0" err="1" smtClean="0"/>
              <a:t>negeri</a:t>
            </a:r>
            <a:r>
              <a:rPr lang="en-US" sz="2000" dirty="0" smtClean="0"/>
              <a:t> (international 	monetary reserve and debt capacity) </a:t>
            </a:r>
          </a:p>
          <a:p>
            <a:pPr>
              <a:buNone/>
            </a:pPr>
            <a:r>
              <a:rPr lang="en-US" sz="2000" dirty="0" smtClean="0"/>
              <a:t>	 	</a:t>
            </a:r>
            <a:r>
              <a:rPr lang="en-US" sz="2000" dirty="0" err="1" smtClean="0"/>
              <a:t>Anggaran</a:t>
            </a:r>
            <a:r>
              <a:rPr lang="en-US" sz="2000" dirty="0" smtClean="0"/>
              <a:t> </a:t>
            </a:r>
            <a:r>
              <a:rPr lang="en-US" sz="2000" dirty="0" err="1" smtClean="0"/>
              <a:t>nasional</a:t>
            </a:r>
            <a:r>
              <a:rPr lang="en-US" sz="2000" dirty="0" smtClean="0"/>
              <a:t> (national budget) </a:t>
            </a:r>
          </a:p>
          <a:p>
            <a:pPr>
              <a:buNone/>
            </a:pPr>
            <a:r>
              <a:rPr lang="en-US" sz="2000" dirty="0" smtClean="0"/>
              <a:t>	 	</a:t>
            </a:r>
            <a:r>
              <a:rPr lang="en-US" sz="2000" dirty="0" err="1" smtClean="0"/>
              <a:t>Kurs</a:t>
            </a:r>
            <a:r>
              <a:rPr lang="en-US" sz="2000" dirty="0" smtClean="0"/>
              <a:t> forward (forward exchange quotations) </a:t>
            </a:r>
          </a:p>
          <a:p>
            <a:pPr>
              <a:buNone/>
            </a:pPr>
            <a:endParaRPr lang="en-US" sz="2000" dirty="0" smtClean="0"/>
          </a:p>
          <a:p>
            <a:pPr>
              <a:buNone/>
            </a:pPr>
            <a:r>
              <a:rPr lang="en-US" sz="2000" dirty="0" smtClean="0"/>
              <a:t>	  	</a:t>
            </a:r>
            <a:r>
              <a:rPr lang="en-US" sz="2000" dirty="0" err="1" smtClean="0"/>
              <a:t>Kurs</a:t>
            </a:r>
            <a:r>
              <a:rPr lang="en-US" sz="2000" dirty="0" smtClean="0"/>
              <a:t> </a:t>
            </a:r>
            <a:r>
              <a:rPr lang="en-US" sz="2000" dirty="0" err="1" smtClean="0"/>
              <a:t>tidak</a:t>
            </a:r>
            <a:r>
              <a:rPr lang="en-US" sz="2000" dirty="0" smtClean="0"/>
              <a:t> </a:t>
            </a:r>
            <a:r>
              <a:rPr lang="en-US" sz="2000" dirty="0" err="1" smtClean="0"/>
              <a:t>resmi</a:t>
            </a:r>
            <a:r>
              <a:rPr lang="en-US" sz="2000" dirty="0" smtClean="0"/>
              <a:t> (unofficial rates) </a:t>
            </a:r>
          </a:p>
          <a:p>
            <a:pPr>
              <a:buNone/>
            </a:pPr>
            <a:r>
              <a:rPr lang="en-US" sz="2000" dirty="0" smtClean="0"/>
              <a:t>	 	</a:t>
            </a:r>
            <a:r>
              <a:rPr lang="en-US" sz="2000" dirty="0" err="1" smtClean="0"/>
              <a:t>Perilaku</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terkait</a:t>
            </a:r>
            <a:r>
              <a:rPr lang="en-US" sz="2000" dirty="0" smtClean="0"/>
              <a:t> (behavior of related currencies) </a:t>
            </a:r>
          </a:p>
          <a:p>
            <a:pPr>
              <a:buNone/>
            </a:pPr>
            <a:r>
              <a:rPr lang="en-US" sz="2000" dirty="0" smtClean="0"/>
              <a:t>	 	</a:t>
            </a:r>
            <a:r>
              <a:rPr lang="en-US" sz="2000" dirty="0" err="1" smtClean="0"/>
              <a:t>Perbedaan</a:t>
            </a:r>
            <a:r>
              <a:rPr lang="en-US" sz="2000" dirty="0" smtClean="0"/>
              <a:t> </a:t>
            </a:r>
            <a:r>
              <a:rPr lang="en-US" sz="2000" dirty="0" err="1" smtClean="0"/>
              <a:t>suku</a:t>
            </a:r>
            <a:r>
              <a:rPr lang="en-US" sz="2000" dirty="0" smtClean="0"/>
              <a:t> </a:t>
            </a:r>
            <a:r>
              <a:rPr lang="en-US" sz="2000" dirty="0" err="1" smtClean="0"/>
              <a:t>bunga</a:t>
            </a:r>
            <a:r>
              <a:rPr lang="en-US" sz="2000" dirty="0" smtClean="0"/>
              <a:t> (interest rate differentials) </a:t>
            </a:r>
          </a:p>
          <a:p>
            <a:pPr>
              <a:buNone/>
            </a:pPr>
            <a:r>
              <a:rPr lang="en-US" sz="2000" dirty="0" smtClean="0"/>
              <a:t>	 	</a:t>
            </a:r>
            <a:r>
              <a:rPr lang="en-US" sz="2000" dirty="0" err="1" smtClean="0"/>
              <a:t>Harga</a:t>
            </a:r>
            <a:r>
              <a:rPr lang="en-US" sz="2000" dirty="0" smtClean="0"/>
              <a:t> </a:t>
            </a:r>
            <a:r>
              <a:rPr lang="en-US" sz="2000" dirty="0" err="1" smtClean="0"/>
              <a:t>opsi</a:t>
            </a:r>
            <a:r>
              <a:rPr lang="en-US" sz="2000" dirty="0" smtClean="0"/>
              <a:t> </a:t>
            </a:r>
            <a:r>
              <a:rPr lang="en-US" sz="2000" dirty="0" err="1" smtClean="0"/>
              <a:t>ekuitas</a:t>
            </a:r>
            <a:r>
              <a:rPr lang="en-US" sz="2000" dirty="0" smtClean="0"/>
              <a:t> </a:t>
            </a:r>
            <a:r>
              <a:rPr lang="en-US" sz="2000" dirty="0" err="1" smtClean="0"/>
              <a:t>luar</a:t>
            </a:r>
            <a:r>
              <a:rPr lang="en-US" sz="2000" dirty="0" smtClean="0"/>
              <a:t> </a:t>
            </a:r>
            <a:r>
              <a:rPr lang="en-US" sz="2000" dirty="0" err="1" smtClean="0"/>
              <a:t>negeri</a:t>
            </a:r>
            <a:r>
              <a:rPr lang="en-US" sz="2000" dirty="0" smtClean="0"/>
              <a:t> (foreign equity option prices)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r>
              <a:rPr lang="en-US" sz="2000" dirty="0" err="1" smtClean="0"/>
              <a:t>Faktor</a:t>
            </a:r>
            <a:r>
              <a:rPr lang="en-US" sz="2000" dirty="0" smtClean="0"/>
              <a:t> </a:t>
            </a:r>
            <a:r>
              <a:rPr lang="en-US" sz="2000" dirty="0" err="1" smtClean="0"/>
              <a:t>politik</a:t>
            </a:r>
            <a:r>
              <a:rPr lang="en-US" sz="2000" dirty="0" smtClean="0"/>
              <a:t> </a:t>
            </a:r>
            <a:r>
              <a:rPr lang="en-US" sz="2000" dirty="0" err="1" smtClean="0"/>
              <a:t>sangat</a:t>
            </a:r>
            <a:r>
              <a:rPr lang="en-US" sz="2000" dirty="0" smtClean="0"/>
              <a:t> </a:t>
            </a:r>
            <a:r>
              <a:rPr lang="en-US" sz="2000" dirty="0" err="1" smtClean="0"/>
              <a:t>mempengaruhi</a:t>
            </a:r>
            <a:r>
              <a:rPr lang="en-US" sz="2000" dirty="0" smtClean="0"/>
              <a:t> </a:t>
            </a:r>
            <a:r>
              <a:rPr lang="en-US" sz="2000" dirty="0" err="1" smtClean="0"/>
              <a:t>nilai</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di</a:t>
            </a:r>
            <a:r>
              <a:rPr lang="en-US" sz="2000" dirty="0" smtClean="0"/>
              <a:t> </a:t>
            </a:r>
            <a:r>
              <a:rPr lang="en-US" sz="2000" dirty="0" err="1" smtClean="0"/>
              <a:t>banyak</a:t>
            </a:r>
            <a:r>
              <a:rPr lang="en-US" sz="2000" dirty="0" smtClean="0"/>
              <a:t> </a:t>
            </a:r>
            <a:r>
              <a:rPr lang="en-US" sz="2000" dirty="0" err="1" smtClean="0"/>
              <a:t>negara</a:t>
            </a:r>
            <a:r>
              <a:rPr lang="en-US" sz="2000" dirty="0" smtClean="0"/>
              <a:t>. </a:t>
            </a:r>
            <a:r>
              <a:rPr lang="en-US" sz="2000" dirty="0" err="1" smtClean="0"/>
              <a:t>Respons</a:t>
            </a:r>
            <a:r>
              <a:rPr lang="en-US" sz="2000" dirty="0" smtClean="0"/>
              <a:t> </a:t>
            </a:r>
            <a:r>
              <a:rPr lang="en-US" sz="2000" dirty="0" err="1" smtClean="0"/>
              <a:t>politik</a:t>
            </a:r>
            <a:r>
              <a:rPr lang="en-US" sz="2000" dirty="0" smtClean="0"/>
              <a:t> </a:t>
            </a:r>
            <a:r>
              <a:rPr lang="en-US" sz="2000" dirty="0" err="1" smtClean="0"/>
              <a:t>terhadap</a:t>
            </a:r>
            <a:r>
              <a:rPr lang="en-US" sz="2000" dirty="0" smtClean="0"/>
              <a:t> </a:t>
            </a:r>
            <a:r>
              <a:rPr lang="en-US" sz="2000" dirty="0" err="1" smtClean="0"/>
              <a:t>tekanan</a:t>
            </a:r>
            <a:r>
              <a:rPr lang="en-US" sz="2000" dirty="0" smtClean="0"/>
              <a:t> </a:t>
            </a:r>
            <a:r>
              <a:rPr lang="en-US" sz="2000" dirty="0" err="1" smtClean="0"/>
              <a:t>devaluasi</a:t>
            </a:r>
            <a:r>
              <a:rPr lang="en-US" sz="2000" dirty="0" smtClean="0"/>
              <a:t> </a:t>
            </a:r>
            <a:r>
              <a:rPr lang="en-US" sz="2000" dirty="0" err="1" smtClean="0"/>
              <a:t>atau</a:t>
            </a:r>
            <a:r>
              <a:rPr lang="en-US" sz="2000" dirty="0" smtClean="0"/>
              <a:t> </a:t>
            </a:r>
            <a:r>
              <a:rPr lang="en-US" sz="2000" dirty="0" err="1" smtClean="0"/>
              <a:t>revaluasi</a:t>
            </a:r>
            <a:r>
              <a:rPr lang="en-US" sz="2000" dirty="0" smtClean="0"/>
              <a:t> </a:t>
            </a:r>
            <a:r>
              <a:rPr lang="en-US" sz="2000" dirty="0" err="1" smtClean="0"/>
              <a:t>sering</a:t>
            </a:r>
            <a:r>
              <a:rPr lang="en-US" sz="2000" dirty="0" smtClean="0"/>
              <a:t> kali </a:t>
            </a:r>
            <a:r>
              <a:rPr lang="en-US" sz="2000" dirty="0" err="1" smtClean="0"/>
              <a:t>menghasilkan</a:t>
            </a:r>
            <a:r>
              <a:rPr lang="en-US" sz="2000" dirty="0" smtClean="0"/>
              <a:t> </a:t>
            </a:r>
            <a:r>
              <a:rPr lang="en-US" sz="2000" dirty="0" err="1" smtClean="0"/>
              <a:t>pengukuran</a:t>
            </a:r>
            <a:r>
              <a:rPr lang="en-US" sz="2000" dirty="0" smtClean="0"/>
              <a:t> </a:t>
            </a:r>
            <a:r>
              <a:rPr lang="en-US" sz="2000" dirty="0" err="1" smtClean="0"/>
              <a:t>untuk</a:t>
            </a:r>
            <a:r>
              <a:rPr lang="en-US" sz="2000" dirty="0" smtClean="0"/>
              <a:t> </a:t>
            </a:r>
            <a:r>
              <a:rPr lang="en-US" sz="2000" dirty="0" err="1" smtClean="0"/>
              <a:t>sementara</a:t>
            </a:r>
            <a:r>
              <a:rPr lang="en-US" sz="2000" dirty="0" smtClean="0"/>
              <a:t> </a:t>
            </a:r>
            <a:r>
              <a:rPr lang="en-US" sz="2000" dirty="0" err="1" smtClean="0"/>
              <a:t>waktu</a:t>
            </a:r>
            <a:r>
              <a:rPr lang="en-US" sz="2000" dirty="0" smtClean="0"/>
              <a:t> (</a:t>
            </a:r>
            <a:r>
              <a:rPr lang="en-US" sz="2000" dirty="0" err="1" smtClean="0"/>
              <a:t>temporer</a:t>
            </a:r>
            <a:r>
              <a:rPr lang="en-US" sz="2000" dirty="0" smtClean="0"/>
              <a:t>) </a:t>
            </a:r>
            <a:r>
              <a:rPr lang="en-US" sz="2000" dirty="0" err="1" smtClean="0"/>
              <a:t>dan</a:t>
            </a:r>
            <a:r>
              <a:rPr lang="en-US" sz="2000" dirty="0" smtClean="0"/>
              <a:t> </a:t>
            </a:r>
            <a:r>
              <a:rPr lang="en-US" sz="2000" dirty="0" err="1" smtClean="0"/>
              <a:t>bukan</a:t>
            </a:r>
            <a:r>
              <a:rPr lang="en-US" sz="2000" dirty="0" smtClean="0"/>
              <a:t> </a:t>
            </a:r>
            <a:r>
              <a:rPr lang="en-US" sz="2000" dirty="0" err="1" smtClean="0"/>
              <a:t>penyesuaian</a:t>
            </a:r>
            <a:r>
              <a:rPr lang="en-US" sz="2000" dirty="0" smtClean="0"/>
              <a:t> </a:t>
            </a:r>
            <a:r>
              <a:rPr lang="en-US" sz="2000" dirty="0" err="1" smtClean="0"/>
              <a:t>kurs</a:t>
            </a:r>
            <a:r>
              <a:rPr lang="en-US" sz="2000" dirty="0" smtClean="0"/>
              <a:t>. </a:t>
            </a:r>
          </a:p>
          <a:p>
            <a:r>
              <a:rPr lang="en-US" sz="2000" dirty="0" err="1" smtClean="0"/>
              <a:t>Pengukuran</a:t>
            </a:r>
            <a:r>
              <a:rPr lang="en-US" sz="2000" dirty="0" smtClean="0"/>
              <a:t> </a:t>
            </a:r>
            <a:r>
              <a:rPr lang="en-US" sz="2000" dirty="0" err="1" smtClean="0"/>
              <a:t>temporer</a:t>
            </a:r>
            <a:r>
              <a:rPr lang="en-US" sz="2000" dirty="0" smtClean="0"/>
              <a:t> </a:t>
            </a:r>
            <a:r>
              <a:rPr lang="en-US" sz="2000" dirty="0" err="1" smtClean="0"/>
              <a:t>ini</a:t>
            </a:r>
            <a:r>
              <a:rPr lang="en-US" sz="2000" dirty="0" smtClean="0"/>
              <a:t> </a:t>
            </a:r>
            <a:r>
              <a:rPr lang="en-US" sz="2000" dirty="0" err="1" smtClean="0"/>
              <a:t>meliputi</a:t>
            </a:r>
            <a:r>
              <a:rPr lang="en-US" sz="2000" dirty="0" smtClean="0"/>
              <a:t> </a:t>
            </a:r>
            <a:r>
              <a:rPr lang="en-US" sz="2000" dirty="0" err="1" smtClean="0"/>
              <a:t>pajak</a:t>
            </a:r>
            <a:r>
              <a:rPr lang="en-US" sz="2000" dirty="0" smtClean="0"/>
              <a:t> </a:t>
            </a:r>
            <a:r>
              <a:rPr lang="en-US" sz="2000" dirty="0" err="1" smtClean="0"/>
              <a:t>tertentu</a:t>
            </a:r>
            <a:r>
              <a:rPr lang="en-US" sz="2000" dirty="0" smtClean="0"/>
              <a:t>, </a:t>
            </a:r>
            <a:r>
              <a:rPr lang="en-US" sz="2000" dirty="0" err="1" smtClean="0"/>
              <a:t>kontrol</a:t>
            </a:r>
            <a:r>
              <a:rPr lang="en-US" sz="2000" dirty="0" smtClean="0"/>
              <a:t> </a:t>
            </a:r>
            <a:r>
              <a:rPr lang="en-US" sz="2000" dirty="0" err="1" smtClean="0"/>
              <a:t>impor</a:t>
            </a:r>
            <a:r>
              <a:rPr lang="en-US" sz="2000" dirty="0" smtClean="0"/>
              <a:t>, </a:t>
            </a:r>
            <a:r>
              <a:rPr lang="en-US" sz="2000" dirty="0" err="1" smtClean="0"/>
              <a:t>insentif</a:t>
            </a:r>
            <a:r>
              <a:rPr lang="en-US" sz="2000" dirty="0" smtClean="0"/>
              <a:t> </a:t>
            </a:r>
            <a:r>
              <a:rPr lang="en-US" sz="2000" dirty="0" err="1" smtClean="0"/>
              <a:t>ekspor</a:t>
            </a:r>
            <a:r>
              <a:rPr lang="en-US" sz="2000" dirty="0" smtClean="0"/>
              <a:t>, </a:t>
            </a:r>
            <a:r>
              <a:rPr lang="en-US" sz="2000" dirty="0" err="1" smtClean="0"/>
              <a:t>dan</a:t>
            </a:r>
            <a:r>
              <a:rPr lang="en-US" sz="2000" dirty="0" smtClean="0"/>
              <a:t> </a:t>
            </a:r>
            <a:r>
              <a:rPr lang="en-US" sz="2000" dirty="0" err="1" smtClean="0"/>
              <a:t>kontrol</a:t>
            </a:r>
            <a:r>
              <a:rPr lang="en-US" sz="2000" dirty="0" smtClean="0"/>
              <a:t> </a:t>
            </a:r>
            <a:r>
              <a:rPr lang="en-US" sz="2000" dirty="0" err="1" smtClean="0"/>
              <a:t>mata</a:t>
            </a:r>
            <a:r>
              <a:rPr lang="en-US" sz="2000" dirty="0" smtClean="0"/>
              <a:t> </a:t>
            </a:r>
            <a:r>
              <a:rPr lang="en-US" sz="2000" dirty="0" err="1" smtClean="0"/>
              <a:t>uang</a:t>
            </a:r>
            <a:r>
              <a:rPr lang="en-US" sz="2000" dirty="0" smtClean="0"/>
              <a:t> . </a:t>
            </a:r>
          </a:p>
          <a:p>
            <a:pPr lvl="1"/>
            <a:r>
              <a:rPr lang="en-US" sz="1800" dirty="0" err="1" smtClean="0"/>
              <a:t>Kurs</a:t>
            </a:r>
            <a:r>
              <a:rPr lang="en-US" sz="1800" dirty="0" smtClean="0"/>
              <a:t> </a:t>
            </a:r>
            <a:r>
              <a:rPr lang="en-US" sz="1800" dirty="0" err="1" smtClean="0"/>
              <a:t>pasar</a:t>
            </a:r>
            <a:r>
              <a:rPr lang="en-US" sz="1800" dirty="0" smtClean="0"/>
              <a:t> </a:t>
            </a:r>
            <a:r>
              <a:rPr lang="en-US" sz="1800" dirty="0" err="1" smtClean="0"/>
              <a:t>kini</a:t>
            </a:r>
            <a:r>
              <a:rPr lang="en-US" sz="1800" dirty="0" smtClean="0"/>
              <a:t> (</a:t>
            </a:r>
            <a:r>
              <a:rPr lang="en-US" sz="1800" dirty="0" err="1" smtClean="0"/>
              <a:t>yaitu</a:t>
            </a:r>
            <a:r>
              <a:rPr lang="en-US" sz="1800" dirty="0" smtClean="0"/>
              <a:t> </a:t>
            </a:r>
            <a:r>
              <a:rPr lang="en-US" sz="1800" dirty="0" err="1" smtClean="0"/>
              <a:t>kurs</a:t>
            </a:r>
            <a:r>
              <a:rPr lang="en-US" sz="1800" dirty="0" smtClean="0"/>
              <a:t> forward) </a:t>
            </a:r>
            <a:r>
              <a:rPr lang="en-US" sz="1800" dirty="0" err="1" smtClean="0"/>
              <a:t>menunjukkan</a:t>
            </a:r>
            <a:r>
              <a:rPr lang="en-US" sz="1800" dirty="0" smtClean="0"/>
              <a:t> </a:t>
            </a:r>
            <a:r>
              <a:rPr lang="en-US" sz="1800" dirty="0" err="1" smtClean="0"/>
              <a:t>adanya</a:t>
            </a:r>
            <a:r>
              <a:rPr lang="en-US" sz="1800" dirty="0" smtClean="0"/>
              <a:t> </a:t>
            </a:r>
            <a:r>
              <a:rPr lang="en-US" sz="1800" dirty="0" err="1" smtClean="0"/>
              <a:t>konsensus</a:t>
            </a:r>
            <a:r>
              <a:rPr lang="en-US" sz="1800" dirty="0" smtClean="0"/>
              <a:t> </a:t>
            </a:r>
            <a:r>
              <a:rPr lang="en-US" sz="1800" dirty="0" err="1" smtClean="0"/>
              <a:t>dari</a:t>
            </a:r>
            <a:r>
              <a:rPr lang="en-US" sz="1800" dirty="0" smtClean="0"/>
              <a:t> </a:t>
            </a:r>
            <a:r>
              <a:rPr lang="en-US" sz="1800" dirty="0" err="1" smtClean="0"/>
              <a:t>seluruh</a:t>
            </a:r>
            <a:r>
              <a:rPr lang="en-US" sz="1800" dirty="0" smtClean="0"/>
              <a:t> </a:t>
            </a:r>
            <a:r>
              <a:rPr lang="en-US" sz="1800" dirty="0" err="1" smtClean="0"/>
              <a:t>pelaku</a:t>
            </a:r>
            <a:r>
              <a:rPr lang="en-US" sz="1800" dirty="0" smtClean="0"/>
              <a:t> </a:t>
            </a:r>
            <a:r>
              <a:rPr lang="en-US" sz="1800" dirty="0" err="1" smtClean="0"/>
              <a:t>pasar</a:t>
            </a:r>
            <a:r>
              <a:rPr lang="en-US" sz="1800" dirty="0" smtClean="0"/>
              <a:t> </a:t>
            </a:r>
            <a:r>
              <a:rPr lang="en-US" sz="1800" dirty="0" err="1" smtClean="0"/>
              <a:t>atas</a:t>
            </a:r>
            <a:r>
              <a:rPr lang="en-US" sz="1800" dirty="0" smtClean="0"/>
              <a:t> </a:t>
            </a:r>
            <a:r>
              <a:rPr lang="en-US" sz="1800" dirty="0" err="1" smtClean="0"/>
              <a:t>kurs</a:t>
            </a:r>
            <a:r>
              <a:rPr lang="en-US" sz="1800" dirty="0" smtClean="0"/>
              <a:t> </a:t>
            </a:r>
            <a:r>
              <a:rPr lang="en-US" sz="1800" dirty="0" err="1" smtClean="0"/>
              <a:t>valuta</a:t>
            </a:r>
            <a:r>
              <a:rPr lang="en-US" sz="1800" dirty="0" smtClean="0"/>
              <a:t> </a:t>
            </a:r>
            <a:r>
              <a:rPr lang="en-US" sz="1800" dirty="0" err="1" smtClean="0"/>
              <a:t>asing</a:t>
            </a:r>
            <a:r>
              <a:rPr lang="en-US" sz="1800" dirty="0" smtClean="0"/>
              <a:t> </a:t>
            </a:r>
            <a:r>
              <a:rPr lang="en-US" sz="1800" dirty="0" err="1" smtClean="0"/>
              <a:t>di</a:t>
            </a:r>
            <a:r>
              <a:rPr lang="en-US" sz="1800" dirty="0" smtClean="0"/>
              <a:t> </a:t>
            </a:r>
            <a:r>
              <a:rPr lang="en-US" sz="1800" dirty="0" err="1" smtClean="0"/>
              <a:t>masa</a:t>
            </a:r>
            <a:r>
              <a:rPr lang="en-US" sz="1800" dirty="0" smtClean="0"/>
              <a:t> </a:t>
            </a:r>
            <a:r>
              <a:rPr lang="en-US" sz="1800" dirty="0" err="1" smtClean="0"/>
              <a:t>mendatang</a:t>
            </a:r>
            <a:r>
              <a:rPr lang="en-US" sz="1800" dirty="0" smtClean="0"/>
              <a:t>. </a:t>
            </a:r>
          </a:p>
          <a:p>
            <a:pPr lvl="1"/>
            <a:r>
              <a:rPr lang="en-US" sz="1800" dirty="0" err="1" smtClean="0"/>
              <a:t>Kurs</a:t>
            </a:r>
            <a:r>
              <a:rPr lang="en-US" sz="1800" dirty="0" smtClean="0"/>
              <a:t> forward </a:t>
            </a:r>
            <a:r>
              <a:rPr lang="en-US" sz="1800" dirty="0" err="1" smtClean="0"/>
              <a:t>merupakan</a:t>
            </a:r>
            <a:r>
              <a:rPr lang="en-US" sz="1800" dirty="0" smtClean="0"/>
              <a:t> </a:t>
            </a:r>
            <a:r>
              <a:rPr lang="en-US" sz="1800" dirty="0" err="1" smtClean="0"/>
              <a:t>estimasi</a:t>
            </a:r>
            <a:r>
              <a:rPr lang="en-US" sz="1800" dirty="0" smtClean="0"/>
              <a:t> </a:t>
            </a:r>
            <a:r>
              <a:rPr lang="en-US" sz="1800" dirty="0" err="1" smtClean="0"/>
              <a:t>terbaik</a:t>
            </a:r>
            <a:r>
              <a:rPr lang="en-US" sz="1800" dirty="0" smtClean="0"/>
              <a:t> yang </a:t>
            </a:r>
            <a:r>
              <a:rPr lang="en-US" sz="1800" dirty="0" err="1" smtClean="0"/>
              <a:t>ada</a:t>
            </a:r>
            <a:r>
              <a:rPr lang="en-US" sz="1800" dirty="0" smtClean="0"/>
              <a:t> </a:t>
            </a:r>
            <a:r>
              <a:rPr lang="en-US" sz="1800" dirty="0" err="1" smtClean="0"/>
              <a:t>untuk</a:t>
            </a:r>
            <a:r>
              <a:rPr lang="en-US" sz="1800" dirty="0" smtClean="0"/>
              <a:t> </a:t>
            </a:r>
            <a:r>
              <a:rPr lang="en-US" sz="1800" dirty="0" err="1" smtClean="0"/>
              <a:t>kurs</a:t>
            </a:r>
            <a:r>
              <a:rPr lang="en-US" sz="1800" dirty="0" smtClean="0"/>
              <a:t> </a:t>
            </a:r>
            <a:r>
              <a:rPr lang="en-US" sz="1800" dirty="0" err="1" smtClean="0"/>
              <a:t>di</a:t>
            </a:r>
            <a:r>
              <a:rPr lang="en-US" sz="1800" dirty="0" smtClean="0"/>
              <a:t> </a:t>
            </a:r>
            <a:r>
              <a:rPr lang="en-US" sz="1800" dirty="0" err="1" smtClean="0"/>
              <a:t>masa</a:t>
            </a:r>
            <a:r>
              <a:rPr lang="en-US" sz="1800" dirty="0" smtClean="0"/>
              <a:t> </a:t>
            </a:r>
            <a:r>
              <a:rPr lang="en-US" sz="1800" dirty="0" err="1" smtClean="0"/>
              <a:t>mendatang</a:t>
            </a:r>
            <a:r>
              <a:rPr lang="en-US" sz="1800" dirty="0" smtClean="0"/>
              <a:t>. </a:t>
            </a:r>
          </a:p>
          <a:p>
            <a:pPr lvl="1">
              <a:buNone/>
            </a:pPr>
            <a:endParaRPr lang="en-US" sz="1800" dirty="0" smtClean="0"/>
          </a:p>
          <a:p>
            <a:pPr lvl="1">
              <a:buNone/>
            </a:pPr>
            <a:r>
              <a:rPr lang="en-US" sz="1800" dirty="0" err="1" smtClean="0"/>
              <a:t>Acaknya</a:t>
            </a:r>
            <a:r>
              <a:rPr lang="en-US" sz="1800" dirty="0" smtClean="0"/>
              <a:t> </a:t>
            </a:r>
            <a:r>
              <a:rPr lang="en-US" sz="1800" dirty="0" err="1" smtClean="0"/>
              <a:t>perubahan</a:t>
            </a:r>
            <a:r>
              <a:rPr lang="en-US" sz="1800" dirty="0" smtClean="0"/>
              <a:t> </a:t>
            </a:r>
            <a:r>
              <a:rPr lang="en-US" sz="1800" dirty="0" err="1" smtClean="0"/>
              <a:t>kurs</a:t>
            </a:r>
            <a:r>
              <a:rPr lang="en-US" sz="1800" dirty="0" smtClean="0"/>
              <a:t> </a:t>
            </a:r>
            <a:r>
              <a:rPr lang="en-US" sz="1800" dirty="0" err="1" smtClean="0"/>
              <a:t>valas</a:t>
            </a:r>
            <a:r>
              <a:rPr lang="en-US" sz="1800" dirty="0" smtClean="0"/>
              <a:t> </a:t>
            </a:r>
            <a:r>
              <a:rPr lang="en-US" sz="1800" dirty="0" err="1" smtClean="0"/>
              <a:t>mencerminkan</a:t>
            </a:r>
            <a:r>
              <a:rPr lang="en-US" sz="1800" dirty="0" smtClean="0"/>
              <a:t> </a:t>
            </a:r>
            <a:r>
              <a:rPr lang="en-US" sz="1800" dirty="0" err="1" smtClean="0"/>
              <a:t>perbedaan</a:t>
            </a:r>
            <a:r>
              <a:rPr lang="en-US" sz="1800" dirty="0" smtClean="0"/>
              <a:t> </a:t>
            </a:r>
            <a:r>
              <a:rPr lang="en-US" sz="1800" dirty="0" err="1" smtClean="0"/>
              <a:t>opini</a:t>
            </a:r>
            <a:r>
              <a:rPr lang="en-US" sz="1800" dirty="0" smtClean="0"/>
              <a:t> </a:t>
            </a:r>
            <a:r>
              <a:rPr lang="en-US" sz="1800" dirty="0" err="1" smtClean="0"/>
              <a:t>atas</a:t>
            </a:r>
            <a:r>
              <a:rPr lang="en-US" sz="1800" dirty="0" smtClean="0"/>
              <a:t> </a:t>
            </a:r>
            <a:r>
              <a:rPr lang="en-US" sz="1800" dirty="0" err="1" smtClean="0"/>
              <a:t>kurs</a:t>
            </a:r>
            <a:r>
              <a:rPr lang="en-US" sz="1800" dirty="0" smtClean="0"/>
              <a:t> </a:t>
            </a:r>
            <a:r>
              <a:rPr lang="en-US" sz="1800" dirty="0" err="1" smtClean="0"/>
              <a:t>di</a:t>
            </a:r>
            <a:r>
              <a:rPr lang="en-US" sz="1800" dirty="0" smtClean="0"/>
              <a:t> </a:t>
            </a:r>
            <a:r>
              <a:rPr lang="en-US" sz="1800" dirty="0" err="1" smtClean="0"/>
              <a:t>kalangan</a:t>
            </a:r>
            <a:r>
              <a:rPr lang="en-US" sz="1800" dirty="0" smtClean="0"/>
              <a:t> </a:t>
            </a:r>
            <a:r>
              <a:rPr lang="en-US" sz="1800" dirty="0" err="1" smtClean="0"/>
              <a:t>pelaku</a:t>
            </a:r>
            <a:r>
              <a:rPr lang="en-US" sz="1800" dirty="0" smtClean="0"/>
              <a:t> </a:t>
            </a:r>
            <a:r>
              <a:rPr lang="en-US" sz="1800" dirty="0" err="1" smtClean="0"/>
              <a:t>pasar</a:t>
            </a:r>
            <a:r>
              <a:rPr lang="en-US" sz="1800" dirty="0" smtClean="0"/>
              <a:t>. </a:t>
            </a:r>
            <a:r>
              <a:rPr lang="id-ID" sz="1800" dirty="0" smtClean="0"/>
              <a:t/>
            </a:r>
            <a:br>
              <a:rPr lang="id-ID" sz="1800" dirty="0" smtClean="0"/>
            </a:br>
            <a:endParaRPr lang="id-ID"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33400"/>
          </a:xfrm>
        </p:spPr>
        <p:txBody>
          <a:bodyPr>
            <a:normAutofit/>
          </a:bodyPr>
          <a:lstStyle/>
          <a:p>
            <a:r>
              <a:rPr lang="en-US" sz="3200" b="1" dirty="0" err="1" smtClean="0"/>
              <a:t>Manajemen</a:t>
            </a:r>
            <a:r>
              <a:rPr lang="en-US" sz="3200" b="1" dirty="0" smtClean="0"/>
              <a:t> </a:t>
            </a:r>
            <a:r>
              <a:rPr lang="en-US" sz="3200" b="1" dirty="0" err="1" smtClean="0"/>
              <a:t>Potensi</a:t>
            </a:r>
            <a:r>
              <a:rPr lang="en-US" sz="3200" b="1" dirty="0" smtClean="0"/>
              <a:t> </a:t>
            </a:r>
            <a:r>
              <a:rPr lang="en-US" sz="3200" b="1" dirty="0" err="1" smtClean="0"/>
              <a:t>Risiko</a:t>
            </a:r>
            <a:endParaRPr lang="en-US" sz="3200" dirty="0"/>
          </a:p>
        </p:txBody>
      </p:sp>
      <p:sp>
        <p:nvSpPr>
          <p:cNvPr id="3" name="Content Placeholder 2"/>
          <p:cNvSpPr>
            <a:spLocks noGrp="1"/>
          </p:cNvSpPr>
          <p:nvPr>
            <p:ph idx="1"/>
          </p:nvPr>
        </p:nvSpPr>
        <p:spPr>
          <a:xfrm>
            <a:off x="457200" y="1905000"/>
            <a:ext cx="8229600" cy="4572000"/>
          </a:xfrm>
        </p:spPr>
        <p:txBody>
          <a:bodyPr>
            <a:noAutofit/>
          </a:bodyPr>
          <a:lstStyle/>
          <a:p>
            <a:r>
              <a:rPr lang="en-US" sz="1800" dirty="0" err="1" smtClean="0"/>
              <a:t>Menyusun</a:t>
            </a:r>
            <a:r>
              <a:rPr lang="en-US" sz="1800" dirty="0" smtClean="0"/>
              <a:t> </a:t>
            </a:r>
            <a:r>
              <a:rPr lang="en-US" sz="1800" dirty="0" err="1" smtClean="0"/>
              <a:t>struktur</a:t>
            </a:r>
            <a:r>
              <a:rPr lang="en-US" sz="1800" dirty="0" smtClean="0"/>
              <a:t> </a:t>
            </a:r>
            <a:r>
              <a:rPr lang="en-US" sz="1800" dirty="0" err="1" smtClean="0"/>
              <a:t>permasalah</a:t>
            </a:r>
            <a:r>
              <a:rPr lang="en-US" sz="1800" dirty="0" smtClean="0"/>
              <a:t> </a:t>
            </a:r>
            <a:r>
              <a:rPr lang="en-US" sz="1800" dirty="0" err="1" smtClean="0"/>
              <a:t>perusahaan</a:t>
            </a:r>
            <a:r>
              <a:rPr lang="en-US" sz="1800" dirty="0" smtClean="0"/>
              <a:t> </a:t>
            </a:r>
            <a:r>
              <a:rPr lang="en-US" sz="1800" dirty="0" err="1" smtClean="0"/>
              <a:t>untuk</a:t>
            </a:r>
            <a:r>
              <a:rPr lang="en-US" sz="1800" dirty="0" smtClean="0"/>
              <a:t> </a:t>
            </a:r>
            <a:r>
              <a:rPr lang="en-US" sz="1800" dirty="0" err="1" smtClean="0"/>
              <a:t>meminimalkan</a:t>
            </a:r>
            <a:r>
              <a:rPr lang="en-US" sz="1800" dirty="0" smtClean="0"/>
              <a:t> </a:t>
            </a:r>
            <a:r>
              <a:rPr lang="en-US" sz="1800" dirty="0" err="1" smtClean="0"/>
              <a:t>pengaruh</a:t>
            </a:r>
            <a:r>
              <a:rPr lang="en-US" sz="1800" dirty="0" smtClean="0"/>
              <a:t> </a:t>
            </a:r>
            <a:r>
              <a:rPr lang="en-US" sz="1800" dirty="0" err="1" smtClean="0"/>
              <a:t>buruk</a:t>
            </a:r>
            <a:r>
              <a:rPr lang="en-US" sz="1800" dirty="0" smtClean="0"/>
              <a:t> </a:t>
            </a:r>
            <a:r>
              <a:rPr lang="en-US" sz="1800" dirty="0" err="1" smtClean="0"/>
              <a:t>kurs</a:t>
            </a:r>
            <a:r>
              <a:rPr lang="en-US" sz="1800" dirty="0" smtClean="0"/>
              <a:t> </a:t>
            </a:r>
            <a:r>
              <a:rPr lang="en-US" sz="1800" dirty="0" err="1" smtClean="0"/>
              <a:t>memerlukan</a:t>
            </a:r>
            <a:r>
              <a:rPr lang="en-US" sz="1800" dirty="0" smtClean="0"/>
              <a:t> </a:t>
            </a:r>
            <a:r>
              <a:rPr lang="en-US" sz="1800" dirty="0" err="1" smtClean="0"/>
              <a:t>informasi</a:t>
            </a:r>
            <a:r>
              <a:rPr lang="en-US" sz="1800" dirty="0" smtClean="0"/>
              <a:t> </a:t>
            </a:r>
            <a:r>
              <a:rPr lang="en-US" sz="1800" dirty="0" err="1" smtClean="0"/>
              <a:t>mengenai</a:t>
            </a:r>
            <a:r>
              <a:rPr lang="en-US" sz="1800" dirty="0" smtClean="0"/>
              <a:t> </a:t>
            </a:r>
            <a:r>
              <a:rPr lang="en-US" sz="1800" dirty="0" err="1" smtClean="0"/>
              <a:t>potensi</a:t>
            </a:r>
            <a:r>
              <a:rPr lang="en-US" sz="1800" dirty="0" smtClean="0"/>
              <a:t> </a:t>
            </a:r>
            <a:r>
              <a:rPr lang="en-US" sz="1800" dirty="0" err="1" smtClean="0"/>
              <a:t>terhadap</a:t>
            </a:r>
            <a:r>
              <a:rPr lang="en-US" sz="1800" dirty="0" smtClean="0"/>
              <a:t> </a:t>
            </a:r>
            <a:r>
              <a:rPr lang="en-US" sz="1800" dirty="0" err="1" smtClean="0"/>
              <a:t>risiko</a:t>
            </a:r>
            <a:r>
              <a:rPr lang="en-US" sz="1800" dirty="0" smtClean="0"/>
              <a:t> </a:t>
            </a:r>
            <a:r>
              <a:rPr lang="en-US" sz="1800" dirty="0" err="1" smtClean="0"/>
              <a:t>valas</a:t>
            </a:r>
            <a:r>
              <a:rPr lang="en-US" sz="1800" dirty="0" smtClean="0"/>
              <a:t> yang </a:t>
            </a:r>
            <a:r>
              <a:rPr lang="en-US" sz="1800" dirty="0" err="1" smtClean="0"/>
              <a:t>dihadapi</a:t>
            </a:r>
            <a:r>
              <a:rPr lang="en-US" sz="1800" dirty="0" smtClean="0"/>
              <a:t>. </a:t>
            </a:r>
            <a:r>
              <a:rPr lang="en-US" sz="1800" dirty="0" err="1" smtClean="0"/>
              <a:t>Potensi</a:t>
            </a:r>
            <a:r>
              <a:rPr lang="en-US" sz="1800" dirty="0" smtClean="0"/>
              <a:t> </a:t>
            </a:r>
            <a:r>
              <a:rPr lang="en-US" sz="1800" dirty="0" err="1" smtClean="0"/>
              <a:t>terhadap</a:t>
            </a:r>
            <a:r>
              <a:rPr lang="en-US" sz="1800" dirty="0" smtClean="0"/>
              <a:t> </a:t>
            </a:r>
            <a:r>
              <a:rPr lang="en-US" sz="1800" dirty="0" err="1" smtClean="0"/>
              <a:t>risiko</a:t>
            </a:r>
            <a:r>
              <a:rPr lang="en-US" sz="1800" dirty="0" smtClean="0"/>
              <a:t> </a:t>
            </a:r>
            <a:r>
              <a:rPr lang="en-US" sz="1800" dirty="0" err="1" smtClean="0"/>
              <a:t>valas</a:t>
            </a:r>
            <a:r>
              <a:rPr lang="en-US" sz="1800" dirty="0" smtClean="0"/>
              <a:t> </a:t>
            </a:r>
            <a:r>
              <a:rPr lang="en-US" sz="1800" dirty="0" err="1" smtClean="0"/>
              <a:t>timbul</a:t>
            </a:r>
            <a:r>
              <a:rPr lang="en-US" sz="1800" dirty="0" smtClean="0"/>
              <a:t> </a:t>
            </a:r>
            <a:r>
              <a:rPr lang="en-US" sz="1800" dirty="0" err="1" smtClean="0"/>
              <a:t>apabila</a:t>
            </a:r>
            <a:r>
              <a:rPr lang="en-US" sz="1800" dirty="0" smtClean="0"/>
              <a:t> </a:t>
            </a:r>
            <a:r>
              <a:rPr lang="en-US" sz="1800" dirty="0" err="1" smtClean="0"/>
              <a:t>perubahan</a:t>
            </a:r>
            <a:r>
              <a:rPr lang="en-US" sz="1800" dirty="0" smtClean="0"/>
              <a:t> </a:t>
            </a:r>
            <a:r>
              <a:rPr lang="en-US" sz="1800" dirty="0" err="1" smtClean="0"/>
              <a:t>kurs</a:t>
            </a:r>
            <a:r>
              <a:rPr lang="en-US" sz="1800" dirty="0" smtClean="0"/>
              <a:t> </a:t>
            </a:r>
            <a:r>
              <a:rPr lang="en-US" sz="1800" dirty="0" err="1" smtClean="0"/>
              <a:t>valas</a:t>
            </a:r>
            <a:r>
              <a:rPr lang="en-US" sz="1800" dirty="0" smtClean="0"/>
              <a:t> </a:t>
            </a:r>
            <a:r>
              <a:rPr lang="en-US" sz="1800" dirty="0" err="1" smtClean="0"/>
              <a:t>juga</a:t>
            </a:r>
            <a:r>
              <a:rPr lang="en-US" sz="1800" dirty="0" smtClean="0"/>
              <a:t> </a:t>
            </a:r>
            <a:r>
              <a:rPr lang="en-US" sz="1800" dirty="0" err="1" smtClean="0"/>
              <a:t>mengubah</a:t>
            </a:r>
            <a:r>
              <a:rPr lang="en-US" sz="1800" dirty="0" smtClean="0"/>
              <a:t> </a:t>
            </a:r>
            <a:r>
              <a:rPr lang="en-US" sz="1800" dirty="0" err="1" smtClean="0"/>
              <a:t>nilai</a:t>
            </a:r>
            <a:r>
              <a:rPr lang="en-US" sz="1800" dirty="0" smtClean="0"/>
              <a:t> </a:t>
            </a:r>
            <a:r>
              <a:rPr lang="en-US" sz="1800" dirty="0" err="1" smtClean="0"/>
              <a:t>aktiva</a:t>
            </a:r>
            <a:r>
              <a:rPr lang="en-US" sz="1800" dirty="0" smtClean="0"/>
              <a:t> </a:t>
            </a:r>
            <a:r>
              <a:rPr lang="en-US" sz="1800" dirty="0" err="1" smtClean="0"/>
              <a:t>bersih</a:t>
            </a:r>
            <a:r>
              <a:rPr lang="en-US" sz="1800" dirty="0" smtClean="0"/>
              <a:t>, </a:t>
            </a:r>
            <a:r>
              <a:rPr lang="en-US" sz="1800" dirty="0" err="1" smtClean="0"/>
              <a:t>laba</a:t>
            </a:r>
            <a:r>
              <a:rPr lang="en-US" sz="1800" dirty="0" smtClean="0"/>
              <a:t> </a:t>
            </a:r>
            <a:r>
              <a:rPr lang="en-US" sz="1800" dirty="0" err="1" smtClean="0"/>
              <a:t>dan</a:t>
            </a:r>
            <a:r>
              <a:rPr lang="en-US" sz="1800" dirty="0" smtClean="0"/>
              <a:t> </a:t>
            </a:r>
            <a:r>
              <a:rPr lang="en-US" sz="1800" dirty="0" err="1" smtClean="0"/>
              <a:t>arus</a:t>
            </a:r>
            <a:r>
              <a:rPr lang="en-US" sz="1800" dirty="0" smtClean="0"/>
              <a:t> </a:t>
            </a:r>
            <a:r>
              <a:rPr lang="en-US" sz="1800" dirty="0" err="1" smtClean="0"/>
              <a:t>kas</a:t>
            </a:r>
            <a:r>
              <a:rPr lang="en-US" sz="1800" dirty="0" smtClean="0"/>
              <a:t> </a:t>
            </a:r>
            <a:r>
              <a:rPr lang="en-US" sz="1800" dirty="0" err="1" smtClean="0"/>
              <a:t>suatu</a:t>
            </a:r>
            <a:r>
              <a:rPr lang="en-US" sz="1800" dirty="0" smtClean="0"/>
              <a:t> </a:t>
            </a:r>
            <a:r>
              <a:rPr lang="en-US" sz="1800" dirty="0" err="1" smtClean="0"/>
              <a:t>perusahaan</a:t>
            </a:r>
            <a:r>
              <a:rPr lang="en-US" sz="1800" dirty="0" smtClean="0"/>
              <a:t>. </a:t>
            </a:r>
            <a:r>
              <a:rPr lang="en-US" sz="1800" dirty="0" err="1" smtClean="0"/>
              <a:t>Pengukuran</a:t>
            </a:r>
            <a:r>
              <a:rPr lang="en-US" sz="1800" dirty="0" smtClean="0"/>
              <a:t> </a:t>
            </a:r>
            <a:r>
              <a:rPr lang="en-US" sz="1800" dirty="0" err="1" smtClean="0"/>
              <a:t>akuntansi</a:t>
            </a:r>
            <a:r>
              <a:rPr lang="en-US" sz="1800" dirty="0" smtClean="0"/>
              <a:t> </a:t>
            </a:r>
            <a:r>
              <a:rPr lang="en-US" sz="1800" dirty="0" err="1" smtClean="0"/>
              <a:t>tradisional</a:t>
            </a:r>
            <a:r>
              <a:rPr lang="en-US" sz="1800" dirty="0" smtClean="0"/>
              <a:t> </a:t>
            </a:r>
            <a:r>
              <a:rPr lang="en-US" sz="1800" dirty="0" err="1" smtClean="0"/>
              <a:t>terhadap</a:t>
            </a:r>
            <a:r>
              <a:rPr lang="en-US" sz="1800" dirty="0" smtClean="0"/>
              <a:t> </a:t>
            </a:r>
            <a:r>
              <a:rPr lang="en-US" sz="1800" dirty="0" err="1" smtClean="0"/>
              <a:t>potensi</a:t>
            </a:r>
            <a:r>
              <a:rPr lang="en-US" sz="1800" dirty="0" smtClean="0"/>
              <a:t> </a:t>
            </a:r>
            <a:r>
              <a:rPr lang="en-US" sz="1800" dirty="0" err="1" smtClean="0"/>
              <a:t>risiko</a:t>
            </a:r>
            <a:r>
              <a:rPr lang="en-US" sz="1800" dirty="0" smtClean="0"/>
              <a:t> </a:t>
            </a:r>
            <a:r>
              <a:rPr lang="en-US" sz="1800" dirty="0" err="1" smtClean="0"/>
              <a:t>valas</a:t>
            </a:r>
            <a:r>
              <a:rPr lang="en-US" sz="1800" dirty="0" smtClean="0"/>
              <a:t> </a:t>
            </a:r>
            <a:r>
              <a:rPr lang="en-US" sz="1800" dirty="0" err="1" smtClean="0"/>
              <a:t>ini</a:t>
            </a:r>
            <a:r>
              <a:rPr lang="en-US" sz="1800" dirty="0" smtClean="0"/>
              <a:t> </a:t>
            </a:r>
            <a:r>
              <a:rPr lang="en-US" sz="1800" dirty="0" err="1" smtClean="0"/>
              <a:t>berpusat</a:t>
            </a:r>
            <a:r>
              <a:rPr lang="en-US" sz="1800" dirty="0" smtClean="0"/>
              <a:t> </a:t>
            </a:r>
            <a:r>
              <a:rPr lang="en-US" sz="1800" dirty="0" err="1" smtClean="0"/>
              <a:t>pada</a:t>
            </a:r>
            <a:r>
              <a:rPr lang="en-US" sz="1800" dirty="0" smtClean="0"/>
              <a:t> </a:t>
            </a:r>
            <a:r>
              <a:rPr lang="en-US" sz="1800" dirty="0" err="1" smtClean="0"/>
              <a:t>dua</a:t>
            </a:r>
            <a:r>
              <a:rPr lang="en-US" sz="1800" dirty="0" smtClean="0"/>
              <a:t> </a:t>
            </a:r>
            <a:r>
              <a:rPr lang="en-US" sz="1800" dirty="0" err="1" smtClean="0"/>
              <a:t>jenis</a:t>
            </a:r>
            <a:r>
              <a:rPr lang="en-US" sz="1800" dirty="0" smtClean="0"/>
              <a:t> </a:t>
            </a:r>
            <a:r>
              <a:rPr lang="en-US" sz="1800" dirty="0" err="1" smtClean="0"/>
              <a:t>potensi</a:t>
            </a:r>
            <a:r>
              <a:rPr lang="en-US" sz="1800" dirty="0" smtClean="0"/>
              <a:t> </a:t>
            </a:r>
            <a:r>
              <a:rPr lang="en-US" sz="1800" dirty="0" err="1" smtClean="0"/>
              <a:t>risiko</a:t>
            </a:r>
            <a:r>
              <a:rPr lang="en-US" sz="1800" dirty="0" smtClean="0"/>
              <a:t>: </a:t>
            </a:r>
            <a:r>
              <a:rPr lang="en-US" sz="1800" dirty="0" err="1" smtClean="0"/>
              <a:t>translasi</a:t>
            </a:r>
            <a:r>
              <a:rPr lang="en-US" sz="1800" dirty="0" smtClean="0"/>
              <a:t> </a:t>
            </a:r>
            <a:r>
              <a:rPr lang="en-US" sz="1800" dirty="0" err="1" smtClean="0"/>
              <a:t>dan</a:t>
            </a:r>
            <a:r>
              <a:rPr lang="en-US" sz="1800" dirty="0" smtClean="0"/>
              <a:t> </a:t>
            </a:r>
            <a:r>
              <a:rPr lang="en-US" sz="1800" dirty="0" err="1" smtClean="0"/>
              <a:t>transaksi</a:t>
            </a:r>
            <a:r>
              <a:rPr lang="en-US" sz="1800" dirty="0" smtClean="0"/>
              <a:t>.</a:t>
            </a:r>
            <a:endParaRPr lang="id-ID"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r>
              <a:rPr lang="en-US" sz="2800" b="1" dirty="0" err="1" smtClean="0"/>
              <a:t>Potensi</a:t>
            </a:r>
            <a:r>
              <a:rPr lang="en-US" sz="2800" b="1" dirty="0" smtClean="0"/>
              <a:t> </a:t>
            </a:r>
            <a:r>
              <a:rPr lang="en-US" sz="2800" b="1" dirty="0" err="1" smtClean="0"/>
              <a:t>Risiko</a:t>
            </a:r>
            <a:r>
              <a:rPr lang="en-US" sz="2800" b="1" dirty="0" smtClean="0"/>
              <a:t> </a:t>
            </a:r>
            <a:r>
              <a:rPr lang="en-US" sz="2800" b="1" dirty="0" err="1" smtClean="0"/>
              <a:t>Translasi</a:t>
            </a:r>
            <a:endParaRPr lang="en-US" sz="3200" dirty="0"/>
          </a:p>
        </p:txBody>
      </p:sp>
      <p:sp>
        <p:nvSpPr>
          <p:cNvPr id="3" name="Content Placeholder 2"/>
          <p:cNvSpPr>
            <a:spLocks noGrp="1"/>
          </p:cNvSpPr>
          <p:nvPr>
            <p:ph idx="1"/>
          </p:nvPr>
        </p:nvSpPr>
        <p:spPr>
          <a:xfrm>
            <a:off x="457200" y="1371600"/>
            <a:ext cx="8229600" cy="4953000"/>
          </a:xfrm>
        </p:spPr>
        <p:txBody>
          <a:bodyPr>
            <a:normAutofit fontScale="92500"/>
          </a:bodyPr>
          <a:lstStyle/>
          <a:p>
            <a:r>
              <a:rPr lang="en-US" dirty="0" err="1" smtClean="0"/>
              <a:t>Potensi</a:t>
            </a:r>
            <a:r>
              <a:rPr lang="en-US" dirty="0" smtClean="0"/>
              <a:t> </a:t>
            </a:r>
            <a:r>
              <a:rPr lang="en-US" dirty="0" err="1" smtClean="0"/>
              <a:t>risiko</a:t>
            </a:r>
            <a:r>
              <a:rPr lang="en-US" dirty="0" smtClean="0"/>
              <a:t> </a:t>
            </a:r>
            <a:r>
              <a:rPr lang="en-US" dirty="0" err="1" smtClean="0"/>
              <a:t>translasi</a:t>
            </a:r>
            <a:r>
              <a:rPr lang="en-US" dirty="0" smtClean="0"/>
              <a:t> </a:t>
            </a:r>
            <a:r>
              <a:rPr lang="en-US" dirty="0" err="1" smtClean="0"/>
              <a:t>mengukur</a:t>
            </a:r>
            <a:r>
              <a:rPr lang="en-US" dirty="0" smtClean="0"/>
              <a:t> </a:t>
            </a:r>
            <a:r>
              <a:rPr lang="en-US" dirty="0" err="1" smtClean="0"/>
              <a:t>pengaruh</a:t>
            </a:r>
            <a:r>
              <a:rPr lang="en-US" dirty="0" smtClean="0"/>
              <a:t> </a:t>
            </a:r>
            <a:r>
              <a:rPr lang="en-US" dirty="0" err="1" smtClean="0"/>
              <a:t>perubahan</a:t>
            </a:r>
            <a:r>
              <a:rPr lang="en-US" dirty="0" smtClean="0"/>
              <a:t> </a:t>
            </a:r>
            <a:r>
              <a:rPr lang="en-US" dirty="0" err="1" smtClean="0"/>
              <a:t>kurs</a:t>
            </a:r>
            <a:r>
              <a:rPr lang="en-US" dirty="0" smtClean="0"/>
              <a:t> </a:t>
            </a:r>
            <a:r>
              <a:rPr lang="en-US" dirty="0" err="1" smtClean="0"/>
              <a:t>valas</a:t>
            </a:r>
            <a:r>
              <a:rPr lang="en-US" dirty="0" smtClean="0"/>
              <a:t> </a:t>
            </a:r>
            <a:r>
              <a:rPr lang="en-US" dirty="0" err="1" smtClean="0"/>
              <a:t>terhadap</a:t>
            </a:r>
            <a:r>
              <a:rPr lang="en-US" dirty="0" smtClean="0"/>
              <a:t> </a:t>
            </a:r>
            <a:r>
              <a:rPr lang="en-US" dirty="0" err="1" smtClean="0"/>
              <a:t>nilai</a:t>
            </a:r>
            <a:r>
              <a:rPr lang="en-US" dirty="0" smtClean="0"/>
              <a:t> </a:t>
            </a:r>
            <a:r>
              <a:rPr lang="en-US" dirty="0" err="1" smtClean="0"/>
              <a:t>ekuivalen</a:t>
            </a:r>
            <a:r>
              <a:rPr lang="en-US" dirty="0" smtClean="0"/>
              <a:t> </a:t>
            </a:r>
            <a:r>
              <a:rPr lang="en-US" dirty="0" err="1" smtClean="0"/>
              <a:t>mata</a:t>
            </a:r>
            <a:r>
              <a:rPr lang="en-US" dirty="0" smtClean="0"/>
              <a:t> </a:t>
            </a:r>
            <a:r>
              <a:rPr lang="en-US" dirty="0" err="1" smtClean="0"/>
              <a:t>uang</a:t>
            </a:r>
            <a:r>
              <a:rPr lang="en-US" dirty="0" smtClean="0"/>
              <a:t> </a:t>
            </a:r>
            <a:r>
              <a:rPr lang="en-US" dirty="0" err="1" smtClean="0"/>
              <a:t>domestik</a:t>
            </a:r>
            <a:r>
              <a:rPr lang="en-US" dirty="0" smtClean="0"/>
              <a:t> </a:t>
            </a:r>
            <a:r>
              <a:rPr lang="en-US" dirty="0" err="1" smtClean="0"/>
              <a:t>atas</a:t>
            </a:r>
            <a:r>
              <a:rPr lang="en-US" dirty="0" smtClean="0"/>
              <a:t> </a:t>
            </a:r>
            <a:r>
              <a:rPr lang="en-US" dirty="0" err="1" smtClean="0"/>
              <a:t>aktiva</a:t>
            </a:r>
            <a:r>
              <a:rPr lang="en-US" dirty="0" smtClean="0"/>
              <a:t> </a:t>
            </a:r>
            <a:r>
              <a:rPr lang="en-US" dirty="0" err="1" smtClean="0"/>
              <a:t>dan</a:t>
            </a:r>
            <a:r>
              <a:rPr lang="en-US" dirty="0" smtClean="0"/>
              <a:t> </a:t>
            </a:r>
            <a:r>
              <a:rPr lang="en-US" dirty="0" err="1" smtClean="0"/>
              <a:t>kewajiban</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yang </a:t>
            </a:r>
            <a:r>
              <a:rPr lang="en-US" dirty="0" err="1" smtClean="0"/>
              <a:t>dimiliki</a:t>
            </a:r>
            <a:r>
              <a:rPr lang="en-US" dirty="0" smtClean="0"/>
              <a:t> </a:t>
            </a:r>
            <a:r>
              <a:rPr lang="en-US" dirty="0" err="1" smtClean="0"/>
              <a:t>oleh</a:t>
            </a:r>
            <a:r>
              <a:rPr lang="en-US" dirty="0" smtClean="0"/>
              <a:t> </a:t>
            </a:r>
            <a:r>
              <a:rPr lang="en-US" dirty="0" err="1" smtClean="0"/>
              <a:t>perusahaan</a:t>
            </a:r>
            <a:r>
              <a:rPr lang="en-US" dirty="0" smtClean="0"/>
              <a:t>. </a:t>
            </a:r>
          </a:p>
          <a:p>
            <a:r>
              <a:rPr lang="en-US" dirty="0" err="1" smtClean="0"/>
              <a:t>Sebagai</a:t>
            </a:r>
            <a:r>
              <a:rPr lang="en-US" dirty="0" smtClean="0"/>
              <a:t> </a:t>
            </a:r>
            <a:r>
              <a:rPr lang="en-US" dirty="0" err="1" smtClean="0"/>
              <a:t>contoh</a:t>
            </a:r>
            <a:r>
              <a:rPr lang="en-US" dirty="0" smtClean="0"/>
              <a:t>, </a:t>
            </a:r>
            <a:r>
              <a:rPr lang="en-US" dirty="0" err="1" smtClean="0"/>
              <a:t>sebuah</a:t>
            </a:r>
            <a:r>
              <a:rPr lang="en-US" dirty="0" smtClean="0"/>
              <a:t> </a:t>
            </a:r>
            <a:r>
              <a:rPr lang="en-US" dirty="0" err="1" smtClean="0"/>
              <a:t>induk</a:t>
            </a:r>
            <a:r>
              <a:rPr lang="en-US" dirty="0" smtClean="0"/>
              <a:t> </a:t>
            </a:r>
            <a:r>
              <a:rPr lang="en-US" dirty="0" err="1" smtClean="0"/>
              <a:t>perusahaan</a:t>
            </a:r>
            <a:r>
              <a:rPr lang="en-US" dirty="0" smtClean="0"/>
              <a:t> AS yang </a:t>
            </a:r>
            <a:r>
              <a:rPr lang="en-US" dirty="0" err="1" smtClean="0"/>
              <a:t>mengoperasikan</a:t>
            </a:r>
            <a:r>
              <a:rPr lang="en-US" dirty="0" smtClean="0"/>
              <a:t> </a:t>
            </a:r>
            <a:r>
              <a:rPr lang="en-US" dirty="0" err="1" smtClean="0"/>
              <a:t>anak</a:t>
            </a:r>
            <a:r>
              <a:rPr lang="en-US" dirty="0" smtClean="0"/>
              <a:t> </a:t>
            </a:r>
            <a:r>
              <a:rPr lang="en-US" dirty="0" err="1" smtClean="0"/>
              <a:t>perusahaan</a:t>
            </a:r>
            <a:r>
              <a:rPr lang="en-US" dirty="0" smtClean="0"/>
              <a:t> yang </a:t>
            </a:r>
            <a:r>
              <a:rPr lang="en-US" dirty="0" err="1" smtClean="0"/>
              <a:t>dimiliki</a:t>
            </a:r>
            <a:r>
              <a:rPr lang="en-US" dirty="0" smtClean="0"/>
              <a:t> </a:t>
            </a:r>
            <a:r>
              <a:rPr lang="en-US" dirty="0" err="1" smtClean="0"/>
              <a:t>sepenuhnya</a:t>
            </a:r>
            <a:r>
              <a:rPr lang="en-US" dirty="0" smtClean="0"/>
              <a:t> </a:t>
            </a:r>
            <a:r>
              <a:rPr lang="en-US" dirty="0" err="1" smtClean="0"/>
              <a:t>di</a:t>
            </a:r>
            <a:r>
              <a:rPr lang="en-US" dirty="0" smtClean="0"/>
              <a:t> </a:t>
            </a:r>
            <a:r>
              <a:rPr lang="en-US" dirty="0" err="1" smtClean="0"/>
              <a:t>ekuador</a:t>
            </a:r>
            <a:r>
              <a:rPr lang="en-US" dirty="0" smtClean="0"/>
              <a:t> (</a:t>
            </a:r>
            <a:r>
              <a:rPr lang="en-US" dirty="0" err="1" smtClean="0"/>
              <a:t>dengan</a:t>
            </a:r>
            <a:r>
              <a:rPr lang="en-US" dirty="0" smtClean="0"/>
              <a:t> </a:t>
            </a:r>
            <a:r>
              <a:rPr lang="en-US" dirty="0" err="1" smtClean="0"/>
              <a:t>mata</a:t>
            </a:r>
            <a:r>
              <a:rPr lang="en-US" dirty="0" smtClean="0"/>
              <a:t> </a:t>
            </a:r>
            <a:r>
              <a:rPr lang="en-US" dirty="0" err="1" smtClean="0"/>
              <a:t>uang</a:t>
            </a:r>
            <a:r>
              <a:rPr lang="en-US" dirty="0" smtClean="0"/>
              <a:t> </a:t>
            </a:r>
            <a:r>
              <a:rPr lang="en-US" dirty="0" err="1" smtClean="0"/>
              <a:t>fungsional</a:t>
            </a:r>
            <a:r>
              <a:rPr lang="en-US" dirty="0" smtClean="0"/>
              <a:t> </a:t>
            </a:r>
            <a:r>
              <a:rPr lang="en-US" dirty="0" err="1" smtClean="0"/>
              <a:t>dolar</a:t>
            </a:r>
            <a:r>
              <a:rPr lang="en-US" dirty="0" smtClean="0"/>
              <a:t> AS) </a:t>
            </a:r>
            <a:r>
              <a:rPr lang="en-US" dirty="0" err="1" smtClean="0"/>
              <a:t>mengalami</a:t>
            </a:r>
            <a:r>
              <a:rPr lang="en-US" dirty="0" smtClean="0"/>
              <a:t> </a:t>
            </a:r>
            <a:r>
              <a:rPr lang="en-US" dirty="0" err="1" smtClean="0"/>
              <a:t>perubahan</a:t>
            </a:r>
            <a:r>
              <a:rPr lang="en-US" dirty="0" smtClean="0"/>
              <a:t> </a:t>
            </a:r>
            <a:r>
              <a:rPr lang="en-US" dirty="0" err="1" smtClean="0"/>
              <a:t>nilai</a:t>
            </a:r>
            <a:r>
              <a:rPr lang="en-US" dirty="0" smtClean="0"/>
              <a:t> </a:t>
            </a:r>
            <a:r>
              <a:rPr lang="en-US" dirty="0" err="1" smtClean="0"/>
              <a:t>dolar</a:t>
            </a:r>
            <a:r>
              <a:rPr lang="en-US" dirty="0" smtClean="0"/>
              <a:t> </a:t>
            </a:r>
            <a:r>
              <a:rPr lang="en-US" dirty="0" err="1" smtClean="0"/>
              <a:t>atas</a:t>
            </a:r>
            <a:r>
              <a:rPr lang="en-US" dirty="0" smtClean="0"/>
              <a:t> </a:t>
            </a:r>
            <a:r>
              <a:rPr lang="en-US" dirty="0" err="1" smtClean="0"/>
              <a:t>aktiva</a:t>
            </a:r>
            <a:r>
              <a:rPr lang="en-US" dirty="0" smtClean="0"/>
              <a:t> </a:t>
            </a:r>
            <a:r>
              <a:rPr lang="en-US" dirty="0" err="1" smtClean="0"/>
              <a:t>moneter</a:t>
            </a:r>
            <a:r>
              <a:rPr lang="en-US" dirty="0" smtClean="0"/>
              <a:t> </a:t>
            </a:r>
            <a:r>
              <a:rPr lang="en-US" dirty="0" err="1" smtClean="0"/>
              <a:t>bersih</a:t>
            </a:r>
            <a:r>
              <a:rPr lang="en-US" dirty="0" smtClean="0"/>
              <a:t> </a:t>
            </a:r>
            <a:r>
              <a:rPr lang="en-US" dirty="0" err="1" smtClean="0"/>
              <a:t>di</a:t>
            </a:r>
            <a:r>
              <a:rPr lang="en-US" dirty="0" smtClean="0"/>
              <a:t> </a:t>
            </a:r>
            <a:r>
              <a:rPr lang="en-US" dirty="0" err="1" smtClean="0"/>
              <a:t>ekuador</a:t>
            </a:r>
            <a:r>
              <a:rPr lang="en-US" dirty="0" smtClean="0"/>
              <a:t> </a:t>
            </a:r>
            <a:r>
              <a:rPr lang="en-US" dirty="0" err="1" smtClean="0"/>
              <a:t>jika</a:t>
            </a:r>
            <a:r>
              <a:rPr lang="en-US" dirty="0" smtClean="0"/>
              <a:t> </a:t>
            </a:r>
            <a:r>
              <a:rPr lang="en-US" dirty="0" err="1" smtClean="0"/>
              <a:t>nilai</a:t>
            </a:r>
            <a:r>
              <a:rPr lang="en-US" dirty="0" smtClean="0"/>
              <a:t> </a:t>
            </a:r>
            <a:r>
              <a:rPr lang="en-US" dirty="0" err="1" smtClean="0"/>
              <a:t>tukar</a:t>
            </a:r>
            <a:r>
              <a:rPr lang="en-US" dirty="0" smtClean="0"/>
              <a:t> AS </a:t>
            </a:r>
            <a:r>
              <a:rPr lang="en-US" dirty="0" err="1" smtClean="0"/>
              <a:t>mengalami</a:t>
            </a:r>
            <a:r>
              <a:rPr lang="en-US" dirty="0" smtClean="0"/>
              <a:t> </a:t>
            </a:r>
            <a:r>
              <a:rPr lang="en-US" dirty="0" err="1" smtClean="0"/>
              <a:t>perubahan</a:t>
            </a:r>
            <a:r>
              <a:rPr lang="en-US" dirty="0" smtClean="0"/>
              <a:t> </a:t>
            </a:r>
            <a:r>
              <a:rPr lang="en-US" dirty="0" err="1" smtClean="0"/>
              <a:t>relatif</a:t>
            </a:r>
            <a:r>
              <a:rPr lang="en-US" dirty="0" smtClean="0"/>
              <a:t> </a:t>
            </a:r>
            <a:r>
              <a:rPr lang="en-US" dirty="0" err="1" smtClean="0"/>
              <a:t>terhadap</a:t>
            </a:r>
            <a:r>
              <a:rPr lang="en-US" dirty="0" smtClean="0"/>
              <a:t> </a:t>
            </a:r>
            <a:r>
              <a:rPr lang="en-US" dirty="0" err="1" smtClean="0"/>
              <a:t>dolar</a:t>
            </a:r>
            <a:r>
              <a:rPr lang="en-US" dirty="0" smtClean="0"/>
              <a:t>. </a:t>
            </a:r>
            <a:r>
              <a:rPr lang="en-US" dirty="0" err="1" smtClean="0"/>
              <a:t>Aktiva</a:t>
            </a:r>
            <a:r>
              <a:rPr lang="en-US" dirty="0" smtClean="0"/>
              <a:t> </a:t>
            </a:r>
            <a:r>
              <a:rPr lang="en-US" dirty="0" err="1" smtClean="0"/>
              <a:t>atau</a:t>
            </a:r>
            <a:r>
              <a:rPr lang="en-US" dirty="0" smtClean="0"/>
              <a:t> </a:t>
            </a:r>
            <a:r>
              <a:rPr lang="en-US" dirty="0" err="1" smtClean="0"/>
              <a:t>kewajiban</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a:t>
            </a:r>
            <a:r>
              <a:rPr lang="en-US" dirty="0" err="1" smtClean="0"/>
              <a:t>menghadapi</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kurs</a:t>
            </a:r>
            <a:r>
              <a:rPr lang="en-US" dirty="0" smtClean="0"/>
              <a:t> </a:t>
            </a:r>
            <a:r>
              <a:rPr lang="en-US" dirty="0" err="1" smtClean="0"/>
              <a:t>jika</a:t>
            </a:r>
            <a:r>
              <a:rPr lang="en-US" dirty="0" smtClean="0"/>
              <a:t> </a:t>
            </a:r>
            <a:r>
              <a:rPr lang="en-US" dirty="0" err="1" smtClean="0"/>
              <a:t>suatu</a:t>
            </a:r>
            <a:r>
              <a:rPr lang="en-US" dirty="0" smtClean="0"/>
              <a:t> </a:t>
            </a:r>
            <a:r>
              <a:rPr lang="en-US" dirty="0" err="1" smtClean="0"/>
              <a:t>perubahan</a:t>
            </a:r>
            <a:r>
              <a:rPr lang="en-US" dirty="0" smtClean="0"/>
              <a:t> </a:t>
            </a:r>
            <a:r>
              <a:rPr lang="en-US" dirty="0" err="1" smtClean="0"/>
              <a:t>dalam</a:t>
            </a:r>
            <a:r>
              <a:rPr lang="en-US" dirty="0" smtClean="0"/>
              <a:t> </a:t>
            </a:r>
            <a:r>
              <a:rPr lang="en-US" dirty="0" err="1" smtClean="0"/>
              <a:t>kurs</a:t>
            </a:r>
            <a:r>
              <a:rPr lang="en-US" dirty="0" smtClean="0"/>
              <a:t> </a:t>
            </a:r>
            <a:r>
              <a:rPr lang="en-US" dirty="0" err="1" smtClean="0"/>
              <a:t>menyebabkan</a:t>
            </a:r>
            <a:r>
              <a:rPr lang="en-US" dirty="0" smtClean="0"/>
              <a:t> </a:t>
            </a:r>
            <a:r>
              <a:rPr lang="en-US" dirty="0" err="1" smtClean="0"/>
              <a:t>nilai</a:t>
            </a:r>
            <a:r>
              <a:rPr lang="en-US" dirty="0" smtClean="0"/>
              <a:t> </a:t>
            </a:r>
            <a:r>
              <a:rPr lang="en-US" dirty="0" err="1" smtClean="0"/>
              <a:t>ekuivalen</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induk</a:t>
            </a:r>
            <a:r>
              <a:rPr lang="en-US" dirty="0" smtClean="0"/>
              <a:t> </a:t>
            </a:r>
            <a:r>
              <a:rPr lang="en-US" dirty="0" err="1" smtClean="0"/>
              <a:t>perusahaan</a:t>
            </a:r>
            <a:r>
              <a:rPr lang="en-US" dirty="0" smtClean="0"/>
              <a:t> </a:t>
            </a:r>
            <a:r>
              <a:rPr lang="en-US" dirty="0" err="1" smtClean="0"/>
              <a:t>berubah</a:t>
            </a:r>
            <a:r>
              <a:rPr lang="en-US" dirty="0" smtClean="0"/>
              <a:t>.</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en-US" sz="2800" dirty="0" err="1" smtClean="0"/>
              <a:t>Potensi</a:t>
            </a:r>
            <a:r>
              <a:rPr lang="en-US" sz="2800" dirty="0" smtClean="0"/>
              <a:t> </a:t>
            </a:r>
            <a:r>
              <a:rPr lang="en-US" sz="2800" dirty="0" err="1" smtClean="0"/>
              <a:t>Risiko</a:t>
            </a:r>
            <a:r>
              <a:rPr lang="en-US" sz="2800" dirty="0" smtClean="0"/>
              <a:t> </a:t>
            </a:r>
            <a:r>
              <a:rPr lang="en-US" sz="2800" dirty="0" err="1" smtClean="0"/>
              <a:t>Translasi</a:t>
            </a:r>
            <a:r>
              <a:rPr lang="en-US" sz="2800" dirty="0" smtClean="0"/>
              <a:t> Multi Mata </a:t>
            </a:r>
            <a:r>
              <a:rPr lang="en-US" sz="2800" dirty="0" err="1" smtClean="0"/>
              <a:t>Uang</a:t>
            </a:r>
            <a:r>
              <a:rPr lang="en-US" sz="2800" dirty="0" smtClean="0"/>
              <a:t> (</a:t>
            </a:r>
            <a:r>
              <a:rPr lang="en-US" sz="2800" dirty="0" err="1" smtClean="0"/>
              <a:t>dalam</a:t>
            </a:r>
            <a:r>
              <a:rPr lang="en-US" sz="2800" dirty="0" smtClean="0"/>
              <a:t> </a:t>
            </a:r>
            <a:r>
              <a:rPr lang="en-US" sz="2800" dirty="0" err="1" smtClean="0"/>
              <a:t>ribuan</a:t>
            </a:r>
            <a:r>
              <a:rPr lang="en-US" sz="2800" dirty="0" smtClean="0"/>
              <a:t>)</a:t>
            </a:r>
            <a:endParaRPr lang="en-US" sz="2800" dirty="0"/>
          </a:p>
        </p:txBody>
      </p:sp>
      <p:sp>
        <p:nvSpPr>
          <p:cNvPr id="3" name="Content Placeholder 2"/>
          <p:cNvSpPr>
            <a:spLocks noGrp="1"/>
          </p:cNvSpPr>
          <p:nvPr>
            <p:ph idx="1"/>
          </p:nvPr>
        </p:nvSpPr>
        <p:spPr>
          <a:xfrm>
            <a:off x="457200" y="1066800"/>
            <a:ext cx="8229600" cy="5257800"/>
          </a:xfrm>
        </p:spPr>
        <p:txBody>
          <a:bodyPr>
            <a:normAutofit/>
          </a:bodyPr>
          <a:lstStyle/>
          <a:p>
            <a:pPr marL="514350" indent="-514350">
              <a:buNone/>
            </a:pPr>
            <a:r>
              <a:rPr lang="id-ID" dirty="0" smtClean="0"/>
              <a:t>Sistem penentuan biaya standar mencoba untuk meminimalkan varians antara biaya yang dianggarkan dengan biaya aktual. Penentuan biaya kaizen menekankan untuk melakukan apa ynag diperlukan untuk mencapai tingkatan kinerja yang diinginkan dalam kondisi pasar yang kompetitif.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38912"/>
          </a:xfrm>
        </p:spPr>
        <p:txBody>
          <a:bodyPr>
            <a:noAutofit/>
          </a:bodyPr>
          <a:lstStyle/>
          <a:p>
            <a:r>
              <a:rPr lang="en-US" sz="2800" b="1" dirty="0" err="1" smtClean="0"/>
              <a:t>Potensi</a:t>
            </a:r>
            <a:r>
              <a:rPr lang="en-US" sz="2800" b="1" dirty="0" smtClean="0"/>
              <a:t> </a:t>
            </a:r>
            <a:r>
              <a:rPr lang="en-US" sz="2800" b="1" dirty="0" err="1" smtClean="0"/>
              <a:t>Risiko</a:t>
            </a:r>
            <a:r>
              <a:rPr lang="en-US" sz="2800" b="1" dirty="0" smtClean="0"/>
              <a:t> </a:t>
            </a:r>
            <a:r>
              <a:rPr lang="en-US" sz="2800" b="1" dirty="0" err="1" smtClean="0"/>
              <a:t>Transaksi</a:t>
            </a:r>
            <a:endParaRPr lang="en-US" sz="2800" dirty="0"/>
          </a:p>
        </p:txBody>
      </p:sp>
      <p:sp>
        <p:nvSpPr>
          <p:cNvPr id="3" name="Content Placeholder 2"/>
          <p:cNvSpPr>
            <a:spLocks noGrp="1"/>
          </p:cNvSpPr>
          <p:nvPr>
            <p:ph idx="1"/>
          </p:nvPr>
        </p:nvSpPr>
        <p:spPr>
          <a:xfrm>
            <a:off x="457200" y="1447800"/>
            <a:ext cx="8229600" cy="4876800"/>
          </a:xfrm>
        </p:spPr>
        <p:txBody>
          <a:bodyPr>
            <a:normAutofit/>
          </a:bodyPr>
          <a:lstStyle/>
          <a:p>
            <a:r>
              <a:rPr lang="en-US" sz="2000" dirty="0" err="1" smtClean="0"/>
              <a:t>Potensi</a:t>
            </a:r>
            <a:r>
              <a:rPr lang="en-US" sz="2000" dirty="0" smtClean="0"/>
              <a:t> </a:t>
            </a:r>
            <a:r>
              <a:rPr lang="en-US" sz="2000" dirty="0" err="1" smtClean="0"/>
              <a:t>risiko</a:t>
            </a:r>
            <a:r>
              <a:rPr lang="en-US" sz="2000" dirty="0" smtClean="0"/>
              <a:t> </a:t>
            </a:r>
            <a:r>
              <a:rPr lang="en-US" sz="2000" dirty="0" err="1" smtClean="0"/>
              <a:t>transaksi</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keuntungan</a:t>
            </a:r>
            <a:r>
              <a:rPr lang="en-US" sz="2000" dirty="0" smtClean="0"/>
              <a:t> </a:t>
            </a:r>
            <a:r>
              <a:rPr lang="en-US" sz="2000" dirty="0" err="1" smtClean="0"/>
              <a:t>dan</a:t>
            </a:r>
            <a:r>
              <a:rPr lang="en-US" sz="2000" dirty="0" smtClean="0"/>
              <a:t> </a:t>
            </a:r>
            <a:r>
              <a:rPr lang="en-US" sz="2000" dirty="0" err="1" smtClean="0"/>
              <a:t>kerugian</a:t>
            </a:r>
            <a:r>
              <a:rPr lang="en-US" sz="2000" dirty="0" smtClean="0"/>
              <a:t> </a:t>
            </a:r>
            <a:r>
              <a:rPr lang="en-US" sz="2000" dirty="0" err="1" smtClean="0"/>
              <a:t>nilai</a:t>
            </a:r>
            <a:r>
              <a:rPr lang="en-US" sz="2000" dirty="0" smtClean="0"/>
              <a:t> </a:t>
            </a:r>
            <a:r>
              <a:rPr lang="en-US" sz="2000" dirty="0" err="1" smtClean="0"/>
              <a:t>tukar</a:t>
            </a:r>
            <a:r>
              <a:rPr lang="en-US" sz="2000" dirty="0" smtClean="0"/>
              <a:t> </a:t>
            </a:r>
            <a:r>
              <a:rPr lang="en-US" sz="2000" dirty="0" err="1" smtClean="0"/>
              <a:t>valuta</a:t>
            </a:r>
            <a:r>
              <a:rPr lang="en-US" sz="2000" dirty="0" smtClean="0"/>
              <a:t> </a:t>
            </a:r>
            <a:r>
              <a:rPr lang="en-US" sz="2000" dirty="0" err="1" smtClean="0"/>
              <a:t>asing</a:t>
            </a:r>
            <a:r>
              <a:rPr lang="en-US" sz="2000" dirty="0" smtClean="0"/>
              <a:t> yang </a:t>
            </a:r>
            <a:r>
              <a:rPr lang="en-US" sz="2000" dirty="0" err="1" smtClean="0"/>
              <a:t>timbul</a:t>
            </a:r>
            <a:r>
              <a:rPr lang="en-US" sz="2000" dirty="0" smtClean="0"/>
              <a:t> </a:t>
            </a:r>
            <a:r>
              <a:rPr lang="en-US" sz="2000" dirty="0" err="1" smtClean="0"/>
              <a:t>dari</a:t>
            </a:r>
            <a:r>
              <a:rPr lang="en-US" sz="2000" dirty="0" smtClean="0"/>
              <a:t> </a:t>
            </a:r>
            <a:r>
              <a:rPr lang="en-US" sz="2000" dirty="0" err="1" smtClean="0"/>
              <a:t>penyelesaian</a:t>
            </a:r>
            <a:r>
              <a:rPr lang="en-US" sz="2000" dirty="0" smtClean="0"/>
              <a:t> </a:t>
            </a:r>
            <a:r>
              <a:rPr lang="en-US" sz="2000" dirty="0" err="1" smtClean="0"/>
              <a:t>transaksi</a:t>
            </a:r>
            <a:r>
              <a:rPr lang="en-US" sz="2000" dirty="0" smtClean="0"/>
              <a:t> yang </a:t>
            </a:r>
            <a:r>
              <a:rPr lang="en-US" sz="2000" dirty="0" err="1" smtClean="0"/>
              <a:t>berdenominasi</a:t>
            </a:r>
            <a:r>
              <a:rPr lang="en-US" sz="2000" dirty="0" smtClean="0"/>
              <a:t> </a:t>
            </a:r>
            <a:r>
              <a:rPr lang="en-US" sz="2000" dirty="0" err="1" smtClean="0"/>
              <a:t>dalam</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asing</a:t>
            </a:r>
            <a:r>
              <a:rPr lang="en-US" sz="2000" dirty="0" smtClean="0"/>
              <a:t>. </a:t>
            </a:r>
            <a:r>
              <a:rPr lang="en-US" sz="2000" dirty="0" err="1" smtClean="0"/>
              <a:t>Tidak</a:t>
            </a:r>
            <a:r>
              <a:rPr lang="en-US" sz="2000" dirty="0" smtClean="0"/>
              <a:t> </a:t>
            </a:r>
            <a:r>
              <a:rPr lang="en-US" sz="2000" dirty="0" err="1" smtClean="0"/>
              <a:t>seperti</a:t>
            </a:r>
            <a:r>
              <a:rPr lang="en-US" sz="2000" dirty="0" smtClean="0"/>
              <a:t> </a:t>
            </a:r>
            <a:r>
              <a:rPr lang="en-US" sz="2000" dirty="0" err="1" smtClean="0"/>
              <a:t>keuntungan</a:t>
            </a:r>
            <a:r>
              <a:rPr lang="en-US" sz="2000" dirty="0" smtClean="0"/>
              <a:t> </a:t>
            </a:r>
            <a:r>
              <a:rPr lang="en-US" sz="2000" dirty="0" err="1" smtClean="0"/>
              <a:t>dan</a:t>
            </a:r>
            <a:r>
              <a:rPr lang="en-US" sz="2000" dirty="0" smtClean="0"/>
              <a:t> </a:t>
            </a:r>
            <a:r>
              <a:rPr lang="en-US" sz="2000" dirty="0" err="1" smtClean="0"/>
              <a:t>kerugian</a:t>
            </a:r>
            <a:r>
              <a:rPr lang="en-US" sz="2000" dirty="0" smtClean="0"/>
              <a:t> </a:t>
            </a:r>
            <a:r>
              <a:rPr lang="en-US" sz="2000" dirty="0" err="1" smtClean="0"/>
              <a:t>translasi</a:t>
            </a:r>
            <a:r>
              <a:rPr lang="en-US" sz="2000" dirty="0" smtClean="0"/>
              <a:t>, </a:t>
            </a:r>
            <a:r>
              <a:rPr lang="en-US" sz="2000" dirty="0" err="1" smtClean="0"/>
              <a:t>keuntungan</a:t>
            </a:r>
            <a:r>
              <a:rPr lang="en-US" sz="2000" dirty="0" smtClean="0"/>
              <a:t> </a:t>
            </a:r>
            <a:r>
              <a:rPr lang="en-US" sz="2000" dirty="0" err="1" smtClean="0"/>
              <a:t>dan</a:t>
            </a:r>
            <a:r>
              <a:rPr lang="en-US" sz="2000" dirty="0" smtClean="0"/>
              <a:t> </a:t>
            </a:r>
            <a:r>
              <a:rPr lang="en-US" sz="2000" dirty="0" err="1" smtClean="0"/>
              <a:t>kerugian</a:t>
            </a:r>
            <a:r>
              <a:rPr lang="en-US" sz="2000" dirty="0" smtClean="0"/>
              <a:t> </a:t>
            </a:r>
            <a:r>
              <a:rPr lang="en-US" sz="2000" dirty="0" err="1" smtClean="0"/>
              <a:t>transaksi</a:t>
            </a:r>
            <a:r>
              <a:rPr lang="en-US" sz="2000" dirty="0" smtClean="0"/>
              <a:t> </a:t>
            </a:r>
            <a:r>
              <a:rPr lang="en-US" sz="2000" dirty="0" err="1" smtClean="0"/>
              <a:t>memiliki</a:t>
            </a:r>
            <a:r>
              <a:rPr lang="en-US" sz="2000" dirty="0" smtClean="0"/>
              <a:t> </a:t>
            </a:r>
            <a:r>
              <a:rPr lang="en-US" sz="2000" dirty="0" err="1" smtClean="0"/>
              <a:t>dampak</a:t>
            </a:r>
            <a:r>
              <a:rPr lang="en-US" sz="2000" dirty="0" smtClean="0"/>
              <a:t> </a:t>
            </a:r>
            <a:r>
              <a:rPr lang="en-US" sz="2000" dirty="0" err="1" smtClean="0"/>
              <a:t>langsung</a:t>
            </a:r>
            <a:r>
              <a:rPr lang="en-US" sz="2000" dirty="0" smtClean="0"/>
              <a:t> </a:t>
            </a:r>
            <a:r>
              <a:rPr lang="en-US" sz="2000" dirty="0" err="1" smtClean="0"/>
              <a:t>terhadap</a:t>
            </a:r>
            <a:r>
              <a:rPr lang="en-US" sz="2000" dirty="0" smtClean="0"/>
              <a:t> </a:t>
            </a:r>
            <a:r>
              <a:rPr lang="en-US" sz="2000" dirty="0" err="1" smtClean="0"/>
              <a:t>arus</a:t>
            </a:r>
            <a:r>
              <a:rPr lang="en-US" sz="2000" dirty="0" smtClean="0"/>
              <a:t> </a:t>
            </a:r>
            <a:r>
              <a:rPr lang="en-US" sz="2000" dirty="0" err="1" smtClean="0"/>
              <a:t>kas</a:t>
            </a:r>
            <a:r>
              <a:rPr lang="en-US" sz="2000" dirty="0" smtClean="0"/>
              <a:t>. </a:t>
            </a:r>
          </a:p>
          <a:p>
            <a:r>
              <a:rPr lang="en-US" sz="2000" dirty="0" err="1" smtClean="0"/>
              <a:t>Kontrol</a:t>
            </a:r>
            <a:r>
              <a:rPr lang="en-US" sz="2000" dirty="0" smtClean="0"/>
              <a:t> </a:t>
            </a:r>
            <a:r>
              <a:rPr lang="en-US" sz="2000" dirty="0" err="1" smtClean="0"/>
              <a:t>terpusat</a:t>
            </a:r>
            <a:r>
              <a:rPr lang="en-US" sz="2000" dirty="0" smtClean="0"/>
              <a:t> </a:t>
            </a:r>
            <a:r>
              <a:rPr lang="en-US" sz="2000" dirty="0" err="1" smtClean="0"/>
              <a:t>terhadap</a:t>
            </a:r>
            <a:r>
              <a:rPr lang="en-US" sz="2000" dirty="0" smtClean="0"/>
              <a:t> </a:t>
            </a:r>
            <a:r>
              <a:rPr lang="en-US" sz="2000" dirty="0" err="1" smtClean="0"/>
              <a:t>keseluruhan</a:t>
            </a:r>
            <a:r>
              <a:rPr lang="en-US" sz="2000" dirty="0" smtClean="0"/>
              <a:t> </a:t>
            </a:r>
            <a:r>
              <a:rPr lang="en-US" sz="2000" dirty="0" err="1" smtClean="0"/>
              <a:t>potensi</a:t>
            </a:r>
            <a:r>
              <a:rPr lang="en-US" sz="2000" dirty="0" smtClean="0"/>
              <a:t> </a:t>
            </a:r>
            <a:r>
              <a:rPr lang="en-US" sz="2000" dirty="0" err="1" smtClean="0"/>
              <a:t>risiko</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suatu</a:t>
            </a:r>
            <a:r>
              <a:rPr lang="en-US" sz="2000" dirty="0" smtClean="0"/>
              <a:t> </a:t>
            </a:r>
            <a:r>
              <a:rPr lang="en-US" sz="2000" dirty="0" err="1" smtClean="0"/>
              <a:t>perusahaan</a:t>
            </a:r>
            <a:r>
              <a:rPr lang="en-US" sz="2000" dirty="0" smtClean="0"/>
              <a:t> </a:t>
            </a:r>
            <a:r>
              <a:rPr lang="en-US" sz="2000" dirty="0" err="1" smtClean="0"/>
              <a:t>masih</a:t>
            </a:r>
            <a:r>
              <a:rPr lang="en-US" sz="2000" dirty="0" smtClean="0"/>
              <a:t> </a:t>
            </a:r>
            <a:r>
              <a:rPr lang="en-US" sz="2000" dirty="0" err="1" smtClean="0"/>
              <a:t>dimungkinkan</a:t>
            </a:r>
            <a:r>
              <a:rPr lang="en-US" sz="2000" dirty="0" smtClean="0"/>
              <a:t>. Agar </a:t>
            </a:r>
            <a:r>
              <a:rPr lang="en-US" sz="2000" dirty="0" err="1" smtClean="0"/>
              <a:t>terlaksana</a:t>
            </a:r>
            <a:r>
              <a:rPr lang="en-US" sz="2000" dirty="0" smtClean="0"/>
              <a:t>, </a:t>
            </a:r>
            <a:r>
              <a:rPr lang="en-US" sz="2000" dirty="0" err="1" smtClean="0"/>
              <a:t>masing-masing</a:t>
            </a:r>
            <a:r>
              <a:rPr lang="en-US" sz="2000" dirty="0" smtClean="0"/>
              <a:t> </a:t>
            </a:r>
            <a:r>
              <a:rPr lang="en-US" sz="2000" dirty="0" err="1" smtClean="0"/>
              <a:t>perusahaan</a:t>
            </a:r>
            <a:r>
              <a:rPr lang="en-US" sz="2000" dirty="0" smtClean="0"/>
              <a:t> </a:t>
            </a:r>
            <a:r>
              <a:rPr lang="en-US" sz="2000" dirty="0" err="1" smtClean="0"/>
              <a:t>afiliasi</a:t>
            </a:r>
            <a:r>
              <a:rPr lang="en-US" sz="2000" dirty="0" smtClean="0"/>
              <a:t> </a:t>
            </a:r>
            <a:r>
              <a:rPr lang="en-US" sz="2000" dirty="0" err="1" smtClean="0"/>
              <a:t>luar</a:t>
            </a:r>
            <a:r>
              <a:rPr lang="en-US" sz="2000" dirty="0" smtClean="0"/>
              <a:t> </a:t>
            </a:r>
            <a:r>
              <a:rPr lang="en-US" sz="2000" dirty="0" err="1" smtClean="0"/>
              <a:t>negeri</a:t>
            </a:r>
            <a:r>
              <a:rPr lang="en-US" sz="2000" dirty="0" smtClean="0"/>
              <a:t> </a:t>
            </a:r>
            <a:r>
              <a:rPr lang="en-US" sz="2000" dirty="0" err="1" smtClean="0"/>
              <a:t>harus</a:t>
            </a:r>
            <a:r>
              <a:rPr lang="en-US" sz="2000" dirty="0" smtClean="0"/>
              <a:t> </a:t>
            </a:r>
            <a:r>
              <a:rPr lang="en-US" sz="2000" dirty="0" err="1" smtClean="0"/>
              <a:t>mengirimkan</a:t>
            </a:r>
            <a:r>
              <a:rPr lang="en-US" sz="2000" dirty="0" smtClean="0"/>
              <a:t> </a:t>
            </a:r>
            <a:r>
              <a:rPr lang="en-US" sz="2000" dirty="0" err="1" smtClean="0"/>
              <a:t>laporan</a:t>
            </a:r>
            <a:r>
              <a:rPr lang="en-US" sz="2000" dirty="0" smtClean="0"/>
              <a:t> </a:t>
            </a:r>
            <a:r>
              <a:rPr lang="en-US" sz="2000" dirty="0" err="1" smtClean="0"/>
              <a:t>potensi</a:t>
            </a:r>
            <a:r>
              <a:rPr lang="en-US" sz="2000" dirty="0" smtClean="0"/>
              <a:t> </a:t>
            </a:r>
            <a:r>
              <a:rPr lang="en-US" sz="2000" dirty="0" err="1" smtClean="0"/>
              <a:t>risiko</a:t>
            </a:r>
            <a:r>
              <a:rPr lang="en-US" sz="2000" dirty="0" smtClean="0"/>
              <a:t> multi </a:t>
            </a:r>
            <a:r>
              <a:rPr lang="en-US" sz="2000" dirty="0" err="1" smtClean="0"/>
              <a:t>mata</a:t>
            </a:r>
            <a:r>
              <a:rPr lang="en-US" sz="2000" dirty="0" smtClean="0"/>
              <a:t> </a:t>
            </a:r>
            <a:r>
              <a:rPr lang="en-US" sz="2000" dirty="0" err="1" smtClean="0"/>
              <a:t>uang</a:t>
            </a:r>
            <a:r>
              <a:rPr lang="en-US" sz="2000" dirty="0" smtClean="0"/>
              <a:t> </a:t>
            </a:r>
            <a:r>
              <a:rPr lang="en-US" sz="2000" dirty="0" err="1" smtClean="0"/>
              <a:t>kepada</a:t>
            </a:r>
            <a:r>
              <a:rPr lang="en-US" sz="2000" dirty="0" smtClean="0"/>
              <a:t> </a:t>
            </a:r>
            <a:r>
              <a:rPr lang="en-US" sz="2000" dirty="0" err="1" smtClean="0"/>
              <a:t>kantor</a:t>
            </a:r>
            <a:r>
              <a:rPr lang="en-US" sz="2000" dirty="0" smtClean="0"/>
              <a:t> </a:t>
            </a:r>
            <a:r>
              <a:rPr lang="en-US" sz="2000" dirty="0" err="1" smtClean="0"/>
              <a:t>pusat</a:t>
            </a:r>
            <a:r>
              <a:rPr lang="en-US" sz="2000" dirty="0" smtClean="0"/>
              <a:t> </a:t>
            </a:r>
            <a:r>
              <a:rPr lang="en-US" sz="2000" dirty="0" err="1" smtClean="0"/>
              <a:t>perusahaan</a:t>
            </a:r>
            <a:r>
              <a:rPr lang="en-US" sz="2000" dirty="0" smtClean="0"/>
              <a:t> </a:t>
            </a:r>
            <a:r>
              <a:rPr lang="en-US" sz="2000" dirty="0" err="1" smtClean="0"/>
              <a:t>secara</a:t>
            </a:r>
            <a:r>
              <a:rPr lang="en-US" sz="2000" dirty="0" smtClean="0"/>
              <a:t> </a:t>
            </a:r>
            <a:r>
              <a:rPr lang="en-US" sz="2000" dirty="0" err="1" smtClean="0"/>
              <a:t>terus</a:t>
            </a:r>
            <a:r>
              <a:rPr lang="en-US" sz="2000" dirty="0" smtClean="0"/>
              <a:t> </a:t>
            </a:r>
            <a:r>
              <a:rPr lang="en-US" sz="2000" dirty="0" err="1" smtClean="0"/>
              <a:t>menerus</a:t>
            </a:r>
            <a:r>
              <a:rPr lang="en-US" sz="2000" dirty="0" smtClean="0"/>
              <a:t>. </a:t>
            </a:r>
            <a:r>
              <a:rPr lang="en-US" sz="2000" dirty="0" err="1" smtClean="0"/>
              <a:t>Sekali</a:t>
            </a:r>
            <a:r>
              <a:rPr lang="en-US" sz="2000" dirty="0" smtClean="0"/>
              <a:t> </a:t>
            </a:r>
            <a:r>
              <a:rPr lang="en-US" sz="2000" dirty="0" err="1" smtClean="0"/>
              <a:t>potensi</a:t>
            </a:r>
            <a:r>
              <a:rPr lang="en-US" sz="2000" dirty="0" smtClean="0"/>
              <a:t> </a:t>
            </a:r>
            <a:r>
              <a:rPr lang="en-US" sz="2000" dirty="0" err="1" smtClean="0"/>
              <a:t>risiko</a:t>
            </a:r>
            <a:r>
              <a:rPr lang="en-US" sz="2000" dirty="0" smtClean="0"/>
              <a:t> </a:t>
            </a:r>
            <a:r>
              <a:rPr lang="en-US" sz="2000" dirty="0" err="1" smtClean="0"/>
              <a:t>telah</a:t>
            </a:r>
            <a:r>
              <a:rPr lang="en-US" sz="2000" dirty="0" smtClean="0"/>
              <a:t> </a:t>
            </a:r>
            <a:r>
              <a:rPr lang="en-US" sz="2000" dirty="0" err="1" smtClean="0"/>
              <a:t>digabungkan</a:t>
            </a:r>
            <a:r>
              <a:rPr lang="en-US" sz="2000" dirty="0" smtClean="0"/>
              <a:t> </a:t>
            </a:r>
            <a:r>
              <a:rPr lang="en-US" sz="2000" dirty="0" err="1" smtClean="0"/>
              <a:t>berdasarkan</a:t>
            </a:r>
            <a:r>
              <a:rPr lang="en-US" sz="2000" dirty="0" smtClean="0"/>
              <a:t> </a:t>
            </a:r>
            <a:r>
              <a:rPr lang="en-US" sz="2000" dirty="0" err="1" smtClean="0"/>
              <a:t>mata</a:t>
            </a:r>
            <a:r>
              <a:rPr lang="en-US" sz="2000" dirty="0" smtClean="0"/>
              <a:t> </a:t>
            </a:r>
            <a:r>
              <a:rPr lang="en-US" sz="2000" dirty="0" err="1" smtClean="0"/>
              <a:t>uang</a:t>
            </a:r>
            <a:r>
              <a:rPr lang="en-US" sz="2000" dirty="0" smtClean="0"/>
              <a:t> </a:t>
            </a:r>
            <a:r>
              <a:rPr lang="en-US" sz="2000" dirty="0" err="1" smtClean="0"/>
              <a:t>dan</a:t>
            </a:r>
            <a:r>
              <a:rPr lang="en-US" sz="2000" dirty="0" smtClean="0"/>
              <a:t> </a:t>
            </a:r>
            <a:r>
              <a:rPr lang="en-US" sz="2000" dirty="0" err="1" smtClean="0"/>
              <a:t>negara</a:t>
            </a:r>
            <a:r>
              <a:rPr lang="en-US" sz="2000" dirty="0" smtClean="0"/>
              <a:t>, </a:t>
            </a:r>
            <a:r>
              <a:rPr lang="en-US" sz="2000" dirty="0" err="1" smtClean="0"/>
              <a:t>perusahaan</a:t>
            </a:r>
            <a:r>
              <a:rPr lang="en-US" sz="2000" dirty="0" smtClean="0"/>
              <a:t> </a:t>
            </a:r>
            <a:r>
              <a:rPr lang="en-US" sz="2000" dirty="0" err="1" smtClean="0"/>
              <a:t>dapat</a:t>
            </a:r>
            <a:r>
              <a:rPr lang="en-US" sz="2000" dirty="0" smtClean="0"/>
              <a:t> </a:t>
            </a:r>
            <a:r>
              <a:rPr lang="en-US" sz="2000" dirty="0" err="1" smtClean="0"/>
              <a:t>melakukan</a:t>
            </a:r>
            <a:r>
              <a:rPr lang="en-US" sz="2000" dirty="0" smtClean="0"/>
              <a:t> </a:t>
            </a:r>
            <a:r>
              <a:rPr lang="en-US" sz="2000" dirty="0" err="1" smtClean="0"/>
              <a:t>kebijakan</a:t>
            </a:r>
            <a:r>
              <a:rPr lang="en-US" sz="2000" dirty="0" smtClean="0"/>
              <a:t> </a:t>
            </a:r>
            <a:r>
              <a:rPr lang="en-US" sz="2000" dirty="0" err="1" smtClean="0"/>
              <a:t>lindung</a:t>
            </a:r>
            <a:r>
              <a:rPr lang="en-US" sz="2000" dirty="0" smtClean="0"/>
              <a:t> </a:t>
            </a:r>
            <a:r>
              <a:rPr lang="en-US" sz="2000" dirty="0" err="1" smtClean="0"/>
              <a:t>nilai</a:t>
            </a:r>
            <a:r>
              <a:rPr lang="en-US" sz="2000" dirty="0" smtClean="0"/>
              <a:t> </a:t>
            </a:r>
            <a:r>
              <a:rPr lang="en-US" sz="2000" dirty="0" err="1" smtClean="0"/>
              <a:t>terkoordinasi</a:t>
            </a:r>
            <a:r>
              <a:rPr lang="en-US" sz="2000" dirty="0" smtClean="0"/>
              <a:t> </a:t>
            </a:r>
            <a:r>
              <a:rPr lang="en-US" sz="2000" dirty="0" err="1" smtClean="0"/>
              <a:t>secara</a:t>
            </a:r>
            <a:r>
              <a:rPr lang="en-US" sz="2000" dirty="0" smtClean="0"/>
              <a:t> </a:t>
            </a:r>
            <a:r>
              <a:rPr lang="en-US" sz="2000" dirty="0" err="1" smtClean="0"/>
              <a:t>terpusat</a:t>
            </a:r>
            <a:r>
              <a:rPr lang="en-US" sz="2000" dirty="0" smtClean="0"/>
              <a:t> </a:t>
            </a:r>
            <a:r>
              <a:rPr lang="en-US" sz="2000" dirty="0" err="1" smtClean="0"/>
              <a:t>untuk</a:t>
            </a:r>
            <a:r>
              <a:rPr lang="en-US" sz="2000" dirty="0" smtClean="0"/>
              <a:t> </a:t>
            </a:r>
            <a:r>
              <a:rPr lang="en-US" sz="2000" dirty="0" err="1" smtClean="0"/>
              <a:t>menghilangkan</a:t>
            </a:r>
            <a:r>
              <a:rPr lang="en-US" sz="2000" dirty="0" smtClean="0"/>
              <a:t> </a:t>
            </a:r>
            <a:r>
              <a:rPr lang="en-US" sz="2000" dirty="0" err="1" smtClean="0"/>
              <a:t>kerugian</a:t>
            </a:r>
            <a:r>
              <a:rPr lang="en-US" sz="2000" dirty="0" smtClean="0"/>
              <a:t> </a:t>
            </a:r>
            <a:r>
              <a:rPr lang="en-US" sz="2000" dirty="0" err="1" smtClean="0"/>
              <a:t>potensial</a:t>
            </a:r>
            <a:r>
              <a:rPr lang="en-US" sz="2000" dirty="0" smtClean="0"/>
              <a:t>. </a:t>
            </a:r>
            <a:endParaRPr lang="id-ID"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fi-FI" b="1" dirty="0" smtClean="0"/>
              <a:t>Potensi risiko Akuntansi versus Ekonomi</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Ini</a:t>
            </a:r>
            <a:r>
              <a:rPr lang="en-US" dirty="0" smtClean="0"/>
              <a:t> </a:t>
            </a:r>
            <a:r>
              <a:rPr lang="en-US" dirty="0" err="1" smtClean="0"/>
              <a:t>merupakan</a:t>
            </a:r>
            <a:r>
              <a:rPr lang="en-US" dirty="0" smtClean="0"/>
              <a:t> </a:t>
            </a:r>
            <a:r>
              <a:rPr lang="en-US" dirty="0" err="1" smtClean="0"/>
              <a:t>pengaruh</a:t>
            </a:r>
            <a:r>
              <a:rPr lang="en-US" dirty="0" smtClean="0"/>
              <a:t> </a:t>
            </a:r>
            <a:r>
              <a:rPr lang="en-US" dirty="0" err="1" smtClean="0"/>
              <a:t>perubahan</a:t>
            </a:r>
            <a:r>
              <a:rPr lang="en-US" dirty="0" smtClean="0"/>
              <a:t> </a:t>
            </a:r>
            <a:r>
              <a:rPr lang="en-US" dirty="0" err="1" smtClean="0"/>
              <a:t>nilai</a:t>
            </a:r>
            <a:r>
              <a:rPr lang="en-US" dirty="0" smtClean="0"/>
              <a:t> </a:t>
            </a:r>
            <a:r>
              <a:rPr lang="en-US" dirty="0" err="1" smtClean="0"/>
              <a:t>mata</a:t>
            </a:r>
            <a:r>
              <a:rPr lang="en-US" dirty="0" smtClean="0"/>
              <a:t> </a:t>
            </a:r>
            <a:r>
              <a:rPr lang="en-US" dirty="0" err="1" smtClean="0"/>
              <a:t>uang</a:t>
            </a:r>
            <a:r>
              <a:rPr lang="en-US" dirty="0" smtClean="0"/>
              <a:t> </a:t>
            </a:r>
            <a:r>
              <a:rPr lang="en-US" dirty="0" err="1" smtClean="0"/>
              <a:t>terhadap</a:t>
            </a:r>
            <a:r>
              <a:rPr lang="en-US" dirty="0" smtClean="0"/>
              <a:t> </a:t>
            </a:r>
            <a:r>
              <a:rPr lang="en-US" dirty="0" err="1" smtClean="0"/>
              <a:t>kinerja</a:t>
            </a:r>
            <a:r>
              <a:rPr lang="en-US" dirty="0" smtClean="0"/>
              <a:t> </a:t>
            </a:r>
            <a:r>
              <a:rPr lang="en-US" dirty="0" err="1" smtClean="0"/>
              <a:t>operasi</a:t>
            </a:r>
            <a:r>
              <a:rPr lang="en-US" dirty="0" smtClean="0"/>
              <a:t> </a:t>
            </a:r>
            <a:r>
              <a:rPr lang="en-US" dirty="0" err="1" smtClean="0"/>
              <a:t>dan</a:t>
            </a:r>
            <a:r>
              <a:rPr lang="en-US" dirty="0" smtClean="0"/>
              <a:t> </a:t>
            </a:r>
            <a:r>
              <a:rPr lang="en-US" dirty="0" err="1" smtClean="0"/>
              <a:t>arus</a:t>
            </a:r>
            <a:r>
              <a:rPr lang="en-US" dirty="0" smtClean="0"/>
              <a:t> </a:t>
            </a:r>
            <a:r>
              <a:rPr lang="en-US" dirty="0" err="1" smtClean="0"/>
              <a:t>kas</a:t>
            </a:r>
            <a:r>
              <a:rPr lang="en-US" dirty="0" smtClean="0"/>
              <a:t> </a:t>
            </a:r>
            <a:r>
              <a:rPr lang="en-US" dirty="0" err="1" smtClean="0"/>
              <a:t>masa</a:t>
            </a:r>
            <a:r>
              <a:rPr lang="en-US" dirty="0" smtClean="0"/>
              <a:t> </a:t>
            </a:r>
            <a:r>
              <a:rPr lang="en-US" dirty="0" err="1" smtClean="0"/>
              <a:t>depan</a:t>
            </a:r>
            <a:r>
              <a:rPr lang="en-US" dirty="0" smtClean="0"/>
              <a:t> </a:t>
            </a:r>
            <a:r>
              <a:rPr lang="en-US" dirty="0" err="1" smtClean="0"/>
              <a:t>perusahaan</a:t>
            </a:r>
            <a:r>
              <a:rPr lang="en-US" dirty="0" smtClean="0"/>
              <a:t>. </a:t>
            </a:r>
            <a:r>
              <a:rPr lang="en-US" dirty="0" err="1" smtClean="0"/>
              <a:t>Misalnya</a:t>
            </a:r>
            <a:r>
              <a:rPr lang="en-US" dirty="0" smtClean="0"/>
              <a:t>, </a:t>
            </a:r>
            <a:r>
              <a:rPr lang="en-US" dirty="0" err="1" smtClean="0"/>
              <a:t>jumlah</a:t>
            </a:r>
            <a:r>
              <a:rPr lang="en-US" dirty="0" smtClean="0"/>
              <a:t> </a:t>
            </a:r>
            <a:r>
              <a:rPr lang="en-US" dirty="0" err="1" smtClean="0"/>
              <a:t>aktiva</a:t>
            </a:r>
            <a:r>
              <a:rPr lang="en-US" dirty="0" smtClean="0"/>
              <a:t> </a:t>
            </a:r>
            <a:r>
              <a:rPr lang="en-US" dirty="0" err="1" smtClean="0"/>
              <a:t>terpapar</a:t>
            </a:r>
            <a:r>
              <a:rPr lang="en-US" dirty="0" smtClean="0"/>
              <a:t> </a:t>
            </a:r>
            <a:r>
              <a:rPr lang="en-US" dirty="0" err="1" smtClean="0"/>
              <a:t>anak</a:t>
            </a:r>
            <a:r>
              <a:rPr lang="en-US" dirty="0" smtClean="0"/>
              <a:t> </a:t>
            </a:r>
            <a:r>
              <a:rPr lang="en-US" dirty="0" err="1" smtClean="0"/>
              <a:t>perusahaan</a:t>
            </a:r>
            <a:r>
              <a:rPr lang="en-US" dirty="0" smtClean="0"/>
              <a:t> </a:t>
            </a:r>
            <a:r>
              <a:rPr lang="en-US" dirty="0" err="1" smtClean="0"/>
              <a:t>sebesar</a:t>
            </a:r>
            <a:r>
              <a:rPr lang="en-US" dirty="0" smtClean="0"/>
              <a:t> $ 25.000 </a:t>
            </a:r>
            <a:r>
              <a:rPr lang="en-US" dirty="0" err="1" smtClean="0"/>
              <a:t>dan</a:t>
            </a:r>
            <a:r>
              <a:rPr lang="en-US" dirty="0" smtClean="0"/>
              <a:t> </a:t>
            </a:r>
            <a:r>
              <a:rPr lang="en-US" dirty="0" err="1" smtClean="0"/>
              <a:t>jumlah</a:t>
            </a:r>
            <a:r>
              <a:rPr lang="en-US" dirty="0" smtClean="0"/>
              <a:t> </a:t>
            </a:r>
            <a:r>
              <a:rPr lang="en-US" dirty="0" err="1" smtClean="0"/>
              <a:t>kewajiban</a:t>
            </a:r>
            <a:r>
              <a:rPr lang="en-US" dirty="0" smtClean="0"/>
              <a:t> </a:t>
            </a:r>
            <a:r>
              <a:rPr lang="en-US" dirty="0" err="1" smtClean="0"/>
              <a:t>terpapar</a:t>
            </a:r>
            <a:r>
              <a:rPr lang="en-US" dirty="0" smtClean="0"/>
              <a:t> </a:t>
            </a:r>
            <a:r>
              <a:rPr lang="en-US" dirty="0" err="1" smtClean="0"/>
              <a:t>sebesar</a:t>
            </a:r>
            <a:r>
              <a:rPr lang="en-US" dirty="0" smtClean="0"/>
              <a:t> $ 7.500, </a:t>
            </a:r>
            <a:r>
              <a:rPr lang="en-US" dirty="0" err="1" smtClean="0"/>
              <a:t>Selisihnya</a:t>
            </a:r>
            <a:r>
              <a:rPr lang="en-US" dirty="0" smtClean="0"/>
              <a:t> </a:t>
            </a:r>
            <a:r>
              <a:rPr lang="en-US" dirty="0" err="1" smtClean="0"/>
              <a:t>adalah</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bersih</a:t>
            </a:r>
            <a:r>
              <a:rPr lang="en-US" dirty="0" smtClean="0"/>
              <a:t> </a:t>
            </a:r>
            <a:r>
              <a:rPr lang="en-US" dirty="0" err="1" smtClean="0"/>
              <a:t>yaitu</a:t>
            </a:r>
            <a:r>
              <a:rPr lang="en-US" dirty="0" smtClean="0"/>
              <a:t> </a:t>
            </a:r>
            <a:r>
              <a:rPr lang="en-US" dirty="0" err="1" smtClean="0"/>
              <a:t>sebesar</a:t>
            </a:r>
            <a:r>
              <a:rPr lang="en-US" dirty="0" smtClean="0"/>
              <a:t> $ 17.500. </a:t>
            </a:r>
            <a:r>
              <a:rPr lang="en-US" dirty="0" err="1" smtClean="0"/>
              <a:t>Berdasarkan</a:t>
            </a:r>
            <a:r>
              <a:rPr lang="en-US" dirty="0" smtClean="0"/>
              <a:t> </a:t>
            </a:r>
            <a:r>
              <a:rPr lang="en-US" dirty="0" err="1" smtClean="0"/>
              <a:t>laporan</a:t>
            </a:r>
            <a:r>
              <a:rPr lang="en-US" dirty="0" smtClean="0"/>
              <a:t> </a:t>
            </a:r>
            <a:r>
              <a:rPr lang="en-US" dirty="0" err="1" smtClean="0"/>
              <a:t>ini</a:t>
            </a:r>
            <a:r>
              <a:rPr lang="en-US" dirty="0" smtClean="0"/>
              <a:t> </a:t>
            </a:r>
            <a:r>
              <a:rPr lang="en-US" dirty="0" err="1" smtClean="0"/>
              <a:t>seorang</a:t>
            </a:r>
            <a:r>
              <a:rPr lang="en-US" dirty="0" smtClean="0"/>
              <a:t> </a:t>
            </a:r>
            <a:r>
              <a:rPr lang="en-US" dirty="0" err="1" smtClean="0"/>
              <a:t>manajer</a:t>
            </a:r>
            <a:r>
              <a:rPr lang="en-US" dirty="0" smtClean="0"/>
              <a:t> </a:t>
            </a:r>
            <a:r>
              <a:rPr lang="en-US" dirty="0" err="1" smtClean="0"/>
              <a:t>keuangan</a:t>
            </a:r>
            <a:r>
              <a:rPr lang="en-US" dirty="0" smtClean="0"/>
              <a:t> </a:t>
            </a:r>
            <a:r>
              <a:rPr lang="en-US" dirty="0" err="1" smtClean="0"/>
              <a:t>dapat</a:t>
            </a:r>
            <a:r>
              <a:rPr lang="en-US" dirty="0" smtClean="0"/>
              <a:t> </a:t>
            </a:r>
            <a:r>
              <a:rPr lang="en-US" dirty="0" err="1" smtClean="0"/>
              <a:t>memutuskan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atas</a:t>
            </a:r>
            <a:r>
              <a:rPr lang="en-US" dirty="0" smtClean="0"/>
              <a:t> </a:t>
            </a:r>
            <a:r>
              <a:rPr lang="en-US" dirty="0" err="1" smtClean="0"/>
              <a:t>posisi</a:t>
            </a:r>
            <a:r>
              <a:rPr lang="en-US" dirty="0" smtClean="0"/>
              <a:t> </a:t>
            </a:r>
            <a:r>
              <a:rPr lang="en-US" dirty="0" err="1" smtClean="0"/>
              <a:t>ini</a:t>
            </a:r>
            <a:r>
              <a:rPr lang="en-US" dirty="0" smtClean="0"/>
              <a:t> </a:t>
            </a:r>
            <a:r>
              <a:rPr lang="en-US" dirty="0" err="1" smtClean="0"/>
              <a:t>dengan</a:t>
            </a:r>
            <a:r>
              <a:rPr lang="en-US" dirty="0" smtClean="0"/>
              <a:t> </a:t>
            </a:r>
            <a:r>
              <a:rPr lang="en-US" dirty="0" err="1" smtClean="0"/>
              <a:t>menjual</a:t>
            </a:r>
            <a:r>
              <a:rPr lang="en-US" dirty="0" smtClean="0"/>
              <a:t> </a:t>
            </a:r>
            <a:r>
              <a:rPr lang="en-US" dirty="0" err="1" smtClean="0"/>
              <a:t>sebanyak</a:t>
            </a:r>
            <a:r>
              <a:rPr lang="en-US" dirty="0" smtClean="0"/>
              <a:t> 17,5 </a:t>
            </a:r>
            <a:r>
              <a:rPr lang="en-US" dirty="0" err="1" smtClean="0"/>
              <a:t>juta</a:t>
            </a:r>
            <a:r>
              <a:rPr lang="en-US" dirty="0" smtClean="0"/>
              <a:t> </a:t>
            </a:r>
            <a:r>
              <a:rPr lang="en-US" dirty="0" err="1" smtClean="0"/>
              <a:t>dolar</a:t>
            </a:r>
            <a:r>
              <a:rPr lang="en-US" dirty="0" smtClean="0"/>
              <a:t> </a:t>
            </a:r>
            <a:r>
              <a:rPr lang="en-US" dirty="0" err="1" smtClean="0"/>
              <a:t>Australis</a:t>
            </a:r>
            <a:r>
              <a:rPr lang="en-US" dirty="0" smtClean="0"/>
              <a:t> </a:t>
            </a:r>
            <a:r>
              <a:rPr lang="en-US" dirty="0" err="1" smtClean="0"/>
              <a:t>dalam</a:t>
            </a:r>
            <a:r>
              <a:rPr lang="en-US" dirty="0" smtClean="0"/>
              <a:t> </a:t>
            </a:r>
            <a:r>
              <a:rPr lang="en-US" dirty="0" err="1" smtClean="0"/>
              <a:t>pasar</a:t>
            </a:r>
            <a:r>
              <a:rPr lang="en-US" dirty="0" smtClean="0"/>
              <a:t> forward </a:t>
            </a:r>
            <a:r>
              <a:rPr lang="en-US" dirty="0" err="1" smtClean="0"/>
              <a:t>mata</a:t>
            </a:r>
            <a:r>
              <a:rPr lang="en-US" dirty="0" smtClean="0"/>
              <a:t> </a:t>
            </a:r>
            <a:r>
              <a:rPr lang="en-US" dirty="0" err="1" smtClean="0"/>
              <a:t>uang</a:t>
            </a:r>
            <a:r>
              <a:rPr lang="en-US" dirty="0" smtClean="0"/>
              <a:t>. </a:t>
            </a:r>
            <a:r>
              <a:rPr lang="en-US" dirty="0" err="1" smtClean="0"/>
              <a:t>Laporan</a:t>
            </a:r>
            <a:r>
              <a:rPr lang="en-US" dirty="0" smtClean="0"/>
              <a:t> </a:t>
            </a:r>
            <a:r>
              <a:rPr lang="en-US" dirty="0" err="1" smtClean="0"/>
              <a:t>potensio</a:t>
            </a:r>
            <a:r>
              <a:rPr lang="en-US" dirty="0" smtClean="0"/>
              <a:t> </a:t>
            </a:r>
            <a:r>
              <a:rPr lang="en-US" dirty="0" err="1" smtClean="0"/>
              <a:t>risiko</a:t>
            </a:r>
            <a:r>
              <a:rPr lang="en-US" dirty="0" smtClean="0"/>
              <a:t> </a:t>
            </a:r>
            <a:r>
              <a:rPr lang="en-US" dirty="0" err="1" smtClean="0"/>
              <a:t>tradisional</a:t>
            </a:r>
            <a:r>
              <a:rPr lang="en-US" dirty="0" smtClean="0"/>
              <a:t> </a:t>
            </a:r>
            <a:r>
              <a:rPr lang="en-US" dirty="0" err="1" smtClean="0"/>
              <a:t>mempertimbangkan</a:t>
            </a:r>
            <a:r>
              <a:rPr lang="en-US" dirty="0" smtClean="0"/>
              <a:t> </a:t>
            </a:r>
            <a:r>
              <a:rPr lang="en-US" dirty="0" err="1" smtClean="0"/>
              <a:t>pengaruh</a:t>
            </a:r>
            <a:r>
              <a:rPr lang="en-US" dirty="0" smtClean="0"/>
              <a:t> </a:t>
            </a:r>
            <a:r>
              <a:rPr lang="en-US" dirty="0" err="1" smtClean="0"/>
              <a:t>perubahan</a:t>
            </a:r>
            <a:r>
              <a:rPr lang="en-US" dirty="0" smtClean="0"/>
              <a:t> </a:t>
            </a:r>
            <a:r>
              <a:rPr lang="en-US" dirty="0" err="1" smtClean="0"/>
              <a:t>kurs</a:t>
            </a:r>
            <a:r>
              <a:rPr lang="en-US" dirty="0" smtClean="0"/>
              <a:t> </a:t>
            </a:r>
            <a:r>
              <a:rPr lang="en-US" dirty="0" err="1" smtClean="0"/>
              <a:t>terhadap</a:t>
            </a:r>
            <a:r>
              <a:rPr lang="en-US" dirty="0" smtClean="0"/>
              <a:t> </a:t>
            </a:r>
            <a:r>
              <a:rPr lang="en-US" dirty="0" err="1" smtClean="0"/>
              <a:t>saldo</a:t>
            </a:r>
            <a:r>
              <a:rPr lang="en-US" dirty="0" smtClean="0"/>
              <a:t> </a:t>
            </a:r>
            <a:r>
              <a:rPr lang="en-US" dirty="0" err="1" smtClean="0"/>
              <a:t>akun</a:t>
            </a:r>
            <a:r>
              <a:rPr lang="en-US" dirty="0" smtClean="0"/>
              <a:t> per </a:t>
            </a:r>
            <a:r>
              <a:rPr lang="en-US" dirty="0" err="1" smtClean="0"/>
              <a:t>tanggal</a:t>
            </a:r>
            <a:r>
              <a:rPr lang="en-US" dirty="0" smtClean="0"/>
              <a:t> </a:t>
            </a:r>
            <a:r>
              <a:rPr lang="en-US" dirty="0" err="1" smtClean="0"/>
              <a:t>laproan</a:t>
            </a:r>
            <a:r>
              <a:rPr lang="en-US" dirty="0" smtClean="0"/>
              <a:t> </a:t>
            </a:r>
            <a:r>
              <a:rPr lang="en-US" dirty="0" err="1" smtClean="0"/>
              <a:t>keuangan</a:t>
            </a:r>
            <a:r>
              <a:rPr lang="en-US" dirty="0" smtClean="0"/>
              <a:t>. </a:t>
            </a:r>
            <a:r>
              <a:rPr lang="en-US" dirty="0" err="1" smtClean="0"/>
              <a:t>Laporan</a:t>
            </a:r>
            <a:r>
              <a:rPr lang="en-US" dirty="0" smtClean="0"/>
              <a:t> </a:t>
            </a:r>
            <a:r>
              <a:rPr lang="en-US" dirty="0" err="1" smtClean="0"/>
              <a:t>aurs</a:t>
            </a:r>
            <a:r>
              <a:rPr lang="en-US" dirty="0" smtClean="0"/>
              <a:t> </a:t>
            </a:r>
            <a:r>
              <a:rPr lang="en-US" dirty="0" err="1" smtClean="0"/>
              <a:t>kas</a:t>
            </a:r>
            <a:r>
              <a:rPr lang="en-US" dirty="0" smtClean="0"/>
              <a:t> multi </a:t>
            </a:r>
            <a:r>
              <a:rPr lang="en-US" dirty="0" err="1" smtClean="0"/>
              <a:t>mata</a:t>
            </a:r>
            <a:r>
              <a:rPr lang="en-US" dirty="0" smtClean="0"/>
              <a:t> </a:t>
            </a:r>
            <a:r>
              <a:rPr lang="en-US" dirty="0" err="1" smtClean="0"/>
              <a:t>uang</a:t>
            </a:r>
            <a:r>
              <a:rPr lang="en-US" dirty="0" smtClean="0"/>
              <a:t> </a:t>
            </a:r>
            <a:r>
              <a:rPr lang="en-US" dirty="0" err="1" smtClean="0"/>
              <a:t>menekankan</a:t>
            </a:r>
            <a:r>
              <a:rPr lang="en-US" dirty="0" smtClean="0"/>
              <a:t> </a:t>
            </a:r>
            <a:r>
              <a:rPr lang="en-US" dirty="0" err="1" smtClean="0"/>
              <a:t>potensi</a:t>
            </a:r>
            <a:r>
              <a:rPr lang="en-US" dirty="0" smtClean="0"/>
              <a:t> </a:t>
            </a:r>
            <a:r>
              <a:rPr lang="en-US" dirty="0" err="1" smtClean="0"/>
              <a:t>risiko</a:t>
            </a:r>
            <a:r>
              <a:rPr lang="en-US" dirty="0" smtClean="0"/>
              <a:t> yang </a:t>
            </a:r>
            <a:r>
              <a:rPr lang="en-US" dirty="0" err="1" smtClean="0"/>
              <a:t>dihasilkan</a:t>
            </a:r>
            <a:r>
              <a:rPr lang="en-US" dirty="0" smtClean="0"/>
              <a:t> </a:t>
            </a:r>
            <a:r>
              <a:rPr lang="en-US" dirty="0" err="1" smtClean="0"/>
              <a:t>oleh</a:t>
            </a:r>
            <a:r>
              <a:rPr lang="en-US" dirty="0" smtClean="0"/>
              <a:t> </a:t>
            </a:r>
            <a:r>
              <a:rPr lang="en-US" dirty="0" err="1" smtClean="0"/>
              <a:t>perubahan</a:t>
            </a:r>
            <a:r>
              <a:rPr lang="en-US" dirty="0" smtClean="0"/>
              <a:t> </a:t>
            </a:r>
            <a:r>
              <a:rPr lang="en-US" dirty="0" err="1" smtClean="0"/>
              <a:t>kurs</a:t>
            </a:r>
            <a:r>
              <a:rPr lang="en-US" dirty="0" smtClean="0"/>
              <a:t> </a:t>
            </a:r>
            <a:r>
              <a:rPr lang="en-US" dirty="0" err="1" smtClean="0"/>
              <a:t>selama</a:t>
            </a:r>
            <a:r>
              <a:rPr lang="en-US" dirty="0" smtClean="0"/>
              <a:t> </a:t>
            </a:r>
            <a:r>
              <a:rPr lang="en-US" dirty="0" err="1" smtClean="0"/>
              <a:t>periode</a:t>
            </a:r>
            <a:r>
              <a:rPr lang="en-US" dirty="0" smtClean="0"/>
              <a:t> </a:t>
            </a:r>
            <a:r>
              <a:rPr lang="en-US" dirty="0" err="1" smtClean="0"/>
              <a:t>anggaran</a:t>
            </a:r>
            <a:r>
              <a:rPr lang="en-US" dirty="0" smtClean="0"/>
              <a:t> yang </a:t>
            </a:r>
            <a:r>
              <a:rPr lang="en-US" dirty="0" err="1" smtClean="0"/>
              <a:t>berlaku</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Istilah</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ekonomi</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perubahan</a:t>
            </a:r>
            <a:r>
              <a:rPr lang="en-US" dirty="0" smtClean="0"/>
              <a:t> </a:t>
            </a:r>
            <a:r>
              <a:rPr lang="en-US" dirty="0" err="1" smtClean="0"/>
              <a:t>kurs</a:t>
            </a:r>
            <a:r>
              <a:rPr lang="en-US" dirty="0" smtClean="0"/>
              <a:t> </a:t>
            </a:r>
            <a:r>
              <a:rPr lang="en-US" dirty="0" err="1" smtClean="0"/>
              <a:t>mempengaruhi</a:t>
            </a:r>
            <a:r>
              <a:rPr lang="en-US" dirty="0" smtClean="0"/>
              <a:t> </a:t>
            </a:r>
            <a:r>
              <a:rPr lang="en-US" dirty="0" err="1" smtClean="0"/>
              <a:t>posisi</a:t>
            </a:r>
            <a:r>
              <a:rPr lang="en-US" dirty="0" smtClean="0"/>
              <a:t> </a:t>
            </a:r>
            <a:r>
              <a:rPr lang="en-US" dirty="0" err="1" smtClean="0"/>
              <a:t>kompetitif</a:t>
            </a:r>
            <a:r>
              <a:rPr lang="en-US" dirty="0" smtClean="0"/>
              <a:t> </a:t>
            </a:r>
            <a:r>
              <a:rPr lang="en-US" dirty="0" err="1" smtClean="0"/>
              <a:t>perusahaan</a:t>
            </a:r>
            <a:r>
              <a:rPr lang="en-US" dirty="0" smtClean="0"/>
              <a:t> </a:t>
            </a:r>
            <a:r>
              <a:rPr lang="en-US" dirty="0" err="1" smtClean="0"/>
              <a:t>dengan</a:t>
            </a:r>
            <a:r>
              <a:rPr lang="en-US" dirty="0" smtClean="0"/>
              <a:t> </a:t>
            </a:r>
            <a:r>
              <a:rPr lang="en-US" dirty="0" err="1" smtClean="0"/>
              <a:t>mengubah</a:t>
            </a:r>
            <a:r>
              <a:rPr lang="en-US" dirty="0" smtClean="0"/>
              <a:t> </a:t>
            </a:r>
            <a:r>
              <a:rPr lang="en-US" dirty="0" err="1" smtClean="0"/>
              <a:t>harga</a:t>
            </a:r>
            <a:r>
              <a:rPr lang="en-US" dirty="0" smtClean="0"/>
              <a:t> </a:t>
            </a:r>
            <a:r>
              <a:rPr lang="en-US" dirty="0" err="1" smtClean="0"/>
              <a:t>masukan</a:t>
            </a:r>
            <a:r>
              <a:rPr lang="en-US" dirty="0" smtClean="0"/>
              <a:t> </a:t>
            </a:r>
            <a:r>
              <a:rPr lang="en-US" dirty="0" err="1" smtClean="0"/>
              <a:t>dan</a:t>
            </a:r>
            <a:r>
              <a:rPr lang="en-US" dirty="0" smtClean="0"/>
              <a:t> </a:t>
            </a:r>
            <a:r>
              <a:rPr lang="en-US" dirty="0" err="1" smtClean="0"/>
              <a:t>keluaran</a:t>
            </a:r>
            <a:r>
              <a:rPr lang="en-US" dirty="0" smtClean="0"/>
              <a:t> </a:t>
            </a:r>
            <a:r>
              <a:rPr lang="en-US" dirty="0" err="1" smtClean="0"/>
              <a:t>perusahaan</a:t>
            </a:r>
            <a:r>
              <a:rPr lang="en-US" dirty="0" smtClean="0"/>
              <a:t> </a:t>
            </a:r>
            <a:r>
              <a:rPr lang="en-US" dirty="0" err="1" smtClean="0"/>
              <a:t>relatif</a:t>
            </a:r>
            <a:r>
              <a:rPr lang="en-US" dirty="0" smtClean="0"/>
              <a:t> </a:t>
            </a:r>
            <a:r>
              <a:rPr lang="en-US" dirty="0" err="1" smtClean="0"/>
              <a:t>terhadap</a:t>
            </a:r>
            <a:r>
              <a:rPr lang="en-US" dirty="0" smtClean="0"/>
              <a:t> </a:t>
            </a:r>
            <a:r>
              <a:rPr lang="en-US" dirty="0" err="1" smtClean="0"/>
              <a:t>harga</a:t>
            </a:r>
            <a:r>
              <a:rPr lang="en-US" dirty="0" smtClean="0"/>
              <a:t> </a:t>
            </a:r>
            <a:r>
              <a:rPr lang="en-US" dirty="0" err="1" smtClean="0"/>
              <a:t>kompetitor</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ekonomi</a:t>
            </a:r>
            <a:r>
              <a:rPr lang="en-US" dirty="0" smtClean="0"/>
              <a:t> </a:t>
            </a:r>
            <a:r>
              <a:rPr lang="en-US" dirty="0" err="1" smtClean="0"/>
              <a:t>atau</a:t>
            </a:r>
            <a:r>
              <a:rPr lang="en-US" dirty="0" smtClean="0"/>
              <a:t> </a:t>
            </a:r>
            <a:r>
              <a:rPr lang="en-US" dirty="0" err="1" smtClean="0"/>
              <a:t>operasi</a:t>
            </a:r>
            <a:r>
              <a:rPr lang="en-US" dirty="0" smtClean="0"/>
              <a:t> </a:t>
            </a:r>
            <a:r>
              <a:rPr lang="en-US" dirty="0" err="1" smtClean="0"/>
              <a:t>sedikit</a:t>
            </a:r>
            <a:r>
              <a:rPr lang="en-US" dirty="0" smtClean="0"/>
              <a:t> </a:t>
            </a:r>
            <a:r>
              <a:rPr lang="en-US" dirty="0" err="1" smtClean="0"/>
              <a:t>terkait</a:t>
            </a:r>
            <a:r>
              <a:rPr lang="en-US" dirty="0" smtClean="0"/>
              <a:t> </a:t>
            </a:r>
            <a:r>
              <a:rPr lang="en-US" dirty="0" err="1" smtClean="0"/>
              <a:t>atau</a:t>
            </a:r>
            <a:r>
              <a:rPr lang="en-US" dirty="0" smtClean="0"/>
              <a:t> </a:t>
            </a:r>
            <a:r>
              <a:rPr lang="en-US" dirty="0" err="1" smtClean="0"/>
              <a:t>tidak</a:t>
            </a:r>
            <a:r>
              <a:rPr lang="en-US" dirty="0" smtClean="0"/>
              <a:t> </a:t>
            </a:r>
            <a:r>
              <a:rPr lang="en-US" dirty="0" err="1" smtClean="0"/>
              <a:t>memiliki</a:t>
            </a:r>
            <a:r>
              <a:rPr lang="en-US" dirty="0" smtClean="0"/>
              <a:t> </a:t>
            </a:r>
            <a:r>
              <a:rPr lang="en-US" dirty="0" err="1" smtClean="0"/>
              <a:t>kaitan</a:t>
            </a:r>
            <a:r>
              <a:rPr lang="en-US" dirty="0" smtClean="0"/>
              <a:t> </a:t>
            </a:r>
            <a:r>
              <a:rPr lang="en-US" dirty="0" err="1" smtClean="0"/>
              <a:t>dengan</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translasi</a:t>
            </a:r>
            <a:r>
              <a:rPr lang="en-US" dirty="0" smtClean="0"/>
              <a:t> </a:t>
            </a:r>
            <a:r>
              <a:rPr lang="en-US" dirty="0" err="1" smtClean="0"/>
              <a:t>atau</a:t>
            </a:r>
            <a:r>
              <a:rPr lang="en-US" dirty="0" smtClean="0"/>
              <a:t> </a:t>
            </a:r>
            <a:r>
              <a:rPr lang="en-US" dirty="0" err="1" smtClean="0"/>
              <a:t>transaksi</a:t>
            </a:r>
            <a:r>
              <a:rPr lang="en-US" dirty="0" smtClean="0"/>
              <a:t>. </a:t>
            </a:r>
            <a:r>
              <a:rPr lang="en-US" dirty="0" err="1" smtClean="0"/>
              <a:t>Dengan</a:t>
            </a:r>
            <a:r>
              <a:rPr lang="en-US" dirty="0" smtClean="0"/>
              <a:t> </a:t>
            </a:r>
            <a:r>
              <a:rPr lang="en-US" dirty="0" err="1" smtClean="0"/>
              <a:t>demikian</a:t>
            </a:r>
            <a:r>
              <a:rPr lang="en-US" dirty="0" smtClean="0"/>
              <a:t> </a:t>
            </a:r>
            <a:r>
              <a:rPr lang="en-US" dirty="0" err="1" smtClean="0"/>
              <a:t>pengelolaan</a:t>
            </a:r>
            <a:r>
              <a:rPr lang="en-US" dirty="0" smtClean="0"/>
              <a:t> </a:t>
            </a:r>
            <a:r>
              <a:rPr lang="en-US" dirty="0" err="1" smtClean="0"/>
              <a:t>atas</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semacam</a:t>
            </a:r>
            <a:r>
              <a:rPr lang="en-US" dirty="0" smtClean="0"/>
              <a:t> </a:t>
            </a:r>
            <a:r>
              <a:rPr lang="en-US" dirty="0" err="1" smtClean="0"/>
              <a:t>itu</a:t>
            </a:r>
            <a:r>
              <a:rPr lang="en-US" dirty="0" smtClean="0"/>
              <a:t> </a:t>
            </a:r>
            <a:r>
              <a:rPr lang="en-US" dirty="0" err="1" smtClean="0"/>
              <a:t>memerlukan</a:t>
            </a:r>
            <a:r>
              <a:rPr lang="en-US" dirty="0" smtClean="0"/>
              <a:t> </a:t>
            </a:r>
            <a:r>
              <a:rPr lang="en-US" dirty="0" err="1" smtClean="0"/>
              <a:t>teknologi</a:t>
            </a:r>
            <a:r>
              <a:rPr lang="en-US" dirty="0" smtClean="0"/>
              <a:t> </a:t>
            </a:r>
            <a:r>
              <a:rPr lang="en-US" dirty="0" err="1" smtClean="0"/>
              <a:t>lindung</a:t>
            </a:r>
            <a:r>
              <a:rPr lang="en-US" dirty="0" smtClean="0"/>
              <a:t> </a:t>
            </a:r>
            <a:r>
              <a:rPr lang="en-US" dirty="0" err="1" smtClean="0"/>
              <a:t>nilai</a:t>
            </a:r>
            <a:r>
              <a:rPr lang="en-US" dirty="0" smtClean="0"/>
              <a:t> yang </a:t>
            </a:r>
            <a:r>
              <a:rPr lang="en-US" dirty="0" err="1" smtClean="0"/>
              <a:t>lebih</a:t>
            </a:r>
            <a:r>
              <a:rPr lang="en-US" dirty="0" smtClean="0"/>
              <a:t> </a:t>
            </a:r>
            <a:r>
              <a:rPr lang="en-US" dirty="0" err="1" smtClean="0"/>
              <a:t>bersifat</a:t>
            </a:r>
            <a:r>
              <a:rPr lang="en-US" dirty="0" smtClean="0"/>
              <a:t> </a:t>
            </a:r>
            <a:r>
              <a:rPr lang="en-US" dirty="0" err="1" smtClean="0"/>
              <a:t>strategis</a:t>
            </a:r>
            <a:r>
              <a:rPr lang="en-US" dirty="0" smtClean="0"/>
              <a:t> </a:t>
            </a:r>
            <a:r>
              <a:rPr lang="en-US" dirty="0" err="1" smtClean="0"/>
              <a:t>dan</a:t>
            </a:r>
            <a:r>
              <a:rPr lang="en-US" dirty="0" smtClean="0"/>
              <a:t> </a:t>
            </a:r>
            <a:r>
              <a:rPr lang="en-US" dirty="0" err="1" smtClean="0"/>
              <a:t>bukan</a:t>
            </a:r>
            <a:r>
              <a:rPr lang="en-US" dirty="0" smtClean="0"/>
              <a:t> </a:t>
            </a:r>
            <a:r>
              <a:rPr lang="en-US" dirty="0" err="1" smtClean="0"/>
              <a:t>taktis</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Perusahaan </a:t>
            </a:r>
            <a:r>
              <a:rPr lang="en-US" dirty="0" err="1" smtClean="0"/>
              <a:t>dapat</a:t>
            </a:r>
            <a:r>
              <a:rPr lang="en-US" dirty="0" smtClean="0"/>
              <a:t> </a:t>
            </a:r>
            <a:r>
              <a:rPr lang="en-US" dirty="0" err="1" smtClean="0"/>
              <a:t>memilih</a:t>
            </a:r>
            <a:r>
              <a:rPr lang="en-US" dirty="0" smtClean="0"/>
              <a:t> </a:t>
            </a:r>
            <a:r>
              <a:rPr lang="en-US" dirty="0" err="1" smtClean="0"/>
              <a:t>untuk</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struktural</a:t>
            </a:r>
            <a:r>
              <a:rPr lang="en-US" dirty="0" smtClean="0"/>
              <a:t> yang </a:t>
            </a:r>
            <a:r>
              <a:rPr lang="en-US" dirty="0" err="1" smtClean="0"/>
              <a:t>mencakup</a:t>
            </a:r>
            <a:r>
              <a:rPr lang="en-US" dirty="0" smtClean="0"/>
              <a:t> </a:t>
            </a:r>
            <a:r>
              <a:rPr lang="en-US" dirty="0" err="1" smtClean="0"/>
              <a:t>pemilihan</a:t>
            </a:r>
            <a:r>
              <a:rPr lang="en-US" dirty="0" smtClean="0"/>
              <a:t> </a:t>
            </a:r>
            <a:r>
              <a:rPr lang="en-US" dirty="0" err="1" smtClean="0"/>
              <a:t>atau</a:t>
            </a:r>
            <a:r>
              <a:rPr lang="en-US" dirty="0" smtClean="0"/>
              <a:t> </a:t>
            </a:r>
            <a:r>
              <a:rPr lang="en-US" dirty="0" err="1" smtClean="0"/>
              <a:t>relokasi</a:t>
            </a:r>
            <a:r>
              <a:rPr lang="en-US" dirty="0" smtClean="0"/>
              <a:t> </a:t>
            </a:r>
            <a:r>
              <a:rPr lang="en-US" dirty="0" err="1" smtClean="0"/>
              <a:t>tempat</a:t>
            </a:r>
            <a:r>
              <a:rPr lang="en-US" dirty="0" smtClean="0"/>
              <a:t> </a:t>
            </a:r>
            <a:r>
              <a:rPr lang="en-US" dirty="0" err="1" smtClean="0"/>
              <a:t>manufaktur</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operasi</a:t>
            </a:r>
            <a:r>
              <a:rPr lang="en-US" dirty="0" smtClean="0"/>
              <a:t> </a:t>
            </a:r>
            <a:r>
              <a:rPr lang="en-US" dirty="0" err="1" smtClean="0"/>
              <a:t>usaha</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Sebagai</a:t>
            </a:r>
            <a:r>
              <a:rPr lang="en-US" dirty="0" smtClean="0"/>
              <a:t> </a:t>
            </a:r>
            <a:r>
              <a:rPr lang="en-US" dirty="0" err="1" smtClean="0"/>
              <a:t>alternatif</a:t>
            </a:r>
            <a:r>
              <a:rPr lang="en-US" dirty="0" smtClean="0"/>
              <a:t>, </a:t>
            </a:r>
            <a:r>
              <a:rPr lang="en-US" dirty="0" err="1" smtClean="0"/>
              <a:t>induk</a:t>
            </a:r>
            <a:r>
              <a:rPr lang="en-US" dirty="0" smtClean="0"/>
              <a:t> </a:t>
            </a:r>
            <a:r>
              <a:rPr lang="en-US" dirty="0" err="1" smtClean="0"/>
              <a:t>perusahaan</a:t>
            </a:r>
            <a:r>
              <a:rPr lang="en-US" dirty="0" smtClean="0"/>
              <a:t> </a:t>
            </a:r>
            <a:r>
              <a:rPr lang="en-US" dirty="0" err="1" smtClean="0"/>
              <a:t>dapat</a:t>
            </a:r>
            <a:r>
              <a:rPr lang="en-US" dirty="0" smtClean="0"/>
              <a:t> </a:t>
            </a:r>
            <a:r>
              <a:rPr lang="en-US" dirty="0" err="1" smtClean="0"/>
              <a:t>mengambil</a:t>
            </a:r>
            <a:r>
              <a:rPr lang="en-US" dirty="0" smtClean="0"/>
              <a:t> </a:t>
            </a:r>
            <a:r>
              <a:rPr lang="en-US" dirty="0" err="1" smtClean="0"/>
              <a:t>pendekatan</a:t>
            </a:r>
            <a:r>
              <a:rPr lang="en-US" dirty="0" smtClean="0"/>
              <a:t> </a:t>
            </a:r>
            <a:r>
              <a:rPr lang="en-US" dirty="0" err="1" smtClean="0"/>
              <a:t>portofolio</a:t>
            </a:r>
            <a:r>
              <a:rPr lang="en-US" dirty="0" smtClean="0"/>
              <a:t> </a:t>
            </a:r>
            <a:r>
              <a:rPr lang="en-US" dirty="0" err="1" smtClean="0"/>
              <a:t>untuk</a:t>
            </a:r>
            <a:r>
              <a:rPr lang="en-US" dirty="0" smtClean="0"/>
              <a:t> </a:t>
            </a:r>
            <a:r>
              <a:rPr lang="en-US" dirty="0" err="1" smtClean="0"/>
              <a:t>pengurangan</a:t>
            </a:r>
            <a:r>
              <a:rPr lang="en-US" dirty="0" smtClean="0"/>
              <a:t> </a:t>
            </a:r>
            <a:r>
              <a:rPr lang="en-US" dirty="0" err="1" smtClean="0"/>
              <a:t>risiko</a:t>
            </a:r>
            <a:r>
              <a:rPr lang="en-US" dirty="0" smtClean="0"/>
              <a:t> </a:t>
            </a:r>
            <a:r>
              <a:rPr lang="en-US" dirty="0" err="1" smtClean="0"/>
              <a:t>dengan</a:t>
            </a:r>
            <a:r>
              <a:rPr lang="en-US" dirty="0" smtClean="0"/>
              <a:t> </a:t>
            </a:r>
            <a:r>
              <a:rPr lang="en-US" dirty="0" err="1" smtClean="0"/>
              <a:t>memilih</a:t>
            </a:r>
            <a:r>
              <a:rPr lang="en-US" dirty="0" smtClean="0"/>
              <a:t> </a:t>
            </a:r>
            <a:r>
              <a:rPr lang="en-US" dirty="0" err="1" smtClean="0"/>
              <a:t>jenis-jenis</a:t>
            </a:r>
            <a:r>
              <a:rPr lang="en-US" dirty="0" smtClean="0"/>
              <a:t> </a:t>
            </a:r>
            <a:r>
              <a:rPr lang="en-US" dirty="0" err="1" smtClean="0"/>
              <a:t>usaha</a:t>
            </a:r>
            <a:r>
              <a:rPr lang="en-US" dirty="0" smtClean="0"/>
              <a:t> yang </a:t>
            </a:r>
            <a:r>
              <a:rPr lang="en-US" dirty="0" err="1" smtClean="0"/>
              <a:t>dapat</a:t>
            </a:r>
            <a:r>
              <a:rPr lang="en-US" dirty="0" smtClean="0"/>
              <a:t> </a:t>
            </a:r>
            <a:r>
              <a:rPr lang="en-US" dirty="0" err="1" smtClean="0"/>
              <a:t>mengurangi</a:t>
            </a:r>
            <a:r>
              <a:rPr lang="en-US" dirty="0" smtClean="0"/>
              <a:t> </a:t>
            </a:r>
            <a:r>
              <a:rPr lang="en-US" dirty="0" err="1" smtClean="0"/>
              <a:t>potensi</a:t>
            </a:r>
            <a:r>
              <a:rPr lang="en-US" dirty="0" smtClean="0"/>
              <a:t> </a:t>
            </a:r>
            <a:r>
              <a:rPr lang="en-US" dirty="0" err="1" smtClean="0"/>
              <a:t>risiko</a:t>
            </a:r>
            <a:r>
              <a:rPr lang="en-US" dirty="0" smtClean="0"/>
              <a:t> yang </a:t>
            </a:r>
            <a:r>
              <a:rPr lang="en-US" dirty="0" err="1" smtClean="0"/>
              <a:t>dihadapi</a:t>
            </a:r>
            <a:r>
              <a:rPr lang="en-US" dirty="0" smtClean="0"/>
              <a:t>. </a:t>
            </a:r>
            <a:r>
              <a:rPr lang="en-US" dirty="0" err="1" smtClean="0"/>
              <a:t>Pengukuran</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operasi</a:t>
            </a:r>
            <a:r>
              <a:rPr lang="en-US" dirty="0" smtClean="0"/>
              <a:t> yang </a:t>
            </a:r>
            <a:r>
              <a:rPr lang="en-US" dirty="0" err="1" smtClean="0"/>
              <a:t>tepat</a:t>
            </a:r>
            <a:r>
              <a:rPr lang="en-US" dirty="0" smtClean="0"/>
              <a:t> </a:t>
            </a:r>
            <a:r>
              <a:rPr lang="en-US" dirty="0" err="1" smtClean="0"/>
              <a:t>memerlukan</a:t>
            </a:r>
            <a:r>
              <a:rPr lang="en-US" dirty="0" smtClean="0"/>
              <a:t> </a:t>
            </a:r>
            <a:r>
              <a:rPr lang="en-US" dirty="0" err="1" smtClean="0"/>
              <a:t>pemahaman</a:t>
            </a:r>
            <a:r>
              <a:rPr lang="en-US" dirty="0" smtClean="0"/>
              <a:t> </a:t>
            </a:r>
            <a:r>
              <a:rPr lang="en-US" dirty="0" err="1" smtClean="0"/>
              <a:t>struktur</a:t>
            </a:r>
            <a:r>
              <a:rPr lang="en-US" dirty="0" smtClean="0"/>
              <a:t> </a:t>
            </a:r>
            <a:r>
              <a:rPr lang="en-US" dirty="0" err="1" smtClean="0"/>
              <a:t>pasar</a:t>
            </a:r>
            <a:r>
              <a:rPr lang="en-US" dirty="0" smtClean="0"/>
              <a:t> </a:t>
            </a:r>
            <a:r>
              <a:rPr lang="en-US" dirty="0" err="1" smtClean="0"/>
              <a:t>di</a:t>
            </a:r>
            <a:r>
              <a:rPr lang="en-US" dirty="0" smtClean="0"/>
              <a:t> </a:t>
            </a:r>
            <a:r>
              <a:rPr lang="en-US" dirty="0" err="1" smtClean="0"/>
              <a:t>mana</a:t>
            </a:r>
            <a:r>
              <a:rPr lang="en-US" dirty="0" smtClean="0"/>
              <a:t> </a:t>
            </a:r>
            <a:r>
              <a:rPr lang="en-US" dirty="0" err="1" smtClean="0"/>
              <a:t>perusahaan</a:t>
            </a:r>
            <a:r>
              <a:rPr lang="en-US" dirty="0" smtClean="0"/>
              <a:t> </a:t>
            </a:r>
            <a:r>
              <a:rPr lang="en-US" dirty="0" err="1" smtClean="0"/>
              <a:t>dan</a:t>
            </a:r>
            <a:r>
              <a:rPr lang="en-US" dirty="0" smtClean="0"/>
              <a:t> </a:t>
            </a:r>
            <a:r>
              <a:rPr lang="en-US" dirty="0" err="1" smtClean="0"/>
              <a:t>pesaingnya</a:t>
            </a:r>
            <a:r>
              <a:rPr lang="en-US" dirty="0" smtClean="0"/>
              <a:t> </a:t>
            </a:r>
            <a:r>
              <a:rPr lang="en-US" dirty="0" err="1" smtClean="0"/>
              <a:t>melakukan</a:t>
            </a:r>
            <a:r>
              <a:rPr lang="en-US" dirty="0" smtClean="0"/>
              <a:t> </a:t>
            </a:r>
            <a:r>
              <a:rPr lang="en-US" dirty="0" err="1" smtClean="0"/>
              <a:t>kegiatan</a:t>
            </a:r>
            <a:r>
              <a:rPr lang="en-US" dirty="0" smtClean="0"/>
              <a:t> </a:t>
            </a:r>
            <a:r>
              <a:rPr lang="en-US" dirty="0" err="1" smtClean="0"/>
              <a:t>usaha</a:t>
            </a:r>
            <a:r>
              <a:rPr lang="en-US" dirty="0" smtClean="0"/>
              <a:t>, </a:t>
            </a:r>
            <a:r>
              <a:rPr lang="en-US" dirty="0" err="1" smtClean="0"/>
              <a:t>serta</a:t>
            </a:r>
            <a:r>
              <a:rPr lang="en-US" dirty="0" smtClean="0"/>
              <a:t> </a:t>
            </a:r>
            <a:r>
              <a:rPr lang="en-US" dirty="0" err="1" smtClean="0"/>
              <a:t>pengaruh</a:t>
            </a:r>
            <a:r>
              <a:rPr lang="en-US" dirty="0" smtClean="0"/>
              <a:t> </a:t>
            </a:r>
            <a:r>
              <a:rPr lang="en-US" dirty="0" err="1" smtClean="0"/>
              <a:t>kurs</a:t>
            </a:r>
            <a:r>
              <a:rPr lang="en-US" dirty="0" smtClean="0"/>
              <a:t> </a:t>
            </a:r>
            <a:r>
              <a:rPr lang="en-US" dirty="0" err="1" smtClean="0"/>
              <a:t>riil</a:t>
            </a:r>
            <a:r>
              <a:rPr lang="en-US" dirty="0" smtClean="0"/>
              <a:t> (</a:t>
            </a:r>
            <a:r>
              <a:rPr lang="en-US" dirty="0" err="1" smtClean="0"/>
              <a:t>sebagai</a:t>
            </a:r>
            <a:r>
              <a:rPr lang="en-US" dirty="0" smtClean="0"/>
              <a:t> </a:t>
            </a:r>
            <a:r>
              <a:rPr lang="en-US" dirty="0" err="1" smtClean="0"/>
              <a:t>kebalikan</a:t>
            </a:r>
            <a:r>
              <a:rPr lang="en-US" dirty="0" smtClean="0"/>
              <a:t> </a:t>
            </a:r>
            <a:r>
              <a:rPr lang="en-US" dirty="0" err="1" smtClean="0"/>
              <a:t>dari</a:t>
            </a:r>
            <a:r>
              <a:rPr lang="en-US" dirty="0" smtClean="0"/>
              <a:t> nominal). </a:t>
            </a:r>
            <a:r>
              <a:rPr lang="en-US" dirty="0" err="1" smtClean="0"/>
              <a:t>Pengaruh</a:t>
            </a:r>
            <a:r>
              <a:rPr lang="en-US" dirty="0" smtClean="0"/>
              <a:t> </a:t>
            </a:r>
            <a:r>
              <a:rPr lang="en-US" dirty="0" err="1" smtClean="0"/>
              <a:t>ini</a:t>
            </a:r>
            <a:r>
              <a:rPr lang="en-US" dirty="0" smtClean="0"/>
              <a:t> </a:t>
            </a:r>
            <a:r>
              <a:rPr lang="en-US" dirty="0" err="1" smtClean="0"/>
              <a:t>sukar</a:t>
            </a:r>
            <a:r>
              <a:rPr lang="en-US" dirty="0" smtClean="0"/>
              <a:t> </a:t>
            </a:r>
            <a:r>
              <a:rPr lang="en-US" dirty="0" err="1" smtClean="0"/>
              <a:t>untuk</a:t>
            </a:r>
            <a:r>
              <a:rPr lang="en-US" dirty="0" smtClean="0"/>
              <a:t> </a:t>
            </a:r>
            <a:r>
              <a:rPr lang="en-US" dirty="0" err="1" smtClean="0"/>
              <a:t>diukur</a:t>
            </a:r>
            <a:r>
              <a:rPr lang="en-US" dirty="0" smtClean="0"/>
              <a:t>. </a:t>
            </a:r>
            <a:r>
              <a:rPr lang="en-US" dirty="0" err="1" smtClean="0"/>
              <a:t>Karena</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operasi</a:t>
            </a:r>
            <a:r>
              <a:rPr lang="en-US" dirty="0" smtClean="0"/>
              <a:t> </a:t>
            </a:r>
            <a:r>
              <a:rPr lang="en-US" dirty="0" err="1" smtClean="0"/>
              <a:t>cenderung</a:t>
            </a:r>
            <a:r>
              <a:rPr lang="en-US" dirty="0" smtClean="0"/>
              <a:t> </a:t>
            </a:r>
            <a:r>
              <a:rPr lang="en-US" dirty="0" err="1" smtClean="0"/>
              <a:t>berada</a:t>
            </a:r>
            <a:r>
              <a:rPr lang="en-US" dirty="0" smtClean="0"/>
              <a:t> </a:t>
            </a:r>
            <a:r>
              <a:rPr lang="en-US" dirty="0" err="1" smtClean="0"/>
              <a:t>dalam</a:t>
            </a:r>
            <a:r>
              <a:rPr lang="en-US" dirty="0" smtClean="0"/>
              <a:t> </a:t>
            </a:r>
            <a:r>
              <a:rPr lang="en-US" dirty="0" err="1" smtClean="0"/>
              <a:t>periode</a:t>
            </a:r>
            <a:r>
              <a:rPr lang="en-US" dirty="0" smtClean="0"/>
              <a:t> </a:t>
            </a:r>
            <a:r>
              <a:rPr lang="en-US" dirty="0" err="1" smtClean="0"/>
              <a:t>waktu</a:t>
            </a:r>
            <a:r>
              <a:rPr lang="en-US" dirty="0" smtClean="0"/>
              <a:t> yang lama, </a:t>
            </a:r>
            <a:r>
              <a:rPr lang="en-US" dirty="0" err="1" smtClean="0"/>
              <a:t>ketidak</a:t>
            </a:r>
            <a:r>
              <a:rPr lang="en-US" dirty="0" smtClean="0"/>
              <a:t> </a:t>
            </a:r>
            <a:r>
              <a:rPr lang="en-US" dirty="0" err="1" smtClean="0"/>
              <a:t>pastian</a:t>
            </a:r>
            <a:r>
              <a:rPr lang="en-US" dirty="0" smtClean="0"/>
              <a:t> </a:t>
            </a:r>
            <a:r>
              <a:rPr lang="en-US" dirty="0" err="1" smtClean="0"/>
              <a:t>dalam</a:t>
            </a:r>
            <a:r>
              <a:rPr lang="en-US" dirty="0" smtClean="0"/>
              <a:t> </a:t>
            </a:r>
            <a:r>
              <a:rPr lang="en-US" dirty="0" err="1" smtClean="0"/>
              <a:t>hal</a:t>
            </a:r>
            <a:r>
              <a:rPr lang="en-US" dirty="0" smtClean="0"/>
              <a:t> </a:t>
            </a:r>
            <a:r>
              <a:rPr lang="en-US" dirty="0" err="1" smtClean="0"/>
              <a:t>dapat</a:t>
            </a:r>
            <a:r>
              <a:rPr lang="en-US" dirty="0" smtClean="0"/>
              <a:t> </a:t>
            </a:r>
            <a:r>
              <a:rPr lang="en-US" dirty="0" err="1" smtClean="0"/>
              <a:t>diukur</a:t>
            </a:r>
            <a:r>
              <a:rPr lang="en-US" dirty="0" smtClean="0"/>
              <a:t> </a:t>
            </a:r>
            <a:r>
              <a:rPr lang="en-US" dirty="0" err="1" smtClean="0"/>
              <a:t>atau</a:t>
            </a:r>
            <a:r>
              <a:rPr lang="en-US" dirty="0" smtClean="0"/>
              <a:t> </a:t>
            </a:r>
            <a:r>
              <a:rPr lang="en-US" dirty="0" err="1" smtClean="0"/>
              <a:t>tidak</a:t>
            </a:r>
            <a:r>
              <a:rPr lang="en-US" dirty="0" smtClean="0"/>
              <a:t>, </a:t>
            </a:r>
            <a:r>
              <a:rPr lang="en-US" dirty="0" err="1" smtClean="0"/>
              <a:t>dan</a:t>
            </a:r>
            <a:r>
              <a:rPr lang="en-US" dirty="0" smtClean="0"/>
              <a:t> </a:t>
            </a:r>
            <a:r>
              <a:rPr lang="en-US" dirty="0" err="1" smtClean="0"/>
              <a:t>tidak</a:t>
            </a:r>
            <a:r>
              <a:rPr lang="en-US" dirty="0" smtClean="0"/>
              <a:t> </a:t>
            </a:r>
            <a:r>
              <a:rPr lang="en-US" dirty="0" err="1" smtClean="0"/>
              <a:t>berdasarkan</a:t>
            </a:r>
            <a:r>
              <a:rPr lang="en-US" dirty="0" smtClean="0"/>
              <a:t> </a:t>
            </a:r>
            <a:r>
              <a:rPr lang="en-US" dirty="0" err="1" smtClean="0"/>
              <a:t>pada</a:t>
            </a:r>
            <a:r>
              <a:rPr lang="en-US" dirty="0" smtClean="0"/>
              <a:t> </a:t>
            </a:r>
            <a:r>
              <a:rPr lang="en-US" dirty="0" err="1" smtClean="0"/>
              <a:t>komitmen</a:t>
            </a:r>
            <a:r>
              <a:rPr lang="en-US" dirty="0" smtClean="0"/>
              <a:t> </a:t>
            </a:r>
            <a:r>
              <a:rPr lang="en-US" dirty="0" err="1" smtClean="0"/>
              <a:t>secara</a:t>
            </a:r>
            <a:r>
              <a:rPr lang="en-US" dirty="0" smtClean="0"/>
              <a:t> </a:t>
            </a:r>
            <a:r>
              <a:rPr lang="en-US" dirty="0" err="1" smtClean="0"/>
              <a:t>terbuka</a:t>
            </a:r>
            <a:r>
              <a:rPr lang="en-US" dirty="0" smtClean="0"/>
              <a:t>, </a:t>
            </a:r>
            <a:r>
              <a:rPr lang="en-US" dirty="0" err="1" smtClean="0"/>
              <a:t>maka</a:t>
            </a:r>
            <a:r>
              <a:rPr lang="en-US" dirty="0" smtClean="0"/>
              <a:t> </a:t>
            </a:r>
            <a:r>
              <a:rPr lang="en-US" dirty="0" err="1" smtClean="0"/>
              <a:t>akuntan</a:t>
            </a:r>
            <a:r>
              <a:rPr lang="en-US" dirty="0" smtClean="0"/>
              <a:t> </a:t>
            </a:r>
            <a:r>
              <a:rPr lang="en-US" dirty="0" err="1" smtClean="0"/>
              <a:t>harus</a:t>
            </a:r>
            <a:r>
              <a:rPr lang="en-US" dirty="0" smtClean="0"/>
              <a:t> </a:t>
            </a:r>
            <a:r>
              <a:rPr lang="en-US" dirty="0" err="1" smtClean="0"/>
              <a:t>menyediakan</a:t>
            </a:r>
            <a:r>
              <a:rPr lang="en-US" dirty="0" smtClean="0"/>
              <a:t> </a:t>
            </a:r>
            <a:r>
              <a:rPr lang="en-US" dirty="0" err="1" smtClean="0"/>
              <a:t>informasi</a:t>
            </a:r>
            <a:r>
              <a:rPr lang="en-US" dirty="0" smtClean="0"/>
              <a:t> yang </a:t>
            </a:r>
            <a:r>
              <a:rPr lang="en-US" dirty="0" err="1" smtClean="0"/>
              <a:t>mencakup</a:t>
            </a:r>
            <a:r>
              <a:rPr lang="en-US" dirty="0" smtClean="0"/>
              <a:t> </a:t>
            </a:r>
            <a:r>
              <a:rPr lang="en-US" dirty="0" err="1" smtClean="0"/>
              <a:t>berbagai</a:t>
            </a:r>
            <a:r>
              <a:rPr lang="en-US" dirty="0" smtClean="0"/>
              <a:t> </a:t>
            </a:r>
            <a:r>
              <a:rPr lang="en-US" dirty="0" err="1" smtClean="0"/>
              <a:t>fungsi</a:t>
            </a:r>
            <a:r>
              <a:rPr lang="en-US" dirty="0" smtClean="0"/>
              <a:t> </a:t>
            </a:r>
            <a:r>
              <a:rPr lang="en-US" dirty="0" err="1" smtClean="0"/>
              <a:t>operasi</a:t>
            </a:r>
            <a:r>
              <a:rPr lang="en-US" dirty="0" smtClean="0"/>
              <a:t> </a:t>
            </a:r>
            <a:r>
              <a:rPr lang="en-US" dirty="0" err="1" smtClean="0"/>
              <a:t>dan</a:t>
            </a:r>
            <a:r>
              <a:rPr lang="en-US" dirty="0" smtClean="0"/>
              <a:t> </a:t>
            </a:r>
            <a:r>
              <a:rPr lang="en-US" dirty="0" err="1" smtClean="0"/>
              <a:t>periode</a:t>
            </a:r>
            <a:r>
              <a:rPr lang="en-US" dirty="0" smtClean="0"/>
              <a:t> </a:t>
            </a:r>
            <a:r>
              <a:rPr lang="en-US" dirty="0" err="1" smtClean="0"/>
              <a:t>waktu</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Strategi</a:t>
            </a:r>
            <a:r>
              <a:rPr lang="en-US" b="1" dirty="0" smtClean="0"/>
              <a:t> </a:t>
            </a:r>
            <a:r>
              <a:rPr lang="en-US" b="1" dirty="0" err="1" smtClean="0"/>
              <a:t>Perlindungan</a:t>
            </a:r>
            <a:endParaRPr lang="en-US" dirty="0"/>
          </a:p>
        </p:txBody>
      </p:sp>
      <p:sp>
        <p:nvSpPr>
          <p:cNvPr id="3" name="Content Placeholder 2"/>
          <p:cNvSpPr>
            <a:spLocks noGrp="1"/>
          </p:cNvSpPr>
          <p:nvPr>
            <p:ph idx="1"/>
          </p:nvPr>
        </p:nvSpPr>
        <p:spPr/>
        <p:txBody>
          <a:bodyPr/>
          <a:lstStyle/>
          <a:p>
            <a:endParaRPr lang="en-US" dirty="0" smtClean="0"/>
          </a:p>
          <a:p>
            <a:r>
              <a:rPr lang="en-US" dirty="0" smtClean="0"/>
              <a:t> </a:t>
            </a:r>
            <a:r>
              <a:rPr lang="en-US" dirty="0" err="1" smtClean="0"/>
              <a:t>Lindung</a:t>
            </a:r>
            <a:r>
              <a:rPr lang="en-US" dirty="0" smtClean="0"/>
              <a:t> </a:t>
            </a:r>
            <a:r>
              <a:rPr lang="en-US" dirty="0" err="1" smtClean="0"/>
              <a:t>Nilai</a:t>
            </a:r>
            <a:r>
              <a:rPr lang="en-US" dirty="0" smtClean="0"/>
              <a:t> </a:t>
            </a:r>
            <a:r>
              <a:rPr lang="en-US" dirty="0" err="1" smtClean="0"/>
              <a:t>Neraca</a:t>
            </a:r>
            <a:r>
              <a:rPr lang="en-US" dirty="0" smtClean="0"/>
              <a:t> </a:t>
            </a:r>
          </a:p>
          <a:p>
            <a:endParaRPr lang="en-US" dirty="0" smtClean="0"/>
          </a:p>
          <a:p>
            <a:r>
              <a:rPr lang="en-US" dirty="0" smtClean="0"/>
              <a:t> </a:t>
            </a:r>
            <a:r>
              <a:rPr lang="en-US" dirty="0" err="1" smtClean="0"/>
              <a:t>Lindung</a:t>
            </a:r>
            <a:r>
              <a:rPr lang="en-US" dirty="0" smtClean="0"/>
              <a:t> </a:t>
            </a:r>
            <a:r>
              <a:rPr lang="en-US" dirty="0" err="1" smtClean="0"/>
              <a:t>Nilai</a:t>
            </a:r>
            <a:r>
              <a:rPr lang="en-US" dirty="0" smtClean="0"/>
              <a:t> </a:t>
            </a:r>
            <a:r>
              <a:rPr lang="en-US" dirty="0" err="1" smtClean="0"/>
              <a:t>Operasional</a:t>
            </a:r>
            <a:r>
              <a:rPr lang="en-US" dirty="0" smtClean="0"/>
              <a:t> </a:t>
            </a:r>
          </a:p>
          <a:p>
            <a:endParaRPr lang="en-US" dirty="0" smtClean="0"/>
          </a:p>
          <a:p>
            <a:r>
              <a:rPr lang="en-US" dirty="0" smtClean="0"/>
              <a:t> </a:t>
            </a:r>
            <a:r>
              <a:rPr lang="en-US" dirty="0" err="1" smtClean="0"/>
              <a:t>Lindung</a:t>
            </a:r>
            <a:r>
              <a:rPr lang="en-US" dirty="0" smtClean="0"/>
              <a:t> </a:t>
            </a:r>
            <a:r>
              <a:rPr lang="en-US" dirty="0" err="1" smtClean="0"/>
              <a:t>Nilai</a:t>
            </a:r>
            <a:r>
              <a:rPr lang="en-US" dirty="0" smtClean="0"/>
              <a:t> </a:t>
            </a:r>
            <a:r>
              <a:rPr lang="en-US" dirty="0" err="1" smtClean="0"/>
              <a:t>Struktural</a:t>
            </a:r>
            <a:r>
              <a:rPr lang="en-US" dirty="0" smtClean="0"/>
              <a:t> </a:t>
            </a:r>
          </a:p>
          <a:p>
            <a:endParaRPr lang="en-US" dirty="0" smtClean="0"/>
          </a:p>
          <a:p>
            <a:r>
              <a:rPr lang="en-US" dirty="0" smtClean="0"/>
              <a:t> </a:t>
            </a:r>
            <a:r>
              <a:rPr lang="en-US" dirty="0" err="1" smtClean="0"/>
              <a:t>Lindung</a:t>
            </a:r>
            <a:r>
              <a:rPr lang="en-US" dirty="0" smtClean="0"/>
              <a:t> </a:t>
            </a:r>
            <a:r>
              <a:rPr lang="en-US" dirty="0" err="1" smtClean="0"/>
              <a:t>Nilai</a:t>
            </a:r>
            <a:r>
              <a:rPr lang="en-US" dirty="0" smtClean="0"/>
              <a:t> </a:t>
            </a:r>
            <a:r>
              <a:rPr lang="en-US" dirty="0" err="1" smtClean="0"/>
              <a:t>Kontraktual</a:t>
            </a:r>
            <a:r>
              <a:rPr lang="en-US" dirty="0" smtClean="0"/>
              <a:t> </a:t>
            </a:r>
          </a:p>
          <a:p>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85800"/>
          </a:xfrm>
        </p:spPr>
        <p:txBody>
          <a:bodyPr>
            <a:noAutofit/>
          </a:bodyPr>
          <a:lstStyle/>
          <a:p>
            <a:r>
              <a:rPr lang="en-US" sz="2800" dirty="0" err="1" smtClean="0"/>
              <a:t>Tujuan</a:t>
            </a:r>
            <a:r>
              <a:rPr lang="en-US" sz="2800" dirty="0" smtClean="0"/>
              <a:t> </a:t>
            </a:r>
            <a:r>
              <a:rPr lang="en-US" sz="2800" dirty="0" err="1" smtClean="0"/>
              <a:t>Utama</a:t>
            </a:r>
            <a:r>
              <a:rPr lang="en-US" sz="2800" dirty="0" smtClean="0"/>
              <a:t> </a:t>
            </a:r>
            <a:r>
              <a:rPr lang="en-US" sz="2800" dirty="0" err="1" smtClean="0"/>
              <a:t>manajemen</a:t>
            </a:r>
            <a:r>
              <a:rPr lang="en-US" sz="2800" dirty="0" smtClean="0"/>
              <a:t> </a:t>
            </a:r>
            <a:r>
              <a:rPr lang="en-US" sz="2800" dirty="0" err="1" smtClean="0"/>
              <a:t>risiko</a:t>
            </a:r>
            <a:r>
              <a:rPr lang="en-US" sz="2800" dirty="0" smtClean="0"/>
              <a:t> </a:t>
            </a:r>
            <a:r>
              <a:rPr lang="en-US" sz="2800" dirty="0" err="1" smtClean="0"/>
              <a:t>keuangan</a:t>
            </a:r>
            <a:endParaRPr lang="en-US" sz="2800" b="1" dirty="0"/>
          </a:p>
        </p:txBody>
      </p:sp>
      <p:sp>
        <p:nvSpPr>
          <p:cNvPr id="3" name="Content Placeholder 2"/>
          <p:cNvSpPr>
            <a:spLocks noGrp="1"/>
          </p:cNvSpPr>
          <p:nvPr>
            <p:ph idx="1"/>
          </p:nvPr>
        </p:nvSpPr>
        <p:spPr>
          <a:xfrm>
            <a:off x="457200" y="1295400"/>
            <a:ext cx="8229600" cy="5029200"/>
          </a:xfrm>
        </p:spPr>
        <p:txBody>
          <a:bodyPr>
            <a:noAutofit/>
          </a:bodyPr>
          <a:lstStyle/>
          <a:p>
            <a:r>
              <a:rPr lang="en-US" sz="1800" dirty="0" err="1" smtClean="0"/>
              <a:t>Tujuan</a:t>
            </a:r>
            <a:r>
              <a:rPr lang="en-US" sz="1800" dirty="0" smtClean="0"/>
              <a:t> </a:t>
            </a:r>
            <a:r>
              <a:rPr lang="en-US" sz="1800" dirty="0" err="1" smtClean="0"/>
              <a:t>Utama</a:t>
            </a:r>
            <a:r>
              <a:rPr lang="en-US" sz="1800" dirty="0" smtClean="0"/>
              <a:t> </a:t>
            </a:r>
            <a:r>
              <a:rPr lang="en-US" sz="1800" dirty="0" err="1" smtClean="0"/>
              <a:t>manajemen</a:t>
            </a:r>
            <a:r>
              <a:rPr lang="en-US" sz="1800" dirty="0" smtClean="0"/>
              <a:t> </a:t>
            </a:r>
            <a:r>
              <a:rPr lang="en-US" sz="1800" dirty="0" err="1" smtClean="0"/>
              <a:t>risiko</a:t>
            </a:r>
            <a:r>
              <a:rPr lang="en-US" sz="1800" dirty="0" smtClean="0"/>
              <a:t> </a:t>
            </a:r>
            <a:r>
              <a:rPr lang="en-US" sz="1800" dirty="0" err="1" smtClean="0"/>
              <a:t>keuangan</a:t>
            </a:r>
            <a:r>
              <a:rPr lang="en-US" sz="1800" dirty="0" smtClean="0"/>
              <a:t> </a:t>
            </a:r>
            <a:r>
              <a:rPr lang="en-US" sz="1800" dirty="0" err="1" smtClean="0"/>
              <a:t>adalah</a:t>
            </a:r>
            <a:r>
              <a:rPr lang="en-US" sz="1800" dirty="0" smtClean="0"/>
              <a:t> </a:t>
            </a:r>
          </a:p>
          <a:p>
            <a:pPr>
              <a:buNone/>
            </a:pPr>
            <a:r>
              <a:rPr lang="en-US" sz="1800" dirty="0" smtClean="0"/>
              <a:t>		</a:t>
            </a:r>
            <a:r>
              <a:rPr lang="en-US" sz="1800" dirty="0" err="1" smtClean="0"/>
              <a:t>untuk</a:t>
            </a:r>
            <a:r>
              <a:rPr lang="en-US" sz="1800" dirty="0" smtClean="0"/>
              <a:t> </a:t>
            </a:r>
            <a:r>
              <a:rPr lang="en-US" sz="1800" dirty="0" err="1" smtClean="0"/>
              <a:t>meminimalkan</a:t>
            </a:r>
            <a:r>
              <a:rPr lang="en-US" sz="1800" dirty="0" smtClean="0"/>
              <a:t> </a:t>
            </a:r>
            <a:r>
              <a:rPr lang="en-US" sz="1800" dirty="0" err="1" smtClean="0"/>
              <a:t>potensi</a:t>
            </a:r>
            <a:r>
              <a:rPr lang="en-US" sz="1800" dirty="0" smtClean="0"/>
              <a:t> </a:t>
            </a:r>
            <a:r>
              <a:rPr lang="en-US" sz="1800" dirty="0" err="1" smtClean="0"/>
              <a:t>kerugian</a:t>
            </a:r>
            <a:r>
              <a:rPr lang="en-US" sz="1800" dirty="0" smtClean="0"/>
              <a:t> yang </a:t>
            </a:r>
            <a:r>
              <a:rPr lang="en-US" sz="1800" dirty="0" err="1" smtClean="0"/>
              <a:t>timbul</a:t>
            </a:r>
            <a:r>
              <a:rPr lang="en-US" sz="1800" dirty="0" smtClean="0"/>
              <a:t> </a:t>
            </a:r>
            <a:r>
              <a:rPr lang="en-US" sz="1800" dirty="0" err="1" smtClean="0"/>
              <a:t>dari</a:t>
            </a:r>
            <a:r>
              <a:rPr lang="en-US" sz="1800" dirty="0" smtClean="0"/>
              <a:t> </a:t>
            </a:r>
            <a:r>
              <a:rPr lang="en-US" sz="1800" dirty="0" err="1" smtClean="0"/>
              <a:t>perubahan</a:t>
            </a:r>
            <a:r>
              <a:rPr lang="en-US" sz="1800" dirty="0" smtClean="0"/>
              <a:t> </a:t>
            </a:r>
            <a:r>
              <a:rPr lang="en-US" sz="1800" dirty="0" err="1" smtClean="0"/>
              <a:t>tak</a:t>
            </a:r>
            <a:r>
              <a:rPr lang="en-US" sz="1800" dirty="0" smtClean="0"/>
              <a:t> 	</a:t>
            </a:r>
            <a:r>
              <a:rPr lang="en-US" sz="1800" dirty="0" err="1" smtClean="0"/>
              <a:t>terduga</a:t>
            </a:r>
            <a:r>
              <a:rPr lang="en-US" sz="1800" dirty="0" smtClean="0"/>
              <a:t> </a:t>
            </a:r>
            <a:r>
              <a:rPr lang="en-US" sz="1800" dirty="0" err="1" smtClean="0"/>
              <a:t>dalam</a:t>
            </a:r>
            <a:r>
              <a:rPr lang="en-US" sz="1800" dirty="0" smtClean="0"/>
              <a:t> </a:t>
            </a:r>
            <a:r>
              <a:rPr lang="en-US" sz="1800" dirty="0" err="1" smtClean="0"/>
              <a:t>harga</a:t>
            </a:r>
            <a:r>
              <a:rPr lang="en-US" sz="1800" dirty="0" smtClean="0"/>
              <a:t> </a:t>
            </a:r>
            <a:r>
              <a:rPr lang="en-US" sz="1800" dirty="0" err="1" smtClean="0"/>
              <a:t>mata</a:t>
            </a:r>
            <a:r>
              <a:rPr lang="en-US" sz="1800" dirty="0" smtClean="0"/>
              <a:t> </a:t>
            </a:r>
            <a:r>
              <a:rPr lang="en-US" sz="1800" dirty="0" err="1" smtClean="0"/>
              <a:t>uang</a:t>
            </a:r>
            <a:r>
              <a:rPr lang="en-US" sz="1800" dirty="0" smtClean="0"/>
              <a:t>, </a:t>
            </a:r>
            <a:r>
              <a:rPr lang="en-US" sz="1800" dirty="0" err="1" smtClean="0"/>
              <a:t>kredit</a:t>
            </a:r>
            <a:r>
              <a:rPr lang="en-US" sz="1800" dirty="0" smtClean="0"/>
              <a:t>, </a:t>
            </a:r>
            <a:r>
              <a:rPr lang="en-US" sz="1800" dirty="0" err="1" smtClean="0"/>
              <a:t>komoditas</a:t>
            </a:r>
            <a:r>
              <a:rPr lang="en-US" sz="1800" dirty="0" smtClean="0"/>
              <a:t>, </a:t>
            </a:r>
            <a:r>
              <a:rPr lang="en-US" sz="1800" dirty="0" err="1" smtClean="0"/>
              <a:t>dan</a:t>
            </a:r>
            <a:r>
              <a:rPr lang="en-US" sz="1800" dirty="0" smtClean="0"/>
              <a:t> </a:t>
            </a:r>
            <a:r>
              <a:rPr lang="en-US" sz="1800" dirty="0" err="1" smtClean="0"/>
              <a:t>ekuitas</a:t>
            </a:r>
            <a:r>
              <a:rPr lang="en-US" sz="1800" dirty="0" smtClean="0"/>
              <a:t>. </a:t>
            </a:r>
          </a:p>
          <a:p>
            <a:pPr>
              <a:buNone/>
            </a:pPr>
            <a:endParaRPr lang="en-US" sz="1800" dirty="0" smtClean="0"/>
          </a:p>
          <a:p>
            <a:pPr>
              <a:buNone/>
            </a:pPr>
            <a:r>
              <a:rPr lang="en-US" sz="1800" dirty="0" smtClean="0"/>
              <a:t>	</a:t>
            </a:r>
            <a:r>
              <a:rPr lang="en-US" sz="1800" dirty="0" err="1" smtClean="0"/>
              <a:t>Risiko</a:t>
            </a:r>
            <a:r>
              <a:rPr lang="en-US" sz="1800" dirty="0" smtClean="0"/>
              <a:t> </a:t>
            </a:r>
            <a:r>
              <a:rPr lang="en-US" sz="1800" dirty="0" err="1" smtClean="0"/>
              <a:t>volatilitas</a:t>
            </a:r>
            <a:r>
              <a:rPr lang="en-US" sz="1800" dirty="0" smtClean="0"/>
              <a:t> </a:t>
            </a:r>
            <a:r>
              <a:rPr lang="en-US" sz="1800" dirty="0" err="1" smtClean="0"/>
              <a:t>harga</a:t>
            </a:r>
            <a:r>
              <a:rPr lang="en-US" sz="1800" dirty="0" smtClean="0"/>
              <a:t> yang </a:t>
            </a:r>
            <a:r>
              <a:rPr lang="en-US" sz="1800" dirty="0" err="1" smtClean="0"/>
              <a:t>dihadapi</a:t>
            </a:r>
            <a:r>
              <a:rPr lang="en-US" sz="1800" dirty="0" smtClean="0"/>
              <a:t> </a:t>
            </a:r>
            <a:r>
              <a:rPr lang="en-US" sz="1800" dirty="0" err="1" smtClean="0"/>
              <a:t>ini</a:t>
            </a:r>
            <a:r>
              <a:rPr lang="en-US" sz="1800" dirty="0" smtClean="0"/>
              <a:t> </a:t>
            </a:r>
            <a:r>
              <a:rPr lang="en-US" sz="1800" dirty="0" err="1" smtClean="0"/>
              <a:t>dikenal</a:t>
            </a:r>
            <a:r>
              <a:rPr lang="en-US" sz="1800" dirty="0" smtClean="0"/>
              <a:t> </a:t>
            </a:r>
            <a:r>
              <a:rPr lang="en-US" sz="1800" dirty="0" err="1" smtClean="0"/>
              <a:t>sebagai</a:t>
            </a:r>
            <a:r>
              <a:rPr lang="en-US" sz="1800" dirty="0" smtClean="0"/>
              <a:t> </a:t>
            </a:r>
            <a:r>
              <a:rPr lang="en-US" sz="1800" dirty="0" err="1" smtClean="0"/>
              <a:t>risiko</a:t>
            </a:r>
            <a:r>
              <a:rPr lang="en-US" sz="1800" dirty="0" smtClean="0"/>
              <a:t> </a:t>
            </a:r>
            <a:r>
              <a:rPr lang="en-US" sz="1800" dirty="0" err="1" smtClean="0"/>
              <a:t>pasar</a:t>
            </a:r>
            <a:r>
              <a:rPr lang="en-US" sz="1800" dirty="0" smtClean="0"/>
              <a:t>. </a:t>
            </a:r>
          </a:p>
          <a:p>
            <a:pPr>
              <a:buNone/>
            </a:pPr>
            <a:r>
              <a:rPr lang="en-US" sz="1800" dirty="0" smtClean="0"/>
              <a:t>	Para </a:t>
            </a:r>
            <a:r>
              <a:rPr lang="en-US" sz="1800" dirty="0" err="1" smtClean="0"/>
              <a:t>pelaku</a:t>
            </a:r>
            <a:r>
              <a:rPr lang="en-US" sz="1800" dirty="0" smtClean="0"/>
              <a:t> </a:t>
            </a:r>
            <a:r>
              <a:rPr lang="en-US" sz="1800" dirty="0" err="1" smtClean="0"/>
              <a:t>pasar</a:t>
            </a:r>
            <a:r>
              <a:rPr lang="en-US" sz="1800" dirty="0" smtClean="0"/>
              <a:t> </a:t>
            </a:r>
            <a:r>
              <a:rPr lang="en-US" sz="1800" dirty="0" err="1" smtClean="0"/>
              <a:t>cenderung</a:t>
            </a:r>
            <a:r>
              <a:rPr lang="en-US" sz="1800" dirty="0" smtClean="0"/>
              <a:t> </a:t>
            </a:r>
            <a:r>
              <a:rPr lang="en-US" sz="1800" dirty="0" err="1" smtClean="0"/>
              <a:t>tidak</a:t>
            </a:r>
            <a:r>
              <a:rPr lang="en-US" sz="1800" dirty="0" smtClean="0"/>
              <a:t> </a:t>
            </a:r>
            <a:r>
              <a:rPr lang="en-US" sz="1800" dirty="0" err="1" smtClean="0"/>
              <a:t>berani</a:t>
            </a:r>
            <a:r>
              <a:rPr lang="en-US" sz="1800" dirty="0" smtClean="0"/>
              <a:t> </a:t>
            </a:r>
            <a:r>
              <a:rPr lang="en-US" sz="1800" dirty="0" err="1" smtClean="0"/>
              <a:t>mengambil</a:t>
            </a:r>
            <a:r>
              <a:rPr lang="en-US" sz="1800" dirty="0" smtClean="0"/>
              <a:t> </a:t>
            </a:r>
            <a:r>
              <a:rPr lang="en-US" sz="1800" dirty="0" err="1" smtClean="0"/>
              <a:t>risiko</a:t>
            </a:r>
            <a:r>
              <a:rPr lang="en-US" sz="1800" dirty="0" smtClean="0"/>
              <a:t>. </a:t>
            </a:r>
          </a:p>
          <a:p>
            <a:pPr>
              <a:buNone/>
            </a:pPr>
            <a:endParaRPr lang="en-US" sz="1800" dirty="0" smtClean="0"/>
          </a:p>
          <a:p>
            <a:pPr>
              <a:buNone/>
            </a:pPr>
            <a:r>
              <a:rPr lang="en-US" sz="1800" dirty="0" smtClean="0"/>
              <a:t>	</a:t>
            </a:r>
            <a:r>
              <a:rPr lang="en-US" sz="1800" dirty="0" err="1" smtClean="0"/>
              <a:t>Perantara</a:t>
            </a:r>
            <a:r>
              <a:rPr lang="en-US" sz="1800" dirty="0" smtClean="0"/>
              <a:t> </a:t>
            </a:r>
            <a:r>
              <a:rPr lang="en-US" sz="1800" dirty="0" err="1" smtClean="0"/>
              <a:t>jasa</a:t>
            </a:r>
            <a:r>
              <a:rPr lang="en-US" sz="1800" dirty="0" smtClean="0"/>
              <a:t> </a:t>
            </a:r>
            <a:r>
              <a:rPr lang="en-US" sz="1800" dirty="0" err="1" smtClean="0"/>
              <a:t>keuangan</a:t>
            </a:r>
            <a:r>
              <a:rPr lang="en-US" sz="1800" dirty="0" smtClean="0"/>
              <a:t> </a:t>
            </a:r>
            <a:r>
              <a:rPr lang="en-US" sz="1800" dirty="0" err="1" smtClean="0"/>
              <a:t>dan</a:t>
            </a:r>
            <a:r>
              <a:rPr lang="en-US" sz="1800" dirty="0" smtClean="0"/>
              <a:t> </a:t>
            </a:r>
            <a:r>
              <a:rPr lang="en-US" sz="1800" dirty="0" err="1" smtClean="0"/>
              <a:t>pencipta</a:t>
            </a:r>
            <a:r>
              <a:rPr lang="en-US" sz="1800" dirty="0" smtClean="0"/>
              <a:t> </a:t>
            </a:r>
            <a:r>
              <a:rPr lang="en-US" sz="1800" dirty="0" err="1" smtClean="0"/>
              <a:t>pasar</a:t>
            </a:r>
            <a:r>
              <a:rPr lang="en-US" sz="1800" dirty="0" smtClean="0"/>
              <a:t> </a:t>
            </a:r>
            <a:r>
              <a:rPr lang="en-US" sz="1800" dirty="0" err="1" smtClean="0"/>
              <a:t>memberikan</a:t>
            </a:r>
            <a:r>
              <a:rPr lang="en-US" sz="1800" dirty="0" smtClean="0"/>
              <a:t> </a:t>
            </a:r>
            <a:r>
              <a:rPr lang="en-US" sz="1800" dirty="0" err="1" smtClean="0"/>
              <a:t>respons</a:t>
            </a:r>
            <a:r>
              <a:rPr lang="en-US" sz="1800" dirty="0" smtClean="0"/>
              <a:t> </a:t>
            </a:r>
            <a:r>
              <a:rPr lang="en-US" sz="1800" dirty="0" err="1" smtClean="0"/>
              <a:t>dengan</a:t>
            </a:r>
            <a:r>
              <a:rPr lang="en-US" sz="1800" dirty="0" smtClean="0"/>
              <a:t> </a:t>
            </a:r>
            <a:r>
              <a:rPr lang="en-US" sz="1800" dirty="0" err="1" smtClean="0"/>
              <a:t>menciptakan</a:t>
            </a:r>
            <a:r>
              <a:rPr lang="en-US" sz="1800" dirty="0" smtClean="0"/>
              <a:t> </a:t>
            </a:r>
            <a:r>
              <a:rPr lang="en-US" sz="1800" dirty="0" err="1" smtClean="0"/>
              <a:t>produk</a:t>
            </a:r>
            <a:r>
              <a:rPr lang="en-US" sz="1800" dirty="0" smtClean="0"/>
              <a:t> </a:t>
            </a:r>
            <a:r>
              <a:rPr lang="en-US" sz="1800" dirty="0" err="1" smtClean="0"/>
              <a:t>keuangan</a:t>
            </a:r>
            <a:r>
              <a:rPr lang="en-US" sz="1800" dirty="0" smtClean="0"/>
              <a:t> yang </a:t>
            </a:r>
            <a:r>
              <a:rPr lang="en-US" sz="1800" dirty="0" err="1" smtClean="0"/>
              <a:t>memungkinkan</a:t>
            </a:r>
            <a:r>
              <a:rPr lang="en-US" sz="1800" dirty="0" smtClean="0"/>
              <a:t> </a:t>
            </a:r>
            <a:r>
              <a:rPr lang="en-US" sz="1800" dirty="0" err="1" smtClean="0"/>
              <a:t>seorang</a:t>
            </a:r>
            <a:r>
              <a:rPr lang="en-US" sz="1800" dirty="0" smtClean="0"/>
              <a:t> </a:t>
            </a:r>
            <a:r>
              <a:rPr lang="en-US" sz="1800" dirty="0" err="1" smtClean="0"/>
              <a:t>pelaku</a:t>
            </a:r>
            <a:r>
              <a:rPr lang="en-US" sz="1800" dirty="0" smtClean="0"/>
              <a:t> </a:t>
            </a:r>
            <a:r>
              <a:rPr lang="en-US" sz="1800" dirty="0" err="1" smtClean="0"/>
              <a:t>pasar</a:t>
            </a:r>
            <a:r>
              <a:rPr lang="en-US" sz="1800" dirty="0" smtClean="0"/>
              <a:t> </a:t>
            </a:r>
            <a:r>
              <a:rPr lang="en-US" sz="1800" dirty="0" err="1" smtClean="0"/>
              <a:t>untuk</a:t>
            </a:r>
            <a:r>
              <a:rPr lang="en-US" sz="1800" dirty="0" smtClean="0"/>
              <a:t> </a:t>
            </a:r>
            <a:r>
              <a:rPr lang="en-US" sz="1800" dirty="0" err="1" smtClean="0"/>
              <a:t>mengalihkan</a:t>
            </a:r>
            <a:r>
              <a:rPr lang="en-US" sz="1800" dirty="0" smtClean="0"/>
              <a:t> </a:t>
            </a:r>
            <a:r>
              <a:rPr lang="en-US" sz="1800" dirty="0" err="1" smtClean="0"/>
              <a:t>risiko</a:t>
            </a:r>
            <a:r>
              <a:rPr lang="en-US" sz="1800" dirty="0" smtClean="0"/>
              <a:t> </a:t>
            </a:r>
            <a:r>
              <a:rPr lang="id-ID" sz="1800" dirty="0" smtClean="0"/>
              <a:t>sama.</a:t>
            </a:r>
            <a:endParaRPr lang="en-US" sz="18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dirty="0" smtClean="0"/>
              <a:t/>
            </a:r>
            <a:br>
              <a:rPr lang="en-US" dirty="0" smtClean="0"/>
            </a:br>
            <a:r>
              <a:rPr lang="en-US" dirty="0" smtClean="0"/>
              <a:t> </a:t>
            </a:r>
            <a:r>
              <a:rPr lang="en-US" dirty="0" err="1" smtClean="0"/>
              <a:t>Lindung</a:t>
            </a:r>
            <a:r>
              <a:rPr lang="en-US" dirty="0" smtClean="0"/>
              <a:t> </a:t>
            </a:r>
            <a:r>
              <a:rPr lang="en-US" dirty="0" err="1" smtClean="0"/>
              <a:t>Nilai</a:t>
            </a:r>
            <a:r>
              <a:rPr lang="en-US" dirty="0" smtClean="0"/>
              <a:t> </a:t>
            </a:r>
            <a:r>
              <a:rPr lang="en-US" dirty="0" err="1" smtClean="0"/>
              <a:t>Neraca</a:t>
            </a:r>
            <a:r>
              <a:rPr lang="en-US" dirty="0" smtClean="0"/>
              <a:t> </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endParaRPr lang="en-US" dirty="0" smtClean="0"/>
          </a:p>
          <a:p>
            <a:pPr>
              <a:buNone/>
            </a:pPr>
            <a:r>
              <a:rPr lang="en-US" dirty="0" smtClean="0"/>
              <a:t>	1. 	</a:t>
            </a:r>
            <a:r>
              <a:rPr lang="en-US" dirty="0" err="1" smtClean="0"/>
              <a:t>Mempertahankan</a:t>
            </a:r>
            <a:r>
              <a:rPr lang="en-US" dirty="0" smtClean="0"/>
              <a:t> </a:t>
            </a:r>
            <a:r>
              <a:rPr lang="en-US" dirty="0" err="1" smtClean="0"/>
              <a:t>saldo</a:t>
            </a:r>
            <a:r>
              <a:rPr lang="en-US" dirty="0" smtClean="0"/>
              <a:t> </a:t>
            </a:r>
            <a:r>
              <a:rPr lang="en-US" dirty="0" err="1" smtClean="0"/>
              <a:t>kas</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lokal</a:t>
            </a:r>
            <a:r>
              <a:rPr lang="en-US" dirty="0" smtClean="0"/>
              <a:t> </a:t>
            </a:r>
            <a:r>
              <a:rPr lang="en-US" dirty="0" err="1" smtClean="0"/>
              <a:t>sebesar</a:t>
            </a:r>
            <a:r>
              <a:rPr lang="en-US" dirty="0" smtClean="0"/>
              <a:t> 	</a:t>
            </a:r>
            <a:r>
              <a:rPr lang="en-US" dirty="0" err="1" smtClean="0"/>
              <a:t>tingkat</a:t>
            </a:r>
            <a:r>
              <a:rPr lang="en-US" dirty="0" smtClean="0"/>
              <a:t> minimum yang </a:t>
            </a:r>
            <a:r>
              <a:rPr lang="en-US" dirty="0" err="1" smtClean="0"/>
              <a:t>diperlukan</a:t>
            </a:r>
            <a:r>
              <a:rPr lang="en-US" dirty="0" smtClean="0"/>
              <a:t> </a:t>
            </a:r>
            <a:r>
              <a:rPr lang="en-US" dirty="0" err="1" smtClean="0"/>
              <a:t>untuk</a:t>
            </a:r>
            <a:r>
              <a:rPr lang="en-US" dirty="0" smtClean="0"/>
              <a:t> </a:t>
            </a:r>
            <a:r>
              <a:rPr lang="en-US" dirty="0" err="1" smtClean="0"/>
              <a:t>mendukung</a:t>
            </a:r>
            <a:r>
              <a:rPr lang="en-US" dirty="0" smtClean="0"/>
              <a:t> 	</a:t>
            </a:r>
            <a:r>
              <a:rPr lang="en-US" dirty="0" err="1" smtClean="0"/>
              <a:t>operasi</a:t>
            </a:r>
            <a:r>
              <a:rPr lang="en-US" dirty="0" smtClean="0"/>
              <a:t> yang </a:t>
            </a:r>
            <a:r>
              <a:rPr lang="en-US" dirty="0" err="1" smtClean="0"/>
              <a:t>berjalan</a:t>
            </a:r>
            <a:r>
              <a:rPr lang="en-US" dirty="0" smtClean="0"/>
              <a:t>. </a:t>
            </a:r>
          </a:p>
          <a:p>
            <a:pPr>
              <a:buNone/>
            </a:pPr>
            <a:r>
              <a:rPr lang="nn-NO" dirty="0" smtClean="0"/>
              <a:t>	2. 	Mengembalikan laba yang di atas jumlah yang diperlukan 	untuk ekspansi modal kepada induk perusahaan. </a:t>
            </a:r>
          </a:p>
          <a:p>
            <a:pPr>
              <a:buNone/>
            </a:pPr>
            <a:r>
              <a:rPr lang="en-US" dirty="0" smtClean="0"/>
              <a:t>	3. 	</a:t>
            </a:r>
            <a:r>
              <a:rPr lang="en-US" dirty="0" err="1" smtClean="0"/>
              <a:t>Mempercepat</a:t>
            </a:r>
            <a:r>
              <a:rPr lang="en-US" dirty="0" smtClean="0"/>
              <a:t> (</a:t>
            </a:r>
            <a:r>
              <a:rPr lang="en-US" dirty="0" err="1" smtClean="0"/>
              <a:t>memastikan</a:t>
            </a:r>
            <a:r>
              <a:rPr lang="en-US" dirty="0" smtClean="0"/>
              <a:t>-leading) </a:t>
            </a:r>
            <a:r>
              <a:rPr lang="en-US" dirty="0" err="1" smtClean="0"/>
              <a:t>penerimaan</a:t>
            </a:r>
            <a:r>
              <a:rPr lang="en-US" dirty="0" smtClean="0"/>
              <a:t> </a:t>
            </a:r>
            <a:r>
              <a:rPr lang="en-US" dirty="0" err="1" smtClean="0"/>
              <a:t>dan</a:t>
            </a:r>
            <a:r>
              <a:rPr lang="en-US" dirty="0" smtClean="0"/>
              <a:t> 	</a:t>
            </a:r>
            <a:r>
              <a:rPr lang="en-US" dirty="0" err="1" smtClean="0"/>
              <a:t>piutang</a:t>
            </a:r>
            <a:r>
              <a:rPr lang="en-US" dirty="0" smtClean="0"/>
              <a:t> </a:t>
            </a:r>
            <a:r>
              <a:rPr lang="en-US" dirty="0" err="1" smtClean="0"/>
              <a:t>dagang</a:t>
            </a:r>
            <a:r>
              <a:rPr lang="en-US" dirty="0" smtClean="0"/>
              <a:t> yang </a:t>
            </a:r>
            <a:r>
              <a:rPr lang="en-US" dirty="0" err="1" smtClean="0"/>
              <a:t>beredar</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lokal</a:t>
            </a:r>
            <a:r>
              <a:rPr lang="en-US" dirty="0" smtClean="0"/>
              <a:t>. </a:t>
            </a:r>
          </a:p>
          <a:p>
            <a:pPr>
              <a:buNone/>
            </a:pPr>
            <a:r>
              <a:rPr lang="en-US" dirty="0" smtClean="0"/>
              <a:t>	4. 	</a:t>
            </a:r>
            <a:r>
              <a:rPr lang="en-US" dirty="0" err="1" smtClean="0"/>
              <a:t>Menunda</a:t>
            </a:r>
            <a:r>
              <a:rPr lang="en-US" dirty="0" smtClean="0"/>
              <a:t> (</a:t>
            </a:r>
            <a:r>
              <a:rPr lang="en-US" dirty="0" err="1" smtClean="0"/>
              <a:t>memperlambat</a:t>
            </a:r>
            <a:r>
              <a:rPr lang="en-US" dirty="0" smtClean="0"/>
              <a:t>-lagging) </a:t>
            </a:r>
            <a:r>
              <a:rPr lang="en-US" dirty="0" err="1" smtClean="0"/>
              <a:t>pembayaran</a:t>
            </a:r>
            <a:r>
              <a:rPr lang="en-US" dirty="0" smtClean="0"/>
              <a:t> </a:t>
            </a:r>
            <a:r>
              <a:rPr lang="en-US" dirty="0" err="1" smtClean="0"/>
              <a:t>utang</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lokal</a:t>
            </a:r>
            <a:r>
              <a:rPr lang="en-US" dirty="0" smtClean="0"/>
              <a:t>. </a:t>
            </a:r>
          </a:p>
          <a:p>
            <a:pPr>
              <a:buNone/>
            </a:pPr>
            <a:r>
              <a:rPr lang="en-US" dirty="0" smtClean="0"/>
              <a:t>	5. 	</a:t>
            </a:r>
            <a:r>
              <a:rPr lang="en-US" dirty="0" err="1" smtClean="0"/>
              <a:t>Mempercepat</a:t>
            </a:r>
            <a:r>
              <a:rPr lang="en-US" dirty="0" smtClean="0"/>
              <a:t> </a:t>
            </a:r>
            <a:r>
              <a:rPr lang="en-US" dirty="0" err="1" smtClean="0"/>
              <a:t>pembayaran</a:t>
            </a:r>
            <a:r>
              <a:rPr lang="en-US" dirty="0" smtClean="0"/>
              <a:t> </a:t>
            </a:r>
            <a:r>
              <a:rPr lang="en-US" dirty="0" err="1" smtClean="0"/>
              <a:t>utang</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a:t>
            </a:r>
          </a:p>
          <a:p>
            <a:pPr>
              <a:buNone/>
            </a:pPr>
            <a:r>
              <a:rPr lang="en-US" dirty="0" smtClean="0"/>
              <a:t>	6. 	</a:t>
            </a:r>
            <a:r>
              <a:rPr lang="en-US" dirty="0" err="1" smtClean="0"/>
              <a:t>Menginvestasikan</a:t>
            </a:r>
            <a:r>
              <a:rPr lang="en-US" dirty="0" smtClean="0"/>
              <a:t> </a:t>
            </a:r>
            <a:r>
              <a:rPr lang="en-US" dirty="0" err="1" smtClean="0"/>
              <a:t>kelebihan</a:t>
            </a:r>
            <a:r>
              <a:rPr lang="en-US" dirty="0" smtClean="0"/>
              <a:t> </a:t>
            </a:r>
            <a:r>
              <a:rPr lang="en-US" dirty="0" err="1" smtClean="0"/>
              <a:t>utang</a:t>
            </a:r>
            <a:r>
              <a:rPr lang="en-US" dirty="0" smtClean="0"/>
              <a:t> </a:t>
            </a:r>
            <a:r>
              <a:rPr lang="en-US" dirty="0" err="1" smtClean="0"/>
              <a:t>tunai</a:t>
            </a:r>
            <a:r>
              <a:rPr lang="en-US" dirty="0" smtClean="0"/>
              <a:t> </a:t>
            </a:r>
            <a:r>
              <a:rPr lang="en-US" dirty="0" err="1" smtClean="0"/>
              <a:t>ke</a:t>
            </a:r>
            <a:r>
              <a:rPr lang="en-US" dirty="0" smtClean="0"/>
              <a:t> </a:t>
            </a:r>
            <a:r>
              <a:rPr lang="en-US" dirty="0" err="1" smtClean="0"/>
              <a:t>dalam</a:t>
            </a:r>
            <a:r>
              <a:rPr lang="en-US" dirty="0" smtClean="0"/>
              <a:t> 	</a:t>
            </a:r>
            <a:r>
              <a:rPr lang="en-US" dirty="0" err="1" smtClean="0"/>
              <a:t>persediaan</a:t>
            </a:r>
            <a:r>
              <a:rPr lang="en-US" dirty="0" smtClean="0"/>
              <a:t> </a:t>
            </a:r>
            <a:r>
              <a:rPr lang="en-US" dirty="0" err="1" smtClean="0"/>
              <a:t>dan</a:t>
            </a:r>
            <a:r>
              <a:rPr lang="en-US" dirty="0" smtClean="0"/>
              <a:t> </a:t>
            </a:r>
            <a:r>
              <a:rPr lang="en-US" dirty="0" err="1" smtClean="0"/>
              <a:t>aktiva</a:t>
            </a:r>
            <a:r>
              <a:rPr lang="en-US" dirty="0" smtClean="0"/>
              <a:t> </a:t>
            </a:r>
            <a:r>
              <a:rPr lang="en-US" dirty="0" err="1" smtClean="0"/>
              <a:t>lainnya</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lokal</a:t>
            </a:r>
            <a:r>
              <a:rPr lang="en-US" dirty="0" smtClean="0"/>
              <a:t> yang 	</a:t>
            </a:r>
            <a:r>
              <a:rPr lang="en-US" dirty="0" err="1" smtClean="0"/>
              <a:t>tidak</a:t>
            </a:r>
            <a:r>
              <a:rPr lang="en-US" dirty="0" smtClean="0"/>
              <a:t> </a:t>
            </a:r>
            <a:r>
              <a:rPr lang="en-US" dirty="0" err="1" smtClean="0"/>
              <a:t>terlalu</a:t>
            </a:r>
            <a:r>
              <a:rPr lang="en-US" dirty="0" smtClean="0"/>
              <a:t> </a:t>
            </a:r>
            <a:r>
              <a:rPr lang="en-US" dirty="0" err="1" smtClean="0"/>
              <a:t>terpengaruh</a:t>
            </a:r>
            <a:r>
              <a:rPr lang="en-US" dirty="0" smtClean="0"/>
              <a:t> </a:t>
            </a:r>
            <a:r>
              <a:rPr lang="en-US" dirty="0" err="1" smtClean="0"/>
              <a:t>oleh</a:t>
            </a:r>
            <a:r>
              <a:rPr lang="en-US" dirty="0" smtClean="0"/>
              <a:t> </a:t>
            </a:r>
            <a:r>
              <a:rPr lang="en-US" dirty="0" err="1" smtClean="0"/>
              <a:t>kerugian</a:t>
            </a:r>
            <a:r>
              <a:rPr lang="en-US" dirty="0" smtClean="0"/>
              <a:t> </a:t>
            </a:r>
            <a:r>
              <a:rPr lang="en-US" dirty="0" err="1" smtClean="0"/>
              <a:t>devaluasi</a:t>
            </a:r>
            <a:r>
              <a:rPr lang="en-US" dirty="0" smtClean="0"/>
              <a:t>. </a:t>
            </a:r>
          </a:p>
          <a:p>
            <a:pPr>
              <a:buNone/>
            </a:pPr>
            <a:r>
              <a:rPr lang="en-US" dirty="0" smtClean="0"/>
              <a:t>	7. 	</a:t>
            </a:r>
            <a:r>
              <a:rPr lang="en-US" dirty="0" err="1" smtClean="0"/>
              <a:t>Berinvestasi</a:t>
            </a:r>
            <a:r>
              <a:rPr lang="en-US" dirty="0" smtClean="0"/>
              <a:t> </a:t>
            </a:r>
            <a:r>
              <a:rPr lang="en-US" dirty="0" err="1" smtClean="0"/>
              <a:t>dalam</a:t>
            </a:r>
            <a:r>
              <a:rPr lang="en-US" dirty="0" smtClean="0"/>
              <a:t> </a:t>
            </a:r>
            <a:r>
              <a:rPr lang="en-US" dirty="0" err="1" smtClean="0"/>
              <a:t>aktiva</a:t>
            </a:r>
            <a:r>
              <a:rPr lang="en-US" dirty="0" smtClean="0"/>
              <a:t> </a:t>
            </a:r>
            <a:r>
              <a:rPr lang="en-US" dirty="0" err="1" smtClean="0"/>
              <a:t>di</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dengan</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kuat</a:t>
            </a: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err="1" smtClean="0"/>
              <a:t>Lindung</a:t>
            </a:r>
            <a:r>
              <a:rPr lang="en-US" dirty="0" smtClean="0"/>
              <a:t> </a:t>
            </a:r>
            <a:r>
              <a:rPr lang="en-US" dirty="0" err="1" smtClean="0"/>
              <a:t>Nilai</a:t>
            </a:r>
            <a:r>
              <a:rPr lang="en-US" dirty="0" smtClean="0"/>
              <a:t> </a:t>
            </a:r>
            <a:r>
              <a:rPr lang="en-US" dirty="0" err="1" smtClean="0"/>
              <a:t>Operasional</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err="1" smtClean="0"/>
              <a:t>Bentuk</a:t>
            </a:r>
            <a:r>
              <a:rPr lang="en-US" dirty="0" smtClean="0"/>
              <a:t> </a:t>
            </a:r>
            <a:r>
              <a:rPr lang="en-US" dirty="0" err="1" smtClean="0"/>
              <a:t>perlindungan</a:t>
            </a:r>
            <a:r>
              <a:rPr lang="en-US" dirty="0" smtClean="0"/>
              <a:t> </a:t>
            </a:r>
            <a:r>
              <a:rPr lang="en-US" dirty="0" err="1" smtClean="0"/>
              <a:t>risiko</a:t>
            </a:r>
            <a:r>
              <a:rPr lang="en-US" dirty="0" smtClean="0"/>
              <a:t> </a:t>
            </a:r>
            <a:r>
              <a:rPr lang="en-US" dirty="0" err="1" smtClean="0"/>
              <a:t>ini</a:t>
            </a:r>
            <a:r>
              <a:rPr lang="en-US" dirty="0" smtClean="0"/>
              <a:t> </a:t>
            </a:r>
            <a:r>
              <a:rPr lang="en-US" dirty="0" err="1" smtClean="0"/>
              <a:t>berfokus</a:t>
            </a:r>
            <a:r>
              <a:rPr lang="en-US" dirty="0" smtClean="0"/>
              <a:t> </a:t>
            </a:r>
            <a:r>
              <a:rPr lang="en-US" dirty="0" err="1" smtClean="0"/>
              <a:t>pada</a:t>
            </a:r>
            <a:r>
              <a:rPr lang="en-US" dirty="0" smtClean="0"/>
              <a:t> </a:t>
            </a:r>
            <a:r>
              <a:rPr lang="en-US" dirty="0" err="1" smtClean="0"/>
              <a:t>variabel</a:t>
            </a:r>
            <a:r>
              <a:rPr lang="en-US" dirty="0" smtClean="0"/>
              <a:t> </a:t>
            </a:r>
            <a:r>
              <a:rPr lang="en-US" dirty="0" err="1" smtClean="0"/>
              <a:t>variabel</a:t>
            </a:r>
            <a:r>
              <a:rPr lang="en-US" dirty="0" smtClean="0"/>
              <a:t> yang </a:t>
            </a:r>
            <a:r>
              <a:rPr lang="en-US" dirty="0" err="1" smtClean="0"/>
              <a:t>mempengaruhi</a:t>
            </a:r>
            <a:r>
              <a:rPr lang="en-US" dirty="0" smtClean="0"/>
              <a:t> </a:t>
            </a:r>
            <a:r>
              <a:rPr lang="en-US" dirty="0" err="1" smtClean="0"/>
              <a:t>pendapat</a:t>
            </a:r>
            <a:r>
              <a:rPr lang="en-US" dirty="0" smtClean="0"/>
              <a:t> </a:t>
            </a:r>
            <a:r>
              <a:rPr lang="en-US" dirty="0" err="1" smtClean="0"/>
              <a:t>dan</a:t>
            </a:r>
            <a:r>
              <a:rPr lang="en-US" dirty="0" smtClean="0"/>
              <a:t> </a:t>
            </a:r>
            <a:r>
              <a:rPr lang="en-US" dirty="0" err="1" smtClean="0"/>
              <a:t>beban</a:t>
            </a:r>
            <a:r>
              <a:rPr lang="en-US" dirty="0" smtClean="0"/>
              <a:t> </a:t>
            </a:r>
            <a:r>
              <a:rPr lang="en-US" dirty="0" err="1" smtClean="0"/>
              <a:t>dalam</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a:t>
            </a:r>
            <a:r>
              <a:rPr lang="en-US" dirty="0" err="1" smtClean="0"/>
              <a:t>Pengendalian</a:t>
            </a:r>
            <a:r>
              <a:rPr lang="en-US" dirty="0" smtClean="0"/>
              <a:t> </a:t>
            </a:r>
            <a:r>
              <a:rPr lang="en-US" dirty="0" err="1" smtClean="0"/>
              <a:t>biaya</a:t>
            </a:r>
            <a:r>
              <a:rPr lang="en-US" dirty="0" smtClean="0"/>
              <a:t> yang </a:t>
            </a:r>
            <a:r>
              <a:rPr lang="en-US" dirty="0" err="1" smtClean="0"/>
              <a:t>lebih</a:t>
            </a:r>
            <a:r>
              <a:rPr lang="en-US" dirty="0" smtClean="0"/>
              <a:t> </a:t>
            </a:r>
            <a:r>
              <a:rPr lang="en-US" dirty="0" err="1" smtClean="0"/>
              <a:t>ketat</a:t>
            </a:r>
            <a:r>
              <a:rPr lang="en-US" dirty="0" smtClean="0"/>
              <a:t> </a:t>
            </a:r>
            <a:r>
              <a:rPr lang="en-US" dirty="0" err="1" smtClean="0"/>
              <a:t>memungkinkan</a:t>
            </a:r>
            <a:r>
              <a:rPr lang="en-US" dirty="0" smtClean="0"/>
              <a:t> margin </a:t>
            </a:r>
            <a:r>
              <a:rPr lang="en-US" dirty="0" err="1" smtClean="0"/>
              <a:t>keselamatan</a:t>
            </a:r>
            <a:r>
              <a:rPr lang="en-US" dirty="0" smtClean="0"/>
              <a:t> yang </a:t>
            </a:r>
            <a:r>
              <a:rPr lang="en-US" dirty="0" err="1" smtClean="0"/>
              <a:t>lebih</a:t>
            </a:r>
            <a:r>
              <a:rPr lang="en-US" dirty="0" smtClean="0"/>
              <a:t> </a:t>
            </a:r>
            <a:r>
              <a:rPr lang="en-US" dirty="0" err="1" smtClean="0"/>
              <a:t>besar</a:t>
            </a:r>
            <a:r>
              <a:rPr lang="en-US" dirty="0" smtClean="0"/>
              <a:t> </a:t>
            </a:r>
            <a:r>
              <a:rPr lang="en-US" dirty="0" err="1" smtClean="0"/>
              <a:t>terhadap</a:t>
            </a:r>
            <a:r>
              <a:rPr lang="en-US" dirty="0" smtClean="0"/>
              <a:t> </a:t>
            </a:r>
            <a:r>
              <a:rPr lang="en-US" dirty="0" err="1" smtClean="0"/>
              <a:t>potensi</a:t>
            </a:r>
            <a:r>
              <a:rPr lang="en-US" dirty="0" smtClean="0"/>
              <a:t> </a:t>
            </a:r>
            <a:r>
              <a:rPr lang="en-US" dirty="0" err="1" smtClean="0"/>
              <a:t>kerugian</a:t>
            </a:r>
            <a:r>
              <a:rPr lang="en-US" dirty="0" smtClean="0"/>
              <a:t> </a:t>
            </a:r>
            <a:r>
              <a:rPr lang="en-US" dirty="0" err="1" smtClean="0"/>
              <a:t>mata</a:t>
            </a:r>
            <a:r>
              <a:rPr lang="en-US" dirty="0" smtClean="0"/>
              <a:t> </a:t>
            </a:r>
            <a:r>
              <a:rPr lang="en-US" dirty="0" err="1" smtClean="0"/>
              <a:t>uang</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err="1" smtClean="0"/>
              <a:t>Lindung</a:t>
            </a:r>
            <a:r>
              <a:rPr lang="en-US" dirty="0" smtClean="0"/>
              <a:t> </a:t>
            </a:r>
            <a:r>
              <a:rPr lang="en-US" dirty="0" err="1" smtClean="0"/>
              <a:t>Nilai</a:t>
            </a:r>
            <a:r>
              <a:rPr lang="en-US" dirty="0" smtClean="0"/>
              <a:t> </a:t>
            </a:r>
            <a:r>
              <a:rPr lang="en-US" dirty="0" err="1" smtClean="0"/>
              <a:t>Struktural</a:t>
            </a:r>
            <a:r>
              <a:rPr lang="en-US" dirty="0" smtClean="0"/>
              <a:t> </a:t>
            </a:r>
            <a:br>
              <a:rPr lang="en-US" dirty="0" smtClean="0"/>
            </a:br>
            <a:endParaRPr lang="en-US" dirty="0"/>
          </a:p>
        </p:txBody>
      </p:sp>
      <p:sp>
        <p:nvSpPr>
          <p:cNvPr id="3" name="Content Placeholder 2"/>
          <p:cNvSpPr>
            <a:spLocks noGrp="1"/>
          </p:cNvSpPr>
          <p:nvPr>
            <p:ph idx="1"/>
          </p:nvPr>
        </p:nvSpPr>
        <p:spPr/>
        <p:txBody>
          <a:bodyPr/>
          <a:lstStyle/>
          <a:p>
            <a:r>
              <a:rPr lang="en-US" dirty="0" err="1" smtClean="0"/>
              <a:t>Lindung</a:t>
            </a:r>
            <a:r>
              <a:rPr lang="en-US" dirty="0" smtClean="0"/>
              <a:t> </a:t>
            </a:r>
            <a:r>
              <a:rPr lang="en-US" dirty="0" err="1" smtClean="0"/>
              <a:t>nilai</a:t>
            </a:r>
            <a:r>
              <a:rPr lang="en-US" dirty="0" smtClean="0"/>
              <a:t> </a:t>
            </a:r>
            <a:r>
              <a:rPr lang="en-US" dirty="0" err="1" smtClean="0"/>
              <a:t>ini</a:t>
            </a:r>
            <a:r>
              <a:rPr lang="en-US" dirty="0" smtClean="0"/>
              <a:t> </a:t>
            </a:r>
            <a:r>
              <a:rPr lang="en-US" dirty="0" err="1" smtClean="0"/>
              <a:t>mencakup</a:t>
            </a:r>
            <a:r>
              <a:rPr lang="en-US" dirty="0" smtClean="0"/>
              <a:t> </a:t>
            </a:r>
            <a:r>
              <a:rPr lang="en-US" dirty="0" err="1" smtClean="0"/>
              <a:t>relokasi</a:t>
            </a:r>
            <a:r>
              <a:rPr lang="en-US" dirty="0" smtClean="0"/>
              <a:t> </a:t>
            </a:r>
            <a:r>
              <a:rPr lang="en-US" dirty="0" err="1" smtClean="0"/>
              <a:t>tempat</a:t>
            </a:r>
            <a:r>
              <a:rPr lang="en-US" dirty="0" smtClean="0"/>
              <a:t> </a:t>
            </a:r>
            <a:r>
              <a:rPr lang="en-US" dirty="0" err="1" smtClean="0"/>
              <a:t>manufaktur</a:t>
            </a:r>
            <a:r>
              <a:rPr lang="en-US" dirty="0" smtClean="0"/>
              <a:t> </a:t>
            </a:r>
            <a:r>
              <a:rPr lang="en-US" dirty="0" err="1" smtClean="0"/>
              <a:t>untuk</a:t>
            </a:r>
            <a:r>
              <a:rPr lang="en-US" dirty="0" smtClean="0"/>
              <a:t> </a:t>
            </a:r>
            <a:r>
              <a:rPr lang="en-US" dirty="0" err="1" smtClean="0"/>
              <a:t>mengurangi</a:t>
            </a:r>
            <a:r>
              <a:rPr lang="en-US" dirty="0" smtClean="0"/>
              <a:t> </a:t>
            </a:r>
            <a:r>
              <a:rPr lang="en-US" dirty="0" err="1" smtClean="0"/>
              <a:t>potensi</a:t>
            </a:r>
            <a:r>
              <a:rPr lang="en-US" dirty="0" smtClean="0"/>
              <a:t> </a:t>
            </a:r>
            <a:r>
              <a:rPr lang="en-US" dirty="0" err="1" smtClean="0"/>
              <a:t>risiko</a:t>
            </a:r>
            <a:r>
              <a:rPr lang="en-US" dirty="0" smtClean="0"/>
              <a:t> yang </a:t>
            </a:r>
            <a:r>
              <a:rPr lang="en-US" dirty="0" err="1" smtClean="0"/>
              <a:t>dihadapi</a:t>
            </a:r>
            <a:r>
              <a:rPr lang="en-US" dirty="0" smtClean="0"/>
              <a:t> </a:t>
            </a:r>
            <a:r>
              <a:rPr lang="en-US" dirty="0" err="1" smtClean="0"/>
              <a:t>perusahaan</a:t>
            </a:r>
            <a:r>
              <a:rPr lang="en-US" dirty="0" smtClean="0"/>
              <a:t> </a:t>
            </a:r>
            <a:r>
              <a:rPr lang="en-US" dirty="0" err="1" smtClean="0"/>
              <a:t>atau</a:t>
            </a:r>
            <a:r>
              <a:rPr lang="en-US" dirty="0" smtClean="0"/>
              <a:t> </a:t>
            </a:r>
            <a:r>
              <a:rPr lang="en-US" dirty="0" err="1" smtClean="0"/>
              <a:t>mengubah</a:t>
            </a:r>
            <a:r>
              <a:rPr lang="en-US" dirty="0" smtClean="0"/>
              <a:t> </a:t>
            </a:r>
            <a:r>
              <a:rPr lang="en-US" dirty="0" err="1" smtClean="0"/>
              <a:t>negara</a:t>
            </a:r>
            <a:r>
              <a:rPr lang="en-US" dirty="0" smtClean="0"/>
              <a:t> yang </a:t>
            </a:r>
            <a:r>
              <a:rPr lang="en-US" dirty="0" err="1" smtClean="0"/>
              <a:t>menjadi</a:t>
            </a:r>
            <a:r>
              <a:rPr lang="en-US" dirty="0" smtClean="0"/>
              <a:t> </a:t>
            </a:r>
            <a:r>
              <a:rPr lang="en-US" dirty="0" err="1" smtClean="0"/>
              <a:t>sumber</a:t>
            </a:r>
            <a:r>
              <a:rPr lang="en-US" dirty="0" smtClean="0"/>
              <a:t> </a:t>
            </a:r>
            <a:r>
              <a:rPr lang="en-US" dirty="0" err="1" smtClean="0"/>
              <a:t>bahan</a:t>
            </a:r>
            <a:r>
              <a:rPr lang="en-US" dirty="0" smtClean="0"/>
              <a:t> </a:t>
            </a:r>
            <a:r>
              <a:rPr lang="en-US" dirty="0" err="1" smtClean="0"/>
              <a:t>mentah</a:t>
            </a:r>
            <a:r>
              <a:rPr lang="en-US" dirty="0" smtClean="0"/>
              <a:t> </a:t>
            </a:r>
            <a:r>
              <a:rPr lang="en-US" dirty="0" err="1" smtClean="0"/>
              <a:t>atau</a:t>
            </a:r>
            <a:r>
              <a:rPr lang="en-US" dirty="0" smtClean="0"/>
              <a:t> </a:t>
            </a:r>
            <a:r>
              <a:rPr lang="en-US" dirty="0" err="1" smtClean="0"/>
              <a:t>komponen</a:t>
            </a:r>
            <a:r>
              <a:rPr lang="en-US" dirty="0" smtClean="0"/>
              <a:t> </a:t>
            </a:r>
            <a:r>
              <a:rPr lang="en-US" dirty="0" err="1" smtClean="0"/>
              <a:t>manufaktur</a:t>
            </a:r>
            <a:r>
              <a:rPr lang="en-US" dirty="0" smtClean="0"/>
              <a: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dirty="0" err="1" smtClean="0"/>
              <a:t>Lindung</a:t>
            </a:r>
            <a:r>
              <a:rPr lang="en-US" dirty="0" smtClean="0"/>
              <a:t> </a:t>
            </a:r>
            <a:r>
              <a:rPr lang="en-US" dirty="0" err="1" smtClean="0"/>
              <a:t>Nilai</a:t>
            </a:r>
            <a:r>
              <a:rPr lang="en-US" dirty="0" smtClean="0"/>
              <a:t> </a:t>
            </a:r>
            <a:r>
              <a:rPr lang="en-US" dirty="0" err="1" smtClean="0"/>
              <a:t>Kontraktual</a:t>
            </a:r>
            <a:r>
              <a:rPr lang="en-US" dirty="0" smtClean="0"/>
              <a:t> </a:t>
            </a:r>
          </a:p>
        </p:txBody>
      </p:sp>
      <p:sp>
        <p:nvSpPr>
          <p:cNvPr id="3" name="Content Placeholder 2"/>
          <p:cNvSpPr>
            <a:spLocks noGrp="1"/>
          </p:cNvSpPr>
          <p:nvPr>
            <p:ph idx="1"/>
          </p:nvPr>
        </p:nvSpPr>
        <p:spPr/>
        <p:txBody>
          <a:bodyPr/>
          <a:lstStyle/>
          <a:p>
            <a:r>
              <a:rPr lang="en-US" dirty="0" err="1" smtClean="0"/>
              <a:t>Berbagai</a:t>
            </a:r>
            <a:r>
              <a:rPr lang="en-US" dirty="0" smtClean="0"/>
              <a:t> </a:t>
            </a:r>
            <a:r>
              <a:rPr lang="en-US" dirty="0" err="1" smtClean="0"/>
              <a:t>instrumen</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kontraktual</a:t>
            </a:r>
            <a:r>
              <a:rPr lang="en-US" dirty="0" smtClean="0"/>
              <a:t> </a:t>
            </a:r>
            <a:r>
              <a:rPr lang="en-US" dirty="0" err="1" smtClean="0"/>
              <a:t>telah</a:t>
            </a:r>
            <a:r>
              <a:rPr lang="en-US" dirty="0" smtClean="0"/>
              <a:t> </a:t>
            </a:r>
            <a:r>
              <a:rPr lang="en-US" dirty="0" err="1" smtClean="0"/>
              <a:t>dikembangkan</a:t>
            </a:r>
            <a:r>
              <a:rPr lang="en-US" dirty="0" smtClean="0"/>
              <a:t> </a:t>
            </a:r>
            <a:r>
              <a:rPr lang="en-US" dirty="0" err="1" smtClean="0"/>
              <a:t>untuk</a:t>
            </a:r>
            <a:r>
              <a:rPr lang="en-US" dirty="0" smtClean="0"/>
              <a:t> </a:t>
            </a:r>
            <a:r>
              <a:rPr lang="en-US" dirty="0" err="1" smtClean="0"/>
              <a:t>memberikan</a:t>
            </a:r>
            <a:r>
              <a:rPr lang="en-US" dirty="0" smtClean="0"/>
              <a:t> </a:t>
            </a:r>
            <a:r>
              <a:rPr lang="en-US" dirty="0" err="1" smtClean="0"/>
              <a:t>fleksibilitas</a:t>
            </a:r>
            <a:r>
              <a:rPr lang="en-US" dirty="0" smtClean="0"/>
              <a:t> yang </a:t>
            </a:r>
            <a:r>
              <a:rPr lang="en-US" dirty="0" err="1" smtClean="0"/>
              <a:t>lebih</a:t>
            </a:r>
            <a:r>
              <a:rPr lang="en-US" dirty="0" smtClean="0"/>
              <a:t> </a:t>
            </a:r>
            <a:r>
              <a:rPr lang="en-US" dirty="0" err="1" smtClean="0"/>
              <a:t>besar</a:t>
            </a:r>
            <a:r>
              <a:rPr lang="en-US" dirty="0" smtClean="0"/>
              <a:t> </a:t>
            </a:r>
            <a:r>
              <a:rPr lang="en-US" dirty="0" err="1" smtClean="0"/>
              <a:t>kepada</a:t>
            </a:r>
            <a:r>
              <a:rPr lang="en-US" dirty="0" smtClean="0"/>
              <a:t> </a:t>
            </a:r>
            <a:r>
              <a:rPr lang="en-US" dirty="0" err="1" smtClean="0"/>
              <a:t>para</a:t>
            </a:r>
            <a:r>
              <a:rPr lang="en-US" dirty="0" smtClean="0"/>
              <a:t> </a:t>
            </a:r>
            <a:r>
              <a:rPr lang="en-US" dirty="0" err="1" smtClean="0"/>
              <a:t>manajer</a:t>
            </a:r>
            <a:r>
              <a:rPr lang="en-US" dirty="0" smtClean="0"/>
              <a:t> </a:t>
            </a:r>
            <a:r>
              <a:rPr lang="en-US" dirty="0" err="1" smtClean="0"/>
              <a:t>dalam</a:t>
            </a:r>
            <a:r>
              <a:rPr lang="en-US" dirty="0" smtClean="0"/>
              <a:t> </a:t>
            </a:r>
            <a:r>
              <a:rPr lang="en-US" dirty="0" err="1" smtClean="0"/>
              <a:t>mengelola</a:t>
            </a:r>
            <a:r>
              <a:rPr lang="en-US" dirty="0" smtClean="0"/>
              <a:t> </a:t>
            </a:r>
            <a:r>
              <a:rPr lang="en-US" dirty="0" err="1" smtClean="0"/>
              <a:t>potensi</a:t>
            </a:r>
            <a:r>
              <a:rPr lang="en-US" dirty="0" smtClean="0"/>
              <a:t> </a:t>
            </a:r>
            <a:r>
              <a:rPr lang="en-US" dirty="0" err="1" smtClean="0"/>
              <a:t>risiko</a:t>
            </a:r>
            <a:r>
              <a:rPr lang="en-US" dirty="0" smtClean="0"/>
              <a:t> </a:t>
            </a:r>
            <a:r>
              <a:rPr lang="en-US" dirty="0" err="1" smtClean="0"/>
              <a:t>valuta</a:t>
            </a:r>
            <a:r>
              <a:rPr lang="en-US" dirty="0" smtClean="0"/>
              <a:t> </a:t>
            </a:r>
            <a:r>
              <a:rPr lang="en-US" dirty="0" err="1" smtClean="0"/>
              <a:t>asing</a:t>
            </a:r>
            <a:r>
              <a:rPr lang="en-US" dirty="0" smtClean="0"/>
              <a:t> yang </a:t>
            </a:r>
            <a:r>
              <a:rPr lang="en-US" dirty="0" err="1" smtClean="0"/>
              <a:t>dihadapi</a:t>
            </a:r>
            <a:r>
              <a:rPr lang="en-US" dirty="0" smtClean="0"/>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Akuntansi</a:t>
            </a:r>
            <a:r>
              <a:rPr lang="en-US" b="1" dirty="0" smtClean="0"/>
              <a:t> </a:t>
            </a:r>
            <a:r>
              <a:rPr lang="en-US" b="1" dirty="0" err="1" smtClean="0"/>
              <a:t>untuk</a:t>
            </a:r>
            <a:r>
              <a:rPr lang="en-US" b="1" dirty="0" smtClean="0"/>
              <a:t> </a:t>
            </a:r>
            <a:r>
              <a:rPr lang="en-US" b="1" dirty="0" err="1" smtClean="0"/>
              <a:t>Produk</a:t>
            </a:r>
            <a:r>
              <a:rPr lang="en-US" b="1" dirty="0" smtClean="0"/>
              <a:t> </a:t>
            </a:r>
            <a:r>
              <a:rPr lang="en-US" b="1" dirty="0" err="1" smtClean="0"/>
              <a:t>Lindung</a:t>
            </a:r>
            <a:r>
              <a:rPr lang="en-US" b="1" dirty="0" smtClean="0"/>
              <a:t> </a:t>
            </a:r>
            <a:r>
              <a:rPr lang="en-US" b="1" dirty="0" err="1" smtClean="0"/>
              <a:t>Nilai</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Merupakan</a:t>
            </a:r>
            <a:r>
              <a:rPr lang="en-US" dirty="0" smtClean="0"/>
              <a:t> </a:t>
            </a:r>
            <a:r>
              <a:rPr lang="en-US" dirty="0" err="1" smtClean="0"/>
              <a:t>kontrak</a:t>
            </a:r>
            <a:r>
              <a:rPr lang="en-US" dirty="0" smtClean="0"/>
              <a:t> </a:t>
            </a:r>
            <a:r>
              <a:rPr lang="en-US" dirty="0" err="1" smtClean="0"/>
              <a:t>atau</a:t>
            </a:r>
            <a:r>
              <a:rPr lang="en-US" dirty="0" smtClean="0"/>
              <a:t> </a:t>
            </a:r>
            <a:r>
              <a:rPr lang="en-US" dirty="0" err="1" smtClean="0"/>
              <a:t>instrumen</a:t>
            </a:r>
            <a:r>
              <a:rPr lang="en-US" dirty="0" smtClean="0"/>
              <a:t> </a:t>
            </a:r>
            <a:r>
              <a:rPr lang="en-US" dirty="0" err="1" smtClean="0"/>
              <a:t>keuangan</a:t>
            </a:r>
            <a:r>
              <a:rPr lang="en-US" dirty="0" smtClean="0"/>
              <a:t> yang </a:t>
            </a:r>
            <a:r>
              <a:rPr lang="en-US" dirty="0" err="1" smtClean="0"/>
              <a:t>memungkinkan</a:t>
            </a:r>
            <a:r>
              <a:rPr lang="en-US" dirty="0" smtClean="0"/>
              <a:t> </a:t>
            </a:r>
            <a:r>
              <a:rPr lang="en-US" dirty="0" err="1" smtClean="0"/>
              <a:t>penggunaanya</a:t>
            </a:r>
            <a:r>
              <a:rPr lang="en-US" dirty="0" smtClean="0"/>
              <a:t> </a:t>
            </a:r>
            <a:r>
              <a:rPr lang="en-US" dirty="0" err="1" smtClean="0"/>
              <a:t>untuk</a:t>
            </a:r>
            <a:r>
              <a:rPr lang="en-US" dirty="0" smtClean="0"/>
              <a:t> </a:t>
            </a:r>
            <a:r>
              <a:rPr lang="en-US" dirty="0" err="1" smtClean="0"/>
              <a:t>meminimalkan</a:t>
            </a:r>
            <a:r>
              <a:rPr lang="en-US" dirty="0" smtClean="0"/>
              <a:t>, </a:t>
            </a:r>
            <a:r>
              <a:rPr lang="en-US" dirty="0" err="1" smtClean="0"/>
              <a:t>menghilangkan</a:t>
            </a:r>
            <a:r>
              <a:rPr lang="en-US" dirty="0" smtClean="0"/>
              <a:t>, </a:t>
            </a:r>
            <a:r>
              <a:rPr lang="en-US" dirty="0" err="1" smtClean="0"/>
              <a:t>atau</a:t>
            </a:r>
            <a:r>
              <a:rPr lang="en-US" dirty="0" smtClean="0"/>
              <a:t> paling </a:t>
            </a:r>
            <a:r>
              <a:rPr lang="en-US" dirty="0" err="1" smtClean="0"/>
              <a:t>tidak</a:t>
            </a:r>
            <a:r>
              <a:rPr lang="en-US" dirty="0" smtClean="0"/>
              <a:t> </a:t>
            </a:r>
            <a:r>
              <a:rPr lang="en-US" dirty="0" err="1" smtClean="0"/>
              <a:t>mengalihkan</a:t>
            </a:r>
            <a:r>
              <a:rPr lang="en-US" dirty="0" smtClean="0"/>
              <a:t> </a:t>
            </a:r>
            <a:r>
              <a:rPr lang="en-US" dirty="0" err="1" smtClean="0"/>
              <a:t>risiko</a:t>
            </a:r>
            <a:r>
              <a:rPr lang="en-US" dirty="0" smtClean="0"/>
              <a:t> </a:t>
            </a:r>
            <a:r>
              <a:rPr lang="en-US" dirty="0" err="1" smtClean="0"/>
              <a:t>pasar</a:t>
            </a:r>
            <a:r>
              <a:rPr lang="en-US" dirty="0" smtClean="0"/>
              <a:t> </a:t>
            </a:r>
            <a:r>
              <a:rPr lang="en-US" dirty="0" err="1" smtClean="0"/>
              <a:t>pada</a:t>
            </a:r>
            <a:r>
              <a:rPr lang="en-US" dirty="0" smtClean="0"/>
              <a:t> </a:t>
            </a:r>
            <a:r>
              <a:rPr lang="en-US" dirty="0" err="1" smtClean="0"/>
              <a:t>pundak</a:t>
            </a:r>
            <a:r>
              <a:rPr lang="en-US" dirty="0" smtClean="0"/>
              <a:t> </a:t>
            </a:r>
            <a:r>
              <a:rPr lang="en-US" dirty="0" err="1" smtClean="0"/>
              <a:t>pihak</a:t>
            </a:r>
            <a:r>
              <a:rPr lang="en-US" dirty="0" smtClean="0"/>
              <a:t> lain. </a:t>
            </a:r>
            <a:r>
              <a:rPr lang="en-US" dirty="0" err="1" smtClean="0"/>
              <a:t>Produk</a:t>
            </a:r>
            <a:r>
              <a:rPr lang="en-US" dirty="0" smtClean="0"/>
              <a:t> </a:t>
            </a:r>
            <a:r>
              <a:rPr lang="en-US" dirty="0" err="1" smtClean="0"/>
              <a:t>ini</a:t>
            </a:r>
            <a:r>
              <a:rPr lang="en-US" dirty="0" smtClean="0"/>
              <a:t> </a:t>
            </a:r>
            <a:r>
              <a:rPr lang="en-US" dirty="0" err="1" smtClean="0"/>
              <a:t>mencakup</a:t>
            </a:r>
            <a:r>
              <a:rPr lang="en-US" dirty="0" smtClean="0"/>
              <a:t> </a:t>
            </a:r>
            <a:r>
              <a:rPr lang="en-US" dirty="0" err="1" smtClean="0"/>
              <a:t>antara</a:t>
            </a:r>
            <a:r>
              <a:rPr lang="en-US" dirty="0" smtClean="0"/>
              <a:t> lain </a:t>
            </a:r>
            <a:r>
              <a:rPr lang="en-US" dirty="0" err="1" smtClean="0"/>
              <a:t>kontrak</a:t>
            </a:r>
            <a:r>
              <a:rPr lang="en-US" dirty="0" smtClean="0"/>
              <a:t> forward, future, swap, </a:t>
            </a:r>
            <a:r>
              <a:rPr lang="en-US" dirty="0" err="1" smtClean="0"/>
              <a:t>opsi</a:t>
            </a:r>
            <a:r>
              <a:rPr lang="en-US" dirty="0" smtClean="0"/>
              <a:t>, </a:t>
            </a:r>
            <a:r>
              <a:rPr lang="en-US" dirty="0" err="1" smtClean="0"/>
              <a:t>dan</a:t>
            </a:r>
            <a:r>
              <a:rPr lang="en-US" dirty="0" smtClean="0"/>
              <a:t> </a:t>
            </a:r>
            <a:r>
              <a:rPr lang="en-US" dirty="0" err="1" smtClean="0"/>
              <a:t>gabungan</a:t>
            </a:r>
            <a:r>
              <a:rPr lang="en-US" dirty="0" smtClean="0"/>
              <a:t> </a:t>
            </a:r>
            <a:r>
              <a:rPr lang="en-US" dirty="0" err="1" smtClean="0"/>
              <a:t>dari</a:t>
            </a:r>
            <a:r>
              <a:rPr lang="en-US" dirty="0" smtClean="0"/>
              <a:t> </a:t>
            </a:r>
            <a:r>
              <a:rPr lang="en-US" dirty="0" err="1" smtClean="0"/>
              <a:t>ketiganya</a:t>
            </a:r>
            <a:r>
              <a:rPr lang="en-US" dirty="0" smtClean="0"/>
              <a:t>. </a:t>
            </a:r>
            <a:r>
              <a:rPr lang="en-US" dirty="0" err="1" smtClean="0"/>
              <a:t>Untuk</a:t>
            </a:r>
            <a:r>
              <a:rPr lang="en-US" dirty="0" smtClean="0"/>
              <a:t> </a:t>
            </a:r>
            <a:r>
              <a:rPr lang="en-US" dirty="0" err="1" smtClean="0"/>
              <a:t>memahami</a:t>
            </a:r>
            <a:r>
              <a:rPr lang="en-US" dirty="0" smtClean="0"/>
              <a:t> </a:t>
            </a:r>
            <a:r>
              <a:rPr lang="en-US" dirty="0" err="1" smtClean="0"/>
              <a:t>pentingnya</a:t>
            </a:r>
            <a:r>
              <a:rPr lang="en-US" dirty="0" smtClean="0"/>
              <a:t> </a:t>
            </a:r>
            <a:r>
              <a:rPr lang="en-US" dirty="0" err="1" smtClean="0"/>
              <a:t>akuntansi</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dicontohkan</a:t>
            </a:r>
            <a:r>
              <a:rPr lang="en-US" dirty="0" smtClean="0"/>
              <a:t> </a:t>
            </a:r>
            <a:r>
              <a:rPr lang="en-US" dirty="0" err="1" smtClean="0"/>
              <a:t>beberapa</a:t>
            </a:r>
            <a:r>
              <a:rPr lang="en-US" dirty="0" smtClean="0"/>
              <a:t> </a:t>
            </a:r>
            <a:r>
              <a:rPr lang="en-US" dirty="0" err="1" smtClean="0"/>
              <a:t>praktik</a:t>
            </a:r>
            <a:r>
              <a:rPr lang="en-US" dirty="0" smtClean="0"/>
              <a:t> </a:t>
            </a:r>
            <a:r>
              <a:rPr lang="en-US" dirty="0" err="1" smtClean="0"/>
              <a:t>akuntansi</a:t>
            </a:r>
            <a:r>
              <a:rPr lang="en-US" dirty="0" smtClean="0"/>
              <a:t> </a:t>
            </a:r>
            <a:r>
              <a:rPr lang="en-US" dirty="0" err="1" smtClean="0"/>
              <a:t>lindung</a:t>
            </a:r>
            <a:r>
              <a:rPr lang="en-US" dirty="0" smtClean="0"/>
              <a:t> </a:t>
            </a:r>
            <a:r>
              <a:rPr lang="en-US" dirty="0" err="1" smtClean="0"/>
              <a:t>nilai</a:t>
            </a:r>
            <a:r>
              <a:rPr lang="en-US" dirty="0" smtClean="0"/>
              <a:t> yang </a:t>
            </a:r>
            <a:r>
              <a:rPr lang="en-US" dirty="0" err="1" smtClean="0"/>
              <a:t>dasar</a:t>
            </a:r>
            <a:r>
              <a:rPr lang="en-US" dirty="0" smtClean="0"/>
              <a:t>.</a:t>
            </a:r>
          </a:p>
          <a:p>
            <a:r>
              <a:rPr lang="en-US" dirty="0" smtClean="0"/>
              <a:t>Para </a:t>
            </a:r>
            <a:r>
              <a:rPr lang="en-US" dirty="0" err="1" smtClean="0"/>
              <a:t>analis</a:t>
            </a:r>
            <a:r>
              <a:rPr lang="en-US" dirty="0" smtClean="0"/>
              <a:t> </a:t>
            </a:r>
            <a:r>
              <a:rPr lang="en-US" dirty="0" err="1" smtClean="0"/>
              <a:t>biasanya</a:t>
            </a:r>
            <a:r>
              <a:rPr lang="en-US" dirty="0" smtClean="0"/>
              <a:t> </a:t>
            </a:r>
            <a:r>
              <a:rPr lang="en-US" dirty="0" err="1" smtClean="0"/>
              <a:t>memusatkan</a:t>
            </a:r>
            <a:r>
              <a:rPr lang="en-US" dirty="0" smtClean="0"/>
              <a:t> </a:t>
            </a:r>
            <a:r>
              <a:rPr lang="en-US" dirty="0" err="1" smtClean="0"/>
              <a:t>perhatian</a:t>
            </a:r>
            <a:r>
              <a:rPr lang="en-US" dirty="0" smtClean="0"/>
              <a:t> </a:t>
            </a:r>
            <a:r>
              <a:rPr lang="en-US" dirty="0" err="1" smtClean="0"/>
              <a:t>pada</a:t>
            </a:r>
            <a:r>
              <a:rPr lang="en-US" dirty="0" smtClean="0"/>
              <a:t> </a:t>
            </a:r>
            <a:r>
              <a:rPr lang="en-US" dirty="0" err="1" smtClean="0"/>
              <a:t>operasi</a:t>
            </a:r>
            <a:r>
              <a:rPr lang="en-US" dirty="0" smtClean="0"/>
              <a:t> </a:t>
            </a:r>
            <a:r>
              <a:rPr lang="en-US" dirty="0" err="1" smtClean="0"/>
              <a:t>ketika</a:t>
            </a:r>
            <a:r>
              <a:rPr lang="en-US" dirty="0" smtClean="0"/>
              <a:t> </a:t>
            </a:r>
            <a:r>
              <a:rPr lang="en-US" dirty="0" err="1" smtClean="0"/>
              <a:t>mengevaluasi</a:t>
            </a:r>
            <a:r>
              <a:rPr lang="en-US" dirty="0" smtClean="0"/>
              <a:t> </a:t>
            </a:r>
            <a:r>
              <a:rPr lang="en-US" dirty="0" err="1" smtClean="0"/>
              <a:t>seberapa</a:t>
            </a:r>
            <a:r>
              <a:rPr lang="en-US" dirty="0" smtClean="0"/>
              <a:t> </a:t>
            </a:r>
            <a:r>
              <a:rPr lang="en-US" dirty="0" err="1" smtClean="0"/>
              <a:t>baik</a:t>
            </a:r>
            <a:r>
              <a:rPr lang="en-US" dirty="0" smtClean="0"/>
              <a:t> </a:t>
            </a:r>
            <a:r>
              <a:rPr lang="en-US" dirty="0" err="1" smtClean="0"/>
              <a:t>manajemen</a:t>
            </a:r>
            <a:r>
              <a:rPr lang="en-US" dirty="0" smtClean="0"/>
              <a:t> </a:t>
            </a:r>
            <a:r>
              <a:rPr lang="en-US" dirty="0" err="1" smtClean="0"/>
              <a:t>telah</a:t>
            </a:r>
            <a:r>
              <a:rPr lang="en-US" dirty="0" smtClean="0"/>
              <a:t> </a:t>
            </a:r>
            <a:r>
              <a:rPr lang="en-US" dirty="0" err="1" smtClean="0"/>
              <a:t>menjalankan</a:t>
            </a:r>
            <a:r>
              <a:rPr lang="en-US" dirty="0" smtClean="0"/>
              <a:t> </a:t>
            </a:r>
            <a:r>
              <a:rPr lang="en-US" dirty="0" err="1" smtClean="0"/>
              <a:t>usaha</a:t>
            </a:r>
            <a:r>
              <a:rPr lang="en-US" dirty="0" smtClean="0"/>
              <a:t> </a:t>
            </a:r>
            <a:r>
              <a:rPr lang="en-US" dirty="0" err="1" smtClean="0"/>
              <a:t>intinya</a:t>
            </a:r>
            <a:r>
              <a:rPr lang="en-US" dirty="0" smtClean="0"/>
              <a:t>. </a:t>
            </a:r>
            <a:r>
              <a:rPr lang="en-US" dirty="0" err="1" smtClean="0"/>
              <a:t>Laba</a:t>
            </a:r>
            <a:r>
              <a:rPr lang="en-US" dirty="0" smtClean="0"/>
              <a:t> </a:t>
            </a:r>
            <a:r>
              <a:rPr lang="en-US" dirty="0" err="1" smtClean="0"/>
              <a:t>bersih</a:t>
            </a:r>
            <a:r>
              <a:rPr lang="en-US" dirty="0" smtClean="0"/>
              <a:t> </a:t>
            </a:r>
            <a:r>
              <a:rPr lang="en-US" dirty="0" err="1" smtClean="0"/>
              <a:t>mencakup</a:t>
            </a:r>
            <a:r>
              <a:rPr lang="en-US" dirty="0" smtClean="0"/>
              <a:t> </a:t>
            </a:r>
            <a:r>
              <a:rPr lang="en-US" dirty="0" err="1" smtClean="0"/>
              <a:t>pengaruh</a:t>
            </a:r>
            <a:r>
              <a:rPr lang="en-US" dirty="0" smtClean="0"/>
              <a:t> </a:t>
            </a:r>
            <a:r>
              <a:rPr lang="en-US" dirty="0" err="1" smtClean="0"/>
              <a:t>kejadian</a:t>
            </a:r>
            <a:r>
              <a:rPr lang="en-US" dirty="0" smtClean="0"/>
              <a:t> </a:t>
            </a:r>
            <a:r>
              <a:rPr lang="en-US" dirty="0" err="1" smtClean="0"/>
              <a:t>luar</a:t>
            </a:r>
            <a:r>
              <a:rPr lang="en-US" dirty="0" smtClean="0"/>
              <a:t> </a:t>
            </a:r>
            <a:r>
              <a:rPr lang="en-US" dirty="0" err="1" smtClean="0"/>
              <a:t>biasa</a:t>
            </a:r>
            <a:r>
              <a:rPr lang="en-US" dirty="0" smtClean="0"/>
              <a:t> </a:t>
            </a:r>
            <a:r>
              <a:rPr lang="en-US" dirty="0" err="1" smtClean="0"/>
              <a:t>atau</a:t>
            </a:r>
            <a:r>
              <a:rPr lang="en-US" dirty="0" smtClean="0"/>
              <a:t> </a:t>
            </a:r>
            <a:r>
              <a:rPr lang="en-US" dirty="0" err="1" smtClean="0"/>
              <a:t>peristiwa</a:t>
            </a:r>
            <a:r>
              <a:rPr lang="en-US" dirty="0" smtClean="0"/>
              <a:t> </a:t>
            </a:r>
            <a:r>
              <a:rPr lang="en-US" dirty="0" err="1" smtClean="0"/>
              <a:t>jarang</a:t>
            </a:r>
            <a:r>
              <a:rPr lang="en-US" dirty="0" smtClean="0"/>
              <a:t> </a:t>
            </a:r>
            <a:r>
              <a:rPr lang="en-US" dirty="0" err="1" smtClean="0"/>
              <a:t>terjadi</a:t>
            </a:r>
            <a:r>
              <a:rPr lang="en-US" dirty="0" smtClean="0"/>
              <a:t> yang </a:t>
            </a:r>
            <a:r>
              <a:rPr lang="en-US" dirty="0" err="1" smtClean="0"/>
              <a:t>cukup</a:t>
            </a:r>
            <a:r>
              <a:rPr lang="en-US" dirty="0" smtClean="0"/>
              <a:t> </a:t>
            </a:r>
            <a:r>
              <a:rPr lang="en-US" dirty="0" err="1" smtClean="0"/>
              <a:t>membingungkan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Autofit/>
          </a:bodyPr>
          <a:lstStyle/>
          <a:p>
            <a:endParaRPr lang="en-US" sz="2800" dirty="0"/>
          </a:p>
        </p:txBody>
      </p:sp>
      <p:sp>
        <p:nvSpPr>
          <p:cNvPr id="3" name="Content Placeholder 2"/>
          <p:cNvSpPr>
            <a:spLocks noGrp="1"/>
          </p:cNvSpPr>
          <p:nvPr>
            <p:ph idx="1"/>
          </p:nvPr>
        </p:nvSpPr>
        <p:spPr/>
        <p:txBody>
          <a:bodyPr/>
          <a:lstStyle/>
          <a:p>
            <a:r>
              <a:rPr lang="en-US" sz="2400" dirty="0" err="1" smtClean="0"/>
              <a:t>Perlakuan</a:t>
            </a:r>
            <a:r>
              <a:rPr lang="en-US" sz="2400" dirty="0" smtClean="0"/>
              <a:t> </a:t>
            </a:r>
            <a:r>
              <a:rPr lang="en-US" sz="2400" dirty="0" err="1" smtClean="0"/>
              <a:t>akuntansi</a:t>
            </a:r>
            <a:r>
              <a:rPr lang="en-US" sz="2400" dirty="0" smtClean="0"/>
              <a:t> </a:t>
            </a:r>
            <a:r>
              <a:rPr lang="en-US" sz="2400" dirty="0" err="1" smtClean="0"/>
              <a:t>untuk</a:t>
            </a:r>
            <a:r>
              <a:rPr lang="en-US" sz="2400" dirty="0" smtClean="0"/>
              <a:t> </a:t>
            </a:r>
            <a:r>
              <a:rPr lang="en-US" sz="2400" dirty="0" err="1" smtClean="0"/>
              <a:t>derivatif</a:t>
            </a:r>
            <a:r>
              <a:rPr lang="en-US" sz="2400" dirty="0" smtClean="0"/>
              <a:t> </a:t>
            </a:r>
            <a:r>
              <a:rPr lang="en-US" sz="2400" dirty="0" err="1" smtClean="0"/>
              <a:t>keuangan</a:t>
            </a:r>
            <a:r>
              <a:rPr lang="en-US" sz="2400" dirty="0" smtClean="0"/>
              <a:t> yang </a:t>
            </a:r>
            <a:r>
              <a:rPr lang="en-US" sz="2400" dirty="0" err="1" smtClean="0"/>
              <a:t>telahditerima</a:t>
            </a:r>
            <a:r>
              <a:rPr lang="en-US" sz="2400" dirty="0" smtClean="0"/>
              <a:t> </a:t>
            </a:r>
            <a:r>
              <a:rPr lang="en-US" sz="2400" dirty="0" err="1" smtClean="0"/>
              <a:t>secara</a:t>
            </a:r>
            <a:r>
              <a:rPr lang="en-US" sz="2400" dirty="0" smtClean="0"/>
              <a:t> </a:t>
            </a:r>
            <a:r>
              <a:rPr lang="en-US" sz="2400" dirty="0" err="1" smtClean="0"/>
              <a:t>internasional</a:t>
            </a:r>
            <a:r>
              <a:rPr lang="en-US" sz="2400" dirty="0" smtClean="0"/>
              <a:t> </a:t>
            </a:r>
            <a:r>
              <a:rPr lang="en-US" sz="2400" dirty="0" err="1" smtClean="0"/>
              <a:t>adalah</a:t>
            </a:r>
            <a:r>
              <a:rPr lang="en-US" sz="2400" dirty="0" smtClean="0"/>
              <a:t> </a:t>
            </a:r>
            <a:r>
              <a:rPr lang="en-US" sz="2400" dirty="0" err="1" smtClean="0"/>
              <a:t>menetapkan</a:t>
            </a:r>
            <a:r>
              <a:rPr lang="en-US" sz="2400" dirty="0" smtClean="0"/>
              <a:t> </a:t>
            </a:r>
            <a:r>
              <a:rPr lang="en-US" sz="2400" dirty="0" err="1" smtClean="0"/>
              <a:t>nilai</a:t>
            </a:r>
            <a:r>
              <a:rPr lang="en-US" sz="2400" dirty="0" smtClean="0"/>
              <a:t> </a:t>
            </a:r>
            <a:r>
              <a:rPr lang="en-US" sz="2400" dirty="0" err="1" smtClean="0"/>
              <a:t>produk</a:t>
            </a:r>
            <a:r>
              <a:rPr lang="en-US" sz="2400" dirty="0" smtClean="0"/>
              <a:t> </a:t>
            </a:r>
            <a:r>
              <a:rPr lang="en-US" sz="2400" dirty="0" err="1" smtClean="0"/>
              <a:t>menurut</a:t>
            </a:r>
            <a:r>
              <a:rPr lang="en-US" sz="2400" dirty="0" smtClean="0"/>
              <a:t> </a:t>
            </a:r>
            <a:r>
              <a:rPr lang="en-US" sz="2400" dirty="0" err="1" smtClean="0"/>
              <a:t>pasar</a:t>
            </a:r>
            <a:r>
              <a:rPr lang="en-US" sz="2400" dirty="0" smtClean="0"/>
              <a:t> </a:t>
            </a:r>
            <a:r>
              <a:rPr lang="en-US" sz="2400" dirty="0" err="1" smtClean="0"/>
              <a:t>dengan</a:t>
            </a:r>
            <a:r>
              <a:rPr lang="en-US" sz="2400" dirty="0" smtClean="0"/>
              <a:t> </a:t>
            </a:r>
            <a:r>
              <a:rPr lang="en-US" sz="2400" dirty="0" err="1" smtClean="0"/>
              <a:t>timbul</a:t>
            </a:r>
            <a:r>
              <a:rPr lang="en-US" sz="2400" dirty="0" smtClean="0"/>
              <a:t> </a:t>
            </a:r>
            <a:r>
              <a:rPr lang="en-US" sz="2400" dirty="0" err="1" smtClean="0"/>
              <a:t>keuntungan</a:t>
            </a:r>
            <a:r>
              <a:rPr lang="en-US" sz="2400" dirty="0" smtClean="0"/>
              <a:t> </a:t>
            </a:r>
            <a:r>
              <a:rPr lang="en-US" sz="2400" dirty="0" err="1" smtClean="0"/>
              <a:t>atau</a:t>
            </a:r>
            <a:r>
              <a:rPr lang="en-US" sz="2400" dirty="0" smtClean="0"/>
              <a:t> </a:t>
            </a:r>
            <a:r>
              <a:rPr lang="en-US" sz="2400" dirty="0" err="1" smtClean="0"/>
              <a:t>kerugian</a:t>
            </a:r>
            <a:r>
              <a:rPr lang="en-US" sz="2400" dirty="0" smtClean="0"/>
              <a:t> yang </a:t>
            </a:r>
            <a:r>
              <a:rPr lang="en-US" sz="2400" dirty="0" err="1" smtClean="0"/>
              <a:t>diakui</a:t>
            </a:r>
            <a:r>
              <a:rPr lang="en-US" sz="2400" dirty="0" smtClean="0"/>
              <a:t> </a:t>
            </a:r>
            <a:r>
              <a:rPr lang="en-US" sz="2400" dirty="0" err="1" smtClean="0"/>
              <a:t>sebagai</a:t>
            </a:r>
            <a:r>
              <a:rPr lang="en-US" sz="2400" dirty="0" smtClean="0"/>
              <a:t> </a:t>
            </a:r>
            <a:r>
              <a:rPr lang="en-US" sz="2400" dirty="0" err="1" smtClean="0"/>
              <a:t>bagian</a:t>
            </a:r>
            <a:r>
              <a:rPr lang="en-US" sz="2400" dirty="0" smtClean="0"/>
              <a:t> </a:t>
            </a:r>
            <a:r>
              <a:rPr lang="en-US" sz="2400" dirty="0" err="1" smtClean="0"/>
              <a:t>dari</a:t>
            </a:r>
            <a:r>
              <a:rPr lang="en-US" sz="2400" dirty="0" smtClean="0"/>
              <a:t> </a:t>
            </a:r>
            <a:r>
              <a:rPr lang="en-US" sz="2400" dirty="0" err="1" smtClean="0"/>
              <a:t>laba</a:t>
            </a:r>
            <a:r>
              <a:rPr lang="en-US" sz="2400" dirty="0" smtClean="0"/>
              <a:t> </a:t>
            </a:r>
            <a:r>
              <a:rPr lang="en-US" sz="2400" dirty="0" err="1" smtClean="0"/>
              <a:t>nonoperasi</a:t>
            </a:r>
            <a:r>
              <a:rPr lang="en-US" sz="2400"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smtClean="0"/>
              <a:t>Beberapa</a:t>
            </a:r>
            <a:r>
              <a:rPr lang="en-US" dirty="0" smtClean="0"/>
              <a:t> </a:t>
            </a:r>
            <a:r>
              <a:rPr lang="en-US" dirty="0" err="1" smtClean="0"/>
              <a:t>kriteria</a:t>
            </a:r>
            <a:r>
              <a:rPr lang="en-US" dirty="0" smtClean="0"/>
              <a:t> </a:t>
            </a:r>
            <a:r>
              <a:rPr lang="en-US" dirty="0" err="1" smtClean="0"/>
              <a:t>lindung</a:t>
            </a:r>
            <a:r>
              <a:rPr lang="en-US" dirty="0" smtClean="0"/>
              <a:t> </a:t>
            </a:r>
            <a:r>
              <a:rPr lang="en-US" dirty="0" err="1" smtClean="0"/>
              <a:t>nilai</a:t>
            </a:r>
            <a:r>
              <a:rPr lang="en-US" dirty="0" smtClean="0"/>
              <a:t> yang </a:t>
            </a:r>
            <a:r>
              <a:rPr lang="en-US" dirty="0" err="1" smtClean="0"/>
              <a:t>memadai</a:t>
            </a:r>
            <a:r>
              <a:rPr lang="en-US" dirty="0" smtClean="0"/>
              <a:t>, </a:t>
            </a:r>
            <a:r>
              <a:rPr lang="en-US" dirty="0" err="1" smtClean="0"/>
              <a:t>mencakup</a:t>
            </a:r>
            <a:r>
              <a:rPr lang="en-US" dirty="0" smtClean="0"/>
              <a:t> </a:t>
            </a:r>
            <a:r>
              <a:rPr lang="en-US" dirty="0" err="1" smtClean="0"/>
              <a:t>hal-hal</a:t>
            </a:r>
            <a:r>
              <a:rPr lang="en-US" dirty="0" smtClean="0"/>
              <a:t> </a:t>
            </a:r>
            <a:r>
              <a:rPr lang="en-US" dirty="0" err="1" smtClean="0"/>
              <a:t>berikut</a:t>
            </a:r>
            <a:r>
              <a:rPr lang="en-US" dirty="0" smtClean="0"/>
              <a:t> </a:t>
            </a:r>
          </a:p>
          <a:p>
            <a:endParaRPr lang="en-US" dirty="0" smtClean="0"/>
          </a:p>
          <a:p>
            <a:r>
              <a:rPr lang="en-US" dirty="0" smtClean="0"/>
              <a:t>1. Pos-pos yang </a:t>
            </a:r>
            <a:r>
              <a:rPr lang="en-US" dirty="0" err="1" smtClean="0"/>
              <a:t>sedang</a:t>
            </a:r>
            <a:r>
              <a:rPr lang="en-US" dirty="0" smtClean="0"/>
              <a:t> </a:t>
            </a:r>
            <a:r>
              <a:rPr lang="en-US" dirty="0" err="1" smtClean="0"/>
              <a:t>dilindungi</a:t>
            </a:r>
            <a:r>
              <a:rPr lang="en-US" dirty="0" smtClean="0"/>
              <a:t> </a:t>
            </a:r>
            <a:r>
              <a:rPr lang="en-US" dirty="0" err="1" smtClean="0"/>
              <a:t>nilai</a:t>
            </a:r>
            <a:r>
              <a:rPr lang="en-US" dirty="0" smtClean="0"/>
              <a:t> </a:t>
            </a:r>
            <a:r>
              <a:rPr lang="en-US" dirty="0" err="1" smtClean="0"/>
              <a:t>menimbulkan</a:t>
            </a:r>
            <a:r>
              <a:rPr lang="en-US" dirty="0" smtClean="0"/>
              <a:t> </a:t>
            </a:r>
            <a:r>
              <a:rPr lang="en-US" dirty="0" err="1" smtClean="0"/>
              <a:t>risiko</a:t>
            </a:r>
            <a:r>
              <a:rPr lang="en-US" dirty="0" smtClean="0"/>
              <a:t> </a:t>
            </a:r>
            <a:r>
              <a:rPr lang="en-US" dirty="0" err="1" smtClean="0"/>
              <a:t>pasar</a:t>
            </a:r>
            <a:r>
              <a:rPr lang="en-US" dirty="0" smtClean="0"/>
              <a:t> yang </a:t>
            </a:r>
            <a:r>
              <a:rPr lang="en-US" dirty="0" err="1" smtClean="0"/>
              <a:t>harus</a:t>
            </a:r>
            <a:r>
              <a:rPr lang="en-US" dirty="0" smtClean="0"/>
              <a:t> </a:t>
            </a:r>
            <a:r>
              <a:rPr lang="en-US" dirty="0" err="1" smtClean="0"/>
              <a:t>dihadapi</a:t>
            </a:r>
            <a:r>
              <a:rPr lang="en-US" dirty="0" smtClean="0"/>
              <a:t> </a:t>
            </a:r>
            <a:r>
              <a:rPr lang="en-US" dirty="0" err="1" smtClean="0"/>
              <a:t>perusahaan</a:t>
            </a:r>
            <a:r>
              <a:rPr lang="en-US" dirty="0" smtClean="0"/>
              <a:t> </a:t>
            </a:r>
          </a:p>
          <a:p>
            <a:endParaRPr lang="en-US" dirty="0" smtClean="0"/>
          </a:p>
          <a:p>
            <a:r>
              <a:rPr lang="en-US" dirty="0" smtClean="0"/>
              <a:t>2. Perusahaan </a:t>
            </a:r>
            <a:r>
              <a:rPr lang="en-US" dirty="0" err="1" smtClean="0"/>
              <a:t>mendeskripsikan</a:t>
            </a:r>
            <a:r>
              <a:rPr lang="en-US" dirty="0" smtClean="0"/>
              <a:t> </a:t>
            </a:r>
            <a:r>
              <a:rPr lang="en-US" dirty="0" err="1" smtClean="0"/>
              <a:t>strategi</a:t>
            </a:r>
            <a:r>
              <a:rPr lang="en-US" dirty="0" smtClean="0"/>
              <a:t> </a:t>
            </a:r>
            <a:r>
              <a:rPr lang="en-US" dirty="0" err="1" smtClean="0"/>
              <a:t>lindung</a:t>
            </a:r>
            <a:r>
              <a:rPr lang="en-US" dirty="0" smtClean="0"/>
              <a:t> </a:t>
            </a:r>
            <a:r>
              <a:rPr lang="en-US" dirty="0" err="1" smtClean="0"/>
              <a:t>nilai</a:t>
            </a:r>
            <a:r>
              <a:rPr lang="en-US" dirty="0" smtClean="0"/>
              <a:t> </a:t>
            </a:r>
          </a:p>
          <a:p>
            <a:r>
              <a:rPr lang="de-DE" dirty="0" smtClean="0"/>
              <a:t>3. Perushaan menentukan instrumen yang akan digunakan untuk lindung nilai </a:t>
            </a:r>
          </a:p>
          <a:p>
            <a:r>
              <a:rPr lang="en-US" dirty="0" smtClean="0"/>
              <a:t>4. Perusahaan </a:t>
            </a:r>
            <a:r>
              <a:rPr lang="en-US" dirty="0" err="1" smtClean="0"/>
              <a:t>mencatat</a:t>
            </a:r>
            <a:r>
              <a:rPr lang="en-US" dirty="0" smtClean="0"/>
              <a:t> </a:t>
            </a:r>
            <a:r>
              <a:rPr lang="en-US" dirty="0" err="1" smtClean="0"/>
              <a:t>alasannya</a:t>
            </a:r>
            <a:r>
              <a:rPr lang="en-US" dirty="0" smtClean="0"/>
              <a:t> </a:t>
            </a:r>
            <a:r>
              <a:rPr lang="en-US" dirty="0" err="1" smtClean="0"/>
              <a:t>mengapa</a:t>
            </a:r>
            <a:r>
              <a:rPr lang="en-US" dirty="0" smtClean="0"/>
              <a:t> </a:t>
            </a:r>
            <a:r>
              <a:rPr lang="en-US" dirty="0" err="1" smtClean="0"/>
              <a:t>lindung</a:t>
            </a:r>
            <a:r>
              <a:rPr lang="en-US" dirty="0" smtClean="0"/>
              <a:t> </a:t>
            </a:r>
            <a:r>
              <a:rPr lang="en-US" dirty="0" err="1" smtClean="0"/>
              <a:t>nilai</a:t>
            </a:r>
            <a:r>
              <a:rPr lang="en-US" dirty="0" smtClean="0"/>
              <a:t> yang </a:t>
            </a:r>
            <a:r>
              <a:rPr lang="en-US" dirty="0" err="1" smtClean="0"/>
              <a:t>dilakukan</a:t>
            </a:r>
            <a:r>
              <a:rPr lang="en-US" dirty="0" smtClean="0"/>
              <a:t> </a:t>
            </a:r>
            <a:r>
              <a:rPr lang="en-US" dirty="0" err="1" smtClean="0"/>
              <a:t>kemungkinan</a:t>
            </a:r>
            <a:r>
              <a:rPr lang="en-US" dirty="0" smtClean="0"/>
              <a:t> </a:t>
            </a:r>
            <a:r>
              <a:rPr lang="en-US" dirty="0" err="1" smtClean="0"/>
              <a:t>besar</a:t>
            </a:r>
            <a:r>
              <a:rPr lang="en-US" dirty="0" smtClean="0"/>
              <a:t> </a:t>
            </a:r>
            <a:r>
              <a:rPr lang="en-US" dirty="0" err="1" smtClean="0"/>
              <a:t>akan</a:t>
            </a:r>
            <a:r>
              <a:rPr lang="en-US" dirty="0" smtClean="0"/>
              <a:t> </a:t>
            </a:r>
            <a:r>
              <a:rPr lang="en-US" dirty="0" err="1" smtClean="0"/>
              <a:t>efektif</a:t>
            </a:r>
            <a:r>
              <a:rPr lang="en-US" dirty="0" smtClean="0"/>
              <a:t> </a:t>
            </a:r>
            <a:r>
              <a:rPr lang="en-US" dirty="0" err="1" smtClean="0"/>
              <a:t>dilakukan</a:t>
            </a: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Kontrak</a:t>
            </a:r>
            <a:r>
              <a:rPr lang="en-US" b="1" dirty="0" smtClean="0"/>
              <a:t> Forward </a:t>
            </a:r>
            <a:r>
              <a:rPr lang="en-US" b="1" dirty="0" err="1" smtClean="0"/>
              <a:t>Valas</a:t>
            </a:r>
            <a:r>
              <a:rPr lang="en-US" b="1"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err="1" smtClean="0"/>
              <a:t>Kontrak</a:t>
            </a:r>
            <a:r>
              <a:rPr lang="en-US" dirty="0" smtClean="0"/>
              <a:t> forward </a:t>
            </a:r>
            <a:r>
              <a:rPr lang="en-US" dirty="0" err="1" smtClean="0"/>
              <a:t>valuta</a:t>
            </a:r>
            <a:r>
              <a:rPr lang="en-US" dirty="0" smtClean="0"/>
              <a:t> </a:t>
            </a:r>
            <a:r>
              <a:rPr lang="en-US" dirty="0" err="1" smtClean="0"/>
              <a:t>merupakan</a:t>
            </a:r>
            <a:r>
              <a:rPr lang="en-US" dirty="0" smtClean="0"/>
              <a:t> </a:t>
            </a:r>
            <a:r>
              <a:rPr lang="en-US" dirty="0" err="1" smtClean="0"/>
              <a:t>perjanjian</a:t>
            </a:r>
            <a:r>
              <a:rPr lang="en-US" dirty="0" smtClean="0"/>
              <a:t> </a:t>
            </a:r>
            <a:r>
              <a:rPr lang="en-US" dirty="0" err="1" smtClean="0"/>
              <a:t>untuk</a:t>
            </a:r>
            <a:r>
              <a:rPr lang="en-US" dirty="0" smtClean="0"/>
              <a:t> </a:t>
            </a:r>
            <a:r>
              <a:rPr lang="en-US" dirty="0" err="1" smtClean="0"/>
              <a:t>mengirimkan</a:t>
            </a:r>
            <a:r>
              <a:rPr lang="en-US" dirty="0" smtClean="0"/>
              <a:t> </a:t>
            </a:r>
            <a:r>
              <a:rPr lang="en-US" dirty="0" err="1" smtClean="0"/>
              <a:t>atau</a:t>
            </a:r>
            <a:r>
              <a:rPr lang="en-US" dirty="0" smtClean="0"/>
              <a:t> </a:t>
            </a:r>
            <a:r>
              <a:rPr lang="en-US" dirty="0" err="1" smtClean="0"/>
              <a:t>menerima</a:t>
            </a:r>
            <a:r>
              <a:rPr lang="en-US" dirty="0" smtClean="0"/>
              <a:t> </a:t>
            </a:r>
            <a:r>
              <a:rPr lang="en-US" dirty="0" err="1" smtClean="0"/>
              <a:t>jumlah</a:t>
            </a:r>
            <a:r>
              <a:rPr lang="en-US" dirty="0" smtClean="0"/>
              <a:t> </a:t>
            </a:r>
            <a:r>
              <a:rPr lang="en-US" dirty="0" err="1" smtClean="0"/>
              <a:t>mata</a:t>
            </a:r>
            <a:r>
              <a:rPr lang="en-US" dirty="0" smtClean="0"/>
              <a:t> </a:t>
            </a:r>
            <a:r>
              <a:rPr lang="en-US" dirty="0" err="1" smtClean="0"/>
              <a:t>uang</a:t>
            </a:r>
            <a:r>
              <a:rPr lang="en-US" dirty="0" smtClean="0"/>
              <a:t> </a:t>
            </a:r>
            <a:r>
              <a:rPr lang="en-US" dirty="0" err="1" smtClean="0"/>
              <a:t>tertentu</a:t>
            </a:r>
            <a:r>
              <a:rPr lang="en-US" dirty="0" smtClean="0"/>
              <a:t> yang </a:t>
            </a:r>
            <a:r>
              <a:rPr lang="en-US" dirty="0" err="1" smtClean="0"/>
              <a:t>dipertukarkan</a:t>
            </a:r>
            <a:r>
              <a:rPr lang="en-US" dirty="0" smtClean="0"/>
              <a:t> </a:t>
            </a:r>
            <a:r>
              <a:rPr lang="en-US" dirty="0" err="1" smtClean="0"/>
              <a:t>dengan</a:t>
            </a:r>
            <a:r>
              <a:rPr lang="en-US" dirty="0" smtClean="0"/>
              <a:t> </a:t>
            </a:r>
            <a:r>
              <a:rPr lang="en-US" dirty="0" err="1" smtClean="0"/>
              <a:t>mata</a:t>
            </a:r>
            <a:r>
              <a:rPr lang="en-US" dirty="0" smtClean="0"/>
              <a:t> </a:t>
            </a:r>
            <a:r>
              <a:rPr lang="en-US" dirty="0" err="1" smtClean="0"/>
              <a:t>uang</a:t>
            </a:r>
            <a:r>
              <a:rPr lang="en-US" dirty="0" smtClean="0"/>
              <a:t> </a:t>
            </a:r>
            <a:r>
              <a:rPr lang="en-US" dirty="0" err="1" smtClean="0"/>
              <a:t>domestik</a:t>
            </a:r>
            <a:r>
              <a:rPr lang="en-US" dirty="0" smtClean="0"/>
              <a:t>, </a:t>
            </a:r>
            <a:r>
              <a:rPr lang="en-US" dirty="0" err="1" smtClean="0"/>
              <a:t>pada</a:t>
            </a:r>
            <a:r>
              <a:rPr lang="en-US" dirty="0" smtClean="0"/>
              <a:t> </a:t>
            </a:r>
            <a:r>
              <a:rPr lang="en-US" dirty="0" err="1" smtClean="0"/>
              <a:t>suatu</a:t>
            </a:r>
            <a:r>
              <a:rPr lang="en-US" dirty="0" smtClean="0"/>
              <a:t> </a:t>
            </a:r>
            <a:r>
              <a:rPr lang="en-US" dirty="0" err="1" smtClean="0"/>
              <a:t>tanggal</a:t>
            </a:r>
            <a:r>
              <a:rPr lang="en-US" dirty="0" smtClean="0"/>
              <a:t> </a:t>
            </a:r>
            <a:r>
              <a:rPr lang="en-US" dirty="0" err="1" smtClean="0"/>
              <a:t>di</a:t>
            </a:r>
            <a:r>
              <a:rPr lang="en-US" dirty="0" smtClean="0"/>
              <a:t> </a:t>
            </a:r>
            <a:r>
              <a:rPr lang="en-US" dirty="0" err="1" smtClean="0"/>
              <a:t>masa</a:t>
            </a:r>
            <a:r>
              <a:rPr lang="en-US" dirty="0" smtClean="0"/>
              <a:t> </a:t>
            </a:r>
            <a:r>
              <a:rPr lang="en-US" dirty="0" err="1" smtClean="0"/>
              <a:t>mendatang</a:t>
            </a:r>
            <a:r>
              <a:rPr lang="en-US" dirty="0" smtClean="0"/>
              <a:t>. </a:t>
            </a:r>
            <a:r>
              <a:rPr lang="en-US" dirty="0" err="1" smtClean="0"/>
              <a:t>Perbedaan</a:t>
            </a:r>
            <a:r>
              <a:rPr lang="en-US" dirty="0" smtClean="0"/>
              <a:t> </a:t>
            </a:r>
            <a:r>
              <a:rPr lang="en-US" dirty="0" err="1" smtClean="0"/>
              <a:t>antara</a:t>
            </a:r>
            <a:r>
              <a:rPr lang="en-US" dirty="0" smtClean="0"/>
              <a:t> </a:t>
            </a:r>
            <a:r>
              <a:rPr lang="en-US" dirty="0" err="1" smtClean="0"/>
              <a:t>kurs</a:t>
            </a:r>
            <a:r>
              <a:rPr lang="en-US" dirty="0" smtClean="0"/>
              <a:t> forward </a:t>
            </a:r>
            <a:r>
              <a:rPr lang="en-US" dirty="0" err="1" smtClean="0"/>
              <a:t>dan</a:t>
            </a:r>
            <a:r>
              <a:rPr lang="en-US" dirty="0" smtClean="0"/>
              <a:t> </a:t>
            </a:r>
            <a:r>
              <a:rPr lang="en-US" dirty="0" err="1" smtClean="0"/>
              <a:t>kurs</a:t>
            </a:r>
            <a:r>
              <a:rPr lang="en-US" dirty="0" smtClean="0"/>
              <a:t> spot yang </a:t>
            </a:r>
            <a:r>
              <a:rPr lang="en-US" dirty="0" err="1" smtClean="0"/>
              <a:t>berlaku</a:t>
            </a:r>
            <a:r>
              <a:rPr lang="en-US" dirty="0" smtClean="0"/>
              <a:t> </a:t>
            </a:r>
            <a:r>
              <a:rPr lang="en-US" dirty="0" err="1" smtClean="0"/>
              <a:t>pada</a:t>
            </a:r>
            <a:r>
              <a:rPr lang="en-US" dirty="0" smtClean="0"/>
              <a:t> </a:t>
            </a:r>
            <a:r>
              <a:rPr lang="en-US" dirty="0" err="1" smtClean="0"/>
              <a:t>tanggal</a:t>
            </a:r>
            <a:r>
              <a:rPr lang="en-US" dirty="0" smtClean="0"/>
              <a:t> </a:t>
            </a:r>
            <a:r>
              <a:rPr lang="en-US" dirty="0" err="1" smtClean="0"/>
              <a:t>kontrak</a:t>
            </a:r>
            <a:r>
              <a:rPr lang="en-US" dirty="0" smtClean="0"/>
              <a:t> forward </a:t>
            </a:r>
            <a:r>
              <a:rPr lang="en-US" dirty="0" err="1" smtClean="0"/>
              <a:t>menimbulkan</a:t>
            </a:r>
            <a:r>
              <a:rPr lang="en-US" dirty="0" smtClean="0"/>
              <a:t> </a:t>
            </a:r>
            <a:r>
              <a:rPr lang="en-US" dirty="0" err="1" smtClean="0"/>
              <a:t>asanya</a:t>
            </a:r>
            <a:r>
              <a:rPr lang="en-US" dirty="0" smtClean="0"/>
              <a:t> premium (</a:t>
            </a:r>
            <a:r>
              <a:rPr lang="en-US" dirty="0" err="1" smtClean="0"/>
              <a:t>apabila</a:t>
            </a:r>
            <a:r>
              <a:rPr lang="en-US" dirty="0" smtClean="0"/>
              <a:t> </a:t>
            </a:r>
            <a:r>
              <a:rPr lang="en-US" dirty="0" err="1" smtClean="0"/>
              <a:t>kurs</a:t>
            </a:r>
            <a:r>
              <a:rPr lang="en-US" dirty="0" smtClean="0"/>
              <a:t> forward&gt;</a:t>
            </a:r>
            <a:r>
              <a:rPr lang="en-US" dirty="0" err="1" smtClean="0"/>
              <a:t>kurs</a:t>
            </a:r>
            <a:r>
              <a:rPr lang="en-US" dirty="0" smtClean="0"/>
              <a:t> spot) </a:t>
            </a:r>
            <a:r>
              <a:rPr lang="en-US" dirty="0" err="1" smtClean="0"/>
              <a:t>atau</a:t>
            </a:r>
            <a:r>
              <a:rPr lang="en-US" dirty="0" smtClean="0"/>
              <a:t> </a:t>
            </a:r>
            <a:r>
              <a:rPr lang="en-US" dirty="0" err="1" smtClean="0"/>
              <a:t>diskon</a:t>
            </a:r>
            <a:r>
              <a:rPr lang="en-US" dirty="0" smtClean="0"/>
              <a:t> (</a:t>
            </a:r>
            <a:r>
              <a:rPr lang="en-US" dirty="0" err="1" smtClean="0"/>
              <a:t>kurs</a:t>
            </a:r>
            <a:r>
              <a:rPr lang="en-US" dirty="0" smtClean="0"/>
              <a:t> forward&lt;</a:t>
            </a:r>
            <a:r>
              <a:rPr lang="en-US" dirty="0" err="1" smtClean="0"/>
              <a:t>kurs</a:t>
            </a:r>
            <a:r>
              <a:rPr lang="en-US" dirty="0" smtClean="0"/>
              <a:t> spot). </a:t>
            </a:r>
            <a:r>
              <a:rPr lang="en-US" dirty="0" err="1" smtClean="0"/>
              <a:t>Kontrak</a:t>
            </a:r>
            <a:r>
              <a:rPr lang="en-US" dirty="0" smtClean="0"/>
              <a:t> forward </a:t>
            </a:r>
            <a:r>
              <a:rPr lang="en-US" dirty="0" err="1" smtClean="0"/>
              <a:t>juga</a:t>
            </a:r>
            <a:r>
              <a:rPr lang="en-US" dirty="0" smtClean="0"/>
              <a:t> </a:t>
            </a:r>
            <a:r>
              <a:rPr lang="en-US" dirty="0" err="1" smtClean="0"/>
              <a:t>menimbulkan</a:t>
            </a:r>
            <a:r>
              <a:rPr lang="en-US" dirty="0" smtClean="0"/>
              <a:t> </a:t>
            </a:r>
            <a:r>
              <a:rPr lang="en-US" dirty="0" err="1" smtClean="0"/>
              <a:t>keuntungan</a:t>
            </a:r>
            <a:r>
              <a:rPr lang="en-US" dirty="0" smtClean="0"/>
              <a:t> </a:t>
            </a:r>
            <a:r>
              <a:rPr lang="en-US" dirty="0" err="1" smtClean="0"/>
              <a:t>atau</a:t>
            </a:r>
            <a:r>
              <a:rPr lang="en-US" dirty="0" smtClean="0"/>
              <a:t> </a:t>
            </a:r>
            <a:r>
              <a:rPr lang="en-US" dirty="0" err="1" smtClean="0"/>
              <a:t>kerugian</a:t>
            </a:r>
            <a:r>
              <a:rPr lang="en-US" dirty="0" smtClean="0"/>
              <a:t> </a:t>
            </a:r>
            <a:r>
              <a:rPr lang="en-US" dirty="0" err="1" smtClean="0"/>
              <a:t>transaksi</a:t>
            </a:r>
            <a:r>
              <a:rPr lang="en-US" dirty="0" smtClean="0"/>
              <a:t> </a:t>
            </a:r>
            <a:r>
              <a:rPr lang="en-US" dirty="0" err="1" smtClean="0"/>
              <a:t>apabila</a:t>
            </a:r>
            <a:r>
              <a:rPr lang="en-US" dirty="0" smtClean="0"/>
              <a:t> </a:t>
            </a:r>
            <a:r>
              <a:rPr lang="en-US" dirty="0" err="1" smtClean="0"/>
              <a:t>kurs</a:t>
            </a:r>
            <a:r>
              <a:rPr lang="en-US" dirty="0" smtClean="0"/>
              <a:t> </a:t>
            </a:r>
            <a:r>
              <a:rPr lang="en-US" dirty="0" err="1" smtClean="0"/>
              <a:t>pada</a:t>
            </a:r>
            <a:r>
              <a:rPr lang="en-US" dirty="0" smtClean="0"/>
              <a:t> </a:t>
            </a:r>
            <a:r>
              <a:rPr lang="en-US" dirty="0" err="1" smtClean="0"/>
              <a:t>tanggal</a:t>
            </a:r>
            <a:r>
              <a:rPr lang="en-US" dirty="0" smtClean="0"/>
              <a:t> </a:t>
            </a:r>
            <a:r>
              <a:rPr lang="en-US" dirty="0" err="1" smtClean="0"/>
              <a:t>transaksi</a:t>
            </a:r>
            <a:r>
              <a:rPr lang="en-US" dirty="0" smtClean="0"/>
              <a:t> </a:t>
            </a:r>
            <a:r>
              <a:rPr lang="en-US" dirty="0" err="1" smtClean="0"/>
              <a:t>berbeda</a:t>
            </a:r>
            <a:r>
              <a:rPr lang="en-US" dirty="0" smtClean="0"/>
              <a:t> </a:t>
            </a:r>
            <a:r>
              <a:rPr lang="en-US" dirty="0" err="1" smtClean="0"/>
              <a:t>dari</a:t>
            </a:r>
            <a:r>
              <a:rPr lang="en-US" dirty="0" smtClean="0"/>
              <a:t> </a:t>
            </a:r>
            <a:r>
              <a:rPr lang="en-US" dirty="0" err="1" smtClean="0"/>
              <a:t>kurs</a:t>
            </a:r>
            <a:r>
              <a:rPr lang="en-US" dirty="0" smtClean="0"/>
              <a:t> yang </a:t>
            </a:r>
            <a:r>
              <a:rPr lang="en-US" dirty="0" err="1" smtClean="0"/>
              <a:t>berlaku</a:t>
            </a:r>
            <a:r>
              <a:rPr lang="en-US" dirty="0" smtClean="0"/>
              <a:t> </a:t>
            </a:r>
            <a:r>
              <a:rPr lang="en-US" dirty="0" err="1" smtClean="0"/>
              <a:t>pada</a:t>
            </a:r>
            <a:r>
              <a:rPr lang="en-US" dirty="0" smtClean="0"/>
              <a:t> </a:t>
            </a:r>
            <a:r>
              <a:rPr lang="en-US" dirty="0" err="1" smtClean="0"/>
              <a:t>laporan</a:t>
            </a:r>
            <a:r>
              <a:rPr lang="en-US" dirty="0" smtClean="0"/>
              <a:t> </a:t>
            </a:r>
            <a:r>
              <a:rPr lang="en-US" dirty="0" err="1" smtClean="0"/>
              <a:t>keuangan</a:t>
            </a:r>
            <a:r>
              <a:rPr lang="en-US" dirty="0" smtClean="0"/>
              <a:t> interim </a:t>
            </a:r>
            <a:r>
              <a:rPr lang="en-US" dirty="0" err="1" smtClean="0"/>
              <a:t>atau</a:t>
            </a:r>
            <a:r>
              <a:rPr lang="en-US" dirty="0" smtClean="0"/>
              <a:t> </a:t>
            </a:r>
            <a:r>
              <a:rPr lang="en-US" dirty="0" err="1" smtClean="0"/>
              <a:t>tangal</a:t>
            </a:r>
            <a:r>
              <a:rPr lang="en-US" dirty="0" smtClean="0"/>
              <a:t> </a:t>
            </a:r>
            <a:r>
              <a:rPr lang="en-US" dirty="0" err="1" smtClean="0"/>
              <a:t>penyelesaian</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Future </a:t>
            </a:r>
            <a:r>
              <a:rPr lang="en-US" b="1" dirty="0" err="1" smtClean="0"/>
              <a:t>Keuangan</a:t>
            </a:r>
            <a:r>
              <a:rPr lang="en-US" b="1" dirty="0" smtClean="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Merupakan</a:t>
            </a:r>
            <a:r>
              <a:rPr lang="en-US" dirty="0" smtClean="0"/>
              <a:t> </a:t>
            </a:r>
            <a:r>
              <a:rPr lang="en-US" dirty="0" err="1" smtClean="0"/>
              <a:t>komitmen</a:t>
            </a:r>
            <a:r>
              <a:rPr lang="en-US" dirty="0" smtClean="0"/>
              <a:t> </a:t>
            </a:r>
            <a:r>
              <a:rPr lang="en-US" dirty="0" err="1" smtClean="0"/>
              <a:t>untuk</a:t>
            </a:r>
            <a:r>
              <a:rPr lang="en-US" dirty="0" smtClean="0"/>
              <a:t> </a:t>
            </a:r>
            <a:r>
              <a:rPr lang="en-US" dirty="0" err="1" smtClean="0"/>
              <a:t>membeli</a:t>
            </a:r>
            <a:r>
              <a:rPr lang="en-US" dirty="0" smtClean="0"/>
              <a:t> </a:t>
            </a:r>
            <a:r>
              <a:rPr lang="en-US" dirty="0" err="1" smtClean="0"/>
              <a:t>atau</a:t>
            </a:r>
            <a:r>
              <a:rPr lang="en-US" dirty="0" smtClean="0"/>
              <a:t> </a:t>
            </a:r>
            <a:r>
              <a:rPr lang="en-US" dirty="0" err="1" smtClean="0"/>
              <a:t>menyerahkan</a:t>
            </a:r>
            <a:r>
              <a:rPr lang="en-US" dirty="0" smtClean="0"/>
              <a:t> </a:t>
            </a:r>
            <a:r>
              <a:rPr lang="en-US" dirty="0" err="1" smtClean="0"/>
              <a:t>sejumlah</a:t>
            </a:r>
            <a:r>
              <a:rPr lang="en-US" dirty="0" smtClean="0"/>
              <a:t> </a:t>
            </a:r>
            <a:r>
              <a:rPr lang="en-US" dirty="0" err="1" smtClean="0"/>
              <a:t>mata</a:t>
            </a:r>
            <a:r>
              <a:rPr lang="en-US" dirty="0" smtClean="0"/>
              <a:t> </a:t>
            </a:r>
            <a:r>
              <a:rPr lang="en-US" dirty="0" err="1" smtClean="0"/>
              <a:t>uang</a:t>
            </a:r>
            <a:r>
              <a:rPr lang="en-US" dirty="0" smtClean="0"/>
              <a:t> </a:t>
            </a:r>
            <a:r>
              <a:rPr lang="en-US" dirty="0" err="1" smtClean="0"/>
              <a:t>asing</a:t>
            </a:r>
            <a:r>
              <a:rPr lang="en-US" dirty="0" smtClean="0"/>
              <a:t> </a:t>
            </a:r>
            <a:r>
              <a:rPr lang="en-US" dirty="0" err="1" smtClean="0"/>
              <a:t>pada</a:t>
            </a:r>
            <a:r>
              <a:rPr lang="en-US" dirty="0" smtClean="0"/>
              <a:t> </a:t>
            </a:r>
            <a:r>
              <a:rPr lang="en-US" dirty="0" err="1" smtClean="0"/>
              <a:t>suatu</a:t>
            </a:r>
            <a:r>
              <a:rPr lang="en-US" dirty="0" smtClean="0"/>
              <a:t> </a:t>
            </a:r>
            <a:r>
              <a:rPr lang="en-US" dirty="0" err="1" smtClean="0"/>
              <a:t>tanggal</a:t>
            </a:r>
            <a:r>
              <a:rPr lang="en-US" dirty="0" smtClean="0"/>
              <a:t> </a:t>
            </a:r>
            <a:r>
              <a:rPr lang="en-US" dirty="0" err="1" smtClean="0"/>
              <a:t>tertentu</a:t>
            </a:r>
            <a:r>
              <a:rPr lang="en-US" dirty="0" smtClean="0"/>
              <a:t> </a:t>
            </a:r>
            <a:r>
              <a:rPr lang="en-US" dirty="0" err="1" smtClean="0"/>
              <a:t>di</a:t>
            </a:r>
            <a:r>
              <a:rPr lang="en-US" dirty="0" smtClean="0"/>
              <a:t> </a:t>
            </a:r>
            <a:r>
              <a:rPr lang="en-US" dirty="0" err="1" smtClean="0"/>
              <a:t>masa</a:t>
            </a:r>
            <a:r>
              <a:rPr lang="en-US" dirty="0" smtClean="0"/>
              <a:t> </a:t>
            </a:r>
            <a:r>
              <a:rPr lang="en-US" dirty="0" err="1" smtClean="0"/>
              <a:t>depan</a:t>
            </a:r>
            <a:r>
              <a:rPr lang="en-US" dirty="0" smtClean="0"/>
              <a:t> </a:t>
            </a:r>
            <a:r>
              <a:rPr lang="en-US" dirty="0" err="1" smtClean="0"/>
              <a:t>dengan</a:t>
            </a:r>
            <a:r>
              <a:rPr lang="en-US" dirty="0" smtClean="0"/>
              <a:t> </a:t>
            </a:r>
            <a:r>
              <a:rPr lang="en-US" dirty="0" err="1" smtClean="0"/>
              <a:t>harga</a:t>
            </a:r>
            <a:r>
              <a:rPr lang="en-US" dirty="0" smtClean="0"/>
              <a:t> yang </a:t>
            </a:r>
            <a:r>
              <a:rPr lang="en-US" dirty="0" err="1" smtClean="0"/>
              <a:t>ditentukan</a:t>
            </a:r>
            <a:r>
              <a:rPr lang="en-US" dirty="0" smtClean="0"/>
              <a:t>. Future </a:t>
            </a:r>
            <a:r>
              <a:rPr lang="en-US" dirty="0" err="1" smtClean="0"/>
              <a:t>juga</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penyelesaian</a:t>
            </a:r>
            <a:r>
              <a:rPr lang="en-US" dirty="0" smtClean="0"/>
              <a:t> </a:t>
            </a:r>
            <a:r>
              <a:rPr lang="en-US" dirty="0" err="1" smtClean="0"/>
              <a:t>tunai</a:t>
            </a:r>
            <a:r>
              <a:rPr lang="en-US" dirty="0" smtClean="0"/>
              <a:t> </a:t>
            </a:r>
            <a:r>
              <a:rPr lang="en-US" dirty="0" err="1" smtClean="0"/>
              <a:t>penyerahan</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dibatalkan</a:t>
            </a:r>
            <a:r>
              <a:rPr lang="en-US" dirty="0" smtClean="0"/>
              <a:t> </a:t>
            </a:r>
            <a:r>
              <a:rPr lang="en-US" dirty="0" err="1" smtClean="0"/>
              <a:t>sebelum</a:t>
            </a:r>
            <a:r>
              <a:rPr lang="en-US" dirty="0" smtClean="0"/>
              <a:t> </a:t>
            </a:r>
            <a:r>
              <a:rPr lang="en-US" dirty="0" err="1" smtClean="0"/>
              <a:t>pengiriman</a:t>
            </a:r>
            <a:r>
              <a:rPr lang="en-US" dirty="0" smtClean="0"/>
              <a:t> </a:t>
            </a:r>
            <a:r>
              <a:rPr lang="en-US" dirty="0" err="1" smtClean="0"/>
              <a:t>dengan</a:t>
            </a:r>
            <a:r>
              <a:rPr lang="en-US" dirty="0" smtClean="0"/>
              <a:t> </a:t>
            </a:r>
            <a:r>
              <a:rPr lang="en-US" dirty="0" err="1" smtClean="0"/>
              <a:t>melakukan</a:t>
            </a:r>
            <a:r>
              <a:rPr lang="en-US" dirty="0" smtClean="0"/>
              <a:t> </a:t>
            </a:r>
            <a:r>
              <a:rPr lang="en-US" dirty="0" err="1" smtClean="0"/>
              <a:t>penyeimbang</a:t>
            </a:r>
            <a:r>
              <a:rPr lang="en-US" dirty="0" smtClean="0"/>
              <a:t> </a:t>
            </a:r>
            <a:r>
              <a:rPr lang="en-US" dirty="0" err="1" smtClean="0"/>
              <a:t>untuk</a:t>
            </a:r>
            <a:r>
              <a:rPr lang="en-US" dirty="0" smtClean="0"/>
              <a:t> </a:t>
            </a:r>
            <a:r>
              <a:rPr lang="en-US" dirty="0" err="1" smtClean="0"/>
              <a:t>instrumen</a:t>
            </a:r>
            <a:r>
              <a:rPr lang="en-US" dirty="0" smtClean="0"/>
              <a:t> </a:t>
            </a:r>
            <a:r>
              <a:rPr lang="en-US" dirty="0" err="1" smtClean="0"/>
              <a:t>keuangan</a:t>
            </a:r>
            <a:r>
              <a:rPr lang="en-US" dirty="0" smtClean="0"/>
              <a:t> yang </a:t>
            </a:r>
            <a:r>
              <a:rPr lang="en-US" dirty="0" err="1" smtClean="0"/>
              <a:t>sama</a:t>
            </a:r>
            <a:r>
              <a:rPr lang="en-US" dirty="0" smtClean="0"/>
              <a:t>. </a:t>
            </a:r>
            <a:r>
              <a:rPr lang="en-US" dirty="0" err="1" smtClean="0"/>
              <a:t>Kontrak</a:t>
            </a:r>
            <a:r>
              <a:rPr lang="en-US" dirty="0" smtClean="0"/>
              <a:t> </a:t>
            </a:r>
            <a:r>
              <a:rPr lang="en-US" dirty="0" err="1" smtClean="0"/>
              <a:t>perjanjian</a:t>
            </a:r>
            <a:r>
              <a:rPr lang="en-US" dirty="0" smtClean="0"/>
              <a:t> future </a:t>
            </a:r>
            <a:r>
              <a:rPr lang="en-US" dirty="0" err="1" smtClean="0"/>
              <a:t>merupakan</a:t>
            </a:r>
            <a:r>
              <a:rPr lang="en-US" dirty="0" smtClean="0"/>
              <a:t> </a:t>
            </a:r>
            <a:r>
              <a:rPr lang="en-US" dirty="0" err="1" smtClean="0"/>
              <a:t>kontrak</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standar</a:t>
            </a:r>
            <a:r>
              <a:rPr lang="en-US" dirty="0" smtClean="0"/>
              <a:t>, yang </a:t>
            </a:r>
            <a:r>
              <a:rPr lang="en-US" dirty="0" err="1" smtClean="0"/>
              <a:t>berisi</a:t>
            </a:r>
            <a:r>
              <a:rPr lang="en-US" dirty="0" smtClean="0"/>
              <a:t> </a:t>
            </a:r>
            <a:r>
              <a:rPr lang="en-US" dirty="0" err="1" smtClean="0"/>
              <a:t>provisi</a:t>
            </a:r>
            <a:r>
              <a:rPr lang="en-US" dirty="0" smtClean="0"/>
              <a:t> </a:t>
            </a:r>
            <a:r>
              <a:rPr lang="en-US" dirty="0" err="1" smtClean="0"/>
              <a:t>terkait</a:t>
            </a:r>
            <a:r>
              <a:rPr lang="en-US" dirty="0" smtClean="0"/>
              <a:t> </a:t>
            </a:r>
            <a:r>
              <a:rPr lang="en-US" dirty="0" err="1" smtClean="0"/>
              <a:t>dengan</a:t>
            </a:r>
            <a:r>
              <a:rPr lang="en-US" dirty="0" smtClean="0"/>
              <a:t> </a:t>
            </a:r>
            <a:r>
              <a:rPr lang="en-US" dirty="0" err="1" smtClean="0"/>
              <a:t>ukuran</a:t>
            </a:r>
            <a:r>
              <a:rPr lang="en-US" dirty="0" smtClean="0"/>
              <a:t> </a:t>
            </a:r>
            <a:r>
              <a:rPr lang="en-US" dirty="0" err="1" smtClean="0"/>
              <a:t>dan</a:t>
            </a:r>
            <a:r>
              <a:rPr lang="en-US" dirty="0" smtClean="0"/>
              <a:t> </a:t>
            </a:r>
            <a:r>
              <a:rPr lang="en-US" dirty="0" err="1" smtClean="0"/>
              <a:t>tanggal</a:t>
            </a:r>
            <a:r>
              <a:rPr lang="en-US" dirty="0" smtClean="0"/>
              <a:t> </a:t>
            </a:r>
            <a:r>
              <a:rPr lang="en-US" dirty="0" err="1" smtClean="0"/>
              <a:t>pengiriman</a:t>
            </a:r>
            <a:r>
              <a:rPr lang="en-US" dirty="0" smtClean="0"/>
              <a:t>, </a:t>
            </a:r>
            <a:r>
              <a:rPr lang="en-US" dirty="0" err="1" smtClean="0"/>
              <a:t>dan</a:t>
            </a:r>
            <a:r>
              <a:rPr lang="en-US" dirty="0" smtClean="0"/>
              <a:t> </a:t>
            </a:r>
            <a:r>
              <a:rPr lang="en-US" dirty="0" err="1" smtClean="0"/>
              <a:t>diperdagangkan</a:t>
            </a:r>
            <a:r>
              <a:rPr lang="en-US" dirty="0" smtClean="0"/>
              <a:t> </a:t>
            </a:r>
            <a:r>
              <a:rPr lang="en-US" dirty="0" err="1" smtClean="0"/>
              <a:t>pada</a:t>
            </a:r>
            <a:r>
              <a:rPr lang="en-US" dirty="0" smtClean="0"/>
              <a:t> </a:t>
            </a:r>
            <a:r>
              <a:rPr lang="en-US" dirty="0" err="1" smtClean="0"/>
              <a:t>sebuah</a:t>
            </a:r>
            <a:r>
              <a:rPr lang="en-US" dirty="0" smtClean="0"/>
              <a:t> </a:t>
            </a:r>
            <a:r>
              <a:rPr lang="en-US" dirty="0" err="1" smtClean="0"/>
              <a:t>terorganisir</a:t>
            </a:r>
            <a:r>
              <a:rPr lang="en-US" dirty="0" smtClean="0"/>
              <a:t>, </a:t>
            </a:r>
            <a:r>
              <a:rPr lang="en-US" dirty="0" err="1" smtClean="0"/>
              <a:t>dinilai</a:t>
            </a:r>
            <a:r>
              <a:rPr lang="en-US" dirty="0" smtClean="0"/>
              <a:t> </a:t>
            </a:r>
            <a:r>
              <a:rPr lang="en-US" dirty="0" err="1" smtClean="0"/>
              <a:t>berdasarkan</a:t>
            </a:r>
            <a:r>
              <a:rPr lang="en-US" dirty="0" smtClean="0"/>
              <a:t> </a:t>
            </a:r>
            <a:r>
              <a:rPr lang="en-US" dirty="0" err="1" smtClean="0"/>
              <a:t>nilai</a:t>
            </a:r>
            <a:r>
              <a:rPr lang="en-US" dirty="0" smtClean="0"/>
              <a:t> </a:t>
            </a:r>
            <a:r>
              <a:rPr lang="en-US" dirty="0" err="1" smtClean="0"/>
              <a:t>pasar</a:t>
            </a:r>
            <a:r>
              <a:rPr lang="en-US" dirty="0" smtClean="0"/>
              <a:t> </a:t>
            </a:r>
            <a:r>
              <a:rPr lang="en-US" dirty="0" err="1" smtClean="0"/>
              <a:t>pada</a:t>
            </a:r>
            <a:r>
              <a:rPr lang="en-US" dirty="0" smtClean="0"/>
              <a:t> </a:t>
            </a:r>
            <a:r>
              <a:rPr lang="en-US" dirty="0" err="1" smtClean="0"/>
              <a:t>akhir</a:t>
            </a:r>
            <a:r>
              <a:rPr lang="en-US" dirty="0" smtClean="0"/>
              <a:t> </a:t>
            </a:r>
            <a:r>
              <a:rPr lang="en-US" dirty="0" err="1" smtClean="0"/>
              <a:t>tiap-tiap</a:t>
            </a:r>
            <a:r>
              <a:rPr lang="en-US" dirty="0" smtClean="0"/>
              <a:t> </a:t>
            </a:r>
            <a:r>
              <a:rPr lang="en-US" dirty="0" err="1" smtClean="0"/>
              <a:t>hari</a:t>
            </a:r>
            <a:r>
              <a:rPr lang="en-US" dirty="0" smtClean="0"/>
              <a:t> </a:t>
            </a:r>
            <a:r>
              <a:rPr lang="en-US" dirty="0" err="1" smtClean="0"/>
              <a:t>dan</a:t>
            </a:r>
            <a:r>
              <a:rPr lang="en-US" dirty="0" smtClean="0"/>
              <a:t> </a:t>
            </a:r>
            <a:r>
              <a:rPr lang="en-US" dirty="0" err="1" smtClean="0"/>
              <a:t>harus</a:t>
            </a:r>
            <a:r>
              <a:rPr lang="en-US" dirty="0" smtClean="0"/>
              <a:t> </a:t>
            </a:r>
            <a:r>
              <a:rPr lang="en-US" dirty="0" err="1" smtClean="0"/>
              <a:t>ketentuan</a:t>
            </a:r>
            <a:r>
              <a:rPr lang="en-US" dirty="0" smtClean="0"/>
              <a:t> margin </a:t>
            </a:r>
            <a:r>
              <a:rPr lang="en-US" dirty="0" err="1" smtClean="0"/>
              <a:t>periodik</a:t>
            </a:r>
            <a:r>
              <a:rPr lang="en-US" dirty="0" smtClean="0"/>
              <a:t>. </a:t>
            </a:r>
            <a:r>
              <a:rPr lang="en-US" dirty="0" err="1" smtClean="0"/>
              <a:t>Kerugian</a:t>
            </a:r>
            <a:r>
              <a:rPr lang="en-US" dirty="0" smtClean="0"/>
              <a:t> </a:t>
            </a:r>
            <a:r>
              <a:rPr lang="en-US" dirty="0" err="1" smtClean="0"/>
              <a:t>atas</a:t>
            </a:r>
            <a:r>
              <a:rPr lang="en-US" dirty="0" smtClean="0"/>
              <a:t> </a:t>
            </a:r>
            <a:r>
              <a:rPr lang="en-US" dirty="0" err="1" smtClean="0"/>
              <a:t>kontrak</a:t>
            </a:r>
            <a:r>
              <a:rPr lang="en-US" dirty="0" smtClean="0"/>
              <a:t> </a:t>
            </a:r>
            <a:r>
              <a:rPr lang="en-US" dirty="0" err="1" smtClean="0"/>
              <a:t>ini</a:t>
            </a:r>
            <a:r>
              <a:rPr lang="en-US" dirty="0" smtClean="0"/>
              <a:t> </a:t>
            </a:r>
            <a:r>
              <a:rPr lang="en-US" dirty="0" err="1" smtClean="0"/>
              <a:t>menimbulkan</a:t>
            </a:r>
            <a:r>
              <a:rPr lang="en-US" dirty="0" smtClean="0"/>
              <a:t> </a:t>
            </a:r>
            <a:r>
              <a:rPr lang="en-US" dirty="0" err="1" smtClean="0"/>
              <a:t>penambahan</a:t>
            </a:r>
            <a:r>
              <a:rPr lang="en-US" dirty="0" smtClean="0"/>
              <a:t> margin (margin call); </a:t>
            </a:r>
            <a:r>
              <a:rPr lang="en-US" dirty="0" err="1" smtClean="0"/>
              <a:t>sedangkan</a:t>
            </a:r>
            <a:r>
              <a:rPr lang="en-US" dirty="0" smtClean="0"/>
              <a:t> </a:t>
            </a:r>
            <a:r>
              <a:rPr lang="en-US" dirty="0" err="1" smtClean="0"/>
              <a:t>keuntungan</a:t>
            </a:r>
            <a:r>
              <a:rPr lang="en-US" dirty="0" smtClean="0"/>
              <a:t> </a:t>
            </a:r>
            <a:r>
              <a:rPr lang="en-US" dirty="0" err="1" smtClean="0"/>
              <a:t>menimbulkan</a:t>
            </a:r>
            <a:r>
              <a:rPr lang="en-US" dirty="0" smtClean="0"/>
              <a:t> </a:t>
            </a:r>
            <a:r>
              <a:rPr lang="en-US" dirty="0" err="1" smtClean="0"/>
              <a:t>pembayaran</a:t>
            </a:r>
            <a:r>
              <a:rPr lang="en-US" dirty="0" smtClean="0"/>
              <a:t> </a:t>
            </a:r>
            <a:r>
              <a:rPr lang="en-US" dirty="0" err="1" smtClean="0"/>
              <a:t>tunai</a:t>
            </a:r>
            <a:r>
              <a:rPr lang="en-US" dirty="0" smtClean="0"/>
              <a:t>. </a:t>
            </a:r>
            <a:r>
              <a:rPr lang="en-US" dirty="0" err="1" smtClean="0"/>
              <a:t>Kontrak</a:t>
            </a:r>
            <a:r>
              <a:rPr lang="en-US" dirty="0" smtClean="0"/>
              <a:t> </a:t>
            </a:r>
            <a:r>
              <a:rPr lang="en-US" dirty="0" err="1" smtClean="0"/>
              <a:t>ini</a:t>
            </a:r>
            <a:r>
              <a:rPr lang="en-US" dirty="0" smtClean="0"/>
              <a:t> </a:t>
            </a:r>
            <a:r>
              <a:rPr lang="en-US" dirty="0" err="1" smtClean="0"/>
              <a:t>juga</a:t>
            </a:r>
            <a:r>
              <a:rPr lang="en-US"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berspekulasi</a:t>
            </a:r>
            <a:r>
              <a:rPr lang="en-US" dirty="0" smtClean="0"/>
              <a:t> </a:t>
            </a:r>
            <a:r>
              <a:rPr lang="en-US" dirty="0" err="1" smtClean="0"/>
              <a:t>dalam</a:t>
            </a:r>
            <a:r>
              <a:rPr lang="en-US" dirty="0" smtClean="0"/>
              <a:t> </a:t>
            </a:r>
            <a:r>
              <a:rPr lang="en-US" dirty="0" err="1" smtClean="0"/>
              <a:t>antisipasi</a:t>
            </a:r>
            <a:r>
              <a:rPr lang="en-US" dirty="0" smtClean="0"/>
              <a:t> </a:t>
            </a:r>
            <a:r>
              <a:rPr lang="en-US" dirty="0" err="1" smtClean="0"/>
              <a:t>pergerakan</a:t>
            </a:r>
            <a:r>
              <a:rPr lang="en-US" dirty="0" smtClean="0"/>
              <a:t> </a:t>
            </a:r>
            <a:r>
              <a:rPr lang="en-US" dirty="0" err="1" smtClean="0"/>
              <a:t>harga</a:t>
            </a:r>
            <a:r>
              <a:rPr lang="en-US" dirty="0" smtClean="0"/>
              <a:t> </a:t>
            </a:r>
            <a:r>
              <a:rPr lang="en-US" dirty="0" err="1" smtClean="0"/>
              <a:t>dan</a:t>
            </a:r>
            <a:r>
              <a:rPr lang="en-US" dirty="0" smtClean="0"/>
              <a:t> </a:t>
            </a:r>
            <a:r>
              <a:rPr lang="en-US" dirty="0" err="1" smtClean="0"/>
              <a:t>untuk</a:t>
            </a:r>
            <a:r>
              <a:rPr lang="en-US" dirty="0" smtClean="0"/>
              <a:t> </a:t>
            </a:r>
            <a:r>
              <a:rPr lang="en-US" dirty="0" err="1" smtClean="0"/>
              <a:t>memanfaatkan</a:t>
            </a:r>
            <a:r>
              <a:rPr lang="en-US" dirty="0" smtClean="0"/>
              <a:t> </a:t>
            </a:r>
            <a:r>
              <a:rPr lang="en-US" dirty="0" err="1" smtClean="0"/>
              <a:t>anomali</a:t>
            </a:r>
            <a:r>
              <a:rPr lang="en-US" dirty="0" smtClean="0"/>
              <a:t> </a:t>
            </a:r>
            <a:r>
              <a:rPr lang="en-US" dirty="0" err="1" smtClean="0"/>
              <a:t>jangka</a:t>
            </a:r>
            <a:r>
              <a:rPr lang="en-US" dirty="0" smtClean="0"/>
              <a:t> </a:t>
            </a:r>
            <a:r>
              <a:rPr lang="en-US" dirty="0" err="1" smtClean="0"/>
              <a:t>pendek</a:t>
            </a:r>
            <a:r>
              <a:rPr lang="en-US" dirty="0" smtClean="0"/>
              <a:t> </a:t>
            </a:r>
            <a:r>
              <a:rPr lang="en-US" dirty="0" err="1" smtClean="0"/>
              <a:t>dalam</a:t>
            </a:r>
            <a:r>
              <a:rPr lang="en-US" dirty="0" smtClean="0"/>
              <a:t> </a:t>
            </a:r>
            <a:r>
              <a:rPr lang="en-US" dirty="0" err="1" smtClean="0"/>
              <a:t>penetapan</a:t>
            </a:r>
            <a:r>
              <a:rPr lang="en-US" dirty="0" smtClean="0"/>
              <a:t> </a:t>
            </a:r>
            <a:r>
              <a:rPr lang="en-US" dirty="0" err="1" smtClean="0"/>
              <a:t>harga</a:t>
            </a:r>
            <a:r>
              <a:rPr lang="en-US" dirty="0" smtClean="0"/>
              <a:t> </a:t>
            </a:r>
            <a:r>
              <a:rPr lang="en-US" dirty="0" err="1" smtClean="0"/>
              <a:t>kontrak</a:t>
            </a:r>
            <a:r>
              <a:rPr lang="en-US" dirty="0" smtClean="0"/>
              <a:t> future.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Opsi</a:t>
            </a:r>
            <a:r>
              <a:rPr lang="en-US" b="1" dirty="0" smtClean="0"/>
              <a:t> </a:t>
            </a:r>
            <a:r>
              <a:rPr lang="en-US" b="1" dirty="0" err="1" smtClean="0"/>
              <a:t>mata</a:t>
            </a:r>
            <a:r>
              <a:rPr lang="en-US" b="1" dirty="0" smtClean="0"/>
              <a:t> </a:t>
            </a:r>
            <a:r>
              <a:rPr lang="en-US" b="1" dirty="0" err="1" smtClean="0"/>
              <a:t>uang</a:t>
            </a:r>
            <a:r>
              <a:rPr lang="en-US" b="1" dirty="0" smtClean="0"/>
              <a:t> </a:t>
            </a:r>
            <a:endParaRPr lang="en-US" dirty="0"/>
          </a:p>
        </p:txBody>
      </p:sp>
      <p:sp>
        <p:nvSpPr>
          <p:cNvPr id="3" name="Content Placeholder 2"/>
          <p:cNvSpPr>
            <a:spLocks noGrp="1"/>
          </p:cNvSpPr>
          <p:nvPr>
            <p:ph idx="1"/>
          </p:nvPr>
        </p:nvSpPr>
        <p:spPr/>
        <p:txBody>
          <a:bodyPr/>
          <a:lstStyle/>
          <a:p>
            <a:r>
              <a:rPr lang="en-US" dirty="0" err="1" smtClean="0"/>
              <a:t>Opsi</a:t>
            </a:r>
            <a:r>
              <a:rPr lang="en-US" dirty="0" smtClean="0"/>
              <a:t> </a:t>
            </a:r>
            <a:r>
              <a:rPr lang="en-US" dirty="0" err="1" smtClean="0"/>
              <a:t>mata</a:t>
            </a:r>
            <a:r>
              <a:rPr lang="en-US" dirty="0" smtClean="0"/>
              <a:t> </a:t>
            </a:r>
            <a:r>
              <a:rPr lang="en-US" dirty="0" err="1" smtClean="0"/>
              <a:t>uang</a:t>
            </a:r>
            <a:r>
              <a:rPr lang="en-US" dirty="0" smtClean="0"/>
              <a:t> </a:t>
            </a:r>
            <a:r>
              <a:rPr lang="en-US" dirty="0" err="1" smtClean="0"/>
              <a:t>memberikan</a:t>
            </a:r>
            <a:r>
              <a:rPr lang="en-US" dirty="0" smtClean="0"/>
              <a:t> </a:t>
            </a:r>
            <a:r>
              <a:rPr lang="en-US" dirty="0" err="1" smtClean="0"/>
              <a:t>hak</a:t>
            </a:r>
            <a:r>
              <a:rPr lang="en-US" dirty="0" smtClean="0"/>
              <a:t> </a:t>
            </a:r>
            <a:r>
              <a:rPr lang="en-US" dirty="0" err="1" smtClean="0"/>
              <a:t>kepada</a:t>
            </a:r>
            <a:r>
              <a:rPr lang="en-US" dirty="0" smtClean="0"/>
              <a:t> </a:t>
            </a:r>
            <a:r>
              <a:rPr lang="en-US" dirty="0" err="1" smtClean="0"/>
              <a:t>pembeli</a:t>
            </a:r>
            <a:r>
              <a:rPr lang="en-US" dirty="0" smtClean="0"/>
              <a:t> </a:t>
            </a:r>
            <a:r>
              <a:rPr lang="en-US" dirty="0" err="1" smtClean="0"/>
              <a:t>untuk</a:t>
            </a:r>
            <a:r>
              <a:rPr lang="en-US" dirty="0" smtClean="0"/>
              <a:t> </a:t>
            </a:r>
            <a:r>
              <a:rPr lang="en-US" dirty="0" err="1" smtClean="0"/>
              <a:t>membeli</a:t>
            </a:r>
            <a:r>
              <a:rPr lang="en-US" dirty="0" smtClean="0"/>
              <a:t> (call) </a:t>
            </a:r>
            <a:r>
              <a:rPr lang="en-US" dirty="0" err="1" smtClean="0"/>
              <a:t>atau</a:t>
            </a:r>
            <a:r>
              <a:rPr lang="en-US" dirty="0" smtClean="0"/>
              <a:t> </a:t>
            </a:r>
            <a:r>
              <a:rPr lang="en-US" dirty="0" err="1" smtClean="0"/>
              <a:t>menjual</a:t>
            </a:r>
            <a:r>
              <a:rPr lang="en-US" dirty="0" smtClean="0"/>
              <a:t> (put) </a:t>
            </a:r>
            <a:r>
              <a:rPr lang="en-US" dirty="0" err="1" smtClean="0"/>
              <a:t>suatu</a:t>
            </a:r>
            <a:r>
              <a:rPr lang="en-US" dirty="0" smtClean="0"/>
              <a:t> </a:t>
            </a:r>
            <a:r>
              <a:rPr lang="en-US" dirty="0" err="1" smtClean="0"/>
              <a:t>mata</a:t>
            </a:r>
            <a:r>
              <a:rPr lang="en-US" dirty="0" smtClean="0"/>
              <a:t> </a:t>
            </a:r>
            <a:r>
              <a:rPr lang="en-US" dirty="0" err="1" smtClean="0"/>
              <a:t>uang</a:t>
            </a:r>
            <a:r>
              <a:rPr lang="en-US" dirty="0" smtClean="0"/>
              <a:t> </a:t>
            </a:r>
            <a:r>
              <a:rPr lang="en-US" dirty="0" err="1" smtClean="0"/>
              <a:t>dari</a:t>
            </a:r>
            <a:r>
              <a:rPr lang="en-US" dirty="0" smtClean="0"/>
              <a:t> </a:t>
            </a:r>
            <a:r>
              <a:rPr lang="en-US" dirty="0" err="1" smtClean="0"/>
              <a:t>pihak</a:t>
            </a:r>
            <a:r>
              <a:rPr lang="en-US" dirty="0" smtClean="0"/>
              <a:t> </a:t>
            </a:r>
            <a:r>
              <a:rPr lang="en-US" dirty="0" err="1" smtClean="0"/>
              <a:t>penjual</a:t>
            </a:r>
            <a:r>
              <a:rPr lang="en-US" dirty="0" smtClean="0"/>
              <a:t> (</a:t>
            </a:r>
            <a:r>
              <a:rPr lang="en-US" dirty="0" err="1" smtClean="0"/>
              <a:t>pembuat</a:t>
            </a:r>
            <a:r>
              <a:rPr lang="en-US" dirty="0" smtClean="0"/>
              <a:t>) </a:t>
            </a:r>
            <a:r>
              <a:rPr lang="en-US" dirty="0" err="1" smtClean="0"/>
              <a:t>berdasarkan</a:t>
            </a:r>
            <a:r>
              <a:rPr lang="en-US" dirty="0" smtClean="0"/>
              <a:t> </a:t>
            </a:r>
            <a:r>
              <a:rPr lang="en-US" dirty="0" err="1" smtClean="0"/>
              <a:t>harga</a:t>
            </a:r>
            <a:r>
              <a:rPr lang="en-US" dirty="0" smtClean="0"/>
              <a:t> (</a:t>
            </a:r>
            <a:r>
              <a:rPr lang="en-US" dirty="0" err="1" smtClean="0"/>
              <a:t>eksekusi</a:t>
            </a:r>
            <a:r>
              <a:rPr lang="en-US" dirty="0" smtClean="0"/>
              <a:t>) </a:t>
            </a:r>
            <a:r>
              <a:rPr lang="en-US" dirty="0" err="1" smtClean="0"/>
              <a:t>tertentu</a:t>
            </a:r>
            <a:r>
              <a:rPr lang="en-US" dirty="0" smtClean="0"/>
              <a:t> </a:t>
            </a:r>
            <a:r>
              <a:rPr lang="en-US" dirty="0" err="1" smtClean="0"/>
              <a:t>pada</a:t>
            </a:r>
            <a:r>
              <a:rPr lang="en-US" dirty="0" smtClean="0"/>
              <a:t> </a:t>
            </a:r>
            <a:r>
              <a:rPr lang="en-US" dirty="0" err="1" smtClean="0"/>
              <a:t>atau</a:t>
            </a:r>
            <a:r>
              <a:rPr lang="en-US" dirty="0" smtClean="0"/>
              <a:t> </a:t>
            </a:r>
            <a:r>
              <a:rPr lang="en-US" dirty="0" err="1" smtClean="0"/>
              <a:t>sebelum</a:t>
            </a:r>
            <a:r>
              <a:rPr lang="en-US" dirty="0" smtClean="0"/>
              <a:t> </a:t>
            </a:r>
            <a:r>
              <a:rPr lang="en-US" dirty="0" err="1" smtClean="0"/>
              <a:t>tanggal</a:t>
            </a:r>
            <a:r>
              <a:rPr lang="en-US" dirty="0" smtClean="0"/>
              <a:t> </a:t>
            </a:r>
            <a:r>
              <a:rPr lang="en-US" dirty="0" err="1" smtClean="0"/>
              <a:t>kadaluwarsa</a:t>
            </a:r>
            <a:r>
              <a:rPr lang="en-US" dirty="0" smtClean="0"/>
              <a:t> (</a:t>
            </a:r>
            <a:r>
              <a:rPr lang="en-US" dirty="0" err="1" smtClean="0"/>
              <a:t>eksekusi</a:t>
            </a:r>
            <a:r>
              <a:rPr lang="en-US" dirty="0" smtClean="0"/>
              <a:t>) yang </a:t>
            </a:r>
            <a:r>
              <a:rPr lang="en-US" dirty="0" err="1" smtClean="0"/>
              <a:t>telah</a:t>
            </a:r>
            <a:r>
              <a:rPr lang="en-US" dirty="0" smtClean="0"/>
              <a:t> </a:t>
            </a:r>
            <a:r>
              <a:rPr lang="en-US" dirty="0" err="1" smtClean="0"/>
              <a:t>ditentukan</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43712"/>
          </a:xfrm>
        </p:spPr>
        <p:txBody>
          <a:bodyPr>
            <a:normAutofit fontScale="90000"/>
          </a:bodyPr>
          <a:lstStyle/>
          <a:p>
            <a:r>
              <a:rPr lang="en-US" sz="5400" dirty="0" err="1" smtClean="0"/>
              <a:t>Risiko</a:t>
            </a:r>
            <a:r>
              <a:rPr lang="en-US" sz="5400" dirty="0" smtClean="0"/>
              <a:t> </a:t>
            </a:r>
            <a:r>
              <a:rPr lang="en-US" sz="5400" dirty="0" err="1" smtClean="0"/>
              <a:t>pasar</a:t>
            </a:r>
            <a:endParaRPr lang="id-ID" dirty="0"/>
          </a:p>
        </p:txBody>
      </p:sp>
      <p:sp>
        <p:nvSpPr>
          <p:cNvPr id="3" name="Content Placeholder 2"/>
          <p:cNvSpPr>
            <a:spLocks noGrp="1"/>
          </p:cNvSpPr>
          <p:nvPr>
            <p:ph idx="1"/>
          </p:nvPr>
        </p:nvSpPr>
        <p:spPr>
          <a:xfrm>
            <a:off x="457200" y="1219200"/>
            <a:ext cx="8458200" cy="5334000"/>
          </a:xfrm>
        </p:spPr>
        <p:style>
          <a:lnRef idx="2">
            <a:schemeClr val="accent2"/>
          </a:lnRef>
          <a:fillRef idx="1">
            <a:schemeClr val="lt1"/>
          </a:fillRef>
          <a:effectRef idx="0">
            <a:schemeClr val="accent2"/>
          </a:effectRef>
          <a:fontRef idx="minor">
            <a:schemeClr val="dk1"/>
          </a:fontRef>
        </p:style>
        <p:txBody>
          <a:bodyPr>
            <a:noAutofit/>
          </a:bodyPr>
          <a:lstStyle/>
          <a:p>
            <a:r>
              <a:rPr lang="en-US" sz="1600" dirty="0" err="1" smtClean="0"/>
              <a:t>Risiko</a:t>
            </a:r>
            <a:r>
              <a:rPr lang="en-US" sz="1600" dirty="0" smtClean="0"/>
              <a:t> </a:t>
            </a:r>
            <a:r>
              <a:rPr lang="en-US" sz="1600" dirty="0" err="1" smtClean="0"/>
              <a:t>pasar</a:t>
            </a:r>
            <a:r>
              <a:rPr lang="en-US" sz="1600" dirty="0" smtClean="0"/>
              <a:t> </a:t>
            </a:r>
            <a:r>
              <a:rPr lang="en-US" sz="1600" dirty="0" err="1" smtClean="0"/>
              <a:t>terdapat</a:t>
            </a:r>
            <a:r>
              <a:rPr lang="en-US" sz="1600" dirty="0" smtClean="0"/>
              <a:t> </a:t>
            </a:r>
            <a:r>
              <a:rPr lang="en-US" sz="1600" dirty="0" err="1" smtClean="0"/>
              <a:t>dalam</a:t>
            </a:r>
            <a:r>
              <a:rPr lang="en-US" sz="1600" dirty="0" smtClean="0"/>
              <a:t> </a:t>
            </a:r>
            <a:r>
              <a:rPr lang="en-US" sz="1600" dirty="0" err="1" smtClean="0"/>
              <a:t>berbagai</a:t>
            </a:r>
            <a:r>
              <a:rPr lang="en-US" sz="1600" dirty="0" smtClean="0"/>
              <a:t> </a:t>
            </a:r>
            <a:r>
              <a:rPr lang="en-US" sz="1600" dirty="0" err="1" smtClean="0"/>
              <a:t>bentuk</a:t>
            </a:r>
            <a:r>
              <a:rPr lang="en-US" sz="1600" dirty="0" smtClean="0"/>
              <a:t>, </a:t>
            </a:r>
            <a:r>
              <a:rPr lang="en-US" sz="1600" dirty="0" err="1" smtClean="0"/>
              <a:t>Risiko-risiko</a:t>
            </a:r>
            <a:r>
              <a:rPr lang="en-US" sz="1600" dirty="0" smtClean="0"/>
              <a:t> </a:t>
            </a:r>
            <a:r>
              <a:rPr lang="en-US" sz="1600" dirty="0" err="1" smtClean="0"/>
              <a:t>lainnya</a:t>
            </a:r>
            <a:r>
              <a:rPr lang="en-US" sz="1600" dirty="0" smtClean="0"/>
              <a:t> :</a:t>
            </a:r>
          </a:p>
          <a:p>
            <a:endParaRPr lang="en-US" sz="1600" dirty="0" smtClean="0"/>
          </a:p>
          <a:p>
            <a:pPr lvl="1"/>
            <a:r>
              <a:rPr lang="en-US" sz="1600" b="1" dirty="0" err="1" smtClean="0"/>
              <a:t>Risiko</a:t>
            </a:r>
            <a:r>
              <a:rPr lang="en-US" sz="1600" b="1" dirty="0" smtClean="0"/>
              <a:t> </a:t>
            </a:r>
            <a:r>
              <a:rPr lang="en-US" sz="1600" b="1" dirty="0" err="1" smtClean="0"/>
              <a:t>likuiditas</a:t>
            </a:r>
            <a:r>
              <a:rPr lang="en-US" sz="1600" b="1" dirty="0" smtClean="0"/>
              <a:t> </a:t>
            </a:r>
            <a:r>
              <a:rPr lang="en-US" sz="1600" dirty="0" err="1" smtClean="0"/>
              <a:t>timbul</a:t>
            </a:r>
            <a:r>
              <a:rPr lang="en-US" sz="1600" dirty="0" smtClean="0"/>
              <a:t> </a:t>
            </a:r>
            <a:r>
              <a:rPr lang="en-US" sz="1600" dirty="0" err="1" smtClean="0"/>
              <a:t>karena</a:t>
            </a:r>
            <a:r>
              <a:rPr lang="en-US" sz="1600" dirty="0" smtClean="0"/>
              <a:t> </a:t>
            </a:r>
            <a:r>
              <a:rPr lang="en-US" sz="1600" dirty="0" err="1" smtClean="0"/>
              <a:t>tidak</a:t>
            </a:r>
            <a:r>
              <a:rPr lang="en-US" sz="1600" dirty="0" smtClean="0"/>
              <a:t> </a:t>
            </a:r>
            <a:r>
              <a:rPr lang="en-US" sz="1600" dirty="0" err="1" smtClean="0"/>
              <a:t>semua</a:t>
            </a:r>
            <a:r>
              <a:rPr lang="en-US" sz="1600" dirty="0" smtClean="0"/>
              <a:t> </a:t>
            </a:r>
            <a:r>
              <a:rPr lang="en-US" sz="1600" dirty="0" err="1" smtClean="0"/>
              <a:t>produk</a:t>
            </a:r>
            <a:r>
              <a:rPr lang="en-US" sz="1600" dirty="0" smtClean="0"/>
              <a:t> </a:t>
            </a:r>
            <a:r>
              <a:rPr lang="en-US" sz="1600" dirty="0" err="1" smtClean="0"/>
              <a:t>manajemen</a:t>
            </a:r>
            <a:r>
              <a:rPr lang="en-US" sz="1600" dirty="0" smtClean="0"/>
              <a:t> </a:t>
            </a:r>
            <a:r>
              <a:rPr lang="en-US" sz="1600" dirty="0" err="1" smtClean="0"/>
              <a:t>risiko</a:t>
            </a:r>
            <a:r>
              <a:rPr lang="en-US" sz="1600" dirty="0" smtClean="0"/>
              <a:t> </a:t>
            </a:r>
            <a:r>
              <a:rPr lang="en-US" sz="1600" dirty="0" err="1" smtClean="0"/>
              <a:t>keuangan</a:t>
            </a:r>
            <a:r>
              <a:rPr lang="en-US" sz="1600" dirty="0" smtClean="0"/>
              <a:t> </a:t>
            </a:r>
            <a:r>
              <a:rPr lang="en-US" sz="1600" dirty="0" err="1" smtClean="0"/>
              <a:t>dapat</a:t>
            </a:r>
            <a:r>
              <a:rPr lang="en-US" sz="1600" dirty="0" smtClean="0"/>
              <a:t> </a:t>
            </a:r>
            <a:r>
              <a:rPr lang="en-US" sz="1600" dirty="0" err="1" smtClean="0"/>
              <a:t>diperdagangkan</a:t>
            </a:r>
            <a:r>
              <a:rPr lang="en-US" sz="1600" dirty="0" smtClean="0"/>
              <a:t> </a:t>
            </a:r>
            <a:r>
              <a:rPr lang="en-US" sz="1600" dirty="0" err="1" smtClean="0"/>
              <a:t>secara</a:t>
            </a:r>
            <a:r>
              <a:rPr lang="en-US" sz="1600" dirty="0" smtClean="0"/>
              <a:t> </a:t>
            </a:r>
            <a:r>
              <a:rPr lang="en-US" sz="1600" dirty="0" err="1" smtClean="0"/>
              <a:t>bebas</a:t>
            </a:r>
            <a:r>
              <a:rPr lang="en-US" sz="1600" dirty="0" smtClean="0"/>
              <a:t>. </a:t>
            </a:r>
            <a:r>
              <a:rPr lang="en-US" sz="1600" dirty="0" err="1" smtClean="0"/>
              <a:t>Pasar</a:t>
            </a:r>
            <a:r>
              <a:rPr lang="en-US" sz="1600" dirty="0" smtClean="0"/>
              <a:t> yang </a:t>
            </a:r>
            <a:r>
              <a:rPr lang="en-US" sz="1600" dirty="0" err="1" smtClean="0"/>
              <a:t>sangat</a:t>
            </a:r>
            <a:r>
              <a:rPr lang="en-US" sz="1600" dirty="0" smtClean="0"/>
              <a:t> </a:t>
            </a:r>
            <a:r>
              <a:rPr lang="en-US" sz="1600" dirty="0" err="1" smtClean="0"/>
              <a:t>tidak</a:t>
            </a:r>
            <a:r>
              <a:rPr lang="en-US" sz="1600" dirty="0" smtClean="0"/>
              <a:t> </a:t>
            </a:r>
            <a:r>
              <a:rPr lang="en-US" sz="1600" dirty="0" err="1" smtClean="0"/>
              <a:t>likuid</a:t>
            </a:r>
            <a:r>
              <a:rPr lang="en-US" sz="1600" dirty="0" smtClean="0"/>
              <a:t> </a:t>
            </a:r>
            <a:r>
              <a:rPr lang="en-US" sz="1600" dirty="0" err="1" smtClean="0"/>
              <a:t>ini</a:t>
            </a:r>
            <a:r>
              <a:rPr lang="en-US" sz="1600" dirty="0" smtClean="0"/>
              <a:t> </a:t>
            </a:r>
            <a:r>
              <a:rPr lang="en-US" sz="1600" dirty="0" err="1" smtClean="0"/>
              <a:t>misalnya</a:t>
            </a:r>
            <a:r>
              <a:rPr lang="en-US" sz="1600" dirty="0" smtClean="0"/>
              <a:t> </a:t>
            </a:r>
            <a:r>
              <a:rPr lang="en-US" sz="1600" dirty="0" err="1" smtClean="0"/>
              <a:t>seperti</a:t>
            </a:r>
            <a:r>
              <a:rPr lang="en-US" sz="1600" dirty="0" smtClean="0"/>
              <a:t> real estate </a:t>
            </a:r>
            <a:r>
              <a:rPr lang="en-US" sz="1600" dirty="0" err="1" smtClean="0"/>
              <a:t>dan</a:t>
            </a:r>
            <a:r>
              <a:rPr lang="en-US" sz="1600" dirty="0" smtClean="0"/>
              <a:t> </a:t>
            </a:r>
            <a:r>
              <a:rPr lang="en-US" sz="1600" dirty="0" err="1" smtClean="0"/>
              <a:t>saham</a:t>
            </a:r>
            <a:r>
              <a:rPr lang="en-US" sz="1600" dirty="0" smtClean="0"/>
              <a:t> </a:t>
            </a:r>
            <a:r>
              <a:rPr lang="en-US" sz="1600" dirty="0" err="1" smtClean="0"/>
              <a:t>dengan</a:t>
            </a:r>
            <a:r>
              <a:rPr lang="en-US" sz="1600" dirty="0" smtClean="0"/>
              <a:t> </a:t>
            </a:r>
            <a:r>
              <a:rPr lang="en-US" sz="1600" dirty="0" err="1" smtClean="0"/>
              <a:t>kapitalisasi</a:t>
            </a:r>
            <a:r>
              <a:rPr lang="en-US" sz="1600" dirty="0" smtClean="0"/>
              <a:t> </a:t>
            </a:r>
            <a:r>
              <a:rPr lang="en-US" sz="1600" dirty="0" err="1" smtClean="0"/>
              <a:t>kecil</a:t>
            </a:r>
            <a:r>
              <a:rPr lang="en-US" sz="1600" dirty="0" smtClean="0"/>
              <a:t>. </a:t>
            </a:r>
          </a:p>
          <a:p>
            <a:pPr lvl="1"/>
            <a:r>
              <a:rPr lang="en-US" sz="1600" b="1" dirty="0" err="1" smtClean="0"/>
              <a:t>Diskontinuitas</a:t>
            </a:r>
            <a:r>
              <a:rPr lang="en-US" sz="1600" b="1" dirty="0" smtClean="0"/>
              <a:t> </a:t>
            </a:r>
            <a:r>
              <a:rPr lang="en-US" sz="1600" dirty="0" err="1" smtClean="0"/>
              <a:t>pasar</a:t>
            </a:r>
            <a:r>
              <a:rPr lang="en-US" sz="1600" dirty="0" smtClean="0"/>
              <a:t> </a:t>
            </a:r>
            <a:r>
              <a:rPr lang="en-US" sz="1600" dirty="0" err="1" smtClean="0"/>
              <a:t>mengacu</a:t>
            </a:r>
            <a:r>
              <a:rPr lang="en-US" sz="1600" dirty="0" smtClean="0"/>
              <a:t> </a:t>
            </a:r>
            <a:r>
              <a:rPr lang="en-US" sz="1600" dirty="0" err="1" smtClean="0"/>
              <a:t>pada</a:t>
            </a:r>
            <a:r>
              <a:rPr lang="en-US" sz="1600" dirty="0" smtClean="0"/>
              <a:t> </a:t>
            </a:r>
            <a:r>
              <a:rPr lang="en-US" sz="1600" dirty="0" err="1" smtClean="0"/>
              <a:t>risiko</a:t>
            </a:r>
            <a:r>
              <a:rPr lang="en-US" sz="1600" dirty="0" smtClean="0"/>
              <a:t> </a:t>
            </a:r>
            <a:r>
              <a:rPr lang="en-US" sz="1600" dirty="0" err="1" smtClean="0"/>
              <a:t>bahwa</a:t>
            </a:r>
            <a:r>
              <a:rPr lang="en-US" sz="1600" dirty="0" smtClean="0"/>
              <a:t> </a:t>
            </a:r>
            <a:r>
              <a:rPr lang="en-US" sz="1600" dirty="0" err="1" smtClean="0"/>
              <a:t>pasar</a:t>
            </a:r>
            <a:r>
              <a:rPr lang="en-US" sz="1600" dirty="0" smtClean="0"/>
              <a:t> </a:t>
            </a:r>
            <a:r>
              <a:rPr lang="en-US" sz="1600" dirty="0" err="1" smtClean="0"/>
              <a:t>tidak</a:t>
            </a:r>
            <a:r>
              <a:rPr lang="en-US" sz="1600" dirty="0" smtClean="0"/>
              <a:t> </a:t>
            </a:r>
            <a:r>
              <a:rPr lang="en-US" sz="1600" dirty="0" err="1" smtClean="0"/>
              <a:t>selalu</a:t>
            </a:r>
            <a:r>
              <a:rPr lang="en-US" sz="1600" dirty="0" smtClean="0"/>
              <a:t> </a:t>
            </a:r>
            <a:r>
              <a:rPr lang="en-US" sz="1600" dirty="0" err="1" smtClean="0"/>
              <a:t>menimbulkan</a:t>
            </a:r>
            <a:r>
              <a:rPr lang="en-US" sz="1600" dirty="0" smtClean="0"/>
              <a:t> </a:t>
            </a:r>
            <a:r>
              <a:rPr lang="en-US" sz="1600" dirty="0" err="1" smtClean="0"/>
              <a:t>perubahan</a:t>
            </a:r>
            <a:r>
              <a:rPr lang="en-US" sz="1600" dirty="0" smtClean="0"/>
              <a:t> </a:t>
            </a:r>
            <a:r>
              <a:rPr lang="en-US" sz="1600" dirty="0" err="1" smtClean="0"/>
              <a:t>harga</a:t>
            </a:r>
            <a:r>
              <a:rPr lang="en-US" sz="1600" dirty="0" smtClean="0"/>
              <a:t> </a:t>
            </a:r>
            <a:r>
              <a:rPr lang="en-US" sz="1600" dirty="0" err="1" smtClean="0"/>
              <a:t>secara</a:t>
            </a:r>
            <a:r>
              <a:rPr lang="en-US" sz="1600" dirty="0" smtClean="0"/>
              <a:t> </a:t>
            </a:r>
            <a:r>
              <a:rPr lang="en-US" sz="1600" dirty="0" err="1" smtClean="0"/>
              <a:t>bertahan</a:t>
            </a:r>
            <a:r>
              <a:rPr lang="en-US" sz="1600" dirty="0" smtClean="0"/>
              <a:t>. </a:t>
            </a:r>
            <a:r>
              <a:rPr lang="en-US" sz="1600" dirty="0" err="1" smtClean="0"/>
              <a:t>Kejatuhan</a:t>
            </a:r>
            <a:r>
              <a:rPr lang="en-US" sz="1600" dirty="0" smtClean="0"/>
              <a:t> </a:t>
            </a:r>
            <a:r>
              <a:rPr lang="en-US" sz="1600" dirty="0" err="1" smtClean="0"/>
              <a:t>pasar</a:t>
            </a:r>
            <a:r>
              <a:rPr lang="en-US" sz="1600" dirty="0" smtClean="0"/>
              <a:t> </a:t>
            </a:r>
            <a:r>
              <a:rPr lang="en-US" sz="1600" dirty="0" err="1" smtClean="0"/>
              <a:t>saham</a:t>
            </a:r>
            <a:r>
              <a:rPr lang="en-US" sz="1600" dirty="0" smtClean="0"/>
              <a:t> </a:t>
            </a:r>
            <a:r>
              <a:rPr lang="en-US" sz="1600" dirty="0" err="1" smtClean="0"/>
              <a:t>pada</a:t>
            </a:r>
            <a:r>
              <a:rPr lang="en-US" sz="1600" dirty="0" smtClean="0"/>
              <a:t> </a:t>
            </a:r>
            <a:r>
              <a:rPr lang="en-US" sz="1600" dirty="0" err="1" smtClean="0"/>
              <a:t>tahun</a:t>
            </a:r>
            <a:r>
              <a:rPr lang="en-US" sz="1600" dirty="0" smtClean="0"/>
              <a:t> 2000 </a:t>
            </a:r>
            <a:r>
              <a:rPr lang="en-US" sz="1600" dirty="0" err="1" smtClean="0"/>
              <a:t>merupakan</a:t>
            </a:r>
            <a:r>
              <a:rPr lang="en-US" sz="1600" dirty="0" smtClean="0"/>
              <a:t> </a:t>
            </a:r>
            <a:r>
              <a:rPr lang="en-US" sz="1600" dirty="0" err="1" smtClean="0"/>
              <a:t>suatu</a:t>
            </a:r>
            <a:r>
              <a:rPr lang="en-US" sz="1600" dirty="0" smtClean="0"/>
              <a:t> </a:t>
            </a:r>
            <a:r>
              <a:rPr lang="en-US" sz="1600" dirty="0" err="1" smtClean="0"/>
              <a:t>contoh</a:t>
            </a:r>
            <a:r>
              <a:rPr lang="en-US" sz="1600" dirty="0" smtClean="0"/>
              <a:t> </a:t>
            </a:r>
            <a:r>
              <a:rPr lang="en-US" sz="1600" dirty="0" err="1" smtClean="0"/>
              <a:t>kasus</a:t>
            </a:r>
            <a:r>
              <a:rPr lang="en-US" sz="1600" dirty="0" smtClean="0"/>
              <a:t>. </a:t>
            </a:r>
          </a:p>
          <a:p>
            <a:pPr lvl="1"/>
            <a:r>
              <a:rPr lang="en-US" sz="1600" b="1" dirty="0" err="1" smtClean="0"/>
              <a:t>Risiko</a:t>
            </a:r>
            <a:r>
              <a:rPr lang="en-US" sz="1600" b="1" dirty="0" smtClean="0"/>
              <a:t> </a:t>
            </a:r>
            <a:r>
              <a:rPr lang="en-US" sz="1600" b="1" dirty="0" err="1" smtClean="0"/>
              <a:t>kredit</a:t>
            </a:r>
            <a:r>
              <a:rPr lang="en-US" sz="1600" b="1" dirty="0" smtClean="0"/>
              <a:t> </a:t>
            </a:r>
            <a:r>
              <a:rPr lang="en-US" sz="1600" dirty="0" err="1" smtClean="0"/>
              <a:t>merupakan</a:t>
            </a:r>
            <a:r>
              <a:rPr lang="en-US" sz="1600" dirty="0" smtClean="0"/>
              <a:t> </a:t>
            </a:r>
            <a:r>
              <a:rPr lang="en-US" sz="1600" dirty="0" err="1" smtClean="0"/>
              <a:t>kemungkinan</a:t>
            </a:r>
            <a:r>
              <a:rPr lang="en-US" sz="1600" dirty="0" smtClean="0"/>
              <a:t> </a:t>
            </a:r>
            <a:r>
              <a:rPr lang="en-US" sz="1600" dirty="0" err="1" smtClean="0"/>
              <a:t>bahwa</a:t>
            </a:r>
            <a:r>
              <a:rPr lang="en-US" sz="1600" dirty="0" smtClean="0"/>
              <a:t> </a:t>
            </a:r>
            <a:r>
              <a:rPr lang="en-US" sz="1600" dirty="0" err="1" smtClean="0"/>
              <a:t>pihak</a:t>
            </a:r>
            <a:r>
              <a:rPr lang="en-US" sz="1600" dirty="0" smtClean="0"/>
              <a:t> </a:t>
            </a:r>
            <a:r>
              <a:rPr lang="en-US" sz="1600" dirty="0" err="1" smtClean="0"/>
              <a:t>lawan</a:t>
            </a:r>
            <a:r>
              <a:rPr lang="en-US" sz="1600" dirty="0" smtClean="0"/>
              <a:t> </a:t>
            </a:r>
            <a:r>
              <a:rPr lang="en-US" sz="1600" dirty="0" err="1" smtClean="0"/>
              <a:t>dalam</a:t>
            </a:r>
            <a:r>
              <a:rPr lang="en-US" sz="1600" dirty="0" smtClean="0"/>
              <a:t> </a:t>
            </a:r>
            <a:r>
              <a:rPr lang="en-US" sz="1600" dirty="0" err="1" smtClean="0"/>
              <a:t>kontrak</a:t>
            </a:r>
            <a:r>
              <a:rPr lang="en-US" sz="1600" dirty="0" smtClean="0"/>
              <a:t> </a:t>
            </a:r>
            <a:r>
              <a:rPr lang="en-US" sz="1600" dirty="0" err="1" smtClean="0"/>
              <a:t>manajemen</a:t>
            </a:r>
            <a:r>
              <a:rPr lang="en-US" sz="1600" dirty="0" smtClean="0"/>
              <a:t> </a:t>
            </a:r>
            <a:r>
              <a:rPr lang="en-US" sz="1600" dirty="0" err="1" smtClean="0"/>
              <a:t>risiko</a:t>
            </a:r>
            <a:r>
              <a:rPr lang="en-US" sz="1600" dirty="0" smtClean="0"/>
              <a:t> </a:t>
            </a:r>
            <a:r>
              <a:rPr lang="en-US" sz="1600" dirty="0" err="1" smtClean="0"/>
              <a:t>tidak</a:t>
            </a:r>
            <a:r>
              <a:rPr lang="en-US" sz="1600" dirty="0" smtClean="0"/>
              <a:t> </a:t>
            </a:r>
            <a:r>
              <a:rPr lang="en-US" sz="1600" dirty="0" err="1" smtClean="0"/>
              <a:t>dapat</a:t>
            </a:r>
            <a:r>
              <a:rPr lang="en-US" sz="1600" dirty="0" smtClean="0"/>
              <a:t> </a:t>
            </a:r>
            <a:r>
              <a:rPr lang="en-US" sz="1600" dirty="0" err="1" smtClean="0"/>
              <a:t>memenuhi</a:t>
            </a:r>
            <a:r>
              <a:rPr lang="en-US" sz="1600" dirty="0" smtClean="0"/>
              <a:t> </a:t>
            </a:r>
            <a:r>
              <a:rPr lang="en-US" sz="1600" dirty="0" err="1" smtClean="0"/>
              <a:t>kewajibannya</a:t>
            </a:r>
            <a:r>
              <a:rPr lang="en-US" sz="1600" dirty="0" smtClean="0"/>
              <a:t>. </a:t>
            </a:r>
            <a:r>
              <a:rPr lang="en-US" sz="1600" dirty="0" err="1" smtClean="0"/>
              <a:t>Sebagai</a:t>
            </a:r>
            <a:r>
              <a:rPr lang="en-US" sz="1600" dirty="0" smtClean="0"/>
              <a:t> </a:t>
            </a:r>
            <a:r>
              <a:rPr lang="en-US" sz="1600" dirty="0" err="1" smtClean="0"/>
              <a:t>contoh</a:t>
            </a:r>
            <a:r>
              <a:rPr lang="en-US" sz="1600" dirty="0" smtClean="0"/>
              <a:t> , </a:t>
            </a:r>
            <a:r>
              <a:rPr lang="en-US" sz="1600" dirty="0" err="1" smtClean="0"/>
              <a:t>pihak</a:t>
            </a:r>
            <a:r>
              <a:rPr lang="en-US" sz="1600" dirty="0" smtClean="0"/>
              <a:t> </a:t>
            </a:r>
            <a:r>
              <a:rPr lang="en-US" sz="1600" dirty="0" err="1" smtClean="0"/>
              <a:t>lawan</a:t>
            </a:r>
            <a:r>
              <a:rPr lang="en-US" sz="1600" dirty="0" smtClean="0"/>
              <a:t> yang </a:t>
            </a:r>
            <a:r>
              <a:rPr lang="en-US" sz="1600" dirty="0" err="1" smtClean="0"/>
              <a:t>menyepakati</a:t>
            </a:r>
            <a:r>
              <a:rPr lang="en-US" sz="1600" dirty="0" smtClean="0"/>
              <a:t> </a:t>
            </a:r>
            <a:r>
              <a:rPr lang="en-US" sz="1600" dirty="0" err="1" smtClean="0"/>
              <a:t>penukaran</a:t>
            </a:r>
            <a:r>
              <a:rPr lang="en-US" sz="1600" dirty="0" smtClean="0"/>
              <a:t> euro </a:t>
            </a:r>
            <a:r>
              <a:rPr lang="en-US" sz="1600" dirty="0" err="1" smtClean="0"/>
              <a:t>Prancis</a:t>
            </a:r>
            <a:r>
              <a:rPr lang="en-US" sz="1600" dirty="0" smtClean="0"/>
              <a:t> </a:t>
            </a:r>
            <a:r>
              <a:rPr lang="en-US" sz="1600" dirty="0" err="1" smtClean="0"/>
              <a:t>menjadi</a:t>
            </a:r>
            <a:r>
              <a:rPr lang="en-US" sz="1600" dirty="0" smtClean="0"/>
              <a:t> </a:t>
            </a:r>
            <a:r>
              <a:rPr lang="en-US" sz="1600" dirty="0" err="1" smtClean="0"/>
              <a:t>dolar</a:t>
            </a:r>
            <a:r>
              <a:rPr lang="en-US" sz="1600" dirty="0" smtClean="0"/>
              <a:t> </a:t>
            </a:r>
            <a:r>
              <a:rPr lang="en-US" sz="1600" dirty="0" err="1" smtClean="0"/>
              <a:t>Kanada</a:t>
            </a:r>
            <a:r>
              <a:rPr lang="en-US" sz="1600" dirty="0" smtClean="0"/>
              <a:t> </a:t>
            </a:r>
            <a:r>
              <a:rPr lang="en-US" sz="1600" dirty="0" err="1" smtClean="0"/>
              <a:t>mungkin</a:t>
            </a:r>
            <a:r>
              <a:rPr lang="en-US" sz="1600" dirty="0" smtClean="0"/>
              <a:t> </a:t>
            </a:r>
            <a:r>
              <a:rPr lang="en-US" sz="1600" dirty="0" err="1" smtClean="0"/>
              <a:t>gagal</a:t>
            </a:r>
            <a:r>
              <a:rPr lang="en-US" sz="1600" dirty="0" smtClean="0"/>
              <a:t> </a:t>
            </a:r>
            <a:r>
              <a:rPr lang="en-US" sz="1600" dirty="0" err="1" smtClean="0"/>
              <a:t>untuk</a:t>
            </a:r>
            <a:r>
              <a:rPr lang="en-US" sz="1600" dirty="0" smtClean="0"/>
              <a:t> </a:t>
            </a:r>
            <a:r>
              <a:rPr lang="en-US" sz="1600" dirty="0" err="1" smtClean="0"/>
              <a:t>menyerahkan</a:t>
            </a:r>
            <a:r>
              <a:rPr lang="en-US" sz="1600" dirty="0" smtClean="0"/>
              <a:t> euro </a:t>
            </a:r>
            <a:r>
              <a:rPr lang="en-US" sz="1600" dirty="0" err="1" smtClean="0"/>
              <a:t>pada</a:t>
            </a:r>
            <a:r>
              <a:rPr lang="en-US" sz="1600" dirty="0" smtClean="0"/>
              <a:t> </a:t>
            </a:r>
            <a:r>
              <a:rPr lang="en-US" sz="1600" dirty="0" err="1" smtClean="0"/>
              <a:t>tanggal</a:t>
            </a:r>
            <a:r>
              <a:rPr lang="en-US" sz="1600" dirty="0" smtClean="0"/>
              <a:t> yang </a:t>
            </a:r>
            <a:r>
              <a:rPr lang="en-US" sz="1600" dirty="0" err="1" smtClean="0"/>
              <a:t>dijanjikan</a:t>
            </a:r>
            <a:r>
              <a:rPr lang="en-US" sz="1600" dirty="0" smtClean="0"/>
              <a:t>. </a:t>
            </a:r>
          </a:p>
          <a:p>
            <a:pPr lvl="1"/>
            <a:r>
              <a:rPr lang="en-US" sz="1600" b="1" dirty="0" err="1" smtClean="0"/>
              <a:t>Risiko</a:t>
            </a:r>
            <a:r>
              <a:rPr lang="en-US" sz="1600" b="1" dirty="0" smtClean="0"/>
              <a:t> </a:t>
            </a:r>
            <a:r>
              <a:rPr lang="en-US" sz="1600" b="1" dirty="0" err="1" smtClean="0"/>
              <a:t>regulasi</a:t>
            </a:r>
            <a:r>
              <a:rPr lang="en-US" sz="1600" b="1" dirty="0" smtClean="0"/>
              <a:t> </a:t>
            </a:r>
            <a:r>
              <a:rPr lang="en-US" sz="1600" dirty="0" err="1" smtClean="0"/>
              <a:t>adalah</a:t>
            </a:r>
            <a:r>
              <a:rPr lang="en-US" sz="1600" dirty="0" smtClean="0"/>
              <a:t> </a:t>
            </a:r>
            <a:r>
              <a:rPr lang="en-US" sz="1600" dirty="0" err="1" smtClean="0"/>
              <a:t>risiko</a:t>
            </a:r>
            <a:r>
              <a:rPr lang="en-US" sz="1600" dirty="0" smtClean="0"/>
              <a:t> yang </a:t>
            </a:r>
            <a:r>
              <a:rPr lang="en-US" sz="1600" dirty="0" err="1" smtClean="0"/>
              <a:t>timbul</a:t>
            </a:r>
            <a:r>
              <a:rPr lang="en-US" sz="1600" dirty="0" smtClean="0"/>
              <a:t> </a:t>
            </a:r>
            <a:r>
              <a:rPr lang="en-US" sz="1600" dirty="0" err="1" smtClean="0"/>
              <a:t>karena</a:t>
            </a:r>
            <a:r>
              <a:rPr lang="en-US" sz="1600" dirty="0" smtClean="0"/>
              <a:t> </a:t>
            </a:r>
            <a:r>
              <a:rPr lang="en-US" sz="1600" dirty="0" err="1" smtClean="0"/>
              <a:t>pihak</a:t>
            </a:r>
            <a:r>
              <a:rPr lang="en-US" sz="1600" dirty="0" smtClean="0"/>
              <a:t> </a:t>
            </a:r>
            <a:r>
              <a:rPr lang="en-US" sz="1600" dirty="0" err="1" smtClean="0"/>
              <a:t>otoritas</a:t>
            </a:r>
            <a:r>
              <a:rPr lang="en-US" sz="1600" dirty="0" smtClean="0"/>
              <a:t> </a:t>
            </a:r>
            <a:r>
              <a:rPr lang="en-US" sz="1600" dirty="0" err="1" smtClean="0"/>
              <a:t>publik</a:t>
            </a:r>
            <a:r>
              <a:rPr lang="en-US" sz="1600" dirty="0" smtClean="0"/>
              <a:t> </a:t>
            </a:r>
            <a:r>
              <a:rPr lang="en-US" sz="1600" dirty="0" err="1" smtClean="0"/>
              <a:t>melarang</a:t>
            </a:r>
            <a:r>
              <a:rPr lang="en-US" sz="1600" dirty="0" smtClean="0"/>
              <a:t> </a:t>
            </a:r>
            <a:r>
              <a:rPr lang="en-US" sz="1600" dirty="0" err="1" smtClean="0"/>
              <a:t>penggunaan</a:t>
            </a:r>
            <a:r>
              <a:rPr lang="en-US" sz="1600" dirty="0" smtClean="0"/>
              <a:t> </a:t>
            </a:r>
            <a:r>
              <a:rPr lang="en-US" sz="1600" dirty="0" err="1" smtClean="0"/>
              <a:t>suatu</a:t>
            </a:r>
            <a:r>
              <a:rPr lang="en-US" sz="1600" dirty="0" smtClean="0"/>
              <a:t> </a:t>
            </a:r>
            <a:r>
              <a:rPr lang="en-US" sz="1600" dirty="0" err="1" smtClean="0"/>
              <a:t>produk</a:t>
            </a:r>
            <a:r>
              <a:rPr lang="en-US" sz="1600" dirty="0" smtClean="0"/>
              <a:t> </a:t>
            </a:r>
            <a:r>
              <a:rPr lang="en-US" sz="1600" dirty="0" err="1" smtClean="0"/>
              <a:t>keuangan</a:t>
            </a:r>
            <a:r>
              <a:rPr lang="en-US" sz="1600" dirty="0" smtClean="0"/>
              <a:t> </a:t>
            </a:r>
            <a:r>
              <a:rPr lang="en-US" sz="1600" dirty="0" err="1" smtClean="0"/>
              <a:t>untuk</a:t>
            </a:r>
            <a:r>
              <a:rPr lang="en-US" sz="1600" dirty="0" smtClean="0"/>
              <a:t> </a:t>
            </a:r>
            <a:r>
              <a:rPr lang="en-US" sz="1600" dirty="0" err="1" smtClean="0"/>
              <a:t>tujuan</a:t>
            </a:r>
            <a:r>
              <a:rPr lang="en-US" sz="1600" dirty="0" smtClean="0"/>
              <a:t> </a:t>
            </a:r>
            <a:r>
              <a:rPr lang="en-US" sz="1600" dirty="0" err="1" smtClean="0"/>
              <a:t>tertentu</a:t>
            </a:r>
            <a:r>
              <a:rPr lang="en-US" sz="1600" dirty="0" smtClean="0"/>
              <a:t>. </a:t>
            </a:r>
            <a:r>
              <a:rPr lang="en-US" sz="1600" dirty="0" err="1" smtClean="0"/>
              <a:t>Sebagai</a:t>
            </a:r>
            <a:r>
              <a:rPr lang="en-US" sz="1600" dirty="0" smtClean="0"/>
              <a:t> </a:t>
            </a:r>
            <a:r>
              <a:rPr lang="en-US" sz="1600" dirty="0" err="1" smtClean="0"/>
              <a:t>contoh</a:t>
            </a:r>
            <a:r>
              <a:rPr lang="en-US" sz="1600" dirty="0" smtClean="0"/>
              <a:t> bursa </a:t>
            </a:r>
            <a:r>
              <a:rPr lang="en-US" sz="1600" dirty="0" err="1" smtClean="0"/>
              <a:t>efek</a:t>
            </a:r>
            <a:r>
              <a:rPr lang="en-US" sz="1600" dirty="0" smtClean="0"/>
              <a:t> Kuala Lumpur </a:t>
            </a:r>
            <a:r>
              <a:rPr lang="en-US" sz="1600" dirty="0" err="1" smtClean="0"/>
              <a:t>tidak</a:t>
            </a:r>
            <a:r>
              <a:rPr lang="en-US" sz="1600" dirty="0" smtClean="0"/>
              <a:t> </a:t>
            </a:r>
            <a:r>
              <a:rPr lang="en-US" sz="1600" dirty="0" err="1" smtClean="0"/>
              <a:t>mengizinkan</a:t>
            </a:r>
            <a:r>
              <a:rPr lang="en-US" sz="1600" dirty="0" smtClean="0"/>
              <a:t> </a:t>
            </a:r>
            <a:r>
              <a:rPr lang="en-US" sz="1600" dirty="0" err="1" smtClean="0"/>
              <a:t>penggunaan</a:t>
            </a:r>
            <a:r>
              <a:rPr lang="en-US" sz="1600" dirty="0" smtClean="0"/>
              <a:t> short sales </a:t>
            </a:r>
            <a:r>
              <a:rPr lang="en-US" sz="1600" dirty="0" err="1" smtClean="0"/>
              <a:t>sebagai</a:t>
            </a:r>
            <a:r>
              <a:rPr lang="en-US" sz="1600" dirty="0" smtClean="0"/>
              <a:t> </a:t>
            </a:r>
            <a:r>
              <a:rPr lang="en-US" sz="1600" dirty="0" err="1" smtClean="0"/>
              <a:t>alat</a:t>
            </a:r>
            <a:r>
              <a:rPr lang="en-US" sz="1600" dirty="0" smtClean="0"/>
              <a:t> </a:t>
            </a:r>
            <a:r>
              <a:rPr lang="en-US" sz="1600" dirty="0" err="1" smtClean="0"/>
              <a:t>lindung</a:t>
            </a:r>
            <a:r>
              <a:rPr lang="en-US" sz="1600" dirty="0" smtClean="0"/>
              <a:t> </a:t>
            </a:r>
            <a:r>
              <a:rPr lang="en-US" sz="1600" dirty="0" err="1" smtClean="0"/>
              <a:t>nilai</a:t>
            </a:r>
            <a:r>
              <a:rPr lang="en-US" sz="1600" dirty="0" smtClean="0"/>
              <a:t> </a:t>
            </a:r>
            <a:r>
              <a:rPr lang="en-US" sz="1600" dirty="0" err="1" smtClean="0"/>
              <a:t>terhadap</a:t>
            </a:r>
            <a:r>
              <a:rPr lang="en-US" sz="1600" dirty="0" smtClean="0"/>
              <a:t> </a:t>
            </a:r>
            <a:r>
              <a:rPr lang="en-US" sz="1600" dirty="0" err="1" smtClean="0"/>
              <a:t>penurunan</a:t>
            </a:r>
            <a:r>
              <a:rPr lang="en-US" sz="1600" dirty="0" smtClean="0"/>
              <a:t> </a:t>
            </a:r>
            <a:r>
              <a:rPr lang="en-US" sz="1600" dirty="0" err="1" smtClean="0"/>
              <a:t>harga</a:t>
            </a:r>
            <a:r>
              <a:rPr lang="en-US" sz="1600" dirty="0" smtClean="0"/>
              <a:t> </a:t>
            </a:r>
            <a:r>
              <a:rPr lang="en-US" sz="1600" dirty="0" err="1" smtClean="0"/>
              <a:t>ekuitas</a:t>
            </a:r>
            <a:r>
              <a:rPr lang="en-US" sz="1600" dirty="0" smtClean="0"/>
              <a:t>. </a:t>
            </a:r>
          </a:p>
          <a:p>
            <a:endParaRPr lang="en-US"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Swap Mata </a:t>
            </a:r>
            <a:r>
              <a:rPr lang="en-US" b="1" dirty="0" err="1" smtClean="0"/>
              <a:t>Uang</a:t>
            </a:r>
            <a:r>
              <a:rPr lang="en-US" b="1" dirty="0" smtClean="0"/>
              <a:t> </a:t>
            </a:r>
            <a:endParaRPr lang="en-US" dirty="0"/>
          </a:p>
        </p:txBody>
      </p:sp>
      <p:sp>
        <p:nvSpPr>
          <p:cNvPr id="3" name="Content Placeholder 2"/>
          <p:cNvSpPr>
            <a:spLocks noGrp="1"/>
          </p:cNvSpPr>
          <p:nvPr>
            <p:ph idx="1"/>
          </p:nvPr>
        </p:nvSpPr>
        <p:spPr/>
        <p:txBody>
          <a:bodyPr/>
          <a:lstStyle/>
          <a:p>
            <a:r>
              <a:rPr lang="en-US" dirty="0" err="1" smtClean="0"/>
              <a:t>Mencakup</a:t>
            </a:r>
            <a:r>
              <a:rPr lang="en-US" dirty="0" smtClean="0"/>
              <a:t> </a:t>
            </a:r>
            <a:r>
              <a:rPr lang="en-US" dirty="0" err="1" smtClean="0"/>
              <a:t>pertukaran</a:t>
            </a:r>
            <a:r>
              <a:rPr lang="en-US" dirty="0" smtClean="0"/>
              <a:t> </a:t>
            </a:r>
            <a:r>
              <a:rPr lang="en-US" dirty="0" err="1" smtClean="0"/>
              <a:t>saat</a:t>
            </a:r>
            <a:r>
              <a:rPr lang="en-US" dirty="0" smtClean="0"/>
              <a:t> </a:t>
            </a:r>
            <a:r>
              <a:rPr lang="en-US" dirty="0" err="1" smtClean="0"/>
              <a:t>ini</a:t>
            </a:r>
            <a:r>
              <a:rPr lang="en-US" dirty="0" smtClean="0"/>
              <a:t> </a:t>
            </a:r>
            <a:r>
              <a:rPr lang="en-US" dirty="0" err="1" smtClean="0"/>
              <a:t>dan</a:t>
            </a:r>
            <a:r>
              <a:rPr lang="en-US" dirty="0" smtClean="0"/>
              <a:t> </a:t>
            </a:r>
            <a:r>
              <a:rPr lang="en-US" dirty="0" err="1" smtClean="0"/>
              <a:t>dimasa</a:t>
            </a:r>
            <a:r>
              <a:rPr lang="en-US" dirty="0" smtClean="0"/>
              <a:t> </a:t>
            </a:r>
            <a:r>
              <a:rPr lang="en-US" dirty="0" err="1" smtClean="0"/>
              <a:t>depan</a:t>
            </a:r>
            <a:r>
              <a:rPr lang="en-US" dirty="0" smtClean="0"/>
              <a:t> </a:t>
            </a:r>
            <a:r>
              <a:rPr lang="en-US" dirty="0" err="1" smtClean="0"/>
              <a:t>atas</a:t>
            </a:r>
            <a:r>
              <a:rPr lang="en-US" dirty="0" smtClean="0"/>
              <a:t> </a:t>
            </a:r>
            <a:r>
              <a:rPr lang="en-US" dirty="0" err="1" smtClean="0"/>
              <a:t>dua</a:t>
            </a:r>
            <a:r>
              <a:rPr lang="en-US" dirty="0" smtClean="0"/>
              <a:t> </a:t>
            </a:r>
            <a:r>
              <a:rPr lang="en-US" dirty="0" err="1" smtClean="0"/>
              <a:t>mata</a:t>
            </a:r>
            <a:r>
              <a:rPr lang="en-US" dirty="0" smtClean="0"/>
              <a:t> </a:t>
            </a:r>
            <a:r>
              <a:rPr lang="en-US" dirty="0" err="1" smtClean="0"/>
              <a:t>uang</a:t>
            </a:r>
            <a:r>
              <a:rPr lang="en-US" dirty="0" smtClean="0"/>
              <a:t> yang </a:t>
            </a:r>
            <a:r>
              <a:rPr lang="en-US" dirty="0" err="1" smtClean="0"/>
              <a:t>berbeda</a:t>
            </a:r>
            <a:r>
              <a:rPr lang="en-US" dirty="0" smtClean="0"/>
              <a:t> </a:t>
            </a:r>
            <a:r>
              <a:rPr lang="en-US" dirty="0" err="1" smtClean="0"/>
              <a:t>berdasarkan</a:t>
            </a:r>
            <a:r>
              <a:rPr lang="en-US" dirty="0" smtClean="0"/>
              <a:t> </a:t>
            </a:r>
            <a:r>
              <a:rPr lang="en-US" dirty="0" err="1" smtClean="0"/>
              <a:t>kurs</a:t>
            </a:r>
            <a:r>
              <a:rPr lang="en-US" dirty="0" smtClean="0"/>
              <a:t> yang </a:t>
            </a:r>
            <a:r>
              <a:rPr lang="en-US" dirty="0" err="1" smtClean="0"/>
              <a:t>telah</a:t>
            </a:r>
            <a:r>
              <a:rPr lang="en-US" dirty="0" smtClean="0"/>
              <a:t> </a:t>
            </a:r>
            <a:r>
              <a:rPr lang="en-US" dirty="0" err="1" smtClean="0"/>
              <a:t>ditentukan</a:t>
            </a:r>
            <a:r>
              <a:rPr lang="en-US" dirty="0" smtClean="0"/>
              <a:t> </a:t>
            </a:r>
            <a:r>
              <a:rPr lang="en-US" dirty="0" err="1" smtClean="0"/>
              <a:t>sebelumnya</a:t>
            </a:r>
            <a:r>
              <a:rPr lang="en-US" dirty="0" smtClean="0"/>
              <a:t>. Swap </a:t>
            </a:r>
            <a:r>
              <a:rPr lang="en-US" dirty="0" err="1" smtClean="0"/>
              <a:t>mata</a:t>
            </a:r>
            <a:r>
              <a:rPr lang="en-US" dirty="0" smtClean="0"/>
              <a:t> </a:t>
            </a:r>
            <a:r>
              <a:rPr lang="en-US" dirty="0" err="1" smtClean="0"/>
              <a:t>uanga</a:t>
            </a:r>
            <a:r>
              <a:rPr lang="en-US" dirty="0" smtClean="0"/>
              <a:t> </a:t>
            </a:r>
            <a:r>
              <a:rPr lang="en-US" dirty="0" err="1" smtClean="0"/>
              <a:t>memungkinkan</a:t>
            </a:r>
            <a:r>
              <a:rPr lang="en-US" dirty="0" smtClean="0"/>
              <a:t> </a:t>
            </a:r>
            <a:r>
              <a:rPr lang="en-US" dirty="0" err="1" smtClean="0"/>
              <a:t>perusahaan</a:t>
            </a:r>
            <a:r>
              <a:rPr lang="en-US" dirty="0" smtClean="0"/>
              <a:t> </a:t>
            </a:r>
            <a:r>
              <a:rPr lang="en-US" dirty="0" err="1" smtClean="0"/>
              <a:t>untuk</a:t>
            </a:r>
            <a:r>
              <a:rPr lang="en-US" dirty="0" smtClean="0"/>
              <a:t> : </a:t>
            </a:r>
          </a:p>
          <a:p>
            <a:r>
              <a:rPr lang="en-US" dirty="0" smtClean="0"/>
              <a:t>a. </a:t>
            </a:r>
            <a:r>
              <a:rPr lang="en-US" dirty="0" err="1" smtClean="0"/>
              <a:t>mendapatkan</a:t>
            </a:r>
            <a:r>
              <a:rPr lang="en-US" dirty="0" smtClean="0"/>
              <a:t> </a:t>
            </a:r>
            <a:r>
              <a:rPr lang="en-US" dirty="0" err="1" smtClean="0"/>
              <a:t>akses</a:t>
            </a:r>
            <a:r>
              <a:rPr lang="en-US" dirty="0" smtClean="0"/>
              <a:t> </a:t>
            </a:r>
            <a:r>
              <a:rPr lang="en-US" dirty="0" err="1" smtClean="0"/>
              <a:t>terhadap</a:t>
            </a:r>
            <a:r>
              <a:rPr lang="en-US" dirty="0" smtClean="0"/>
              <a:t> </a:t>
            </a:r>
            <a:r>
              <a:rPr lang="en-US" dirty="0" err="1" smtClean="0"/>
              <a:t>pasar</a:t>
            </a:r>
            <a:r>
              <a:rPr lang="en-US" dirty="0" smtClean="0"/>
              <a:t> modal yang </a:t>
            </a:r>
            <a:r>
              <a:rPr lang="en-US" dirty="0" err="1" smtClean="0"/>
              <a:t>sebelum</a:t>
            </a:r>
            <a:r>
              <a:rPr lang="en-US" dirty="0" smtClean="0"/>
              <a:t> </a:t>
            </a:r>
            <a:r>
              <a:rPr lang="en-US" dirty="0" err="1" smtClean="0"/>
              <a:t>tidak</a:t>
            </a:r>
            <a:r>
              <a:rPr lang="en-US" dirty="0" smtClean="0"/>
              <a:t> </a:t>
            </a:r>
            <a:r>
              <a:rPr lang="en-US" dirty="0" err="1" smtClean="0"/>
              <a:t>didapat</a:t>
            </a:r>
            <a:r>
              <a:rPr lang="en-US" dirty="0" smtClean="0"/>
              <a:t> </a:t>
            </a:r>
            <a:r>
              <a:rPr lang="en-US" dirty="0" err="1" smtClean="0"/>
              <a:t>diakses</a:t>
            </a:r>
            <a:r>
              <a:rPr lang="en-US" dirty="0" smtClean="0"/>
              <a:t> </a:t>
            </a:r>
            <a:r>
              <a:rPr lang="en-US" dirty="0" err="1" smtClean="0"/>
              <a:t>dengan</a:t>
            </a:r>
            <a:r>
              <a:rPr lang="en-US" dirty="0" smtClean="0"/>
              <a:t> </a:t>
            </a:r>
            <a:r>
              <a:rPr lang="en-US" dirty="0" err="1" smtClean="0"/>
              <a:t>biaya</a:t>
            </a:r>
            <a:r>
              <a:rPr lang="en-US" dirty="0" smtClean="0"/>
              <a:t> yang </a:t>
            </a:r>
            <a:r>
              <a:rPr lang="en-US" dirty="0" err="1" smtClean="0"/>
              <a:t>relatif</a:t>
            </a:r>
            <a:r>
              <a:rPr lang="en-US" dirty="0" smtClean="0"/>
              <a:t> </a:t>
            </a:r>
            <a:r>
              <a:rPr lang="en-US" dirty="0" err="1" smtClean="0"/>
              <a:t>rendah</a:t>
            </a:r>
            <a:r>
              <a:rPr lang="en-US" dirty="0" smtClean="0"/>
              <a:t>. </a:t>
            </a:r>
          </a:p>
          <a:p>
            <a:r>
              <a:rPr lang="en-US" dirty="0" smtClean="0"/>
              <a:t>b. </a:t>
            </a:r>
            <a:r>
              <a:rPr lang="en-US" dirty="0" err="1" smtClean="0"/>
              <a:t>Melakukan</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terhadap</a:t>
            </a:r>
            <a:r>
              <a:rPr lang="en-US" dirty="0" smtClean="0"/>
              <a:t> </a:t>
            </a:r>
            <a:r>
              <a:rPr lang="en-US" dirty="0" err="1" smtClean="0"/>
              <a:t>risiko</a:t>
            </a:r>
            <a:r>
              <a:rPr lang="en-US" dirty="0" smtClean="0"/>
              <a:t> </a:t>
            </a:r>
            <a:r>
              <a:rPr lang="en-US" dirty="0" err="1" smtClean="0"/>
              <a:t>kurs</a:t>
            </a:r>
            <a:r>
              <a:rPr lang="en-US" dirty="0" smtClean="0"/>
              <a:t> yang </a:t>
            </a:r>
            <a:r>
              <a:rPr lang="en-US" dirty="0" err="1" smtClean="0"/>
              <a:t>timbul</a:t>
            </a:r>
            <a:r>
              <a:rPr lang="en-US" dirty="0" smtClean="0"/>
              <a:t> </a:t>
            </a:r>
            <a:r>
              <a:rPr lang="en-US" dirty="0" err="1" smtClean="0"/>
              <a:t>dari</a:t>
            </a:r>
            <a:r>
              <a:rPr lang="en-US" dirty="0" smtClean="0"/>
              <a:t> </a:t>
            </a:r>
            <a:r>
              <a:rPr lang="en-US" dirty="0" err="1" smtClean="0"/>
              <a:t>kegiatan</a:t>
            </a:r>
            <a:r>
              <a:rPr lang="en-US" dirty="0" smtClean="0"/>
              <a:t> </a:t>
            </a:r>
            <a:r>
              <a:rPr lang="en-US" dirty="0" err="1" smtClean="0"/>
              <a:t>usaha</a:t>
            </a:r>
            <a:r>
              <a:rPr lang="en-US" dirty="0" smtClean="0"/>
              <a:t> </a:t>
            </a:r>
            <a:r>
              <a:rPr lang="en-US" dirty="0" err="1" smtClean="0"/>
              <a:t>internasional</a:t>
            </a:r>
            <a:r>
              <a:rPr lang="en-US" dirty="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Perlakuan</a:t>
            </a:r>
            <a:r>
              <a:rPr lang="en-US" b="1" dirty="0" smtClean="0"/>
              <a:t> </a:t>
            </a:r>
            <a:r>
              <a:rPr lang="en-US" b="1" dirty="0" err="1" smtClean="0"/>
              <a:t>akuntansi</a:t>
            </a:r>
            <a:r>
              <a:rPr lang="en-US" b="1" dirty="0" smtClean="0"/>
              <a:t> </a:t>
            </a:r>
            <a:endParaRPr lang="en-US" dirty="0"/>
          </a:p>
        </p:txBody>
      </p:sp>
      <p:sp>
        <p:nvSpPr>
          <p:cNvPr id="3" name="Content Placeholder 2"/>
          <p:cNvSpPr>
            <a:spLocks noGrp="1"/>
          </p:cNvSpPr>
          <p:nvPr>
            <p:ph idx="1"/>
          </p:nvPr>
        </p:nvSpPr>
        <p:spPr/>
        <p:txBody>
          <a:bodyPr/>
          <a:lstStyle/>
          <a:p>
            <a:r>
              <a:rPr lang="en-US" dirty="0" smtClean="0"/>
              <a:t>FASB </a:t>
            </a:r>
            <a:r>
              <a:rPr lang="en-US" dirty="0" err="1" smtClean="0"/>
              <a:t>menrbitkan</a:t>
            </a:r>
            <a:r>
              <a:rPr lang="en-US" dirty="0" smtClean="0"/>
              <a:t> FAS No.133, yang </a:t>
            </a:r>
            <a:r>
              <a:rPr lang="en-US" dirty="0" err="1" smtClean="0"/>
              <a:t>diklarifikasi</a:t>
            </a:r>
            <a:r>
              <a:rPr lang="en-US" dirty="0" smtClean="0"/>
              <a:t> </a:t>
            </a:r>
            <a:r>
              <a:rPr lang="en-US" dirty="0" err="1" smtClean="0"/>
              <a:t>melalui</a:t>
            </a:r>
            <a:r>
              <a:rPr lang="en-US" dirty="0" smtClean="0"/>
              <a:t> FAS 149 </a:t>
            </a:r>
            <a:r>
              <a:rPr lang="en-US" dirty="0" err="1" smtClean="0"/>
              <a:t>pada</a:t>
            </a:r>
            <a:r>
              <a:rPr lang="en-US" dirty="0" smtClean="0"/>
              <a:t> </a:t>
            </a:r>
            <a:r>
              <a:rPr lang="en-US" dirty="0" err="1" smtClean="0"/>
              <a:t>bulan</a:t>
            </a:r>
            <a:r>
              <a:rPr lang="en-US" dirty="0" smtClean="0"/>
              <a:t> April 2003, </a:t>
            </a:r>
            <a:r>
              <a:rPr lang="en-US" dirty="0" err="1" smtClean="0"/>
              <a:t>untuk</a:t>
            </a:r>
            <a:r>
              <a:rPr lang="en-US" dirty="0" smtClean="0"/>
              <a:t> </a:t>
            </a:r>
            <a:r>
              <a:rPr lang="en-US" dirty="0" err="1" smtClean="0"/>
              <a:t>memberikan</a:t>
            </a:r>
            <a:r>
              <a:rPr lang="en-US" dirty="0" smtClean="0"/>
              <a:t> </a:t>
            </a:r>
            <a:r>
              <a:rPr lang="en-US" dirty="0" err="1" smtClean="0"/>
              <a:t>pendekatan</a:t>
            </a:r>
            <a:r>
              <a:rPr lang="en-US" dirty="0" smtClean="0"/>
              <a:t> </a:t>
            </a:r>
            <a:r>
              <a:rPr lang="en-US" dirty="0" err="1" smtClean="0"/>
              <a:t>tunggal</a:t>
            </a:r>
            <a:r>
              <a:rPr lang="en-US" dirty="0" smtClean="0"/>
              <a:t> yang </a:t>
            </a:r>
            <a:r>
              <a:rPr lang="en-US" dirty="0" err="1" smtClean="0"/>
              <a:t>komprehensif</a:t>
            </a:r>
            <a:r>
              <a:rPr lang="en-US" dirty="0" smtClean="0"/>
              <a:t> </a:t>
            </a:r>
            <a:r>
              <a:rPr lang="en-US" dirty="0" err="1" smtClean="0"/>
              <a:t>atas</a:t>
            </a:r>
            <a:r>
              <a:rPr lang="en-US" dirty="0" smtClean="0"/>
              <a:t> </a:t>
            </a:r>
            <a:r>
              <a:rPr lang="en-US" dirty="0" err="1" smtClean="0"/>
              <a:t>akuntansi</a:t>
            </a:r>
            <a:r>
              <a:rPr lang="en-US" dirty="0" smtClean="0"/>
              <a:t> </a:t>
            </a:r>
            <a:r>
              <a:rPr lang="en-US" dirty="0" err="1" smtClean="0"/>
              <a:t>untuk</a:t>
            </a:r>
            <a:r>
              <a:rPr lang="en-US" dirty="0" smtClean="0"/>
              <a:t> </a:t>
            </a:r>
            <a:r>
              <a:rPr lang="en-US" dirty="0" err="1" smtClean="0"/>
              <a:t>transaksi</a:t>
            </a:r>
            <a:r>
              <a:rPr lang="en-US" dirty="0" smtClean="0"/>
              <a:t> </a:t>
            </a:r>
            <a:r>
              <a:rPr lang="en-US" dirty="0" err="1" smtClean="0"/>
              <a:t>derivatif</a:t>
            </a:r>
            <a:r>
              <a:rPr lang="en-US" dirty="0" smtClean="0"/>
              <a:t> </a:t>
            </a:r>
            <a:r>
              <a:rPr lang="en-US" dirty="0" err="1" smtClean="0"/>
              <a:t>dan</a:t>
            </a:r>
            <a:r>
              <a:rPr lang="en-US" dirty="0" smtClean="0"/>
              <a:t> </a:t>
            </a:r>
            <a:r>
              <a:rPr lang="en-US" dirty="0" err="1" smtClean="0"/>
              <a:t>lindung</a:t>
            </a:r>
            <a:r>
              <a:rPr lang="en-US" dirty="0" smtClean="0"/>
              <a:t> </a:t>
            </a:r>
            <a:r>
              <a:rPr lang="en-US" dirty="0" err="1" smtClean="0"/>
              <a:t>nilai</a:t>
            </a:r>
            <a:r>
              <a:rPr lang="en-US" dirty="0" smtClean="0"/>
              <a:t>. IFRS (</a:t>
            </a:r>
            <a:r>
              <a:rPr lang="en-US" dirty="0" err="1" smtClean="0"/>
              <a:t>dahulu</a:t>
            </a:r>
            <a:r>
              <a:rPr lang="en-US" dirty="0" smtClean="0"/>
              <a:t> IAS) No.39, yang </a:t>
            </a:r>
            <a:r>
              <a:rPr lang="en-US" dirty="0" err="1" smtClean="0"/>
              <a:t>baru</a:t>
            </a:r>
            <a:r>
              <a:rPr lang="en-US" dirty="0" smtClean="0"/>
              <a:t> </a:t>
            </a:r>
            <a:r>
              <a:rPr lang="en-US" dirty="0" err="1" smtClean="0"/>
              <a:t>saja</a:t>
            </a:r>
            <a:r>
              <a:rPr lang="en-US" dirty="0" smtClean="0"/>
              <a:t> </a:t>
            </a:r>
            <a:r>
              <a:rPr lang="en-US" dirty="0" err="1" smtClean="0"/>
              <a:t>direvisi</a:t>
            </a:r>
            <a:r>
              <a:rPr lang="en-US" dirty="0" smtClean="0"/>
              <a:t>, </a:t>
            </a:r>
            <a:r>
              <a:rPr lang="en-US" dirty="0" err="1" smtClean="0"/>
              <a:t>berisi</a:t>
            </a:r>
            <a:r>
              <a:rPr lang="en-US" dirty="0" smtClean="0"/>
              <a:t> </a:t>
            </a:r>
            <a:r>
              <a:rPr lang="en-US" dirty="0" err="1" smtClean="0"/>
              <a:t>panduan</a:t>
            </a:r>
            <a:r>
              <a:rPr lang="en-US" dirty="0" smtClean="0"/>
              <a:t> yang </a:t>
            </a:r>
            <a:r>
              <a:rPr lang="en-US" dirty="0" err="1" smtClean="0"/>
              <a:t>untuk</a:t>
            </a:r>
            <a:r>
              <a:rPr lang="en-US" dirty="0" smtClean="0"/>
              <a:t> </a:t>
            </a:r>
            <a:r>
              <a:rPr lang="en-US" dirty="0" err="1" smtClean="0"/>
              <a:t>pertama</a:t>
            </a:r>
            <a:r>
              <a:rPr lang="en-US" dirty="0" smtClean="0"/>
              <a:t> </a:t>
            </a:r>
            <a:r>
              <a:rPr lang="en-US" dirty="0" err="1" smtClean="0"/>
              <a:t>kalinya</a:t>
            </a:r>
            <a:r>
              <a:rPr lang="en-US" dirty="0" smtClean="0"/>
              <a:t> </a:t>
            </a:r>
            <a:r>
              <a:rPr lang="en-US" dirty="0" err="1" smtClean="0"/>
              <a:t>memberikan</a:t>
            </a:r>
            <a:r>
              <a:rPr lang="en-US" dirty="0" smtClean="0"/>
              <a:t> </a:t>
            </a:r>
            <a:r>
              <a:rPr lang="en-US" dirty="0" err="1" smtClean="0"/>
              <a:t>tuntunan</a:t>
            </a:r>
            <a:r>
              <a:rPr lang="en-US" dirty="0" smtClean="0"/>
              <a:t> yang universal </a:t>
            </a:r>
            <a:r>
              <a:rPr lang="en-US" dirty="0" err="1" smtClean="0"/>
              <a:t>terhadap</a:t>
            </a:r>
            <a:r>
              <a:rPr lang="en-US" dirty="0" smtClean="0"/>
              <a:t> </a:t>
            </a:r>
            <a:r>
              <a:rPr lang="en-US" dirty="0" err="1" smtClean="0"/>
              <a:t>akuntansi</a:t>
            </a:r>
            <a:r>
              <a:rPr lang="en-US" dirty="0" smtClean="0"/>
              <a:t> </a:t>
            </a:r>
            <a:r>
              <a:rPr lang="en-US" dirty="0" err="1" smtClean="0"/>
              <a:t>untuk</a:t>
            </a:r>
            <a:r>
              <a:rPr lang="en-US" dirty="0" smtClean="0"/>
              <a:t> </a:t>
            </a:r>
            <a:r>
              <a:rPr lang="en-US" dirty="0" err="1" smtClean="0"/>
              <a:t>derifatif</a:t>
            </a:r>
            <a:r>
              <a:rPr lang="en-US" dirty="0" smtClean="0"/>
              <a:t> </a:t>
            </a:r>
            <a:r>
              <a:rPr lang="en-US" dirty="0" err="1" smtClean="0"/>
              <a:t>keuangan</a:t>
            </a:r>
            <a:r>
              <a:rPr lang="en-US" dirty="0" smtClean="0"/>
              <a:t>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BERSPEKULASI DALAM MATA UANG ASING </a:t>
            </a:r>
            <a:endParaRPr lang="en-US" dirty="0"/>
          </a:p>
        </p:txBody>
      </p:sp>
      <p:sp>
        <p:nvSpPr>
          <p:cNvPr id="3" name="Content Placeholder 2"/>
          <p:cNvSpPr>
            <a:spLocks noGrp="1"/>
          </p:cNvSpPr>
          <p:nvPr>
            <p:ph idx="1"/>
          </p:nvPr>
        </p:nvSpPr>
        <p:spPr/>
        <p:txBody>
          <a:bodyPr/>
          <a:lstStyle/>
          <a:p>
            <a:r>
              <a:rPr lang="en-US" dirty="0" err="1" smtClean="0"/>
              <a:t>Peluang</a:t>
            </a:r>
            <a:r>
              <a:rPr lang="en-US" dirty="0" smtClean="0"/>
              <a:t> </a:t>
            </a:r>
            <a:r>
              <a:rPr lang="en-US" dirty="0" err="1" smtClean="0"/>
              <a:t>untuk</a:t>
            </a:r>
            <a:r>
              <a:rPr lang="en-US" dirty="0" smtClean="0"/>
              <a:t> </a:t>
            </a:r>
            <a:r>
              <a:rPr lang="en-US" dirty="0" err="1" smtClean="0"/>
              <a:t>meningkatkan</a:t>
            </a:r>
            <a:r>
              <a:rPr lang="en-US" dirty="0" smtClean="0"/>
              <a:t> </a:t>
            </a:r>
            <a:r>
              <a:rPr lang="en-US" dirty="0" err="1" smtClean="0"/>
              <a:t>laba</a:t>
            </a:r>
            <a:r>
              <a:rPr lang="en-US" dirty="0" smtClean="0"/>
              <a:t> </a:t>
            </a:r>
            <a:r>
              <a:rPr lang="en-US" dirty="0" err="1" smtClean="0"/>
              <a:t>dilaporkan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kontrak</a:t>
            </a:r>
            <a:r>
              <a:rPr lang="en-US" dirty="0" smtClean="0"/>
              <a:t> </a:t>
            </a:r>
            <a:r>
              <a:rPr lang="en-US" i="1" dirty="0" smtClean="0"/>
              <a:t>forward </a:t>
            </a:r>
            <a:r>
              <a:rPr lang="en-US" i="1" dirty="0" err="1" smtClean="0"/>
              <a:t>dan</a:t>
            </a:r>
            <a:r>
              <a:rPr lang="en-US" i="1" dirty="0" smtClean="0"/>
              <a:t> </a:t>
            </a:r>
            <a:r>
              <a:rPr lang="en-US" i="1" dirty="0" err="1" smtClean="0"/>
              <a:t>opsi</a:t>
            </a:r>
            <a:r>
              <a:rPr lang="en-US" i="1" dirty="0" smtClean="0"/>
              <a:t> </a:t>
            </a:r>
            <a:r>
              <a:rPr lang="en-US" i="1" dirty="0" err="1" smtClean="0"/>
              <a:t>dalam</a:t>
            </a:r>
            <a:r>
              <a:rPr lang="en-US" i="1" dirty="0" smtClean="0"/>
              <a:t> </a:t>
            </a:r>
            <a:r>
              <a:rPr lang="en-US" i="1" dirty="0" err="1" smtClean="0"/>
              <a:t>pasar</a:t>
            </a:r>
            <a:r>
              <a:rPr lang="en-US" i="1" dirty="0" smtClean="0"/>
              <a:t> </a:t>
            </a:r>
            <a:r>
              <a:rPr lang="en-US" i="1" dirty="0" err="1" smtClean="0"/>
              <a:t>valas</a:t>
            </a:r>
            <a:r>
              <a:rPr lang="en-US" i="1" dirty="0" smtClean="0"/>
              <a:t>. </a:t>
            </a:r>
            <a:r>
              <a:rPr lang="en-US" i="1" dirty="0" err="1" smtClean="0"/>
              <a:t>Kontrak</a:t>
            </a:r>
            <a:r>
              <a:rPr lang="en-US" i="1" dirty="0" smtClean="0"/>
              <a:t> forward yang </a:t>
            </a:r>
            <a:r>
              <a:rPr lang="en-US" i="1" dirty="0" err="1" smtClean="0"/>
              <a:t>dibeli</a:t>
            </a:r>
            <a:r>
              <a:rPr lang="en-US" i="1" dirty="0" smtClean="0"/>
              <a:t> </a:t>
            </a:r>
            <a:r>
              <a:rPr lang="en-US" i="1" dirty="0" err="1" smtClean="0"/>
              <a:t>untuk</a:t>
            </a:r>
            <a:r>
              <a:rPr lang="en-US" i="1" dirty="0" smtClean="0"/>
              <a:t> </a:t>
            </a:r>
            <a:r>
              <a:rPr lang="en-US" i="1" dirty="0" err="1" smtClean="0"/>
              <a:t>spekulasi</a:t>
            </a:r>
            <a:r>
              <a:rPr lang="en-US" i="1" dirty="0" smtClean="0"/>
              <a:t> </a:t>
            </a:r>
            <a:r>
              <a:rPr lang="en-US" i="1" dirty="0" err="1" smtClean="0"/>
              <a:t>pada</a:t>
            </a:r>
            <a:r>
              <a:rPr lang="en-US" i="1" dirty="0" smtClean="0"/>
              <a:t> </a:t>
            </a:r>
            <a:r>
              <a:rPr lang="en-US" i="1" dirty="0" err="1" smtClean="0"/>
              <a:t>awalnya</a:t>
            </a:r>
            <a:r>
              <a:rPr lang="en-US" i="1" dirty="0" smtClean="0"/>
              <a:t> </a:t>
            </a:r>
            <a:r>
              <a:rPr lang="en-US" i="1" dirty="0" err="1" smtClean="0"/>
              <a:t>dicatat</a:t>
            </a:r>
            <a:r>
              <a:rPr lang="en-US" i="1" dirty="0" smtClean="0"/>
              <a:t> </a:t>
            </a:r>
            <a:r>
              <a:rPr lang="en-US" i="1" dirty="0" err="1" smtClean="0"/>
              <a:t>sebesar</a:t>
            </a:r>
            <a:r>
              <a:rPr lang="en-US" i="1" dirty="0" smtClean="0"/>
              <a:t> </a:t>
            </a:r>
            <a:r>
              <a:rPr lang="en-US" i="1" dirty="0" err="1" smtClean="0"/>
              <a:t>kurs</a:t>
            </a:r>
            <a:r>
              <a:rPr lang="en-US" i="1" dirty="0" smtClean="0"/>
              <a:t> forward. (</a:t>
            </a:r>
            <a:r>
              <a:rPr lang="en-US" i="1" dirty="0" err="1" smtClean="0"/>
              <a:t>Kurs</a:t>
            </a:r>
            <a:r>
              <a:rPr lang="en-US" i="1" dirty="0" smtClean="0"/>
              <a:t> forward </a:t>
            </a:r>
            <a:r>
              <a:rPr lang="en-US" i="1" dirty="0" err="1" smtClean="0"/>
              <a:t>merupakan</a:t>
            </a:r>
            <a:r>
              <a:rPr lang="en-US" i="1" dirty="0" smtClean="0"/>
              <a:t> </a:t>
            </a:r>
            <a:r>
              <a:rPr lang="en-US" i="1" dirty="0" err="1" smtClean="0"/>
              <a:t>indikator</a:t>
            </a:r>
            <a:r>
              <a:rPr lang="en-US" i="1" dirty="0" smtClean="0"/>
              <a:t> </a:t>
            </a:r>
            <a:r>
              <a:rPr lang="en-US" i="1" dirty="0" err="1" smtClean="0"/>
              <a:t>kurs</a:t>
            </a:r>
            <a:r>
              <a:rPr lang="en-US" i="1" dirty="0" smtClean="0"/>
              <a:t> spot yang </a:t>
            </a:r>
            <a:r>
              <a:rPr lang="en-US" i="1" dirty="0" err="1" smtClean="0"/>
              <a:t>terbaik</a:t>
            </a:r>
            <a:r>
              <a:rPr lang="en-US" i="1" dirty="0" smtClean="0"/>
              <a:t> yang </a:t>
            </a:r>
            <a:r>
              <a:rPr lang="en-US" i="1" dirty="0" err="1" smtClean="0"/>
              <a:t>berlaku</a:t>
            </a:r>
            <a:r>
              <a:rPr lang="en-US" i="1" dirty="0" smtClean="0"/>
              <a:t> </a:t>
            </a:r>
            <a:r>
              <a:rPr lang="en-US" i="1" dirty="0" err="1" smtClean="0"/>
              <a:t>jika</a:t>
            </a:r>
            <a:r>
              <a:rPr lang="en-US" i="1" dirty="0" smtClean="0"/>
              <a:t> </a:t>
            </a:r>
            <a:r>
              <a:rPr lang="en-US" i="1" dirty="0" err="1" smtClean="0"/>
              <a:t>kontrak</a:t>
            </a:r>
            <a:r>
              <a:rPr lang="en-US" i="1" dirty="0" smtClean="0"/>
              <a:t> </a:t>
            </a:r>
            <a:r>
              <a:rPr lang="en-US" i="1" dirty="0" err="1" smtClean="0"/>
              <a:t>telah</a:t>
            </a:r>
            <a:r>
              <a:rPr lang="en-US" i="1" dirty="0" smtClean="0"/>
              <a:t> </a:t>
            </a:r>
            <a:r>
              <a:rPr lang="en-US" i="1" dirty="0" err="1" smtClean="0"/>
              <a:t>jatuh</a:t>
            </a:r>
            <a:r>
              <a:rPr lang="en-US" i="1" dirty="0" smtClean="0"/>
              <a:t> tempo). </a:t>
            </a:r>
            <a:r>
              <a:rPr lang="en-US" i="1" dirty="0" err="1" smtClean="0"/>
              <a:t>Keuntungan</a:t>
            </a:r>
            <a:r>
              <a:rPr lang="en-US" i="1" dirty="0" smtClean="0"/>
              <a:t> </a:t>
            </a:r>
            <a:r>
              <a:rPr lang="en-US" i="1" dirty="0" err="1" smtClean="0"/>
              <a:t>atau</a:t>
            </a:r>
            <a:r>
              <a:rPr lang="en-US" i="1" dirty="0" smtClean="0"/>
              <a:t> </a:t>
            </a:r>
            <a:r>
              <a:rPr lang="en-US" i="1" dirty="0" err="1" smtClean="0"/>
              <a:t>kerugian</a:t>
            </a:r>
            <a:r>
              <a:rPr lang="en-US" i="1" dirty="0" smtClean="0"/>
              <a:t> </a:t>
            </a:r>
            <a:r>
              <a:rPr lang="en-US" i="1" dirty="0" err="1" smtClean="0"/>
              <a:t>translasi</a:t>
            </a:r>
            <a:r>
              <a:rPr lang="en-US" i="1" dirty="0" smtClean="0"/>
              <a:t> yang </a:t>
            </a:r>
            <a:r>
              <a:rPr lang="en-US" i="1" dirty="0" err="1" smtClean="0"/>
              <a:t>diakui</a:t>
            </a:r>
            <a:r>
              <a:rPr lang="en-US" i="1" dirty="0" smtClean="0"/>
              <a:t> </a:t>
            </a:r>
            <a:r>
              <a:rPr lang="en-US" i="1" dirty="0" err="1" smtClean="0"/>
              <a:t>sebelum</a:t>
            </a:r>
            <a:r>
              <a:rPr lang="en-US" i="1" dirty="0" smtClean="0"/>
              <a:t> </a:t>
            </a:r>
            <a:r>
              <a:rPr lang="en-US" i="1" dirty="0" err="1" smtClean="0"/>
              <a:t>penyelesaian</a:t>
            </a:r>
            <a:r>
              <a:rPr lang="en-US" i="1" dirty="0" smtClean="0"/>
              <a:t> </a:t>
            </a:r>
            <a:r>
              <a:rPr lang="en-US" i="1" dirty="0" err="1" smtClean="0"/>
              <a:t>bergantung</a:t>
            </a:r>
            <a:r>
              <a:rPr lang="en-US" i="1" dirty="0" smtClean="0"/>
              <a:t> </a:t>
            </a:r>
            <a:r>
              <a:rPr lang="en-US" i="1" dirty="0" err="1" smtClean="0"/>
              <a:t>pada</a:t>
            </a:r>
            <a:r>
              <a:rPr lang="en-US" i="1" dirty="0" smtClean="0"/>
              <a:t> </a:t>
            </a:r>
            <a:r>
              <a:rPr lang="en-US" i="1" dirty="0" err="1" smtClean="0"/>
              <a:t>antara</a:t>
            </a:r>
            <a:r>
              <a:rPr lang="en-US" i="1" dirty="0" smtClean="0"/>
              <a:t> </a:t>
            </a:r>
            <a:r>
              <a:rPr lang="en-US" i="1" dirty="0" err="1" smtClean="0"/>
              <a:t>kurs</a:t>
            </a:r>
            <a:r>
              <a:rPr lang="en-US" i="1" dirty="0" smtClean="0"/>
              <a:t> forward </a:t>
            </a:r>
            <a:r>
              <a:rPr lang="en-US" i="1" dirty="0" err="1" smtClean="0"/>
              <a:t>awal</a:t>
            </a:r>
            <a:r>
              <a:rPr lang="en-US" i="1" dirty="0" smtClean="0"/>
              <a:t> </a:t>
            </a:r>
            <a:r>
              <a:rPr lang="en-US" i="1" dirty="0" err="1" smtClean="0"/>
              <a:t>dan</a:t>
            </a:r>
            <a:r>
              <a:rPr lang="en-US" i="1" dirty="0" smtClean="0"/>
              <a:t> </a:t>
            </a:r>
            <a:r>
              <a:rPr lang="en-US" i="1" dirty="0" err="1" smtClean="0"/>
              <a:t>kurs</a:t>
            </a:r>
            <a:r>
              <a:rPr lang="en-US" i="1" dirty="0" smtClean="0"/>
              <a:t> yang </a:t>
            </a:r>
            <a:r>
              <a:rPr lang="en-US" i="1" dirty="0" err="1" smtClean="0"/>
              <a:t>tersedia</a:t>
            </a:r>
            <a:r>
              <a:rPr lang="en-US" i="1" dirty="0" smtClean="0"/>
              <a:t> </a:t>
            </a:r>
            <a:r>
              <a:rPr lang="en-US" i="1" dirty="0" err="1" smtClean="0"/>
              <a:t>untuk</a:t>
            </a:r>
            <a:r>
              <a:rPr lang="en-US" i="1" dirty="0" smtClean="0"/>
              <a:t> </a:t>
            </a:r>
            <a:r>
              <a:rPr lang="en-US" i="1" dirty="0" err="1" smtClean="0"/>
              <a:t>periode</a:t>
            </a:r>
            <a:r>
              <a:rPr lang="en-US" i="1" dirty="0" smtClean="0"/>
              <a:t> </a:t>
            </a:r>
            <a:r>
              <a:rPr lang="en-US" i="1" dirty="0" err="1" smtClean="0"/>
              <a:t>kontrak</a:t>
            </a:r>
            <a:r>
              <a:rPr lang="en-US" i="1" dirty="0" smtClean="0"/>
              <a:t> yang </a:t>
            </a:r>
            <a:r>
              <a:rPr lang="en-US" i="1" dirty="0" err="1" smtClean="0"/>
              <a:t>tersisa</a:t>
            </a:r>
            <a:r>
              <a:rPr lang="en-US" i="1"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PENGUNGKAPAN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Pengungkapan</a:t>
            </a:r>
            <a:r>
              <a:rPr lang="en-US" dirty="0" smtClean="0"/>
              <a:t> yang </a:t>
            </a:r>
            <a:r>
              <a:rPr lang="en-US" dirty="0" err="1" smtClean="0"/>
              <a:t>diwajibkan</a:t>
            </a:r>
            <a:r>
              <a:rPr lang="en-US" dirty="0" smtClean="0"/>
              <a:t> </a:t>
            </a:r>
            <a:r>
              <a:rPr lang="en-US" dirty="0" err="1" smtClean="0"/>
              <a:t>oleh</a:t>
            </a:r>
            <a:r>
              <a:rPr lang="en-US" dirty="0" smtClean="0"/>
              <a:t> FAS 133 </a:t>
            </a:r>
            <a:r>
              <a:rPr lang="en-US" dirty="0" err="1" smtClean="0"/>
              <a:t>dan</a:t>
            </a:r>
            <a:r>
              <a:rPr lang="en-US" dirty="0" smtClean="0"/>
              <a:t> IAS 39 </a:t>
            </a:r>
            <a:r>
              <a:rPr lang="en-US" dirty="0" err="1" smtClean="0"/>
              <a:t>sedikit</a:t>
            </a:r>
            <a:r>
              <a:rPr lang="en-US" dirty="0" smtClean="0"/>
              <a:t> </a:t>
            </a:r>
            <a:r>
              <a:rPr lang="en-US" dirty="0" err="1" smtClean="0"/>
              <a:t>banyak</a:t>
            </a:r>
            <a:r>
              <a:rPr lang="en-US" dirty="0" smtClean="0"/>
              <a:t> </a:t>
            </a:r>
            <a:r>
              <a:rPr lang="en-US" dirty="0" err="1" smtClean="0"/>
              <a:t>telah</a:t>
            </a:r>
            <a:r>
              <a:rPr lang="en-US" dirty="0" smtClean="0"/>
              <a:t> </a:t>
            </a:r>
            <a:r>
              <a:rPr lang="en-US" dirty="0" err="1" smtClean="0"/>
              <a:t>menyelesaikan</a:t>
            </a:r>
            <a:r>
              <a:rPr lang="en-US" dirty="0" smtClean="0"/>
              <a:t> </a:t>
            </a:r>
            <a:r>
              <a:rPr lang="en-US" dirty="0" err="1" smtClean="0"/>
              <a:t>masalah</a:t>
            </a:r>
            <a:r>
              <a:rPr lang="en-US" dirty="0" smtClean="0"/>
              <a:t> </a:t>
            </a:r>
            <a:r>
              <a:rPr lang="en-US" dirty="0" err="1" smtClean="0"/>
              <a:t>ini</a:t>
            </a:r>
            <a:r>
              <a:rPr lang="en-US" dirty="0" smtClean="0"/>
              <a:t>. </a:t>
            </a:r>
            <a:r>
              <a:rPr lang="en-US" dirty="0" err="1" smtClean="0"/>
              <a:t>Pengungkapan</a:t>
            </a:r>
            <a:r>
              <a:rPr lang="en-US" dirty="0" smtClean="0"/>
              <a:t> </a:t>
            </a:r>
            <a:r>
              <a:rPr lang="en-US" dirty="0" err="1" smtClean="0"/>
              <a:t>itu</a:t>
            </a:r>
            <a:r>
              <a:rPr lang="en-US" dirty="0" smtClean="0"/>
              <a:t> </a:t>
            </a:r>
            <a:r>
              <a:rPr lang="en-US" dirty="0" err="1" smtClean="0"/>
              <a:t>antara</a:t>
            </a:r>
            <a:r>
              <a:rPr lang="en-US" dirty="0" smtClean="0"/>
              <a:t> lain: </a:t>
            </a:r>
          </a:p>
          <a:p>
            <a:r>
              <a:rPr lang="en-US" dirty="0" smtClean="0"/>
              <a:t> </a:t>
            </a:r>
            <a:r>
              <a:rPr lang="en-US" dirty="0" err="1" smtClean="0"/>
              <a:t>Tujuan</a:t>
            </a:r>
            <a:r>
              <a:rPr lang="en-US" dirty="0" smtClean="0"/>
              <a:t> </a:t>
            </a:r>
            <a:r>
              <a:rPr lang="en-US" dirty="0" err="1" smtClean="0"/>
              <a:t>dan</a:t>
            </a:r>
            <a:r>
              <a:rPr lang="en-US" dirty="0" smtClean="0"/>
              <a:t> </a:t>
            </a:r>
            <a:r>
              <a:rPr lang="en-US" dirty="0" err="1" smtClean="0"/>
              <a:t>strategi</a:t>
            </a:r>
            <a:r>
              <a:rPr lang="en-US" dirty="0" smtClean="0"/>
              <a:t> </a:t>
            </a:r>
            <a:r>
              <a:rPr lang="en-US" dirty="0" err="1" smtClean="0"/>
              <a:t>manajemen</a:t>
            </a:r>
            <a:r>
              <a:rPr lang="en-US" dirty="0" smtClean="0"/>
              <a:t> </a:t>
            </a:r>
            <a:r>
              <a:rPr lang="en-US" dirty="0" err="1" smtClean="0"/>
              <a:t>risiko</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transaksi</a:t>
            </a:r>
            <a:r>
              <a:rPr lang="en-US" dirty="0" smtClean="0"/>
              <a:t> </a:t>
            </a:r>
            <a:r>
              <a:rPr lang="en-US" dirty="0" err="1" smtClean="0"/>
              <a:t>lindunga</a:t>
            </a:r>
            <a:r>
              <a:rPr lang="en-US" dirty="0" smtClean="0"/>
              <a:t> </a:t>
            </a:r>
            <a:r>
              <a:rPr lang="en-US" dirty="0" err="1" smtClean="0"/>
              <a:t>nilai</a:t>
            </a:r>
            <a:r>
              <a:rPr lang="en-US" dirty="0" smtClean="0"/>
              <a:t> </a:t>
            </a:r>
          </a:p>
          <a:p>
            <a:r>
              <a:rPr lang="en-US" dirty="0" smtClean="0"/>
              <a:t> </a:t>
            </a:r>
            <a:r>
              <a:rPr lang="en-US" dirty="0" err="1" smtClean="0"/>
              <a:t>Deskripsi</a:t>
            </a:r>
            <a:r>
              <a:rPr lang="en-US" dirty="0" smtClean="0"/>
              <a:t> pos-pos yang </a:t>
            </a:r>
            <a:r>
              <a:rPr lang="en-US" dirty="0" err="1" smtClean="0"/>
              <a:t>dilindung</a:t>
            </a:r>
            <a:r>
              <a:rPr lang="en-US" dirty="0" smtClean="0"/>
              <a:t> </a:t>
            </a:r>
            <a:r>
              <a:rPr lang="en-US" dirty="0" err="1" smtClean="0"/>
              <a:t>nilai</a:t>
            </a:r>
            <a:r>
              <a:rPr lang="en-US" dirty="0" smtClean="0"/>
              <a:t> </a:t>
            </a:r>
          </a:p>
          <a:p>
            <a:r>
              <a:rPr lang="en-US" dirty="0" smtClean="0"/>
              <a:t> </a:t>
            </a:r>
            <a:r>
              <a:rPr lang="en-US" dirty="0" err="1" smtClean="0"/>
              <a:t>Identifikasi</a:t>
            </a:r>
            <a:r>
              <a:rPr lang="en-US" dirty="0" smtClean="0"/>
              <a:t> </a:t>
            </a:r>
            <a:r>
              <a:rPr lang="en-US" dirty="0" err="1" smtClean="0"/>
              <a:t>risiko</a:t>
            </a:r>
            <a:r>
              <a:rPr lang="en-US" dirty="0" smtClean="0"/>
              <a:t> </a:t>
            </a:r>
            <a:r>
              <a:rPr lang="en-US" dirty="0" err="1" smtClean="0"/>
              <a:t>pasar</a:t>
            </a:r>
            <a:r>
              <a:rPr lang="en-US" dirty="0" smtClean="0"/>
              <a:t> </a:t>
            </a:r>
            <a:r>
              <a:rPr lang="en-US" dirty="0" err="1" smtClean="0"/>
              <a:t>dari</a:t>
            </a:r>
            <a:r>
              <a:rPr lang="en-US" dirty="0" smtClean="0"/>
              <a:t> pos-pos yang </a:t>
            </a:r>
            <a:r>
              <a:rPr lang="en-US" dirty="0" err="1" smtClean="0"/>
              <a:t>dilindung</a:t>
            </a:r>
            <a:r>
              <a:rPr lang="en-US" dirty="0" smtClean="0"/>
              <a:t> </a:t>
            </a:r>
            <a:r>
              <a:rPr lang="en-US" dirty="0" err="1" smtClean="0"/>
              <a:t>nilai</a:t>
            </a:r>
            <a:r>
              <a:rPr lang="en-US" dirty="0" smtClean="0"/>
              <a:t> </a:t>
            </a:r>
          </a:p>
          <a:p>
            <a:r>
              <a:rPr lang="de-DE" dirty="0" smtClean="0"/>
              <a:t> Deskripsi mengenai instrumen lindung nilai </a:t>
            </a:r>
          </a:p>
          <a:p>
            <a:r>
              <a:rPr lang="en-US" dirty="0" smtClean="0"/>
              <a:t> </a:t>
            </a:r>
            <a:r>
              <a:rPr lang="en-US" dirty="0" err="1" smtClean="0"/>
              <a:t>Jumlah</a:t>
            </a:r>
            <a:r>
              <a:rPr lang="en-US" dirty="0" smtClean="0"/>
              <a:t> yang </a:t>
            </a:r>
            <a:r>
              <a:rPr lang="en-US" dirty="0" err="1" smtClean="0"/>
              <a:t>tidak</a:t>
            </a:r>
            <a:r>
              <a:rPr lang="en-US" dirty="0" smtClean="0"/>
              <a:t> </a:t>
            </a:r>
            <a:r>
              <a:rPr lang="en-US" dirty="0" err="1" smtClean="0"/>
              <a:t>dimasukkan</a:t>
            </a:r>
            <a:r>
              <a:rPr lang="en-US" dirty="0" smtClean="0"/>
              <a:t> </a:t>
            </a:r>
            <a:r>
              <a:rPr lang="en-US" dirty="0" err="1" smtClean="0"/>
              <a:t>dalam</a:t>
            </a:r>
            <a:r>
              <a:rPr lang="en-US" dirty="0" smtClean="0"/>
              <a:t> </a:t>
            </a:r>
            <a:r>
              <a:rPr lang="en-US" dirty="0" err="1" smtClean="0"/>
              <a:t>penilaian</a:t>
            </a:r>
            <a:r>
              <a:rPr lang="en-US" dirty="0" smtClean="0"/>
              <a:t> </a:t>
            </a:r>
            <a:r>
              <a:rPr lang="en-US" dirty="0" err="1" smtClean="0"/>
              <a:t>efektivitas</a:t>
            </a:r>
            <a:r>
              <a:rPr lang="en-US" dirty="0" smtClean="0"/>
              <a:t> </a:t>
            </a:r>
            <a:r>
              <a:rPr lang="en-US" dirty="0" err="1" smtClean="0"/>
              <a:t>lindung</a:t>
            </a:r>
            <a:r>
              <a:rPr lang="en-US" dirty="0" smtClean="0"/>
              <a:t> </a:t>
            </a:r>
            <a:r>
              <a:rPr lang="en-US" dirty="0" err="1" smtClean="0"/>
              <a:t>nilai</a:t>
            </a:r>
            <a:r>
              <a:rPr lang="en-US" dirty="0" smtClean="0"/>
              <a:t> </a:t>
            </a:r>
          </a:p>
          <a:p>
            <a:r>
              <a:rPr lang="en-US" dirty="0" smtClean="0"/>
              <a:t> </a:t>
            </a:r>
            <a:r>
              <a:rPr lang="en-US" dirty="0" err="1" smtClean="0"/>
              <a:t>Justifikasi</a:t>
            </a:r>
            <a:r>
              <a:rPr lang="en-US" dirty="0" smtClean="0"/>
              <a:t> </a:t>
            </a:r>
            <a:r>
              <a:rPr lang="en-US" dirty="0" err="1" smtClean="0"/>
              <a:t>awal</a:t>
            </a:r>
            <a:r>
              <a:rPr lang="en-US" dirty="0" smtClean="0"/>
              <a:t> (</a:t>
            </a:r>
            <a:r>
              <a:rPr lang="en-US" dirty="0" err="1" smtClean="0"/>
              <a:t>apriori</a:t>
            </a:r>
            <a:r>
              <a:rPr lang="en-US" dirty="0" smtClean="0"/>
              <a:t>) </a:t>
            </a:r>
            <a:r>
              <a:rPr lang="en-US" dirty="0" err="1" smtClean="0"/>
              <a:t>bahwa</a:t>
            </a:r>
            <a:r>
              <a:rPr lang="en-US" dirty="0" smtClean="0"/>
              <a:t> </a:t>
            </a:r>
            <a:r>
              <a:rPr lang="en-US" dirty="0" err="1" smtClean="0"/>
              <a:t>hubungan</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tersebut</a:t>
            </a:r>
            <a:r>
              <a:rPr lang="en-US" dirty="0" smtClean="0"/>
              <a:t> </a:t>
            </a:r>
            <a:r>
              <a:rPr lang="en-US" dirty="0" err="1" smtClean="0"/>
              <a:t>akan</a:t>
            </a:r>
            <a:r>
              <a:rPr lang="en-US" dirty="0" smtClean="0"/>
              <a:t> </a:t>
            </a:r>
            <a:r>
              <a:rPr lang="en-US" dirty="0" err="1" smtClean="0"/>
              <a:t>sangat</a:t>
            </a:r>
            <a:r>
              <a:rPr lang="en-US" dirty="0" smtClean="0"/>
              <a:t> </a:t>
            </a:r>
            <a:r>
              <a:rPr lang="en-US" dirty="0" err="1" smtClean="0"/>
              <a:t>afektif</a:t>
            </a:r>
            <a:r>
              <a:rPr lang="en-US" dirty="0" smtClean="0"/>
              <a:t> </a:t>
            </a:r>
            <a:r>
              <a:rPr lang="en-US" dirty="0" err="1" smtClean="0"/>
              <a:t>untuk</a:t>
            </a:r>
            <a:r>
              <a:rPr lang="en-US" dirty="0" smtClean="0"/>
              <a:t> </a:t>
            </a:r>
            <a:r>
              <a:rPr lang="en-US" dirty="0" err="1" smtClean="0"/>
              <a:t>meminimalkan</a:t>
            </a:r>
            <a:r>
              <a:rPr lang="en-US" dirty="0" smtClean="0"/>
              <a:t> </a:t>
            </a:r>
            <a:r>
              <a:rPr lang="en-US" dirty="0" err="1" smtClean="0"/>
              <a:t>risiko</a:t>
            </a:r>
            <a:r>
              <a:rPr lang="en-US" dirty="0" smtClean="0"/>
              <a:t> </a:t>
            </a:r>
            <a:r>
              <a:rPr lang="en-US" dirty="0" err="1" smtClean="0"/>
              <a:t>pasar</a:t>
            </a:r>
            <a:r>
              <a:rPr lang="en-US" dirty="0" smtClean="0"/>
              <a:t> </a:t>
            </a:r>
          </a:p>
          <a:p>
            <a:r>
              <a:rPr lang="en-US" dirty="0" smtClean="0"/>
              <a:t> </a:t>
            </a:r>
            <a:r>
              <a:rPr lang="en-US" dirty="0" err="1" smtClean="0"/>
              <a:t>Penilai</a:t>
            </a:r>
            <a:r>
              <a:rPr lang="en-US" dirty="0" smtClean="0"/>
              <a:t> </a:t>
            </a:r>
            <a:r>
              <a:rPr lang="en-US" dirty="0" err="1" smtClean="0"/>
              <a:t>berjalan</a:t>
            </a:r>
            <a:r>
              <a:rPr lang="en-US" dirty="0" smtClean="0"/>
              <a:t> </a:t>
            </a:r>
            <a:r>
              <a:rPr lang="en-US" dirty="0" err="1" smtClean="0"/>
              <a:t>mengenai</a:t>
            </a:r>
            <a:r>
              <a:rPr lang="en-US" dirty="0" smtClean="0"/>
              <a:t> </a:t>
            </a:r>
            <a:r>
              <a:rPr lang="en-US" dirty="0" err="1" smtClean="0"/>
              <a:t>efektivitas</a:t>
            </a:r>
            <a:r>
              <a:rPr lang="en-US" dirty="0" smtClean="0"/>
              <a:t> </a:t>
            </a:r>
            <a:r>
              <a:rPr lang="en-US" dirty="0" err="1" smtClean="0"/>
              <a:t>lindung</a:t>
            </a:r>
            <a:r>
              <a:rPr lang="en-US" dirty="0" smtClean="0"/>
              <a:t> </a:t>
            </a:r>
            <a:r>
              <a:rPr lang="en-US" dirty="0" err="1" smtClean="0"/>
              <a:t>nilai</a:t>
            </a:r>
            <a:r>
              <a:rPr lang="en-US" dirty="0" smtClean="0"/>
              <a:t> </a:t>
            </a:r>
            <a:r>
              <a:rPr lang="en-US" dirty="0" err="1" smtClean="0"/>
              <a:t>aktual</a:t>
            </a:r>
            <a:r>
              <a:rPr lang="en-US" dirty="0" smtClean="0"/>
              <a:t> </a:t>
            </a:r>
            <a:r>
              <a:rPr lang="en-US" dirty="0" err="1" smtClean="0"/>
              <a:t>dari</a:t>
            </a:r>
            <a:r>
              <a:rPr lang="en-US" dirty="0" smtClean="0"/>
              <a:t> </a:t>
            </a:r>
            <a:r>
              <a:rPr lang="en-US" dirty="0" err="1" smtClean="0"/>
              <a:t>seluruh</a:t>
            </a:r>
            <a:r>
              <a:rPr lang="en-US" dirty="0" smtClean="0"/>
              <a:t> </a:t>
            </a:r>
            <a:r>
              <a:rPr lang="en-US" dirty="0" err="1" smtClean="0"/>
              <a:t>derivatif</a:t>
            </a:r>
            <a:r>
              <a:rPr lang="en-US" dirty="0" smtClean="0"/>
              <a:t> yang </a:t>
            </a:r>
            <a:r>
              <a:rPr lang="en-US" dirty="0" err="1" smtClean="0"/>
              <a:t>digunakan</a:t>
            </a:r>
            <a:r>
              <a:rPr lang="en-US" dirty="0" smtClean="0"/>
              <a:t> </a:t>
            </a:r>
            <a:r>
              <a:rPr lang="en-US" dirty="0" err="1" smtClean="0"/>
              <a:t>selama</a:t>
            </a:r>
            <a:r>
              <a:rPr lang="en-US" dirty="0" smtClean="0"/>
              <a:t> </a:t>
            </a:r>
            <a:r>
              <a:rPr lang="en-US" dirty="0" err="1" smtClean="0"/>
              <a:t>periode</a:t>
            </a:r>
            <a:r>
              <a:rPr lang="en-US" dirty="0" smtClean="0"/>
              <a:t> </a:t>
            </a:r>
            <a:r>
              <a:rPr lang="en-US" dirty="0" err="1" smtClean="0"/>
              <a:t>berjalan</a:t>
            </a:r>
            <a:r>
              <a:rPr lang="en-US"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Sistem</a:t>
            </a:r>
            <a:r>
              <a:rPr lang="en-US" b="1" dirty="0" smtClean="0"/>
              <a:t> </a:t>
            </a:r>
            <a:r>
              <a:rPr lang="en-US" b="1" dirty="0" err="1" smtClean="0"/>
              <a:t>Pelaporan</a:t>
            </a:r>
            <a:r>
              <a:rPr lang="en-US" b="1" dirty="0" smtClean="0"/>
              <a:t> </a:t>
            </a:r>
            <a:endParaRPr lang="en-US" dirty="0"/>
          </a:p>
        </p:txBody>
      </p:sp>
      <p:sp>
        <p:nvSpPr>
          <p:cNvPr id="3" name="Content Placeholder 2"/>
          <p:cNvSpPr>
            <a:spLocks noGrp="1"/>
          </p:cNvSpPr>
          <p:nvPr>
            <p:ph idx="1"/>
          </p:nvPr>
        </p:nvSpPr>
        <p:spPr/>
        <p:txBody>
          <a:bodyPr/>
          <a:lstStyle/>
          <a:p>
            <a:r>
              <a:rPr lang="en-US" dirty="0" err="1" smtClean="0"/>
              <a:t>Sistem</a:t>
            </a:r>
            <a:r>
              <a:rPr lang="en-US" dirty="0" smtClean="0"/>
              <a:t> </a:t>
            </a:r>
            <a:r>
              <a:rPr lang="en-US" dirty="0" err="1" smtClean="0"/>
              <a:t>pelaporan</a:t>
            </a:r>
            <a:r>
              <a:rPr lang="en-US" dirty="0" smtClean="0"/>
              <a:t> </a:t>
            </a:r>
            <a:r>
              <a:rPr lang="en-US" dirty="0" err="1" smtClean="0"/>
              <a:t>risiko</a:t>
            </a:r>
            <a:r>
              <a:rPr lang="en-US" dirty="0" smtClean="0"/>
              <a:t> </a:t>
            </a:r>
            <a:r>
              <a:rPr lang="en-US" dirty="0" err="1" smtClean="0"/>
              <a:t>keuangan</a:t>
            </a:r>
            <a:r>
              <a:rPr lang="en-US" dirty="0" smtClean="0"/>
              <a:t> </a:t>
            </a:r>
            <a:r>
              <a:rPr lang="en-US" dirty="0" err="1" smtClean="0"/>
              <a:t>harus</a:t>
            </a:r>
            <a:r>
              <a:rPr lang="en-US" dirty="0" smtClean="0"/>
              <a:t> </a:t>
            </a:r>
            <a:r>
              <a:rPr lang="en-US" dirty="0" err="1" smtClean="0"/>
              <a:t>dapat</a:t>
            </a:r>
            <a:r>
              <a:rPr lang="en-US" dirty="0" smtClean="0"/>
              <a:t> </a:t>
            </a:r>
            <a:r>
              <a:rPr lang="en-US" dirty="0" err="1" smtClean="0"/>
              <a:t>merekonsiliasikan</a:t>
            </a:r>
            <a:r>
              <a:rPr lang="en-US" dirty="0" smtClean="0"/>
              <a:t> </a:t>
            </a:r>
            <a:r>
              <a:rPr lang="en-US" dirty="0" err="1" smtClean="0"/>
              <a:t>sistem</a:t>
            </a:r>
            <a:r>
              <a:rPr lang="en-US" dirty="0" smtClean="0"/>
              <a:t> </a:t>
            </a:r>
            <a:r>
              <a:rPr lang="en-US" dirty="0" err="1" smtClean="0"/>
              <a:t>pelaporan</a:t>
            </a:r>
            <a:r>
              <a:rPr lang="en-US" dirty="0" smtClean="0"/>
              <a:t> internal. Hal </a:t>
            </a:r>
            <a:r>
              <a:rPr lang="en-US" dirty="0" err="1" smtClean="0"/>
              <a:t>ini</a:t>
            </a:r>
            <a:r>
              <a:rPr lang="en-US" dirty="0" smtClean="0"/>
              <a:t> </a:t>
            </a:r>
            <a:r>
              <a:rPr lang="en-US" dirty="0" err="1" smtClean="0"/>
              <a:t>umumnya</a:t>
            </a:r>
            <a:r>
              <a:rPr lang="en-US" dirty="0" smtClean="0"/>
              <a:t> </a:t>
            </a:r>
            <a:r>
              <a:rPr lang="en-US" dirty="0" err="1" smtClean="0"/>
              <a:t>merupakan</a:t>
            </a:r>
            <a:r>
              <a:rPr lang="en-US" dirty="0" smtClean="0"/>
              <a:t> </a:t>
            </a:r>
            <a:r>
              <a:rPr lang="en-US" dirty="0" err="1" smtClean="0"/>
              <a:t>wilayah</a:t>
            </a:r>
            <a:r>
              <a:rPr lang="en-US" dirty="0" smtClean="0"/>
              <a:t> </a:t>
            </a:r>
            <a:r>
              <a:rPr lang="en-US" dirty="0" err="1" smtClean="0"/>
              <a:t>kekuasaan</a:t>
            </a:r>
            <a:r>
              <a:rPr lang="en-US" dirty="0" smtClean="0"/>
              <a:t> </a:t>
            </a:r>
            <a:r>
              <a:rPr lang="en-US" dirty="0" err="1" smtClean="0"/>
              <a:t>departemen</a:t>
            </a:r>
            <a:r>
              <a:rPr lang="en-US" dirty="0" smtClean="0"/>
              <a:t> </a:t>
            </a:r>
            <a:r>
              <a:rPr lang="en-US" dirty="0" err="1" smtClean="0"/>
              <a:t>kontroler</a:t>
            </a:r>
            <a:r>
              <a:rPr lang="en-US" dirty="0" smtClean="0"/>
              <a:t> </a:t>
            </a:r>
            <a:r>
              <a:rPr lang="en-US" dirty="0" err="1" smtClean="0"/>
              <a:t>perusahaan</a:t>
            </a:r>
            <a:r>
              <a:rPr lang="en-US" dirty="0" smtClean="0"/>
              <a:t>. </a:t>
            </a:r>
            <a:r>
              <a:rPr lang="en-US" dirty="0" err="1" smtClean="0"/>
              <a:t>Pendekatan</a:t>
            </a:r>
            <a:r>
              <a:rPr lang="en-US" dirty="0" smtClean="0"/>
              <a:t> </a:t>
            </a:r>
            <a:r>
              <a:rPr lang="en-US" dirty="0" err="1" smtClean="0"/>
              <a:t>tim</a:t>
            </a:r>
            <a:r>
              <a:rPr lang="en-US" dirty="0" smtClean="0"/>
              <a:t> </a:t>
            </a:r>
            <a:r>
              <a:rPr lang="en-US" dirty="0" err="1" smtClean="0"/>
              <a:t>merupakan</a:t>
            </a:r>
            <a:r>
              <a:rPr lang="en-US" dirty="0" smtClean="0"/>
              <a:t> </a:t>
            </a:r>
            <a:r>
              <a:rPr lang="en-US" dirty="0" err="1" smtClean="0"/>
              <a:t>cara</a:t>
            </a:r>
            <a:r>
              <a:rPr lang="en-US" dirty="0" smtClean="0"/>
              <a:t> yang </a:t>
            </a:r>
            <a:r>
              <a:rPr lang="en-US" dirty="0" err="1" smtClean="0"/>
              <a:t>efektif</a:t>
            </a:r>
            <a:r>
              <a:rPr lang="en-US" dirty="0" smtClean="0"/>
              <a:t> </a:t>
            </a:r>
            <a:r>
              <a:rPr lang="en-US" dirty="0" err="1" smtClean="0"/>
              <a:t>dalam</a:t>
            </a:r>
            <a:r>
              <a:rPr lang="en-US" dirty="0" smtClean="0"/>
              <a:t> </a:t>
            </a:r>
            <a:r>
              <a:rPr lang="en-US" dirty="0" err="1" smtClean="0"/>
              <a:t>merumuskan</a:t>
            </a:r>
            <a:r>
              <a:rPr lang="en-US" dirty="0" smtClean="0"/>
              <a:t> </a:t>
            </a:r>
            <a:r>
              <a:rPr lang="en-US" dirty="0" err="1" smtClean="0"/>
              <a:t>tujuan</a:t>
            </a:r>
            <a:r>
              <a:rPr lang="en-US" dirty="0" smtClean="0"/>
              <a:t> </a:t>
            </a:r>
            <a:r>
              <a:rPr lang="en-US" dirty="0" err="1" smtClean="0"/>
              <a:t>risiko</a:t>
            </a:r>
            <a:r>
              <a:rPr lang="en-US" dirty="0" smtClean="0"/>
              <a:t> </a:t>
            </a:r>
            <a:r>
              <a:rPr lang="en-US" dirty="0" err="1" smtClean="0"/>
              <a:t>keuangan</a:t>
            </a:r>
            <a:r>
              <a:rPr lang="en-US" dirty="0" smtClean="0"/>
              <a:t>, </a:t>
            </a:r>
            <a:r>
              <a:rPr lang="en-US" dirty="0" err="1" smtClean="0"/>
              <a:t>standar</a:t>
            </a:r>
            <a:r>
              <a:rPr lang="en-US" dirty="0" smtClean="0"/>
              <a:t> </a:t>
            </a:r>
            <a:r>
              <a:rPr lang="en-US" dirty="0" err="1" smtClean="0"/>
              <a:t>kinerja</a:t>
            </a:r>
            <a:r>
              <a:rPr lang="en-US" dirty="0" smtClean="0"/>
              <a:t>, </a:t>
            </a:r>
            <a:r>
              <a:rPr lang="en-US" dirty="0" err="1" smtClean="0"/>
              <a:t>serta</a:t>
            </a:r>
            <a:r>
              <a:rPr lang="en-US" dirty="0" smtClean="0"/>
              <a:t> </a:t>
            </a:r>
            <a:r>
              <a:rPr lang="en-US" dirty="0" err="1" smtClean="0"/>
              <a:t>sistem</a:t>
            </a:r>
            <a:r>
              <a:rPr lang="en-US" smtClean="0"/>
              <a:t> pengawasan</a:t>
            </a:r>
            <a:r>
              <a:rPr lang="en-US" dirty="0" smtClean="0"/>
              <a:t> </a:t>
            </a:r>
            <a:r>
              <a:rPr lang="en-US" dirty="0" err="1" smtClean="0"/>
              <a:t>dan</a:t>
            </a:r>
            <a:r>
              <a:rPr lang="en-US" dirty="0" smtClean="0"/>
              <a:t> </a:t>
            </a:r>
            <a:r>
              <a:rPr lang="en-US" dirty="0" err="1" smtClean="0"/>
              <a:t>pelaporan</a:t>
            </a:r>
            <a:r>
              <a:rPr lang="en-US" dirty="0" smtClean="0"/>
              <a:t>. </a:t>
            </a:r>
            <a:r>
              <a:rPr lang="en-US" dirty="0" err="1" smtClean="0"/>
              <a:t>Manajemen</a:t>
            </a:r>
            <a:r>
              <a:rPr lang="en-US" dirty="0" smtClean="0"/>
              <a:t> </a:t>
            </a:r>
            <a:r>
              <a:rPr lang="en-US" dirty="0" err="1" smtClean="0"/>
              <a:t>risiko</a:t>
            </a:r>
            <a:r>
              <a:rPr lang="en-US" dirty="0" smtClean="0"/>
              <a:t> </a:t>
            </a:r>
            <a:r>
              <a:rPr lang="en-US" dirty="0" err="1" smtClean="0"/>
              <a:t>keuangan</a:t>
            </a:r>
            <a:r>
              <a:rPr lang="en-US" dirty="0" smtClean="0"/>
              <a:t> </a:t>
            </a:r>
            <a:r>
              <a:rPr lang="en-US" dirty="0" err="1" smtClean="0"/>
              <a:t>merupakan</a:t>
            </a:r>
            <a:r>
              <a:rPr lang="en-US" dirty="0" smtClean="0"/>
              <a:t> </a:t>
            </a:r>
            <a:r>
              <a:rPr lang="en-US" dirty="0" err="1" smtClean="0"/>
              <a:t>contoh</a:t>
            </a:r>
            <a:r>
              <a:rPr lang="en-US" dirty="0" smtClean="0"/>
              <a:t> </a:t>
            </a:r>
            <a:r>
              <a:rPr lang="en-US" dirty="0" err="1" smtClean="0"/>
              <a:t>utama</a:t>
            </a:r>
            <a:r>
              <a:rPr lang="en-US" dirty="0" smtClean="0"/>
              <a:t> </a:t>
            </a:r>
            <a:r>
              <a:rPr lang="en-US" dirty="0" err="1" smtClean="0"/>
              <a:t>di</a:t>
            </a:r>
            <a:r>
              <a:rPr lang="en-US" dirty="0" smtClean="0"/>
              <a:t> </a:t>
            </a:r>
            <a:r>
              <a:rPr lang="en-US" dirty="0" err="1" smtClean="0"/>
              <a:t>mana</a:t>
            </a:r>
            <a:r>
              <a:rPr lang="en-US" dirty="0" smtClean="0"/>
              <a:t> </a:t>
            </a:r>
            <a:r>
              <a:rPr lang="en-US" dirty="0" err="1" smtClean="0"/>
              <a:t>keuangan</a:t>
            </a:r>
            <a:r>
              <a:rPr lang="en-US" dirty="0" smtClean="0"/>
              <a:t> </a:t>
            </a:r>
            <a:r>
              <a:rPr lang="en-US" dirty="0" err="1" smtClean="0"/>
              <a:t>perusahaan</a:t>
            </a:r>
            <a:r>
              <a:rPr lang="en-US" dirty="0" smtClean="0"/>
              <a:t> </a:t>
            </a:r>
            <a:r>
              <a:rPr lang="en-US" dirty="0" err="1" smtClean="0"/>
              <a:t>dan</a:t>
            </a:r>
            <a:r>
              <a:rPr lang="en-US" dirty="0" smtClean="0"/>
              <a:t> </a:t>
            </a:r>
            <a:r>
              <a:rPr lang="en-US" dirty="0" err="1" smtClean="0"/>
              <a:t>akuntansi</a:t>
            </a:r>
            <a:r>
              <a:rPr lang="en-US" dirty="0" smtClean="0"/>
              <a:t> </a:t>
            </a:r>
            <a:r>
              <a:rPr lang="en-US" dirty="0" err="1" smtClean="0"/>
              <a:t>sangat</a:t>
            </a:r>
            <a:r>
              <a:rPr lang="en-US" dirty="0" smtClean="0"/>
              <a:t> </a:t>
            </a:r>
            <a:r>
              <a:rPr lang="en-US" dirty="0" err="1" smtClean="0"/>
              <a:t>berkaitan</a:t>
            </a:r>
            <a:r>
              <a:rPr lang="en-US" dirty="0" smtClean="0"/>
              <a:t> </a:t>
            </a:r>
            <a:r>
              <a:rPr lang="en-US" dirty="0" err="1" smtClean="0"/>
              <a:t>erat</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sz="3200" dirty="0" err="1" smtClean="0"/>
              <a:t>Risiko</a:t>
            </a:r>
            <a:r>
              <a:rPr lang="en-US" sz="3200" dirty="0" smtClean="0"/>
              <a:t> </a:t>
            </a:r>
            <a:r>
              <a:rPr lang="en-US" sz="3200" dirty="0" err="1" smtClean="0"/>
              <a:t>pasar</a:t>
            </a:r>
            <a:endParaRPr lang="en-US" sz="3200" dirty="0"/>
          </a:p>
        </p:txBody>
      </p:sp>
      <p:sp>
        <p:nvSpPr>
          <p:cNvPr id="3" name="Content Placeholder 2"/>
          <p:cNvSpPr>
            <a:spLocks noGrp="1"/>
          </p:cNvSpPr>
          <p:nvPr>
            <p:ph idx="1"/>
          </p:nvPr>
        </p:nvSpPr>
        <p:spPr>
          <a:xfrm>
            <a:off x="457200" y="1524000"/>
            <a:ext cx="8229600" cy="4800600"/>
          </a:xfrm>
        </p:spPr>
        <p:txBody>
          <a:bodyPr>
            <a:normAutofit/>
          </a:bodyPr>
          <a:lstStyle/>
          <a:p>
            <a:endParaRPr lang="en-US" sz="1800" dirty="0" smtClean="0"/>
          </a:p>
          <a:p>
            <a:pPr lvl="1"/>
            <a:r>
              <a:rPr lang="en-US" sz="1800" b="1" dirty="0" err="1" smtClean="0"/>
              <a:t>Risiko</a:t>
            </a:r>
            <a:r>
              <a:rPr lang="en-US" sz="1800" b="1" dirty="0" smtClean="0"/>
              <a:t> </a:t>
            </a:r>
            <a:r>
              <a:rPr lang="en-US" sz="1800" b="1" dirty="0" err="1" smtClean="0"/>
              <a:t>pajak</a:t>
            </a:r>
            <a:r>
              <a:rPr lang="en-US" sz="1800" b="1" dirty="0" smtClean="0"/>
              <a:t> </a:t>
            </a:r>
            <a:r>
              <a:rPr lang="en-US" sz="1800" dirty="0" err="1" smtClean="0"/>
              <a:t>merupakan</a:t>
            </a:r>
            <a:r>
              <a:rPr lang="en-US" sz="1800" dirty="0" smtClean="0"/>
              <a:t> </a:t>
            </a:r>
            <a:r>
              <a:rPr lang="en-US" sz="1800" dirty="0" err="1" smtClean="0"/>
              <a:t>risiko</a:t>
            </a:r>
            <a:r>
              <a:rPr lang="en-US" sz="1800" dirty="0" smtClean="0"/>
              <a:t> </a:t>
            </a:r>
            <a:r>
              <a:rPr lang="en-US" sz="1800" dirty="0" err="1" smtClean="0"/>
              <a:t>bahwa</a:t>
            </a:r>
            <a:r>
              <a:rPr lang="en-US" sz="1800" dirty="0" smtClean="0"/>
              <a:t> </a:t>
            </a:r>
            <a:r>
              <a:rPr lang="en-US" sz="1800" dirty="0" err="1" smtClean="0"/>
              <a:t>transaksi</a:t>
            </a:r>
            <a:r>
              <a:rPr lang="en-US" sz="1800" dirty="0" smtClean="0"/>
              <a:t> </a:t>
            </a:r>
            <a:r>
              <a:rPr lang="en-US" sz="1800" dirty="0" err="1" smtClean="0"/>
              <a:t>lindung</a:t>
            </a:r>
            <a:r>
              <a:rPr lang="en-US" sz="1800" dirty="0" smtClean="0"/>
              <a:t> </a:t>
            </a:r>
            <a:r>
              <a:rPr lang="en-US" sz="1800" dirty="0" err="1" smtClean="0"/>
              <a:t>nilai</a:t>
            </a:r>
            <a:r>
              <a:rPr lang="en-US" sz="1800" dirty="0" smtClean="0"/>
              <a:t> </a:t>
            </a:r>
            <a:r>
              <a:rPr lang="en-US" sz="1800" dirty="0" err="1" smtClean="0"/>
              <a:t>tertentu</a:t>
            </a:r>
            <a:r>
              <a:rPr lang="en-US" sz="1800" dirty="0" smtClean="0"/>
              <a:t> </a:t>
            </a:r>
            <a:r>
              <a:rPr lang="en-US" sz="1800" dirty="0" err="1" smtClean="0"/>
              <a:t>tidak</a:t>
            </a:r>
            <a:r>
              <a:rPr lang="en-US" sz="1800" dirty="0" smtClean="0"/>
              <a:t> </a:t>
            </a:r>
            <a:r>
              <a:rPr lang="en-US" sz="1800" dirty="0" err="1" smtClean="0"/>
              <a:t>dapat</a:t>
            </a:r>
            <a:r>
              <a:rPr lang="en-US" sz="1800" dirty="0" smtClean="0"/>
              <a:t> </a:t>
            </a:r>
            <a:r>
              <a:rPr lang="en-US" sz="1800" dirty="0" err="1" smtClean="0"/>
              <a:t>memperoleh</a:t>
            </a:r>
            <a:r>
              <a:rPr lang="en-US" sz="1800" dirty="0" smtClean="0"/>
              <a:t> </a:t>
            </a:r>
            <a:r>
              <a:rPr lang="en-US" sz="1800" dirty="0" err="1" smtClean="0"/>
              <a:t>perlakuan</a:t>
            </a:r>
            <a:r>
              <a:rPr lang="en-US" sz="1800" dirty="0" smtClean="0"/>
              <a:t> </a:t>
            </a:r>
            <a:r>
              <a:rPr lang="en-US" sz="1800" dirty="0" err="1" smtClean="0"/>
              <a:t>pajak</a:t>
            </a:r>
            <a:r>
              <a:rPr lang="en-US" sz="1800" dirty="0" smtClean="0"/>
              <a:t> yang </a:t>
            </a:r>
            <a:r>
              <a:rPr lang="en-US" sz="1800" dirty="0" err="1" smtClean="0"/>
              <a:t>diinginkan</a:t>
            </a:r>
            <a:r>
              <a:rPr lang="en-US" sz="1800" dirty="0" smtClean="0"/>
              <a:t>. </a:t>
            </a:r>
            <a:r>
              <a:rPr lang="en-US" sz="1800" dirty="0" err="1" smtClean="0"/>
              <a:t>Sebagai</a:t>
            </a:r>
            <a:r>
              <a:rPr lang="en-US" sz="1800" dirty="0" smtClean="0"/>
              <a:t> </a:t>
            </a:r>
            <a:r>
              <a:rPr lang="en-US" sz="1800" dirty="0" err="1" smtClean="0"/>
              <a:t>contoh</a:t>
            </a:r>
            <a:r>
              <a:rPr lang="en-US" sz="1800" dirty="0" smtClean="0"/>
              <a:t>, </a:t>
            </a:r>
            <a:r>
              <a:rPr lang="en-US" sz="1800" dirty="0" err="1" smtClean="0"/>
              <a:t>perlakuan</a:t>
            </a:r>
            <a:r>
              <a:rPr lang="en-US" sz="1800" dirty="0" smtClean="0"/>
              <a:t> </a:t>
            </a:r>
            <a:r>
              <a:rPr lang="en-US" sz="1800" dirty="0" err="1" smtClean="0"/>
              <a:t>kerugian</a:t>
            </a:r>
            <a:r>
              <a:rPr lang="en-US" sz="1800" dirty="0" smtClean="0"/>
              <a:t> </a:t>
            </a:r>
            <a:r>
              <a:rPr lang="en-US" sz="1800" dirty="0" err="1" smtClean="0"/>
              <a:t>valuta</a:t>
            </a:r>
            <a:r>
              <a:rPr lang="en-US" sz="1800" dirty="0" smtClean="0"/>
              <a:t> </a:t>
            </a:r>
            <a:r>
              <a:rPr lang="en-US" sz="1800" dirty="0" err="1" smtClean="0"/>
              <a:t>asing</a:t>
            </a:r>
            <a:r>
              <a:rPr lang="en-US" sz="1800" dirty="0" smtClean="0"/>
              <a:t> </a:t>
            </a:r>
            <a:r>
              <a:rPr lang="en-US" sz="1800" dirty="0" err="1" smtClean="0"/>
              <a:t>sebagai</a:t>
            </a:r>
            <a:r>
              <a:rPr lang="en-US" sz="1800" dirty="0" smtClean="0"/>
              <a:t> </a:t>
            </a:r>
            <a:r>
              <a:rPr lang="en-US" sz="1800" dirty="0" err="1" smtClean="0"/>
              <a:t>keuntungan</a:t>
            </a:r>
            <a:r>
              <a:rPr lang="en-US" sz="1800" dirty="0" smtClean="0"/>
              <a:t> modal </a:t>
            </a:r>
            <a:r>
              <a:rPr lang="en-US" sz="1800" dirty="0" err="1" smtClean="0"/>
              <a:t>ketika</a:t>
            </a:r>
            <a:r>
              <a:rPr lang="en-US" sz="1800" dirty="0" smtClean="0"/>
              <a:t> </a:t>
            </a:r>
            <a:r>
              <a:rPr lang="en-US" sz="1800" dirty="0" err="1" smtClean="0"/>
              <a:t>laba</a:t>
            </a:r>
            <a:r>
              <a:rPr lang="en-US" sz="1800" dirty="0" smtClean="0"/>
              <a:t> </a:t>
            </a:r>
            <a:r>
              <a:rPr lang="en-US" sz="1800" dirty="0" err="1" smtClean="0"/>
              <a:t>biasa</a:t>
            </a:r>
            <a:r>
              <a:rPr lang="en-US" sz="1800" dirty="0" smtClean="0"/>
              <a:t> </a:t>
            </a:r>
            <a:r>
              <a:rPr lang="en-US" sz="1800" dirty="0" err="1" smtClean="0"/>
              <a:t>lebih</a:t>
            </a:r>
            <a:r>
              <a:rPr lang="en-US" sz="1800" dirty="0" smtClean="0"/>
              <a:t> </a:t>
            </a:r>
            <a:r>
              <a:rPr lang="en-US" sz="1800" dirty="0" err="1" smtClean="0"/>
              <a:t>disukai</a:t>
            </a:r>
            <a:r>
              <a:rPr lang="en-US" sz="1800" dirty="0" smtClean="0"/>
              <a:t>. </a:t>
            </a:r>
          </a:p>
          <a:p>
            <a:endParaRPr lang="en-US" sz="1800" dirty="0" smtClean="0"/>
          </a:p>
          <a:p>
            <a:pPr lvl="1"/>
            <a:r>
              <a:rPr lang="en-US" sz="1800" b="1" dirty="0" err="1" smtClean="0"/>
              <a:t>Risiko</a:t>
            </a:r>
            <a:r>
              <a:rPr lang="en-US" sz="1800" b="1" dirty="0" smtClean="0"/>
              <a:t> </a:t>
            </a:r>
            <a:r>
              <a:rPr lang="en-US" sz="1800" b="1" dirty="0" err="1" smtClean="0"/>
              <a:t>akuntansi</a:t>
            </a:r>
            <a:r>
              <a:rPr lang="en-US" sz="1800" b="1" dirty="0" smtClean="0"/>
              <a:t> </a:t>
            </a:r>
            <a:r>
              <a:rPr lang="en-US" sz="1800" dirty="0" err="1" smtClean="0"/>
              <a:t>adalah</a:t>
            </a:r>
            <a:r>
              <a:rPr lang="en-US" sz="1800" dirty="0" smtClean="0"/>
              <a:t> </a:t>
            </a:r>
            <a:r>
              <a:rPr lang="en-US" sz="1800" dirty="0" err="1" smtClean="0"/>
              <a:t>peluang</a:t>
            </a:r>
            <a:r>
              <a:rPr lang="en-US" sz="1800" dirty="0" smtClean="0"/>
              <a:t> </a:t>
            </a:r>
            <a:r>
              <a:rPr lang="en-US" sz="1800" dirty="0" err="1" smtClean="0"/>
              <a:t>bahwa</a:t>
            </a:r>
            <a:r>
              <a:rPr lang="en-US" sz="1800" dirty="0" smtClean="0"/>
              <a:t> </a:t>
            </a:r>
            <a:r>
              <a:rPr lang="en-US" sz="1800" dirty="0" err="1" smtClean="0"/>
              <a:t>suatu</a:t>
            </a:r>
            <a:r>
              <a:rPr lang="en-US" sz="1800" dirty="0" smtClean="0"/>
              <a:t> </a:t>
            </a:r>
            <a:r>
              <a:rPr lang="en-US" sz="1800" dirty="0" err="1" smtClean="0"/>
              <a:t>transaksi</a:t>
            </a:r>
            <a:r>
              <a:rPr lang="en-US" sz="1800" dirty="0" smtClean="0"/>
              <a:t> </a:t>
            </a:r>
            <a:r>
              <a:rPr lang="en-US" sz="1800" dirty="0" err="1" smtClean="0"/>
              <a:t>lindung</a:t>
            </a:r>
            <a:r>
              <a:rPr lang="en-US" sz="1800" dirty="0" smtClean="0"/>
              <a:t> </a:t>
            </a:r>
            <a:r>
              <a:rPr lang="en-US" sz="1800" dirty="0" err="1" smtClean="0"/>
              <a:t>nilai</a:t>
            </a:r>
            <a:r>
              <a:rPr lang="en-US" sz="1800" dirty="0" smtClean="0"/>
              <a:t> </a:t>
            </a:r>
            <a:r>
              <a:rPr lang="en-US" sz="1800" dirty="0" err="1" smtClean="0"/>
              <a:t>tidak</a:t>
            </a:r>
            <a:r>
              <a:rPr lang="en-US" sz="1800" dirty="0" smtClean="0"/>
              <a:t> </a:t>
            </a:r>
            <a:r>
              <a:rPr lang="en-US" sz="1800" dirty="0" err="1" smtClean="0"/>
              <a:t>dapat</a:t>
            </a:r>
            <a:r>
              <a:rPr lang="en-US" sz="1800" dirty="0" smtClean="0"/>
              <a:t> </a:t>
            </a:r>
            <a:r>
              <a:rPr lang="en-US" sz="1800" dirty="0" err="1" smtClean="0"/>
              <a:t>dicatat</a:t>
            </a:r>
            <a:r>
              <a:rPr lang="en-US" sz="1800" dirty="0" smtClean="0"/>
              <a:t> </a:t>
            </a:r>
            <a:r>
              <a:rPr lang="en-US" sz="1800" dirty="0" err="1" smtClean="0"/>
              <a:t>sebagai</a:t>
            </a:r>
            <a:r>
              <a:rPr lang="en-US" sz="1800" dirty="0" smtClean="0"/>
              <a:t> </a:t>
            </a:r>
            <a:r>
              <a:rPr lang="en-US" sz="1800" dirty="0" err="1" smtClean="0"/>
              <a:t>bagian</a:t>
            </a:r>
            <a:r>
              <a:rPr lang="en-US" sz="1800" dirty="0" smtClean="0"/>
              <a:t> </a:t>
            </a:r>
            <a:r>
              <a:rPr lang="en-US" sz="1800" dirty="0" err="1" smtClean="0"/>
              <a:t>dari</a:t>
            </a:r>
            <a:r>
              <a:rPr lang="en-US" sz="1800" dirty="0" smtClean="0"/>
              <a:t> </a:t>
            </a:r>
            <a:r>
              <a:rPr lang="en-US" sz="1800" dirty="0" err="1" smtClean="0"/>
              <a:t>transaksi</a:t>
            </a:r>
            <a:r>
              <a:rPr lang="en-US" sz="1800" dirty="0" smtClean="0"/>
              <a:t> yang </a:t>
            </a:r>
            <a:r>
              <a:rPr lang="en-US" sz="1800" dirty="0" err="1" smtClean="0"/>
              <a:t>hendak</a:t>
            </a:r>
            <a:r>
              <a:rPr lang="en-US" sz="1800" dirty="0" smtClean="0"/>
              <a:t> </a:t>
            </a:r>
            <a:r>
              <a:rPr lang="en-US" sz="1800" dirty="0" err="1" smtClean="0"/>
              <a:t>dilindung</a:t>
            </a:r>
            <a:r>
              <a:rPr lang="en-US" sz="1800" dirty="0" smtClean="0"/>
              <a:t> </a:t>
            </a:r>
            <a:r>
              <a:rPr lang="en-US" sz="1800" dirty="0" err="1" smtClean="0"/>
              <a:t>nilai</a:t>
            </a:r>
            <a:r>
              <a:rPr lang="en-US" sz="1800" dirty="0" smtClean="0"/>
              <a:t>. </a:t>
            </a:r>
            <a:r>
              <a:rPr lang="en-US" sz="1800" dirty="0" err="1" smtClean="0"/>
              <a:t>Contohnya</a:t>
            </a:r>
            <a:r>
              <a:rPr lang="en-US" sz="1800" dirty="0" smtClean="0"/>
              <a:t> </a:t>
            </a:r>
            <a:r>
              <a:rPr lang="en-US" sz="1800" dirty="0" err="1" smtClean="0"/>
              <a:t>adalah</a:t>
            </a:r>
            <a:r>
              <a:rPr lang="en-US" sz="1800" dirty="0" smtClean="0"/>
              <a:t> </a:t>
            </a:r>
            <a:r>
              <a:rPr lang="en-US" sz="1800" dirty="0" err="1" smtClean="0"/>
              <a:t>ketika</a:t>
            </a:r>
            <a:r>
              <a:rPr lang="en-US" sz="1800" dirty="0" smtClean="0"/>
              <a:t> </a:t>
            </a:r>
            <a:r>
              <a:rPr lang="en-US" sz="1800" dirty="0" err="1" smtClean="0"/>
              <a:t>keuntungan</a:t>
            </a:r>
            <a:r>
              <a:rPr lang="en-US" sz="1800" dirty="0" smtClean="0"/>
              <a:t> </a:t>
            </a:r>
            <a:r>
              <a:rPr lang="en-US" sz="1800" dirty="0" err="1" smtClean="0"/>
              <a:t>atas</a:t>
            </a:r>
            <a:r>
              <a:rPr lang="en-US" sz="1800" dirty="0" smtClean="0"/>
              <a:t> </a:t>
            </a:r>
            <a:r>
              <a:rPr lang="en-US" sz="1800" dirty="0" err="1" smtClean="0"/>
              <a:t>lindung</a:t>
            </a:r>
            <a:r>
              <a:rPr lang="en-US" sz="1800" dirty="0" smtClean="0"/>
              <a:t> </a:t>
            </a:r>
            <a:r>
              <a:rPr lang="en-US" sz="1800" dirty="0" err="1" smtClean="0"/>
              <a:t>nilai</a:t>
            </a:r>
            <a:r>
              <a:rPr lang="en-US" sz="1800" dirty="0" smtClean="0"/>
              <a:t> </a:t>
            </a:r>
            <a:r>
              <a:rPr lang="en-US" sz="1800" dirty="0" err="1" smtClean="0"/>
              <a:t>terhadap</a:t>
            </a:r>
            <a:r>
              <a:rPr lang="en-US" sz="1800" dirty="0" smtClean="0"/>
              <a:t> </a:t>
            </a:r>
            <a:r>
              <a:rPr lang="en-US" sz="1800" dirty="0" err="1" smtClean="0"/>
              <a:t>komitmen</a:t>
            </a:r>
            <a:r>
              <a:rPr lang="en-US" sz="1800" dirty="0" smtClean="0"/>
              <a:t> </a:t>
            </a:r>
            <a:r>
              <a:rPr lang="en-US" sz="1800" dirty="0" err="1" smtClean="0"/>
              <a:t>pembelian</a:t>
            </a:r>
            <a:r>
              <a:rPr lang="en-US" sz="1800" dirty="0" smtClean="0"/>
              <a:t> </a:t>
            </a:r>
            <a:r>
              <a:rPr lang="en-US" sz="1800" dirty="0" err="1" smtClean="0"/>
              <a:t>diperlakukan</a:t>
            </a:r>
            <a:r>
              <a:rPr lang="en-US" sz="1800" dirty="0" smtClean="0"/>
              <a:t> </a:t>
            </a:r>
            <a:r>
              <a:rPr lang="en-US" sz="1800" dirty="0" err="1" smtClean="0"/>
              <a:t>sebgaai</a:t>
            </a:r>
            <a:r>
              <a:rPr lang="en-US" sz="1800" dirty="0" smtClean="0"/>
              <a:t> “</a:t>
            </a:r>
            <a:r>
              <a:rPr lang="en-US" sz="1800" dirty="0" err="1" smtClean="0"/>
              <a:t>laba</a:t>
            </a:r>
            <a:r>
              <a:rPr lang="en-US" sz="1800" dirty="0" smtClean="0"/>
              <a:t> lain-lain” </a:t>
            </a:r>
            <a:r>
              <a:rPr lang="en-US" sz="1800" dirty="0" err="1" smtClean="0"/>
              <a:t>dan</a:t>
            </a:r>
            <a:r>
              <a:rPr lang="en-US" sz="1800" dirty="0" smtClean="0"/>
              <a:t> </a:t>
            </a:r>
            <a:r>
              <a:rPr lang="en-US" sz="1800" dirty="0" err="1" smtClean="0"/>
              <a:t>bukan</a:t>
            </a:r>
            <a:r>
              <a:rPr lang="en-US" sz="1800" dirty="0" smtClean="0"/>
              <a:t> </a:t>
            </a:r>
            <a:r>
              <a:rPr lang="en-US" sz="1800" dirty="0" err="1" smtClean="0"/>
              <a:t>sebagai</a:t>
            </a:r>
            <a:r>
              <a:rPr lang="en-US" sz="1800" dirty="0" smtClean="0"/>
              <a:t> </a:t>
            </a:r>
            <a:r>
              <a:rPr lang="en-US" sz="1800" dirty="0" err="1" smtClean="0"/>
              <a:t>pengurang</a:t>
            </a:r>
            <a:r>
              <a:rPr lang="en-US" sz="1800" dirty="0" smtClean="0"/>
              <a:t> </a:t>
            </a:r>
            <a:r>
              <a:rPr lang="en-US" sz="1800" dirty="0" err="1" smtClean="0"/>
              <a:t>biaya</a:t>
            </a:r>
            <a:r>
              <a:rPr lang="en-US" sz="1800" dirty="0" smtClean="0"/>
              <a:t> </a:t>
            </a:r>
            <a:r>
              <a:rPr lang="en-US" sz="1800" dirty="0" err="1" smtClean="0"/>
              <a:t>pembelian</a:t>
            </a:r>
            <a:r>
              <a:rPr lang="en-US" sz="1800"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r>
              <a:rPr lang="en-US" sz="3200" b="1" dirty="0" smtClean="0"/>
              <a:t>MENGAPA MENGELOLA RISIKO KEUANGAN </a:t>
            </a:r>
            <a:endParaRPr lang="en-US" sz="3200" dirty="0"/>
          </a:p>
        </p:txBody>
      </p:sp>
      <p:sp>
        <p:nvSpPr>
          <p:cNvPr id="3" name="Content Placeholder 2"/>
          <p:cNvSpPr>
            <a:spLocks noGrp="1"/>
          </p:cNvSpPr>
          <p:nvPr>
            <p:ph idx="1"/>
          </p:nvPr>
        </p:nvSpPr>
        <p:spPr>
          <a:xfrm>
            <a:off x="457200" y="1295400"/>
            <a:ext cx="8001000" cy="5257800"/>
          </a:xfrm>
        </p:spPr>
        <p:txBody>
          <a:bodyPr>
            <a:normAutofit/>
          </a:bodyPr>
          <a:lstStyle/>
          <a:p>
            <a:r>
              <a:rPr lang="en-US" sz="1800" dirty="0" err="1" smtClean="0"/>
              <a:t>Pertumbuhan</a:t>
            </a:r>
            <a:r>
              <a:rPr lang="en-US" sz="1800" dirty="0" smtClean="0"/>
              <a:t> </a:t>
            </a:r>
            <a:r>
              <a:rPr lang="en-US" sz="1800" dirty="0" err="1" smtClean="0"/>
              <a:t>jasa</a:t>
            </a:r>
            <a:r>
              <a:rPr lang="en-US" sz="1800" dirty="0" smtClean="0"/>
              <a:t> </a:t>
            </a:r>
            <a:r>
              <a:rPr lang="en-US" sz="1800" dirty="0" err="1" smtClean="0"/>
              <a:t>manajemen</a:t>
            </a:r>
            <a:r>
              <a:rPr lang="en-US" sz="1800" dirty="0" smtClean="0"/>
              <a:t> </a:t>
            </a:r>
            <a:r>
              <a:rPr lang="en-US" sz="1800" dirty="0" err="1" smtClean="0"/>
              <a:t>risiko</a:t>
            </a:r>
            <a:r>
              <a:rPr lang="en-US" sz="1800" dirty="0" smtClean="0"/>
              <a:t> yang </a:t>
            </a:r>
            <a:r>
              <a:rPr lang="en-US" sz="1800" dirty="0" err="1" smtClean="0"/>
              <a:t>cepat</a:t>
            </a:r>
            <a:r>
              <a:rPr lang="en-US" sz="1800" dirty="0" smtClean="0"/>
              <a:t> </a:t>
            </a:r>
            <a:r>
              <a:rPr lang="en-US" sz="1800" dirty="0" err="1" smtClean="0"/>
              <a:t>menunjukkan</a:t>
            </a:r>
            <a:r>
              <a:rPr lang="en-US" sz="1800" dirty="0" smtClean="0"/>
              <a:t> </a:t>
            </a:r>
            <a:r>
              <a:rPr lang="en-US" sz="1800" dirty="0" err="1" smtClean="0"/>
              <a:t>bahwa</a:t>
            </a:r>
            <a:r>
              <a:rPr lang="en-US" sz="1800" dirty="0" smtClean="0"/>
              <a:t> </a:t>
            </a:r>
            <a:r>
              <a:rPr lang="en-US" sz="1800" dirty="0" err="1" smtClean="0"/>
              <a:t>manajemen</a:t>
            </a:r>
            <a:r>
              <a:rPr lang="en-US" sz="1800" dirty="0" smtClean="0"/>
              <a:t> </a:t>
            </a:r>
            <a:r>
              <a:rPr lang="en-US" sz="1800" dirty="0" err="1" smtClean="0"/>
              <a:t>dapat</a:t>
            </a:r>
            <a:r>
              <a:rPr lang="en-US" sz="1800" dirty="0" smtClean="0"/>
              <a:t> </a:t>
            </a:r>
            <a:r>
              <a:rPr lang="en-US" sz="1800" dirty="0" err="1" smtClean="0"/>
              <a:t>meningkatkan</a:t>
            </a:r>
            <a:r>
              <a:rPr lang="en-US" sz="1800" dirty="0" smtClean="0"/>
              <a:t> </a:t>
            </a:r>
            <a:r>
              <a:rPr lang="en-US" sz="1800" dirty="0" err="1" smtClean="0"/>
              <a:t>nilai</a:t>
            </a:r>
            <a:r>
              <a:rPr lang="en-US" sz="1800" dirty="0" smtClean="0"/>
              <a:t> </a:t>
            </a:r>
            <a:r>
              <a:rPr lang="en-US" sz="1800" dirty="0" err="1" smtClean="0"/>
              <a:t>perusahaan</a:t>
            </a:r>
            <a:r>
              <a:rPr lang="en-US" sz="1800" dirty="0" smtClean="0"/>
              <a:t> </a:t>
            </a:r>
            <a:r>
              <a:rPr lang="en-US" sz="1800" dirty="0" err="1" smtClean="0"/>
              <a:t>dengan</a:t>
            </a:r>
            <a:r>
              <a:rPr lang="en-US" sz="1800" dirty="0" smtClean="0"/>
              <a:t> </a:t>
            </a:r>
            <a:r>
              <a:rPr lang="en-US" sz="1800" dirty="0" err="1" smtClean="0"/>
              <a:t>mengendalikan</a:t>
            </a:r>
            <a:r>
              <a:rPr lang="en-US" sz="1800" dirty="0" smtClean="0"/>
              <a:t> </a:t>
            </a:r>
            <a:r>
              <a:rPr lang="en-US" sz="1800" dirty="0" err="1" smtClean="0"/>
              <a:t>risiko</a:t>
            </a:r>
            <a:r>
              <a:rPr lang="en-US" sz="1800" dirty="0" smtClean="0"/>
              <a:t> </a:t>
            </a:r>
            <a:r>
              <a:rPr lang="en-US" sz="1800" dirty="0" err="1" smtClean="0"/>
              <a:t>keuangan</a:t>
            </a:r>
            <a:r>
              <a:rPr lang="en-US" sz="1800" dirty="0" smtClean="0"/>
              <a:t>. </a:t>
            </a:r>
            <a:br>
              <a:rPr lang="en-US" sz="1800" dirty="0" smtClean="0"/>
            </a:br>
            <a:r>
              <a:rPr lang="en-US" sz="1800" dirty="0" err="1" smtClean="0"/>
              <a:t>Jika</a:t>
            </a:r>
            <a:r>
              <a:rPr lang="en-US" sz="1800" dirty="0" smtClean="0"/>
              <a:t> </a:t>
            </a:r>
            <a:r>
              <a:rPr lang="en-US" sz="1800" dirty="0" err="1" smtClean="0"/>
              <a:t>nilai</a:t>
            </a:r>
            <a:r>
              <a:rPr lang="en-US" sz="1800" dirty="0" smtClean="0"/>
              <a:t> </a:t>
            </a:r>
            <a:r>
              <a:rPr lang="en-US" sz="1800" dirty="0" err="1" smtClean="0"/>
              <a:t>perusahaan</a:t>
            </a:r>
            <a:r>
              <a:rPr lang="en-US" sz="1800" dirty="0" smtClean="0"/>
              <a:t> </a:t>
            </a:r>
            <a:r>
              <a:rPr lang="en-US" sz="1800" dirty="0" err="1" smtClean="0"/>
              <a:t>menyamai</a:t>
            </a:r>
            <a:r>
              <a:rPr lang="en-US" sz="1800" dirty="0" smtClean="0"/>
              <a:t> </a:t>
            </a:r>
            <a:r>
              <a:rPr lang="en-US" sz="1800" dirty="0" err="1" smtClean="0"/>
              <a:t>nilai</a:t>
            </a:r>
            <a:r>
              <a:rPr lang="en-US" sz="1800" dirty="0" smtClean="0"/>
              <a:t> </a:t>
            </a:r>
            <a:r>
              <a:rPr lang="en-US" sz="1800" dirty="0" err="1" smtClean="0"/>
              <a:t>kini</a:t>
            </a:r>
            <a:r>
              <a:rPr lang="en-US" sz="1800" dirty="0" smtClean="0"/>
              <a:t> </a:t>
            </a:r>
            <a:r>
              <a:rPr lang="en-US" sz="1800" dirty="0" err="1" smtClean="0"/>
              <a:t>arus</a:t>
            </a:r>
            <a:r>
              <a:rPr lang="en-US" sz="1800" dirty="0" smtClean="0"/>
              <a:t> </a:t>
            </a:r>
            <a:r>
              <a:rPr lang="en-US" sz="1800" dirty="0" err="1" smtClean="0"/>
              <a:t>kas</a:t>
            </a:r>
            <a:r>
              <a:rPr lang="en-US" sz="1800" dirty="0" smtClean="0"/>
              <a:t> </a:t>
            </a:r>
            <a:r>
              <a:rPr lang="en-US" sz="1800" dirty="0" err="1" smtClean="0"/>
              <a:t>masa</a:t>
            </a:r>
            <a:r>
              <a:rPr lang="en-US" sz="1800" dirty="0" smtClean="0"/>
              <a:t> </a:t>
            </a:r>
            <a:r>
              <a:rPr lang="en-US" sz="1800" dirty="0" err="1" smtClean="0"/>
              <a:t>depannya</a:t>
            </a:r>
            <a:r>
              <a:rPr lang="en-US" sz="1800" dirty="0" smtClean="0"/>
              <a:t>, </a:t>
            </a:r>
            <a:r>
              <a:rPr lang="en-US" sz="1800" dirty="0" err="1" smtClean="0"/>
              <a:t>manajemen</a:t>
            </a:r>
            <a:r>
              <a:rPr lang="en-US" sz="1800" dirty="0" smtClean="0"/>
              <a:t> </a:t>
            </a:r>
            <a:r>
              <a:rPr lang="en-US" sz="1800" dirty="0" err="1" smtClean="0"/>
              <a:t>potensi</a:t>
            </a:r>
            <a:r>
              <a:rPr lang="en-US" sz="1800" dirty="0" smtClean="0"/>
              <a:t> </a:t>
            </a:r>
            <a:r>
              <a:rPr lang="en-US" sz="1800" dirty="0" err="1" smtClean="0"/>
              <a:t>risiko</a:t>
            </a:r>
            <a:r>
              <a:rPr lang="en-US" sz="1800" dirty="0" smtClean="0"/>
              <a:t> yang </a:t>
            </a:r>
            <a:r>
              <a:rPr lang="en-US" sz="1800" dirty="0" err="1" smtClean="0"/>
              <a:t>aktif</a:t>
            </a:r>
            <a:r>
              <a:rPr lang="en-US" sz="1800" dirty="0" smtClean="0"/>
              <a:t> </a:t>
            </a:r>
            <a:r>
              <a:rPr lang="en-US" sz="1800" dirty="0" err="1" smtClean="0"/>
              <a:t>dapat</a:t>
            </a:r>
            <a:r>
              <a:rPr lang="en-US" sz="1800" dirty="0" smtClean="0"/>
              <a:t> </a:t>
            </a:r>
            <a:r>
              <a:rPr lang="en-US" sz="1800" dirty="0" err="1" smtClean="0"/>
              <a:t>dibenarkan</a:t>
            </a:r>
            <a:r>
              <a:rPr lang="en-US" sz="1800" dirty="0" smtClean="0"/>
              <a:t> </a:t>
            </a:r>
            <a:r>
              <a:rPr lang="en-US" sz="1800" dirty="0" err="1" smtClean="0"/>
              <a:t>dengan</a:t>
            </a:r>
            <a:r>
              <a:rPr lang="en-US" sz="1800" dirty="0" smtClean="0"/>
              <a:t> </a:t>
            </a:r>
            <a:r>
              <a:rPr lang="en-US" sz="1800" dirty="0" err="1" smtClean="0"/>
              <a:t>beberapa</a:t>
            </a:r>
            <a:r>
              <a:rPr lang="en-US" sz="1800" dirty="0" smtClean="0"/>
              <a:t> </a:t>
            </a:r>
            <a:r>
              <a:rPr lang="en-US" sz="1800" dirty="0" err="1" smtClean="0"/>
              <a:t>alasan</a:t>
            </a:r>
            <a:r>
              <a:rPr lang="en-US" sz="1800" dirty="0" smtClean="0"/>
              <a:t> :</a:t>
            </a:r>
          </a:p>
          <a:p>
            <a:pPr lvl="1"/>
            <a:r>
              <a:rPr lang="en-US" sz="1800" dirty="0" err="1" smtClean="0"/>
              <a:t>manajemen</a:t>
            </a:r>
            <a:r>
              <a:rPr lang="en-US" sz="1800" dirty="0" smtClean="0"/>
              <a:t> </a:t>
            </a:r>
            <a:r>
              <a:rPr lang="en-US" sz="1800" dirty="0" err="1" smtClean="0"/>
              <a:t>eksposur</a:t>
            </a:r>
            <a:r>
              <a:rPr lang="en-US" sz="1800" dirty="0" smtClean="0"/>
              <a:t> </a:t>
            </a:r>
            <a:r>
              <a:rPr lang="en-US" sz="1800" dirty="0" err="1" smtClean="0"/>
              <a:t>membantu</a:t>
            </a:r>
            <a:r>
              <a:rPr lang="en-US" sz="1800" dirty="0" smtClean="0"/>
              <a:t> </a:t>
            </a:r>
            <a:r>
              <a:rPr lang="en-US" sz="1800" dirty="0" err="1" smtClean="0"/>
              <a:t>dalam</a:t>
            </a:r>
            <a:r>
              <a:rPr lang="en-US" sz="1800" dirty="0" smtClean="0"/>
              <a:t> </a:t>
            </a:r>
            <a:r>
              <a:rPr lang="en-US" sz="1800" dirty="0" err="1" smtClean="0"/>
              <a:t>menstabilkan</a:t>
            </a:r>
            <a:r>
              <a:rPr lang="en-US" sz="1800" dirty="0" smtClean="0"/>
              <a:t> </a:t>
            </a:r>
            <a:r>
              <a:rPr lang="en-US" sz="1800" dirty="0" err="1" smtClean="0"/>
              <a:t>ekspektasi</a:t>
            </a:r>
            <a:r>
              <a:rPr lang="en-US" sz="1800" dirty="0" smtClean="0"/>
              <a:t> </a:t>
            </a:r>
            <a:r>
              <a:rPr lang="en-US" sz="1800" dirty="0" err="1" smtClean="0"/>
              <a:t>arus</a:t>
            </a:r>
            <a:r>
              <a:rPr lang="en-US" sz="1800" dirty="0" smtClean="0"/>
              <a:t> </a:t>
            </a:r>
            <a:r>
              <a:rPr lang="en-US" sz="1800" dirty="0" err="1" smtClean="0"/>
              <a:t>kas</a:t>
            </a:r>
            <a:r>
              <a:rPr lang="en-US" sz="1800" dirty="0" smtClean="0"/>
              <a:t> </a:t>
            </a:r>
            <a:r>
              <a:rPr lang="en-US" sz="1800" dirty="0" err="1" smtClean="0"/>
              <a:t>perusahaan</a:t>
            </a:r>
            <a:r>
              <a:rPr lang="en-US" sz="1800" dirty="0" smtClean="0"/>
              <a:t>. </a:t>
            </a:r>
            <a:r>
              <a:rPr lang="en-US" sz="1800" dirty="0" err="1" smtClean="0"/>
              <a:t>Aliran</a:t>
            </a:r>
            <a:r>
              <a:rPr lang="en-US" sz="1800" dirty="0" smtClean="0"/>
              <a:t> </a:t>
            </a:r>
            <a:r>
              <a:rPr lang="en-US" sz="1800" dirty="0" err="1" smtClean="0"/>
              <a:t>arus</a:t>
            </a:r>
            <a:r>
              <a:rPr lang="en-US" sz="1800" dirty="0" smtClean="0"/>
              <a:t> </a:t>
            </a:r>
            <a:r>
              <a:rPr lang="en-US" sz="1800" dirty="0" err="1" smtClean="0"/>
              <a:t>kas</a:t>
            </a:r>
            <a:r>
              <a:rPr lang="en-US" sz="1800" dirty="0" smtClean="0"/>
              <a:t> yang </a:t>
            </a:r>
            <a:r>
              <a:rPr lang="en-US" sz="1800" dirty="0" err="1" smtClean="0"/>
              <a:t>lebih</a:t>
            </a:r>
            <a:r>
              <a:rPr lang="en-US" sz="1800" dirty="0" smtClean="0"/>
              <a:t> </a:t>
            </a:r>
            <a:r>
              <a:rPr lang="en-US" sz="1800" dirty="0" err="1" smtClean="0"/>
              <a:t>stabil</a:t>
            </a:r>
            <a:r>
              <a:rPr lang="en-US" sz="1800" dirty="0" smtClean="0"/>
              <a:t> </a:t>
            </a:r>
            <a:r>
              <a:rPr lang="en-US" sz="1800" dirty="0" err="1" smtClean="0"/>
              <a:t>dapat</a:t>
            </a:r>
            <a:r>
              <a:rPr lang="en-US" sz="1800" dirty="0" smtClean="0"/>
              <a:t> </a:t>
            </a:r>
            <a:r>
              <a:rPr lang="en-US" sz="1800" dirty="0" err="1" smtClean="0"/>
              <a:t>meminimalkan</a:t>
            </a:r>
            <a:r>
              <a:rPr lang="en-US" sz="1800" dirty="0" smtClean="0"/>
              <a:t> </a:t>
            </a:r>
            <a:r>
              <a:rPr lang="en-US" sz="1800" dirty="0" err="1" smtClean="0"/>
              <a:t>kejutan</a:t>
            </a:r>
            <a:r>
              <a:rPr lang="en-US" sz="1800" dirty="0" smtClean="0"/>
              <a:t> </a:t>
            </a:r>
            <a:r>
              <a:rPr lang="en-US" sz="1800" dirty="0" err="1" smtClean="0"/>
              <a:t>laba</a:t>
            </a:r>
            <a:r>
              <a:rPr lang="en-US" sz="1800" dirty="0" smtClean="0"/>
              <a:t> </a:t>
            </a:r>
            <a:r>
              <a:rPr lang="en-US" sz="1800" dirty="0" err="1" smtClean="0"/>
              <a:t>sehingga</a:t>
            </a:r>
            <a:r>
              <a:rPr lang="en-US" sz="1800" dirty="0" smtClean="0"/>
              <a:t> </a:t>
            </a:r>
            <a:r>
              <a:rPr lang="en-US" sz="1800" dirty="0" err="1" smtClean="0"/>
              <a:t>meningkatkan</a:t>
            </a:r>
            <a:r>
              <a:rPr lang="en-US" sz="1800" dirty="0" smtClean="0"/>
              <a:t> </a:t>
            </a:r>
            <a:r>
              <a:rPr lang="en-US" sz="1800" dirty="0" err="1" smtClean="0"/>
              <a:t>nilai</a:t>
            </a:r>
            <a:r>
              <a:rPr lang="en-US" sz="1800" dirty="0" smtClean="0"/>
              <a:t> </a:t>
            </a:r>
            <a:r>
              <a:rPr lang="en-US" sz="1800" dirty="0" err="1" smtClean="0"/>
              <a:t>kini</a:t>
            </a:r>
            <a:r>
              <a:rPr lang="en-US" sz="1800" dirty="0" smtClean="0"/>
              <a:t> </a:t>
            </a:r>
            <a:r>
              <a:rPr lang="en-US" sz="1800" dirty="0" err="1" smtClean="0"/>
              <a:t>ekspektasi</a:t>
            </a:r>
            <a:r>
              <a:rPr lang="en-US" sz="1800" dirty="0" smtClean="0"/>
              <a:t> </a:t>
            </a:r>
            <a:r>
              <a:rPr lang="en-US" sz="1800" dirty="0" err="1" smtClean="0"/>
              <a:t>arus</a:t>
            </a:r>
            <a:r>
              <a:rPr lang="en-US" sz="1800" dirty="0" smtClean="0"/>
              <a:t> </a:t>
            </a:r>
            <a:r>
              <a:rPr lang="en-US" sz="1800" dirty="0" err="1" smtClean="0"/>
              <a:t>kas</a:t>
            </a:r>
            <a:r>
              <a:rPr lang="en-US" sz="1800" dirty="0" smtClean="0"/>
              <a:t>. </a:t>
            </a:r>
            <a:r>
              <a:rPr lang="en-US" sz="1800" dirty="0" err="1" smtClean="0"/>
              <a:t>Manajemen</a:t>
            </a:r>
            <a:r>
              <a:rPr lang="en-US" sz="1800" dirty="0" smtClean="0"/>
              <a:t> </a:t>
            </a:r>
            <a:r>
              <a:rPr lang="en-US" sz="1800" dirty="0" err="1" smtClean="0"/>
              <a:t>eksposur</a:t>
            </a:r>
            <a:r>
              <a:rPr lang="en-US" sz="1800" dirty="0" smtClean="0"/>
              <a:t> yang </a:t>
            </a:r>
            <a:r>
              <a:rPr lang="en-US" sz="1800" dirty="0" err="1" smtClean="0"/>
              <a:t>aktif</a:t>
            </a:r>
            <a:r>
              <a:rPr lang="en-US" sz="1800" dirty="0" smtClean="0"/>
              <a:t> </a:t>
            </a:r>
            <a:r>
              <a:rPr lang="en-US" sz="1800" dirty="0" err="1" smtClean="0"/>
              <a:t>memungkinkan</a:t>
            </a:r>
            <a:r>
              <a:rPr lang="en-US" sz="1800" dirty="0" smtClean="0"/>
              <a:t> </a:t>
            </a:r>
            <a:r>
              <a:rPr lang="en-US" sz="1800" dirty="0" err="1" smtClean="0"/>
              <a:t>perusahaan</a:t>
            </a:r>
            <a:r>
              <a:rPr lang="en-US" sz="1800" dirty="0" smtClean="0"/>
              <a:t> </a:t>
            </a:r>
            <a:r>
              <a:rPr lang="en-US" sz="1800" dirty="0" err="1" smtClean="0"/>
              <a:t>untuk</a:t>
            </a:r>
            <a:r>
              <a:rPr lang="en-US" sz="1800" dirty="0" smtClean="0"/>
              <a:t> </a:t>
            </a:r>
            <a:r>
              <a:rPr lang="en-US" sz="1800" dirty="0" err="1" smtClean="0"/>
              <a:t>berkonsentrasi</a:t>
            </a:r>
            <a:r>
              <a:rPr lang="en-US" sz="1800" dirty="0" smtClean="0"/>
              <a:t> </a:t>
            </a:r>
            <a:r>
              <a:rPr lang="en-US" sz="1800" dirty="0" err="1" smtClean="0"/>
              <a:t>pada</a:t>
            </a:r>
            <a:r>
              <a:rPr lang="en-US" sz="1800" dirty="0" smtClean="0"/>
              <a:t> </a:t>
            </a:r>
            <a:r>
              <a:rPr lang="en-US" sz="1800" dirty="0" err="1" smtClean="0"/>
              <a:t>risiko</a:t>
            </a:r>
            <a:r>
              <a:rPr lang="en-US" sz="1800" dirty="0" smtClean="0"/>
              <a:t> </a:t>
            </a:r>
            <a:r>
              <a:rPr lang="en-US" sz="1800" dirty="0" err="1" smtClean="0"/>
              <a:t>bisnisnya</a:t>
            </a:r>
            <a:r>
              <a:rPr lang="en-US" sz="1800" dirty="0" smtClean="0"/>
              <a:t> yang </a:t>
            </a:r>
            <a:r>
              <a:rPr lang="en-US" sz="1800" dirty="0" err="1" smtClean="0"/>
              <a:t>utama</a:t>
            </a:r>
            <a:r>
              <a:rPr lang="en-US" sz="1800" dirty="0" smtClean="0"/>
              <a:t>. Para </a:t>
            </a:r>
            <a:r>
              <a:rPr lang="en-US" sz="1800" dirty="0" err="1" smtClean="0"/>
              <a:t>pemberi</a:t>
            </a:r>
            <a:r>
              <a:rPr lang="en-US" sz="1800" dirty="0" smtClean="0"/>
              <a:t> </a:t>
            </a:r>
            <a:r>
              <a:rPr lang="en-US" sz="1800" dirty="0" err="1" smtClean="0"/>
              <a:t>pinjaman</a:t>
            </a:r>
            <a:r>
              <a:rPr lang="en-US" sz="1800" dirty="0" smtClean="0"/>
              <a:t>, </a:t>
            </a:r>
            <a:r>
              <a:rPr lang="en-US" sz="1800" dirty="0" err="1" smtClean="0"/>
              <a:t>karyawan</a:t>
            </a:r>
            <a:r>
              <a:rPr lang="en-US" sz="1800" dirty="0" smtClean="0"/>
              <a:t> </a:t>
            </a:r>
            <a:r>
              <a:rPr lang="en-US" sz="1800" dirty="0" err="1" smtClean="0"/>
              <a:t>dan</a:t>
            </a:r>
            <a:r>
              <a:rPr lang="en-US" sz="1800" dirty="0" smtClean="0"/>
              <a:t> </a:t>
            </a:r>
            <a:r>
              <a:rPr lang="en-US" sz="1800" dirty="0" err="1" smtClean="0"/>
              <a:t>pelanggan</a:t>
            </a:r>
            <a:r>
              <a:rPr lang="en-US" sz="1800" dirty="0" smtClean="0"/>
              <a:t> </a:t>
            </a:r>
            <a:r>
              <a:rPr lang="en-US" sz="1800" dirty="0" err="1" smtClean="0"/>
              <a:t>juga</a:t>
            </a:r>
            <a:r>
              <a:rPr lang="en-US" sz="1800" dirty="0" smtClean="0"/>
              <a:t> </a:t>
            </a:r>
            <a:r>
              <a:rPr lang="en-US" sz="1800" dirty="0" err="1" smtClean="0"/>
              <a:t>memperoleh</a:t>
            </a:r>
            <a:r>
              <a:rPr lang="en-US" sz="1800" dirty="0" smtClean="0"/>
              <a:t> </a:t>
            </a:r>
            <a:r>
              <a:rPr lang="en-US" sz="1800" dirty="0" err="1" smtClean="0"/>
              <a:t>manfaat</a:t>
            </a:r>
            <a:r>
              <a:rPr lang="en-US" sz="1800" dirty="0" smtClean="0"/>
              <a:t> </a:t>
            </a:r>
            <a:r>
              <a:rPr lang="en-US" sz="1800" dirty="0" err="1" smtClean="0"/>
              <a:t>dari</a:t>
            </a:r>
            <a:r>
              <a:rPr lang="en-US" sz="1800" dirty="0" smtClean="0"/>
              <a:t> </a:t>
            </a:r>
            <a:r>
              <a:rPr lang="en-US" sz="1800" dirty="0" err="1" smtClean="0"/>
              <a:t>manajemen</a:t>
            </a:r>
            <a:r>
              <a:rPr lang="en-US" sz="1800" dirty="0" smtClean="0"/>
              <a:t> </a:t>
            </a:r>
            <a:r>
              <a:rPr lang="en-US" sz="1800" dirty="0" err="1" smtClean="0"/>
              <a:t>eksposur</a:t>
            </a:r>
            <a:r>
              <a:rPr lang="en-US" sz="1800" dirty="0" smtClean="0"/>
              <a:t>. </a:t>
            </a:r>
            <a:r>
              <a:rPr lang="en-US" sz="1800" dirty="0" err="1" smtClean="0"/>
              <a:t>Akhirnya</a:t>
            </a:r>
            <a:r>
              <a:rPr lang="en-US" sz="1800" dirty="0" smtClean="0"/>
              <a:t> </a:t>
            </a:r>
            <a:r>
              <a:rPr lang="en-US" sz="1800" dirty="0" err="1" smtClean="0"/>
              <a:t>karena</a:t>
            </a:r>
            <a:r>
              <a:rPr lang="en-US" sz="1800" dirty="0" smtClean="0"/>
              <a:t> </a:t>
            </a:r>
            <a:r>
              <a:rPr lang="en-US" sz="1800" dirty="0" err="1" smtClean="0"/>
              <a:t>kerugian</a:t>
            </a:r>
            <a:r>
              <a:rPr lang="en-US" sz="1800" dirty="0" smtClean="0"/>
              <a:t> yang </a:t>
            </a:r>
            <a:r>
              <a:rPr lang="en-US" sz="1800" dirty="0" err="1" smtClean="0"/>
              <a:t>ditimbulkan</a:t>
            </a:r>
            <a:r>
              <a:rPr lang="en-US" sz="1800" dirty="0" smtClean="0"/>
              <a:t> </a:t>
            </a:r>
            <a:r>
              <a:rPr lang="en-US" sz="1800" dirty="0" err="1" smtClean="0"/>
              <a:t>oleh</a:t>
            </a:r>
            <a:r>
              <a:rPr lang="en-US" sz="1800" dirty="0" smtClean="0"/>
              <a:t> </a:t>
            </a:r>
            <a:r>
              <a:rPr lang="en-US" sz="1800" dirty="0" err="1" smtClean="0"/>
              <a:t>risiko</a:t>
            </a:r>
            <a:r>
              <a:rPr lang="en-US" sz="1800" dirty="0" smtClean="0"/>
              <a:t> </a:t>
            </a:r>
            <a:r>
              <a:rPr lang="en-US" sz="1800" dirty="0" err="1" smtClean="0"/>
              <a:t>harga</a:t>
            </a:r>
            <a:r>
              <a:rPr lang="en-US" sz="1800" dirty="0" smtClean="0"/>
              <a:t> </a:t>
            </a:r>
            <a:r>
              <a:rPr lang="en-US" sz="1800" dirty="0" err="1" smtClean="0"/>
              <a:t>dan</a:t>
            </a:r>
            <a:r>
              <a:rPr lang="en-US" sz="1800" dirty="0" smtClean="0"/>
              <a:t> </a:t>
            </a:r>
            <a:r>
              <a:rPr lang="en-US" sz="1800" dirty="0" err="1" smtClean="0"/>
              <a:t>suku</a:t>
            </a:r>
            <a:r>
              <a:rPr lang="en-US" sz="1800" dirty="0" smtClean="0"/>
              <a:t> </a:t>
            </a:r>
            <a:r>
              <a:rPr lang="en-US" sz="1800" dirty="0" err="1" smtClean="0"/>
              <a:t>bunga</a:t>
            </a:r>
            <a:r>
              <a:rPr lang="en-US" sz="1800" dirty="0" smtClean="0"/>
              <a:t> </a:t>
            </a:r>
            <a:r>
              <a:rPr lang="en-US" sz="1800" dirty="0" err="1" smtClean="0"/>
              <a:t>tertentu</a:t>
            </a:r>
            <a:r>
              <a:rPr lang="en-US" sz="1800" dirty="0" smtClean="0"/>
              <a:t> </a:t>
            </a:r>
            <a:r>
              <a:rPr lang="en-US" sz="1800" dirty="0" err="1" smtClean="0"/>
              <a:t>dialihkan</a:t>
            </a:r>
            <a:r>
              <a:rPr lang="en-US" sz="1800" dirty="0" smtClean="0"/>
              <a:t> </a:t>
            </a:r>
            <a:r>
              <a:rPr lang="en-US" sz="1800" dirty="0" err="1" smtClean="0"/>
              <a:t>kepada</a:t>
            </a:r>
            <a:r>
              <a:rPr lang="en-US" sz="1800" dirty="0" smtClean="0"/>
              <a:t> </a:t>
            </a:r>
            <a:r>
              <a:rPr lang="en-US" sz="1800" dirty="0" err="1" smtClean="0"/>
              <a:t>pelanggan</a:t>
            </a:r>
            <a:r>
              <a:rPr lang="en-US" sz="1800" dirty="0" smtClean="0"/>
              <a:t> </a:t>
            </a:r>
            <a:r>
              <a:rPr lang="en-US" sz="1800" dirty="0" err="1" smtClean="0"/>
              <a:t>dalam</a:t>
            </a:r>
            <a:r>
              <a:rPr lang="en-US" sz="1800" dirty="0" smtClean="0"/>
              <a:t> </a:t>
            </a:r>
            <a:r>
              <a:rPr lang="en-US" sz="1800" dirty="0" err="1" smtClean="0"/>
              <a:t>bentuk</a:t>
            </a:r>
            <a:r>
              <a:rPr lang="en-US" sz="1800" dirty="0" smtClean="0"/>
              <a:t> </a:t>
            </a:r>
            <a:r>
              <a:rPr lang="en-US" sz="1800" dirty="0" err="1" smtClean="0"/>
              <a:t>harga</a:t>
            </a:r>
            <a:r>
              <a:rPr lang="en-US" sz="1800" dirty="0" smtClean="0"/>
              <a:t> yang </a:t>
            </a:r>
            <a:r>
              <a:rPr lang="en-US" sz="1800" dirty="0" err="1" smtClean="0"/>
              <a:t>lebih</a:t>
            </a:r>
            <a:r>
              <a:rPr lang="en-US" sz="1800" dirty="0" smtClean="0"/>
              <a:t> </a:t>
            </a:r>
            <a:r>
              <a:rPr lang="en-US" sz="1800" dirty="0" err="1" smtClean="0"/>
              <a:t>tinggi</a:t>
            </a:r>
            <a:r>
              <a:rPr lang="en-US" sz="1800" dirty="0" smtClean="0"/>
              <a:t>, </a:t>
            </a:r>
            <a:r>
              <a:rPr lang="en-US" sz="1800" dirty="0" err="1" smtClean="0"/>
              <a:t>manajemen</a:t>
            </a:r>
            <a:r>
              <a:rPr lang="en-US" sz="1800" dirty="0" smtClean="0"/>
              <a:t> </a:t>
            </a:r>
            <a:r>
              <a:rPr lang="en-US" sz="1800" dirty="0" err="1" smtClean="0"/>
              <a:t>eksposur</a:t>
            </a:r>
            <a:r>
              <a:rPr lang="en-US" sz="1800" dirty="0" smtClean="0"/>
              <a:t> </a:t>
            </a:r>
            <a:r>
              <a:rPr lang="en-US" sz="1800" dirty="0" err="1" smtClean="0"/>
              <a:t>membatasi</a:t>
            </a:r>
            <a:r>
              <a:rPr lang="en-US" sz="1800" dirty="0" smtClean="0"/>
              <a:t> </a:t>
            </a:r>
            <a:r>
              <a:rPr lang="en-US" sz="1800" dirty="0" err="1" smtClean="0"/>
              <a:t>risiko</a:t>
            </a:r>
            <a:r>
              <a:rPr lang="en-US" sz="1800" dirty="0" smtClean="0"/>
              <a:t> yang </a:t>
            </a:r>
            <a:r>
              <a:rPr lang="en-US" sz="1800" dirty="0" err="1" smtClean="0"/>
              <a:t>dihadapi</a:t>
            </a:r>
            <a:r>
              <a:rPr lang="en-US" sz="1800" dirty="0" smtClean="0"/>
              <a:t> </a:t>
            </a:r>
            <a:r>
              <a:rPr lang="en-US" sz="1800" dirty="0" err="1" smtClean="0"/>
              <a:t>oleh</a:t>
            </a:r>
            <a:r>
              <a:rPr lang="en-US" sz="1800" dirty="0" smtClean="0"/>
              <a:t> </a:t>
            </a:r>
            <a:r>
              <a:rPr lang="en-US" sz="1800" dirty="0" err="1" smtClean="0"/>
              <a:t>konsumen</a:t>
            </a:r>
            <a:r>
              <a:rPr lang="en-US" sz="1800" dirty="0" smtClean="0"/>
              <a:t>. </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Autofit/>
          </a:bodyPr>
          <a:lstStyle/>
          <a:p>
            <a:r>
              <a:rPr lang="en-US" sz="3200" b="1" dirty="0" smtClean="0"/>
              <a:t>PERANAN AKUNTANSI </a:t>
            </a:r>
            <a:endParaRPr lang="en-US" sz="3200" dirty="0"/>
          </a:p>
        </p:txBody>
      </p:sp>
      <p:sp>
        <p:nvSpPr>
          <p:cNvPr id="3" name="Content Placeholder 2"/>
          <p:cNvSpPr>
            <a:spLocks noGrp="1"/>
          </p:cNvSpPr>
          <p:nvPr>
            <p:ph idx="1"/>
          </p:nvPr>
        </p:nvSpPr>
        <p:spPr>
          <a:xfrm>
            <a:off x="457200" y="1295400"/>
            <a:ext cx="8229600" cy="5029200"/>
          </a:xfrm>
        </p:spPr>
        <p:txBody>
          <a:bodyPr>
            <a:normAutofit/>
          </a:bodyPr>
          <a:lstStyle/>
          <a:p>
            <a:r>
              <a:rPr lang="en-US" sz="1800" dirty="0" err="1" smtClean="0"/>
              <a:t>Akuntan</a:t>
            </a:r>
            <a:r>
              <a:rPr lang="en-US" sz="1800" dirty="0" smtClean="0"/>
              <a:t> </a:t>
            </a:r>
            <a:r>
              <a:rPr lang="en-US" sz="1800" dirty="0" err="1" smtClean="0"/>
              <a:t>manajemen</a:t>
            </a:r>
            <a:r>
              <a:rPr lang="en-US" sz="1800" dirty="0" smtClean="0"/>
              <a:t> </a:t>
            </a:r>
            <a:r>
              <a:rPr lang="en-US" sz="1800" dirty="0" err="1" smtClean="0"/>
              <a:t>membantu</a:t>
            </a:r>
            <a:r>
              <a:rPr lang="en-US" sz="1800" dirty="0" smtClean="0"/>
              <a:t> </a:t>
            </a:r>
            <a:r>
              <a:rPr lang="en-US" sz="1800" dirty="0" err="1" smtClean="0"/>
              <a:t>dalam</a:t>
            </a:r>
            <a:r>
              <a:rPr lang="en-US" sz="1800" dirty="0" smtClean="0"/>
              <a:t> </a:t>
            </a:r>
            <a:r>
              <a:rPr lang="en-US" sz="1800" dirty="0" err="1" smtClean="0"/>
              <a:t>mengidentifikasikan</a:t>
            </a:r>
            <a:r>
              <a:rPr lang="en-US" sz="1800" dirty="0" smtClean="0"/>
              <a:t> </a:t>
            </a:r>
            <a:r>
              <a:rPr lang="en-US" sz="1800" dirty="0" err="1" smtClean="0"/>
              <a:t>eksposur</a:t>
            </a:r>
            <a:r>
              <a:rPr lang="en-US" sz="1800" dirty="0" smtClean="0"/>
              <a:t> </a:t>
            </a:r>
            <a:r>
              <a:rPr lang="en-US" sz="1800" dirty="0" err="1" smtClean="0"/>
              <a:t>pasar</a:t>
            </a:r>
            <a:r>
              <a:rPr lang="en-US" sz="1800" dirty="0" smtClean="0"/>
              <a:t>, </a:t>
            </a:r>
            <a:r>
              <a:rPr lang="en-US" sz="1800" dirty="0" err="1" smtClean="0"/>
              <a:t>mengkuantifikasi</a:t>
            </a:r>
            <a:r>
              <a:rPr lang="en-US" sz="1800" dirty="0" smtClean="0"/>
              <a:t> </a:t>
            </a:r>
            <a:r>
              <a:rPr lang="en-US" sz="1800" dirty="0" err="1" smtClean="0"/>
              <a:t>keseimbangan</a:t>
            </a:r>
            <a:r>
              <a:rPr lang="en-US" sz="1800" dirty="0" smtClean="0"/>
              <a:t> yang </a:t>
            </a:r>
            <a:r>
              <a:rPr lang="en-US" sz="1800" dirty="0" err="1" smtClean="0"/>
              <a:t>terkait</a:t>
            </a:r>
            <a:r>
              <a:rPr lang="en-US" sz="1800" dirty="0" smtClean="0"/>
              <a:t> </a:t>
            </a:r>
            <a:r>
              <a:rPr lang="en-US" sz="1800" dirty="0" err="1" smtClean="0"/>
              <a:t>dengan</a:t>
            </a:r>
            <a:r>
              <a:rPr lang="en-US" sz="1800" dirty="0" smtClean="0"/>
              <a:t> </a:t>
            </a:r>
            <a:r>
              <a:rPr lang="en-US" sz="1800" dirty="0" err="1" smtClean="0"/>
              <a:t>strategi</a:t>
            </a:r>
            <a:r>
              <a:rPr lang="en-US" sz="1800" dirty="0" smtClean="0"/>
              <a:t> </a:t>
            </a:r>
            <a:r>
              <a:rPr lang="en-US" sz="1800" dirty="0" err="1" smtClean="0"/>
              <a:t>respons</a:t>
            </a:r>
            <a:r>
              <a:rPr lang="en-US" sz="1800" dirty="0" smtClean="0"/>
              <a:t> </a:t>
            </a:r>
            <a:r>
              <a:rPr lang="en-US" sz="1800" dirty="0" err="1" smtClean="0"/>
              <a:t>risiko</a:t>
            </a:r>
            <a:r>
              <a:rPr lang="en-US" sz="1800" dirty="0" smtClean="0"/>
              <a:t> </a:t>
            </a:r>
            <a:r>
              <a:rPr lang="en-US" sz="1800" dirty="0" err="1" smtClean="0"/>
              <a:t>alternatif</a:t>
            </a:r>
            <a:r>
              <a:rPr lang="en-US" sz="1800" dirty="0" smtClean="0"/>
              <a:t>, </a:t>
            </a:r>
            <a:r>
              <a:rPr lang="en-US" sz="1800" dirty="0" err="1" smtClean="0"/>
              <a:t>mengukur</a:t>
            </a:r>
            <a:r>
              <a:rPr lang="en-US" sz="1800" dirty="0" smtClean="0"/>
              <a:t> </a:t>
            </a:r>
            <a:r>
              <a:rPr lang="en-US" sz="1800" dirty="0" err="1" smtClean="0"/>
              <a:t>potensi</a:t>
            </a:r>
            <a:r>
              <a:rPr lang="en-US" sz="1800" dirty="0" smtClean="0"/>
              <a:t> yang </a:t>
            </a:r>
            <a:r>
              <a:rPr lang="en-US" sz="1800" dirty="0" err="1" smtClean="0"/>
              <a:t>dihadapi</a:t>
            </a:r>
            <a:r>
              <a:rPr lang="en-US" sz="1800" dirty="0" smtClean="0"/>
              <a:t> </a:t>
            </a:r>
            <a:r>
              <a:rPr lang="en-US" sz="1800" dirty="0" err="1" smtClean="0"/>
              <a:t>perusahaan</a:t>
            </a:r>
            <a:r>
              <a:rPr lang="en-US" sz="1800" dirty="0" smtClean="0"/>
              <a:t> </a:t>
            </a:r>
            <a:r>
              <a:rPr lang="en-US" sz="1800" dirty="0" err="1" smtClean="0"/>
              <a:t>terhadap</a:t>
            </a:r>
            <a:r>
              <a:rPr lang="en-US" sz="1800" dirty="0" smtClean="0"/>
              <a:t> </a:t>
            </a:r>
            <a:r>
              <a:rPr lang="en-US" sz="1800" dirty="0" err="1" smtClean="0"/>
              <a:t>risiko</a:t>
            </a:r>
            <a:r>
              <a:rPr lang="en-US" sz="1800" dirty="0" smtClean="0"/>
              <a:t> </a:t>
            </a:r>
            <a:r>
              <a:rPr lang="en-US" sz="1800" dirty="0" err="1" smtClean="0"/>
              <a:t>tertentu</a:t>
            </a:r>
            <a:r>
              <a:rPr lang="en-US" sz="1800" dirty="0" smtClean="0"/>
              <a:t>, </a:t>
            </a:r>
            <a:r>
              <a:rPr lang="en-US" sz="1800" dirty="0" err="1" smtClean="0"/>
              <a:t>mencatat</a:t>
            </a:r>
            <a:r>
              <a:rPr lang="en-US" sz="1800" dirty="0" smtClean="0"/>
              <a:t> </a:t>
            </a:r>
            <a:r>
              <a:rPr lang="en-US" sz="1800" dirty="0" err="1" smtClean="0"/>
              <a:t>produk</a:t>
            </a:r>
            <a:r>
              <a:rPr lang="en-US" sz="1800" dirty="0" smtClean="0"/>
              <a:t> </a:t>
            </a:r>
            <a:r>
              <a:rPr lang="en-US" sz="1800" dirty="0" err="1" smtClean="0"/>
              <a:t>lindung</a:t>
            </a:r>
            <a:r>
              <a:rPr lang="en-US" sz="1800" dirty="0" smtClean="0"/>
              <a:t> </a:t>
            </a:r>
            <a:r>
              <a:rPr lang="en-US" sz="1800" dirty="0" err="1" smtClean="0"/>
              <a:t>nilai</a:t>
            </a:r>
            <a:r>
              <a:rPr lang="en-US" sz="1800" dirty="0" smtClean="0"/>
              <a:t> </a:t>
            </a:r>
            <a:r>
              <a:rPr lang="en-US" sz="1800" dirty="0" err="1" smtClean="0"/>
              <a:t>tertentu</a:t>
            </a:r>
            <a:r>
              <a:rPr lang="en-US" sz="1800" dirty="0" smtClean="0"/>
              <a:t> </a:t>
            </a:r>
            <a:r>
              <a:rPr lang="en-US" sz="1800" dirty="0" err="1" smtClean="0"/>
              <a:t>dan</a:t>
            </a:r>
            <a:r>
              <a:rPr lang="en-US" sz="1800" dirty="0" smtClean="0"/>
              <a:t> </a:t>
            </a:r>
            <a:r>
              <a:rPr lang="en-US" sz="1800" dirty="0" err="1" smtClean="0"/>
              <a:t>mengevaluasi</a:t>
            </a:r>
            <a:r>
              <a:rPr lang="en-US" sz="1800" dirty="0" smtClean="0"/>
              <a:t> </a:t>
            </a:r>
            <a:r>
              <a:rPr lang="en-US" sz="1800" dirty="0" err="1" smtClean="0"/>
              <a:t>efektivitas</a:t>
            </a:r>
            <a:r>
              <a:rPr lang="en-US" sz="1800" dirty="0" smtClean="0"/>
              <a:t> program </a:t>
            </a:r>
            <a:r>
              <a:rPr lang="en-US" sz="1800" dirty="0" err="1" smtClean="0"/>
              <a:t>lindung</a:t>
            </a:r>
            <a:r>
              <a:rPr lang="en-US" sz="1800" dirty="0" smtClean="0"/>
              <a:t> </a:t>
            </a:r>
            <a:r>
              <a:rPr lang="en-US" sz="1800" dirty="0" err="1" smtClean="0"/>
              <a:t>nilai</a:t>
            </a:r>
            <a:r>
              <a:rPr lang="en-US" sz="1800" dirty="0" smtClean="0"/>
              <a:t>. </a:t>
            </a:r>
          </a:p>
          <a:p>
            <a:pPr>
              <a:buNone/>
            </a:pPr>
            <a:endParaRPr lang="en-US" sz="1800" dirty="0" smtClean="0"/>
          </a:p>
          <a:p>
            <a:pPr>
              <a:buNone/>
            </a:pPr>
            <a:r>
              <a:rPr lang="en-US" sz="1800" b="1" dirty="0" smtClean="0"/>
              <a:t>		A. </a:t>
            </a:r>
            <a:r>
              <a:rPr lang="en-US" sz="1800" b="1" dirty="0" err="1" smtClean="0"/>
              <a:t>Identifikasi</a:t>
            </a:r>
            <a:r>
              <a:rPr lang="en-US" sz="1800" b="1" dirty="0" smtClean="0"/>
              <a:t> </a:t>
            </a:r>
            <a:r>
              <a:rPr lang="en-US" sz="1800" b="1" dirty="0" err="1" smtClean="0"/>
              <a:t>Risiko</a:t>
            </a:r>
            <a:r>
              <a:rPr lang="en-US" sz="1800" b="1" dirty="0" smtClean="0"/>
              <a:t> </a:t>
            </a:r>
            <a:r>
              <a:rPr lang="en-US" sz="1800" b="1" dirty="0" err="1" smtClean="0"/>
              <a:t>Pasar</a:t>
            </a:r>
            <a:r>
              <a:rPr lang="en-US" sz="1800" b="1" dirty="0" smtClean="0"/>
              <a:t> </a:t>
            </a:r>
          </a:p>
          <a:p>
            <a:pPr>
              <a:buNone/>
            </a:pPr>
            <a:r>
              <a:rPr lang="en-US" sz="1800" b="1" dirty="0" smtClean="0"/>
              <a:t>		B. </a:t>
            </a:r>
            <a:r>
              <a:rPr lang="en-US" sz="1800" b="1" dirty="0" err="1" smtClean="0"/>
              <a:t>Menguantifikasi</a:t>
            </a:r>
            <a:r>
              <a:rPr lang="en-US" sz="1800" b="1" dirty="0" smtClean="0"/>
              <a:t> </a:t>
            </a:r>
            <a:r>
              <a:rPr lang="en-US" sz="1800" b="1" dirty="0" err="1" smtClean="0"/>
              <a:t>Penyeimbangan</a:t>
            </a:r>
            <a:r>
              <a:rPr lang="en-US" sz="1800" b="1" dirty="0" smtClean="0"/>
              <a:t> </a:t>
            </a:r>
          </a:p>
          <a:p>
            <a:pPr>
              <a:buNone/>
            </a:pPr>
            <a:r>
              <a:rPr lang="nn-NO" sz="1800" b="1" dirty="0" smtClean="0"/>
              <a:t>		C. Manajemen Risiko di Dunia dengan Kurs Mengambang </a:t>
            </a:r>
          </a:p>
          <a:p>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800" b="1" dirty="0" err="1" smtClean="0"/>
              <a:t>Identifikasi</a:t>
            </a:r>
            <a:r>
              <a:rPr lang="en-US" sz="4800" b="1" dirty="0" smtClean="0"/>
              <a:t> </a:t>
            </a:r>
            <a:r>
              <a:rPr lang="en-US" sz="4800" b="1" dirty="0" err="1" smtClean="0"/>
              <a:t>Risiko</a:t>
            </a:r>
            <a:r>
              <a:rPr lang="en-US" sz="4800" b="1" dirty="0" smtClean="0"/>
              <a:t> </a:t>
            </a:r>
            <a:r>
              <a:rPr lang="en-US" sz="4800" b="1" dirty="0" err="1" smtClean="0"/>
              <a:t>Pasar</a:t>
            </a:r>
            <a:r>
              <a:rPr lang="en-US" sz="4800" b="1" dirty="0" smtClean="0"/>
              <a:t> </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sz="2800" dirty="0" err="1" smtClean="0"/>
              <a:t>Kerangka</a:t>
            </a:r>
            <a:r>
              <a:rPr lang="en-US" sz="2800" dirty="0" smtClean="0"/>
              <a:t> </a:t>
            </a:r>
            <a:r>
              <a:rPr lang="en-US" sz="2800" dirty="0" err="1" smtClean="0"/>
              <a:t>dasar</a:t>
            </a:r>
            <a:r>
              <a:rPr lang="en-US" sz="2800" dirty="0" smtClean="0"/>
              <a:t> yang </a:t>
            </a:r>
            <a:r>
              <a:rPr lang="en-US" sz="2800" dirty="0" err="1" smtClean="0"/>
              <a:t>bermanfaat</a:t>
            </a:r>
            <a:r>
              <a:rPr lang="en-US" sz="2800" dirty="0" smtClean="0"/>
              <a:t> </a:t>
            </a:r>
            <a:r>
              <a:rPr lang="en-US" sz="2800" dirty="0" err="1" smtClean="0"/>
              <a:t>untuk</a:t>
            </a:r>
            <a:r>
              <a:rPr lang="en-US" sz="2800" dirty="0" smtClean="0"/>
              <a:t> </a:t>
            </a:r>
            <a:r>
              <a:rPr lang="en-US" sz="2800" dirty="0" err="1" smtClean="0"/>
              <a:t>mengidentifikasikan</a:t>
            </a:r>
            <a:r>
              <a:rPr lang="en-US" sz="2800" dirty="0" smtClean="0"/>
              <a:t> </a:t>
            </a:r>
            <a:r>
              <a:rPr lang="en-US" sz="2800" dirty="0" err="1" smtClean="0"/>
              <a:t>berbagai</a:t>
            </a:r>
            <a:r>
              <a:rPr lang="en-US" sz="2800" dirty="0" smtClean="0"/>
              <a:t> </a:t>
            </a:r>
            <a:r>
              <a:rPr lang="en-US" sz="2800" dirty="0" err="1" smtClean="0"/>
              <a:t>jenis</a:t>
            </a:r>
            <a:r>
              <a:rPr lang="en-US" sz="2800" dirty="0" smtClean="0"/>
              <a:t> </a:t>
            </a:r>
            <a:r>
              <a:rPr lang="en-US" sz="2800" dirty="0" err="1" smtClean="0"/>
              <a:t>risiko</a:t>
            </a:r>
            <a:r>
              <a:rPr lang="en-US" sz="2800" dirty="0" smtClean="0"/>
              <a:t> market yang </a:t>
            </a:r>
            <a:r>
              <a:rPr lang="en-US" sz="2800" dirty="0" err="1" smtClean="0"/>
              <a:t>berpotensi</a:t>
            </a:r>
            <a:r>
              <a:rPr lang="en-US" sz="2800" dirty="0" smtClean="0"/>
              <a:t> </a:t>
            </a:r>
            <a:r>
              <a:rPr lang="en-US" sz="2800" dirty="0" err="1" smtClean="0"/>
              <a:t>dapat</a:t>
            </a:r>
            <a:r>
              <a:rPr lang="en-US" sz="2800" dirty="0" smtClean="0"/>
              <a:t> </a:t>
            </a:r>
            <a:r>
              <a:rPr lang="en-US" sz="2800" dirty="0" err="1" smtClean="0"/>
              <a:t>disebut</a:t>
            </a:r>
            <a:r>
              <a:rPr lang="en-US" sz="2800" dirty="0" smtClean="0"/>
              <a:t> </a:t>
            </a:r>
            <a:r>
              <a:rPr lang="en-US" sz="2800" dirty="0" err="1" smtClean="0"/>
              <a:t>sebagai</a:t>
            </a:r>
            <a:r>
              <a:rPr lang="en-US" sz="2800" dirty="0" smtClean="0"/>
              <a:t> </a:t>
            </a:r>
            <a:r>
              <a:rPr lang="en-US" sz="2800" dirty="0" err="1" smtClean="0"/>
              <a:t>pemetaan</a:t>
            </a:r>
            <a:r>
              <a:rPr lang="en-US" sz="2800" dirty="0" smtClean="0"/>
              <a:t> </a:t>
            </a:r>
            <a:r>
              <a:rPr lang="en-US" sz="2800" dirty="0" err="1" smtClean="0"/>
              <a:t>risiko</a:t>
            </a:r>
            <a:r>
              <a:rPr lang="en-US" sz="2800" dirty="0" smtClean="0"/>
              <a:t>. </a:t>
            </a:r>
            <a:r>
              <a:rPr lang="en-US" sz="2800" dirty="0" err="1" smtClean="0"/>
              <a:t>Kerangka</a:t>
            </a:r>
            <a:r>
              <a:rPr lang="en-US" sz="2800" dirty="0" smtClean="0"/>
              <a:t> </a:t>
            </a:r>
            <a:r>
              <a:rPr lang="en-US" sz="2800" dirty="0" err="1" smtClean="0"/>
              <a:t>ini</a:t>
            </a:r>
            <a:r>
              <a:rPr lang="en-US" sz="2800" dirty="0" smtClean="0"/>
              <a:t> </a:t>
            </a:r>
            <a:r>
              <a:rPr lang="en-US" sz="2800" dirty="0" err="1" smtClean="0"/>
              <a:t>diawali</a:t>
            </a:r>
            <a:r>
              <a:rPr lang="en-US" sz="2800" dirty="0" smtClean="0"/>
              <a:t> </a:t>
            </a:r>
            <a:r>
              <a:rPr lang="en-US" sz="2800" dirty="0" err="1" smtClean="0"/>
              <a:t>dengan</a:t>
            </a:r>
            <a:r>
              <a:rPr lang="en-US" sz="2800" dirty="0" smtClean="0"/>
              <a:t> </a:t>
            </a:r>
            <a:r>
              <a:rPr lang="en-US" sz="2800" dirty="0" err="1" smtClean="0"/>
              <a:t>pengamatan</a:t>
            </a:r>
            <a:r>
              <a:rPr lang="en-US" sz="2800" dirty="0" smtClean="0"/>
              <a:t> </a:t>
            </a:r>
            <a:r>
              <a:rPr lang="en-US" sz="2800" dirty="0" err="1" smtClean="0"/>
              <a:t>atas</a:t>
            </a:r>
            <a:r>
              <a:rPr lang="en-US" sz="2800" dirty="0" smtClean="0"/>
              <a:t> </a:t>
            </a:r>
            <a:r>
              <a:rPr lang="en-US" sz="2800" dirty="0" err="1" smtClean="0"/>
              <a:t>hubungan</a:t>
            </a:r>
            <a:r>
              <a:rPr lang="en-US" sz="2800" dirty="0" smtClean="0"/>
              <a:t> </a:t>
            </a:r>
            <a:r>
              <a:rPr lang="en-US" sz="2800" dirty="0" err="1" smtClean="0"/>
              <a:t>berbagai</a:t>
            </a:r>
            <a:r>
              <a:rPr lang="en-US" sz="2800" dirty="0" smtClean="0"/>
              <a:t> </a:t>
            </a:r>
            <a:r>
              <a:rPr lang="en-US" sz="2800" dirty="0" err="1" smtClean="0"/>
              <a:t>risiko</a:t>
            </a:r>
            <a:r>
              <a:rPr lang="en-US" sz="2800" dirty="0" smtClean="0"/>
              <a:t> </a:t>
            </a:r>
            <a:r>
              <a:rPr lang="en-US" sz="2800" dirty="0" err="1" smtClean="0"/>
              <a:t>pasar</a:t>
            </a:r>
            <a:r>
              <a:rPr lang="en-US" sz="2800" dirty="0" smtClean="0"/>
              <a:t> </a:t>
            </a:r>
            <a:r>
              <a:rPr lang="en-US" sz="2800" dirty="0" err="1" smtClean="0"/>
              <a:t>terhadap</a:t>
            </a:r>
            <a:r>
              <a:rPr lang="en-US" sz="2800" dirty="0" smtClean="0"/>
              <a:t> </a:t>
            </a:r>
            <a:r>
              <a:rPr lang="en-US" sz="2800" dirty="0" err="1" smtClean="0"/>
              <a:t>pemicu</a:t>
            </a:r>
            <a:r>
              <a:rPr lang="en-US" sz="2800" dirty="0" smtClean="0"/>
              <a:t> </a:t>
            </a:r>
            <a:r>
              <a:rPr lang="en-US" sz="2800" dirty="0" err="1" smtClean="0"/>
              <a:t>nilai</a:t>
            </a:r>
            <a:r>
              <a:rPr lang="en-US" sz="2800" dirty="0" smtClean="0"/>
              <a:t> </a:t>
            </a:r>
            <a:r>
              <a:rPr lang="en-US" sz="2800" dirty="0" err="1" smtClean="0"/>
              <a:t>suatu</a:t>
            </a:r>
            <a:r>
              <a:rPr lang="en-US" sz="2800" dirty="0" smtClean="0"/>
              <a:t> </a:t>
            </a:r>
            <a:r>
              <a:rPr lang="en-US" sz="2800" dirty="0" err="1" smtClean="0"/>
              <a:t>perusahaan</a:t>
            </a:r>
            <a:r>
              <a:rPr lang="en-US" sz="2800" dirty="0" smtClean="0"/>
              <a:t> </a:t>
            </a:r>
            <a:r>
              <a:rPr lang="en-US" sz="2800" dirty="0" err="1" smtClean="0"/>
              <a:t>dan</a:t>
            </a:r>
            <a:r>
              <a:rPr lang="en-US" sz="2800" dirty="0" smtClean="0"/>
              <a:t> </a:t>
            </a:r>
            <a:r>
              <a:rPr lang="en-US" sz="2800" dirty="0" err="1" smtClean="0"/>
              <a:t>pesaingnya</a:t>
            </a:r>
            <a:r>
              <a:rPr lang="en-US" sz="2800" dirty="0" smtClean="0"/>
              <a:t>. Dan </a:t>
            </a:r>
            <a:r>
              <a:rPr lang="en-US" sz="2800" dirty="0" err="1" smtClean="0"/>
              <a:t>biasanya</a:t>
            </a:r>
            <a:r>
              <a:rPr lang="en-US" sz="2800" dirty="0" smtClean="0"/>
              <a:t> </a:t>
            </a:r>
            <a:r>
              <a:rPr lang="en-US" sz="2800" dirty="0" err="1" smtClean="0"/>
              <a:t>disebut</a:t>
            </a:r>
            <a:r>
              <a:rPr lang="en-US" sz="2800" dirty="0" smtClean="0"/>
              <a:t> </a:t>
            </a:r>
            <a:r>
              <a:rPr lang="en-US" sz="2800" dirty="0" err="1" smtClean="0"/>
              <a:t>sebagai</a:t>
            </a:r>
            <a:r>
              <a:rPr lang="en-US" sz="2800" dirty="0" smtClean="0"/>
              <a:t> </a:t>
            </a:r>
            <a:r>
              <a:rPr lang="en-US" sz="2800" dirty="0" err="1" smtClean="0"/>
              <a:t>kubus</a:t>
            </a:r>
            <a:r>
              <a:rPr lang="en-US" sz="2800" dirty="0" smtClean="0"/>
              <a:t> </a:t>
            </a:r>
            <a:r>
              <a:rPr lang="en-US" sz="2800" dirty="0" err="1" smtClean="0"/>
              <a:t>pemetaan</a:t>
            </a:r>
            <a:r>
              <a:rPr lang="en-US" sz="2800" dirty="0" smtClean="0"/>
              <a:t> </a:t>
            </a:r>
            <a:r>
              <a:rPr lang="en-US" sz="2800" dirty="0" err="1" smtClean="0"/>
              <a:t>risiko</a:t>
            </a:r>
            <a:r>
              <a:rPr lang="en-US" sz="2800" dirty="0" smtClean="0"/>
              <a:t>. </a:t>
            </a:r>
            <a:r>
              <a:rPr lang="en-US" sz="2800" dirty="0" err="1" smtClean="0"/>
              <a:t>Istilah</a:t>
            </a:r>
            <a:r>
              <a:rPr lang="en-US" sz="2800" dirty="0" smtClean="0"/>
              <a:t> </a:t>
            </a:r>
            <a:r>
              <a:rPr lang="en-US" sz="2800" dirty="0" err="1" smtClean="0"/>
              <a:t>pemicu</a:t>
            </a:r>
            <a:r>
              <a:rPr lang="en-US" sz="2800" dirty="0" smtClean="0"/>
              <a:t> </a:t>
            </a:r>
            <a:r>
              <a:rPr lang="en-US" sz="2800" dirty="0" err="1" smtClean="0"/>
              <a:t>nilai</a:t>
            </a:r>
            <a:r>
              <a:rPr lang="en-US" sz="2800" dirty="0" smtClean="0"/>
              <a:t> </a:t>
            </a:r>
            <a:r>
              <a:rPr lang="en-US" sz="2800" dirty="0" err="1" smtClean="0"/>
              <a:t>mengacu</a:t>
            </a:r>
            <a:r>
              <a:rPr lang="en-US" sz="2800" dirty="0" smtClean="0"/>
              <a:t> </a:t>
            </a:r>
            <a:r>
              <a:rPr lang="en-US" sz="2800" dirty="0" err="1" smtClean="0"/>
              <a:t>pada</a:t>
            </a:r>
            <a:r>
              <a:rPr lang="en-US" sz="2800" dirty="0" smtClean="0"/>
              <a:t> </a:t>
            </a:r>
            <a:r>
              <a:rPr lang="en-US" sz="2800" dirty="0" err="1" smtClean="0"/>
              <a:t>kondisi</a:t>
            </a:r>
            <a:r>
              <a:rPr lang="en-US" sz="2800" dirty="0" smtClean="0"/>
              <a:t> </a:t>
            </a:r>
            <a:r>
              <a:rPr lang="en-US" sz="2800" dirty="0" err="1" smtClean="0"/>
              <a:t>keuangan</a:t>
            </a:r>
            <a:r>
              <a:rPr lang="en-US" sz="2800" dirty="0" smtClean="0"/>
              <a:t> </a:t>
            </a:r>
            <a:r>
              <a:rPr lang="en-US" sz="2800" dirty="0" err="1" smtClean="0"/>
              <a:t>dan</a:t>
            </a:r>
            <a:r>
              <a:rPr lang="en-US" sz="2800" dirty="0" smtClean="0"/>
              <a:t> pos-pos </a:t>
            </a:r>
            <a:r>
              <a:rPr lang="en-US" sz="2800" dirty="0" err="1" smtClean="0"/>
              <a:t>kinerja</a:t>
            </a:r>
            <a:r>
              <a:rPr lang="en-US" sz="2800" dirty="0" smtClean="0"/>
              <a:t> </a:t>
            </a:r>
            <a:r>
              <a:rPr lang="en-US" sz="2800" dirty="0" err="1" smtClean="0"/>
              <a:t>operasi</a:t>
            </a:r>
            <a:r>
              <a:rPr lang="en-US" sz="2800" dirty="0" smtClean="0"/>
              <a:t> </a:t>
            </a:r>
            <a:r>
              <a:rPr lang="en-US" sz="2800" dirty="0" err="1" smtClean="0"/>
              <a:t>keuangan</a:t>
            </a:r>
            <a:r>
              <a:rPr lang="en-US" sz="2800" dirty="0" smtClean="0"/>
              <a:t> </a:t>
            </a:r>
            <a:r>
              <a:rPr lang="en-US" sz="2800" dirty="0" err="1" smtClean="0"/>
              <a:t>utama</a:t>
            </a:r>
            <a:r>
              <a:rPr lang="en-US" sz="2800" dirty="0" smtClean="0"/>
              <a:t> yang </a:t>
            </a:r>
            <a:r>
              <a:rPr lang="en-US" sz="2800" dirty="0" err="1" smtClean="0"/>
              <a:t>mempengaruhi</a:t>
            </a:r>
            <a:r>
              <a:rPr lang="en-US" sz="2800" dirty="0" smtClean="0"/>
              <a:t> </a:t>
            </a:r>
            <a:r>
              <a:rPr lang="en-US" sz="2800" dirty="0" err="1" smtClean="0"/>
              <a:t>nilai</a:t>
            </a:r>
            <a:r>
              <a:rPr lang="en-US" sz="2800" dirty="0" smtClean="0"/>
              <a:t> </a:t>
            </a:r>
            <a:r>
              <a:rPr lang="en-US" sz="2800" dirty="0" err="1" smtClean="0"/>
              <a:t>suatu</a:t>
            </a:r>
            <a:r>
              <a:rPr lang="en-US" sz="2800" dirty="0" smtClean="0"/>
              <a:t> </a:t>
            </a:r>
            <a:r>
              <a:rPr lang="en-US" sz="2800" dirty="0" err="1" smtClean="0"/>
              <a:t>perusahaan</a:t>
            </a:r>
            <a:r>
              <a:rPr lang="en-US" sz="2800" dirty="0" smtClean="0"/>
              <a:t>. </a:t>
            </a:r>
            <a:r>
              <a:rPr lang="en-US" sz="2800" dirty="0" err="1" smtClean="0"/>
              <a:t>Risiko</a:t>
            </a:r>
            <a:r>
              <a:rPr lang="en-US" sz="2800" dirty="0" smtClean="0"/>
              <a:t> </a:t>
            </a:r>
            <a:r>
              <a:rPr lang="en-US" sz="2800" dirty="0" err="1" smtClean="0"/>
              <a:t>pasar</a:t>
            </a:r>
            <a:r>
              <a:rPr lang="en-US" sz="2800" dirty="0" smtClean="0"/>
              <a:t> </a:t>
            </a:r>
            <a:r>
              <a:rPr lang="en-US" sz="2800" dirty="0" err="1" smtClean="0"/>
              <a:t>mencakup</a:t>
            </a:r>
            <a:r>
              <a:rPr lang="en-US" sz="2800" dirty="0" smtClean="0"/>
              <a:t> </a:t>
            </a:r>
            <a:r>
              <a:rPr lang="en-US" sz="2800" dirty="0" err="1" smtClean="0"/>
              <a:t>risiko</a:t>
            </a:r>
            <a:r>
              <a:rPr lang="en-US" sz="2800" dirty="0" smtClean="0"/>
              <a:t> </a:t>
            </a:r>
            <a:r>
              <a:rPr lang="en-US" sz="2800" dirty="0" err="1" smtClean="0"/>
              <a:t>kurs</a:t>
            </a:r>
            <a:r>
              <a:rPr lang="en-US" sz="2800" dirty="0" smtClean="0"/>
              <a:t> </a:t>
            </a:r>
            <a:r>
              <a:rPr lang="en-US" sz="2800" dirty="0" err="1" smtClean="0"/>
              <a:t>valuta</a:t>
            </a:r>
            <a:r>
              <a:rPr lang="en-US" sz="2800" dirty="0" smtClean="0"/>
              <a:t> </a:t>
            </a:r>
            <a:r>
              <a:rPr lang="en-US" sz="2800" dirty="0" err="1" smtClean="0"/>
              <a:t>asing</a:t>
            </a:r>
            <a:r>
              <a:rPr lang="en-US" sz="2800" dirty="0" smtClean="0"/>
              <a:t> </a:t>
            </a:r>
            <a:r>
              <a:rPr lang="en-US" sz="2800" dirty="0" err="1" smtClean="0"/>
              <a:t>dan</a:t>
            </a:r>
            <a:r>
              <a:rPr lang="en-US" sz="2800" dirty="0" smtClean="0"/>
              <a:t> </a:t>
            </a:r>
            <a:r>
              <a:rPr lang="en-US" sz="2800" dirty="0" err="1" smtClean="0"/>
              <a:t>suku</a:t>
            </a:r>
            <a:r>
              <a:rPr lang="en-US" sz="2800" dirty="0" smtClean="0"/>
              <a:t> </a:t>
            </a:r>
            <a:r>
              <a:rPr lang="en-US" sz="2800" dirty="0" err="1" smtClean="0"/>
              <a:t>bunga</a:t>
            </a:r>
            <a:r>
              <a:rPr lang="en-US" sz="2800" dirty="0" smtClean="0"/>
              <a:t>, </a:t>
            </a:r>
            <a:r>
              <a:rPr lang="en-US" sz="2800" dirty="0" err="1" smtClean="0"/>
              <a:t>serta</a:t>
            </a:r>
            <a:r>
              <a:rPr lang="en-US" sz="2800" dirty="0" smtClean="0"/>
              <a:t> </a:t>
            </a:r>
            <a:r>
              <a:rPr lang="en-US" sz="2800" dirty="0" err="1" smtClean="0"/>
              <a:t>risiko</a:t>
            </a:r>
            <a:r>
              <a:rPr lang="en-US" sz="2800" dirty="0" smtClean="0"/>
              <a:t> </a:t>
            </a:r>
            <a:r>
              <a:rPr lang="en-US" sz="2800" dirty="0" err="1" smtClean="0"/>
              <a:t>harga</a:t>
            </a:r>
            <a:r>
              <a:rPr lang="en-US" sz="2800" dirty="0" smtClean="0"/>
              <a:t> </a:t>
            </a:r>
            <a:r>
              <a:rPr lang="en-US" sz="2800" dirty="0" err="1" smtClean="0"/>
              <a:t>komoditas</a:t>
            </a:r>
            <a:r>
              <a:rPr lang="en-US" sz="2800" dirty="0" smtClean="0"/>
              <a:t> </a:t>
            </a:r>
            <a:r>
              <a:rPr lang="en-US" sz="2800" dirty="0" err="1" smtClean="0"/>
              <a:t>dan</a:t>
            </a:r>
            <a:r>
              <a:rPr lang="en-US" sz="2800" dirty="0" smtClean="0"/>
              <a:t> </a:t>
            </a:r>
            <a:r>
              <a:rPr lang="en-US" sz="2800" dirty="0" err="1" smtClean="0"/>
              <a:t>eukuitas</a:t>
            </a:r>
            <a:r>
              <a:rPr lang="en-US" sz="2800" dirty="0" smtClean="0"/>
              <a:t>. </a:t>
            </a:r>
            <a:r>
              <a:rPr lang="en-US" sz="2800" dirty="0" err="1" smtClean="0"/>
              <a:t>Dimensi</a:t>
            </a:r>
            <a:r>
              <a:rPr lang="en-US" sz="2800" dirty="0" smtClean="0"/>
              <a:t> </a:t>
            </a:r>
            <a:r>
              <a:rPr lang="en-US" sz="2800" dirty="0" err="1" smtClean="0"/>
              <a:t>ketiga</a:t>
            </a:r>
            <a:endParaRPr lang="en-US" sz="2800" dirty="0" smtClean="0"/>
          </a:p>
          <a:p>
            <a:r>
              <a:rPr lang="en-US" sz="2800" dirty="0" err="1" smtClean="0"/>
              <a:t>dari</a:t>
            </a:r>
            <a:r>
              <a:rPr lang="en-US" sz="2800" dirty="0" smtClean="0"/>
              <a:t> </a:t>
            </a:r>
            <a:r>
              <a:rPr lang="en-US" sz="2800" dirty="0" err="1" smtClean="0"/>
              <a:t>kubus</a:t>
            </a:r>
            <a:r>
              <a:rPr lang="en-US" sz="2800" dirty="0" smtClean="0"/>
              <a:t> </a:t>
            </a:r>
            <a:r>
              <a:rPr lang="en-US" sz="2800" dirty="0" err="1" smtClean="0"/>
              <a:t>pemetaan</a:t>
            </a:r>
            <a:r>
              <a:rPr lang="en-US" sz="2800" dirty="0" smtClean="0"/>
              <a:t> </a:t>
            </a:r>
            <a:r>
              <a:rPr lang="en-US" sz="2800" dirty="0" err="1" smtClean="0"/>
              <a:t>risiko</a:t>
            </a:r>
            <a:r>
              <a:rPr lang="en-US" sz="2800" dirty="0" smtClean="0"/>
              <a:t>, </a:t>
            </a:r>
            <a:r>
              <a:rPr lang="en-US" sz="2800" dirty="0" err="1" smtClean="0"/>
              <a:t>melihat</a:t>
            </a:r>
            <a:r>
              <a:rPr lang="en-US" sz="2800" dirty="0" smtClean="0"/>
              <a:t> </a:t>
            </a:r>
            <a:r>
              <a:rPr lang="en-US" sz="2800" dirty="0" err="1" smtClean="0"/>
              <a:t>kemungkinan</a:t>
            </a:r>
            <a:r>
              <a:rPr lang="en-US" sz="2800" dirty="0" smtClean="0"/>
              <a:t> </a:t>
            </a:r>
            <a:r>
              <a:rPr lang="en-US" sz="2800" dirty="0" err="1" smtClean="0"/>
              <a:t>hubungan</a:t>
            </a:r>
            <a:r>
              <a:rPr lang="en-US" sz="2800" dirty="0" smtClean="0"/>
              <a:t> </a:t>
            </a:r>
            <a:r>
              <a:rPr lang="en-US" sz="2800" dirty="0" err="1" smtClean="0"/>
              <a:t>antara</a:t>
            </a:r>
            <a:r>
              <a:rPr lang="en-US" sz="2800" dirty="0" smtClean="0"/>
              <a:t> </a:t>
            </a:r>
            <a:r>
              <a:rPr lang="en-US" sz="2800" dirty="0" err="1" smtClean="0"/>
              <a:t>risiko</a:t>
            </a:r>
            <a:r>
              <a:rPr lang="en-US" sz="2800" dirty="0" smtClean="0"/>
              <a:t> </a:t>
            </a:r>
            <a:r>
              <a:rPr lang="en-US" sz="2800" dirty="0" err="1" smtClean="0"/>
              <a:t>pasar</a:t>
            </a:r>
            <a:r>
              <a:rPr lang="en-US" sz="2800" dirty="0" smtClean="0"/>
              <a:t> </a:t>
            </a:r>
            <a:r>
              <a:rPr lang="en-US" sz="2800" dirty="0" err="1" smtClean="0"/>
              <a:t>dan</a:t>
            </a:r>
            <a:r>
              <a:rPr lang="en-US" sz="2800" dirty="0" smtClean="0"/>
              <a:t> </a:t>
            </a:r>
            <a:r>
              <a:rPr lang="en-US" sz="2800" dirty="0" err="1" smtClean="0"/>
              <a:t>pemicu</a:t>
            </a:r>
            <a:r>
              <a:rPr lang="en-US" sz="2800" dirty="0" smtClean="0"/>
              <a:t> </a:t>
            </a:r>
            <a:r>
              <a:rPr lang="en-US" sz="2800" dirty="0" err="1" smtClean="0"/>
              <a:t>nilai</a:t>
            </a:r>
            <a:r>
              <a:rPr lang="en-US" sz="2800" dirty="0" smtClean="0"/>
              <a:t> </a:t>
            </a:r>
            <a:r>
              <a:rPr lang="en-US" sz="2800" dirty="0" err="1" smtClean="0"/>
              <a:t>untuk</a:t>
            </a:r>
            <a:r>
              <a:rPr lang="en-US" sz="2800" dirty="0" smtClean="0"/>
              <a:t> </a:t>
            </a:r>
            <a:r>
              <a:rPr lang="en-US" sz="2800" dirty="0" err="1" smtClean="0"/>
              <a:t>masing-masing</a:t>
            </a:r>
            <a:r>
              <a:rPr lang="en-US" sz="2800" dirty="0" smtClean="0"/>
              <a:t> </a:t>
            </a:r>
            <a:r>
              <a:rPr lang="en-US" sz="2800" dirty="0" err="1" smtClean="0"/>
              <a:t>pesaing</a:t>
            </a:r>
            <a:r>
              <a:rPr lang="en-US" sz="2800" dirty="0" smtClean="0"/>
              <a:t> </a:t>
            </a:r>
            <a:r>
              <a:rPr lang="en-US" sz="2800" dirty="0" err="1" smtClean="0"/>
              <a:t>utama</a:t>
            </a:r>
            <a:r>
              <a:rPr lang="en-US" sz="2800" dirty="0" smtClean="0"/>
              <a:t> </a:t>
            </a:r>
            <a:r>
              <a:rPr lang="en-US" sz="2800" dirty="0" err="1" smtClean="0"/>
              <a:t>perusahaan</a:t>
            </a:r>
            <a:r>
              <a:rPr lang="en-US" sz="2800" dirty="0" smtClean="0"/>
              <a:t>. </a:t>
            </a:r>
            <a:r>
              <a:rPr lang="en-US" sz="2800" dirty="0" err="1" smtClean="0"/>
              <a:t>Jika</a:t>
            </a:r>
            <a:r>
              <a:rPr lang="en-US" sz="2800" dirty="0" smtClean="0"/>
              <a:t> </a:t>
            </a:r>
            <a:r>
              <a:rPr lang="en-US" sz="2800" dirty="0" err="1" smtClean="0"/>
              <a:t>seorang</a:t>
            </a:r>
            <a:r>
              <a:rPr lang="en-US" sz="2800" dirty="0" smtClean="0"/>
              <a:t> </a:t>
            </a:r>
            <a:r>
              <a:rPr lang="en-US" sz="2800" dirty="0" err="1" smtClean="0"/>
              <a:t>pesaing</a:t>
            </a:r>
            <a:r>
              <a:rPr lang="en-US" sz="2800" dirty="0" smtClean="0"/>
              <a:t> </a:t>
            </a:r>
            <a:r>
              <a:rPr lang="en-US" sz="2800" dirty="0" err="1" smtClean="0"/>
              <a:t>membeli</a:t>
            </a:r>
            <a:r>
              <a:rPr lang="en-US" sz="2800" dirty="0" smtClean="0"/>
              <a:t> </a:t>
            </a:r>
            <a:r>
              <a:rPr lang="en-US" sz="2800" dirty="0" err="1" smtClean="0"/>
              <a:t>topi</a:t>
            </a:r>
            <a:r>
              <a:rPr lang="en-US" sz="2800" dirty="0" smtClean="0"/>
              <a:t> </a:t>
            </a:r>
            <a:r>
              <a:rPr lang="en-US" sz="2800" dirty="0" err="1" smtClean="0"/>
              <a:t>bisbol</a:t>
            </a:r>
            <a:r>
              <a:rPr lang="en-US" sz="2800" dirty="0" smtClean="0"/>
              <a:t> </a:t>
            </a:r>
            <a:r>
              <a:rPr lang="en-US" sz="2800" dirty="0" err="1" smtClean="0"/>
              <a:t>dari</a:t>
            </a:r>
            <a:r>
              <a:rPr lang="en-US" sz="2800" dirty="0" smtClean="0"/>
              <a:t> </a:t>
            </a:r>
            <a:r>
              <a:rPr lang="en-US" sz="2800" dirty="0" err="1" smtClean="0"/>
              <a:t>luar</a:t>
            </a:r>
            <a:r>
              <a:rPr lang="en-US" sz="2800" dirty="0" smtClean="0"/>
              <a:t> </a:t>
            </a:r>
            <a:r>
              <a:rPr lang="en-US" sz="2800" dirty="0" err="1" smtClean="0"/>
              <a:t>negeri</a:t>
            </a:r>
            <a:r>
              <a:rPr lang="en-US" sz="2800" dirty="0" smtClean="0"/>
              <a:t> </a:t>
            </a:r>
            <a:r>
              <a:rPr lang="en-US" sz="2800" dirty="0" err="1" smtClean="0"/>
              <a:t>dan</a:t>
            </a:r>
            <a:r>
              <a:rPr lang="en-US" sz="2800" dirty="0" smtClean="0"/>
              <a:t> </a:t>
            </a:r>
            <a:r>
              <a:rPr lang="en-US" sz="2800" dirty="0" err="1" smtClean="0"/>
              <a:t>mata</a:t>
            </a:r>
            <a:r>
              <a:rPr lang="en-US" sz="2800" dirty="0" smtClean="0"/>
              <a:t> </a:t>
            </a:r>
            <a:r>
              <a:rPr lang="en-US" sz="2800" dirty="0" err="1" smtClean="0"/>
              <a:t>uang</a:t>
            </a:r>
            <a:r>
              <a:rPr lang="en-US" sz="2800" dirty="0" smtClean="0"/>
              <a:t> </a:t>
            </a:r>
            <a:r>
              <a:rPr lang="en-US" sz="2800" dirty="0" err="1" smtClean="0"/>
              <a:t>negara</a:t>
            </a:r>
            <a:r>
              <a:rPr lang="en-US" sz="2800" dirty="0" smtClean="0"/>
              <a:t> </a:t>
            </a:r>
            <a:r>
              <a:rPr lang="en-US" sz="2800" dirty="0" err="1" smtClean="0"/>
              <a:t>sumber</a:t>
            </a:r>
            <a:r>
              <a:rPr lang="en-US" sz="2800" dirty="0" smtClean="0"/>
              <a:t> </a:t>
            </a:r>
            <a:r>
              <a:rPr lang="en-US" sz="2800" dirty="0" err="1" smtClean="0"/>
              <a:t>pembelian</a:t>
            </a:r>
            <a:r>
              <a:rPr lang="en-US" sz="2800" dirty="0" smtClean="0"/>
              <a:t> </a:t>
            </a:r>
            <a:r>
              <a:rPr lang="en-US" sz="2800" dirty="0" err="1" smtClean="0"/>
              <a:t>mengalami</a:t>
            </a:r>
            <a:r>
              <a:rPr lang="en-US" sz="2800" dirty="0" smtClean="0"/>
              <a:t> </a:t>
            </a:r>
            <a:r>
              <a:rPr lang="en-US" sz="2800" dirty="0" err="1" smtClean="0"/>
              <a:t>penurunan</a:t>
            </a:r>
            <a:r>
              <a:rPr lang="en-US" sz="2800" dirty="0" smtClean="0"/>
              <a:t> </a:t>
            </a:r>
            <a:r>
              <a:rPr lang="en-US" sz="2800" dirty="0" err="1" smtClean="0"/>
              <a:t>nilai</a:t>
            </a:r>
            <a:r>
              <a:rPr lang="en-US" sz="2800" dirty="0" smtClean="0"/>
              <a:t> </a:t>
            </a:r>
            <a:r>
              <a:rPr lang="en-US" sz="2800" dirty="0" err="1" smtClean="0"/>
              <a:t>relatif</a:t>
            </a:r>
            <a:r>
              <a:rPr lang="en-US" sz="2800" dirty="0" smtClean="0"/>
              <a:t> </a:t>
            </a:r>
            <a:r>
              <a:rPr lang="en-US" sz="2800" dirty="0" err="1" smtClean="0"/>
              <a:t>terhadap</a:t>
            </a:r>
            <a:r>
              <a:rPr lang="en-US" sz="2800" dirty="0" smtClean="0"/>
              <a:t> </a:t>
            </a:r>
            <a:r>
              <a:rPr lang="en-US" sz="2800" dirty="0" err="1" smtClean="0"/>
              <a:t>mata</a:t>
            </a:r>
            <a:r>
              <a:rPr lang="en-US" sz="2800" dirty="0" smtClean="0"/>
              <a:t> </a:t>
            </a:r>
            <a:r>
              <a:rPr lang="en-US" sz="2800" dirty="0" err="1" smtClean="0"/>
              <a:t>uang</a:t>
            </a:r>
            <a:r>
              <a:rPr lang="en-US" sz="2800" dirty="0" smtClean="0"/>
              <a:t> </a:t>
            </a:r>
            <a:r>
              <a:rPr lang="en-US" sz="2800" dirty="0" err="1" smtClean="0"/>
              <a:t>negara</a:t>
            </a:r>
            <a:r>
              <a:rPr lang="en-US" sz="2800" dirty="0" smtClean="0"/>
              <a:t> </a:t>
            </a:r>
            <a:r>
              <a:rPr lang="en-US" sz="2800" dirty="0" err="1" smtClean="0"/>
              <a:t>anda</a:t>
            </a:r>
            <a:r>
              <a:rPr lang="en-US" sz="2800" dirty="0" smtClean="0"/>
              <a:t>, </a:t>
            </a:r>
            <a:r>
              <a:rPr lang="en-US" sz="2800" dirty="0" err="1" smtClean="0"/>
              <a:t>maka</a:t>
            </a:r>
            <a:r>
              <a:rPr lang="en-US" sz="2800" dirty="0" smtClean="0"/>
              <a:t> </a:t>
            </a:r>
            <a:r>
              <a:rPr lang="en-US" sz="2800" dirty="0" err="1" smtClean="0"/>
              <a:t>perubahan</a:t>
            </a:r>
            <a:r>
              <a:rPr lang="en-US" sz="2800" dirty="0" smtClean="0"/>
              <a:t> </a:t>
            </a:r>
            <a:r>
              <a:rPr lang="en-US" sz="2800" dirty="0" err="1" smtClean="0"/>
              <a:t>ini</a:t>
            </a:r>
            <a:r>
              <a:rPr lang="en-US" sz="2800" dirty="0" smtClean="0"/>
              <a:t> </a:t>
            </a:r>
            <a:r>
              <a:rPr lang="en-US" sz="2800" dirty="0" err="1" smtClean="0"/>
              <a:t>dapat</a:t>
            </a:r>
            <a:r>
              <a:rPr lang="en-US" sz="2800" dirty="0" smtClean="0"/>
              <a:t> </a:t>
            </a:r>
            <a:r>
              <a:rPr lang="en-US" sz="2800" dirty="0" err="1" smtClean="0"/>
              <a:t>menyebabkan</a:t>
            </a:r>
            <a:r>
              <a:rPr lang="en-US" sz="2800" dirty="0" smtClean="0"/>
              <a:t> </a:t>
            </a:r>
            <a:r>
              <a:rPr lang="en-US" sz="2800" dirty="0" err="1" smtClean="0"/>
              <a:t>pesaing</a:t>
            </a:r>
            <a:r>
              <a:rPr lang="en-US" sz="2800" dirty="0" smtClean="0"/>
              <a:t> </a:t>
            </a:r>
            <a:r>
              <a:rPr lang="en-US" sz="2800" dirty="0" err="1" smtClean="0"/>
              <a:t>anda</a:t>
            </a:r>
            <a:r>
              <a:rPr lang="en-US" sz="2800" dirty="0" smtClean="0"/>
              <a:t> </a:t>
            </a:r>
            <a:r>
              <a:rPr lang="en-US" sz="2800" dirty="0" err="1" smtClean="0"/>
              <a:t>mampu</a:t>
            </a:r>
            <a:r>
              <a:rPr lang="en-US" sz="2800" dirty="0" smtClean="0"/>
              <a:t> </a:t>
            </a:r>
            <a:r>
              <a:rPr lang="en-US" sz="2800" dirty="0" err="1" smtClean="0"/>
              <a:t>untuk</a:t>
            </a:r>
            <a:r>
              <a:rPr lang="en-US" sz="2800" dirty="0" smtClean="0"/>
              <a:t> </a:t>
            </a:r>
            <a:r>
              <a:rPr lang="en-US" sz="2800" dirty="0" err="1" smtClean="0"/>
              <a:t>menjual</a:t>
            </a:r>
            <a:r>
              <a:rPr lang="en-US" sz="2800" dirty="0" smtClean="0"/>
              <a:t> </a:t>
            </a:r>
            <a:r>
              <a:rPr lang="en-US" sz="2800" dirty="0" err="1" smtClean="0"/>
              <a:t>dengan</a:t>
            </a:r>
            <a:r>
              <a:rPr lang="en-US" sz="2800" dirty="0" smtClean="0"/>
              <a:t> </a:t>
            </a:r>
            <a:r>
              <a:rPr lang="en-US" sz="2800" dirty="0" err="1" smtClean="0"/>
              <a:t>harga</a:t>
            </a:r>
            <a:r>
              <a:rPr lang="en-US" sz="2800" dirty="0" smtClean="0"/>
              <a:t> yang </a:t>
            </a:r>
            <a:r>
              <a:rPr lang="en-US" sz="2800" dirty="0" err="1" smtClean="0"/>
              <a:t>lebih</a:t>
            </a:r>
            <a:r>
              <a:rPr lang="en-US" sz="2800" dirty="0" smtClean="0"/>
              <a:t> </a:t>
            </a:r>
            <a:r>
              <a:rPr lang="en-US" sz="2800" dirty="0" err="1" smtClean="0"/>
              <a:t>rendah</a:t>
            </a:r>
            <a:r>
              <a:rPr lang="en-US" sz="2800" dirty="0" smtClean="0"/>
              <a:t> </a:t>
            </a:r>
            <a:r>
              <a:rPr lang="en-US" sz="2800" dirty="0" err="1" smtClean="0"/>
              <a:t>daripada</a:t>
            </a:r>
            <a:r>
              <a:rPr lang="en-US" sz="2800" dirty="0" smtClean="0"/>
              <a:t> </a:t>
            </a:r>
            <a:r>
              <a:rPr lang="en-US" sz="2800" dirty="0" err="1" smtClean="0"/>
              <a:t>anda</a:t>
            </a:r>
            <a:r>
              <a:rPr lang="en-US" sz="2800" dirty="0" smtClean="0"/>
              <a:t>. </a:t>
            </a:r>
            <a:r>
              <a:rPr lang="en-US" sz="2800" dirty="0" err="1" smtClean="0"/>
              <a:t>Ini</a:t>
            </a:r>
            <a:r>
              <a:rPr lang="en-US" sz="2800" dirty="0" smtClean="0"/>
              <a:t> </a:t>
            </a:r>
            <a:r>
              <a:rPr lang="en-US" sz="2800" dirty="0" err="1" smtClean="0"/>
              <a:t>disebut</a:t>
            </a:r>
            <a:r>
              <a:rPr lang="en-US" sz="2800" dirty="0" smtClean="0"/>
              <a:t> </a:t>
            </a:r>
            <a:r>
              <a:rPr lang="en-US" sz="2800" dirty="0" err="1" smtClean="0"/>
              <a:t>sebagai</a:t>
            </a:r>
            <a:r>
              <a:rPr lang="en-US" sz="2800" dirty="0" smtClean="0"/>
              <a:t> </a:t>
            </a:r>
            <a:r>
              <a:rPr lang="en-US" sz="2800" dirty="0" err="1" smtClean="0"/>
              <a:t>risiko</a:t>
            </a:r>
            <a:r>
              <a:rPr lang="en-US" sz="2800" dirty="0" smtClean="0"/>
              <a:t> </a:t>
            </a:r>
            <a:r>
              <a:rPr lang="en-US" sz="2800" dirty="0" err="1" smtClean="0"/>
              <a:t>kompetitif</a:t>
            </a:r>
            <a:r>
              <a:rPr lang="en-US" sz="2800" dirty="0" smtClean="0"/>
              <a:t> </a:t>
            </a:r>
            <a:r>
              <a:rPr lang="en-US" sz="2800" dirty="0" err="1" smtClean="0"/>
              <a:t>mata</a:t>
            </a:r>
            <a:r>
              <a:rPr lang="en-US" sz="2800" dirty="0" smtClean="0"/>
              <a:t> </a:t>
            </a:r>
            <a:r>
              <a:rPr lang="en-US" sz="2800" dirty="0" err="1" smtClean="0"/>
              <a:t>uang</a:t>
            </a:r>
            <a:r>
              <a:rPr lang="en-US" sz="2800" dirty="0" smtClean="0"/>
              <a:t> yang </a:t>
            </a:r>
            <a:r>
              <a:rPr lang="en-US" sz="2800" dirty="0" err="1" smtClean="0"/>
              <a:t>dihadapi</a:t>
            </a:r>
            <a:r>
              <a:rPr lang="en-US" sz="2800"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2800" b="1" dirty="0" err="1" smtClean="0"/>
              <a:t>Menguantifikasi</a:t>
            </a:r>
            <a:r>
              <a:rPr lang="en-US" sz="2800" b="1" dirty="0" smtClean="0"/>
              <a:t> </a:t>
            </a:r>
            <a:r>
              <a:rPr lang="en-US" sz="2800" b="1" dirty="0" err="1" smtClean="0"/>
              <a:t>Penyeimbangan</a:t>
            </a:r>
            <a:r>
              <a:rPr lang="en-US" sz="2800" b="1" dirty="0" smtClean="0"/>
              <a:t> </a:t>
            </a:r>
            <a:endParaRPr lang="en-US" sz="3200" dirty="0"/>
          </a:p>
        </p:txBody>
      </p:sp>
      <p:sp>
        <p:nvSpPr>
          <p:cNvPr id="3" name="Content Placeholder 2"/>
          <p:cNvSpPr>
            <a:spLocks noGrp="1"/>
          </p:cNvSpPr>
          <p:nvPr>
            <p:ph idx="1"/>
          </p:nvPr>
        </p:nvSpPr>
        <p:spPr>
          <a:xfrm>
            <a:off x="457200" y="1676400"/>
            <a:ext cx="8229600" cy="4648200"/>
          </a:xfrm>
        </p:spPr>
        <p:txBody>
          <a:bodyPr>
            <a:normAutofit/>
          </a:bodyPr>
          <a:lstStyle/>
          <a:p>
            <a:pPr>
              <a:buNone/>
            </a:pPr>
            <a:r>
              <a:rPr lang="en-US" sz="2000" dirty="0" smtClean="0"/>
              <a:t>	</a:t>
            </a:r>
            <a:r>
              <a:rPr lang="en-US" sz="2000" dirty="0" err="1" smtClean="0"/>
              <a:t>Peran</a:t>
            </a:r>
            <a:r>
              <a:rPr lang="en-US" sz="2000" dirty="0" smtClean="0"/>
              <a:t> lain yang </a:t>
            </a:r>
            <a:r>
              <a:rPr lang="en-US" sz="2000" dirty="0" err="1" smtClean="0"/>
              <a:t>dimainkan</a:t>
            </a:r>
            <a:r>
              <a:rPr lang="en-US" sz="2000" dirty="0" smtClean="0"/>
              <a:t> </a:t>
            </a:r>
            <a:r>
              <a:rPr lang="en-US" sz="2000" dirty="0" err="1" smtClean="0"/>
              <a:t>oleh</a:t>
            </a:r>
            <a:r>
              <a:rPr lang="en-US" sz="2000" dirty="0" smtClean="0"/>
              <a:t> </a:t>
            </a:r>
            <a:r>
              <a:rPr lang="en-US" sz="2000" dirty="0" err="1" smtClean="0"/>
              <a:t>para</a:t>
            </a:r>
            <a:r>
              <a:rPr lang="en-US" sz="2000" dirty="0" smtClean="0"/>
              <a:t> </a:t>
            </a:r>
            <a:r>
              <a:rPr lang="en-US" sz="2000" dirty="0" err="1" smtClean="0"/>
              <a:t>akuntan</a:t>
            </a:r>
            <a:r>
              <a:rPr lang="en-US" sz="2000" dirty="0" smtClean="0"/>
              <a:t> </a:t>
            </a:r>
            <a:r>
              <a:rPr lang="en-US" sz="2000" dirty="0" err="1" smtClean="0"/>
              <a:t>dalam</a:t>
            </a:r>
            <a:r>
              <a:rPr lang="en-US" sz="2000" dirty="0" smtClean="0"/>
              <a:t> </a:t>
            </a:r>
            <a:r>
              <a:rPr lang="en-US" sz="2000" dirty="0" err="1" smtClean="0"/>
              <a:t>proses</a:t>
            </a:r>
            <a:r>
              <a:rPr lang="en-US" sz="2000" dirty="0" smtClean="0"/>
              <a:t> </a:t>
            </a:r>
            <a:r>
              <a:rPr lang="en-US" sz="2000" dirty="0" err="1" smtClean="0"/>
              <a:t>manajemen</a:t>
            </a:r>
            <a:r>
              <a:rPr lang="en-US" sz="2000" dirty="0" smtClean="0"/>
              <a:t> </a:t>
            </a:r>
            <a:r>
              <a:rPr lang="en-US" sz="2000" dirty="0" err="1" smtClean="0"/>
              <a:t>risiko</a:t>
            </a:r>
            <a:r>
              <a:rPr lang="en-US" sz="2000" dirty="0" smtClean="0"/>
              <a:t> </a:t>
            </a:r>
            <a:r>
              <a:rPr lang="en-US" sz="2000" dirty="0" err="1" smtClean="0"/>
              <a:t>meliputi</a:t>
            </a:r>
            <a:r>
              <a:rPr lang="en-US" sz="2000" dirty="0" smtClean="0"/>
              <a:t> </a:t>
            </a:r>
            <a:r>
              <a:rPr lang="en-US" sz="2000" dirty="0" err="1" smtClean="0"/>
              <a:t>proses</a:t>
            </a:r>
            <a:r>
              <a:rPr lang="en-US" sz="2000" dirty="0" smtClean="0"/>
              <a:t> </a:t>
            </a:r>
            <a:r>
              <a:rPr lang="en-US" sz="2000" dirty="0" err="1" smtClean="0"/>
              <a:t>kuantifikasi</a:t>
            </a:r>
            <a:r>
              <a:rPr lang="en-US" sz="2000" dirty="0" smtClean="0"/>
              <a:t> </a:t>
            </a:r>
            <a:r>
              <a:rPr lang="en-US" sz="2000" dirty="0" err="1" smtClean="0"/>
              <a:t>penyeimbangan</a:t>
            </a:r>
            <a:r>
              <a:rPr lang="en-US" sz="2000" dirty="0" smtClean="0"/>
              <a:t> yang </a:t>
            </a:r>
            <a:r>
              <a:rPr lang="en-US" sz="2000" dirty="0" err="1" smtClean="0"/>
              <a:t>berkaitan</a:t>
            </a:r>
            <a:r>
              <a:rPr lang="en-US" sz="2000" dirty="0" smtClean="0"/>
              <a:t> </a:t>
            </a:r>
            <a:r>
              <a:rPr lang="en-US" sz="2000" dirty="0" err="1" smtClean="0"/>
              <a:t>dengan</a:t>
            </a:r>
            <a:r>
              <a:rPr lang="en-US" sz="2000" dirty="0" smtClean="0"/>
              <a:t> </a:t>
            </a:r>
            <a:r>
              <a:rPr lang="en-US" sz="2000" dirty="0" err="1" smtClean="0"/>
              <a:t>alternatif</a:t>
            </a:r>
            <a:r>
              <a:rPr lang="en-US" sz="2000" dirty="0" smtClean="0"/>
              <a:t> </a:t>
            </a:r>
            <a:r>
              <a:rPr lang="en-US" sz="2000" dirty="0" err="1" smtClean="0"/>
              <a:t>strategi</a:t>
            </a:r>
            <a:r>
              <a:rPr lang="en-US" sz="2000" dirty="0" smtClean="0"/>
              <a:t> </a:t>
            </a:r>
            <a:r>
              <a:rPr lang="en-US" sz="2000" dirty="0" err="1" smtClean="0"/>
              <a:t>respons</a:t>
            </a:r>
            <a:r>
              <a:rPr lang="en-US" sz="2000" dirty="0" smtClean="0"/>
              <a:t> </a:t>
            </a:r>
            <a:r>
              <a:rPr lang="en-US" sz="2000" dirty="0" err="1" smtClean="0"/>
              <a:t>risiko</a:t>
            </a:r>
            <a:r>
              <a:rPr lang="en-US" sz="2000" dirty="0" smtClean="0"/>
              <a:t>. </a:t>
            </a:r>
            <a:r>
              <a:rPr lang="en-US" sz="2000" dirty="0" err="1" smtClean="0"/>
              <a:t>Akuntan</a:t>
            </a:r>
            <a:r>
              <a:rPr lang="en-US" sz="2000" dirty="0" smtClean="0"/>
              <a:t> </a:t>
            </a:r>
            <a:r>
              <a:rPr lang="en-US" sz="2000" dirty="0" err="1" smtClean="0"/>
              <a:t>harus</a:t>
            </a:r>
            <a:r>
              <a:rPr lang="en-US" sz="2000" dirty="0" smtClean="0"/>
              <a:t> </a:t>
            </a:r>
            <a:r>
              <a:rPr lang="en-US" sz="2000" dirty="0" err="1" smtClean="0"/>
              <a:t>mengukur</a:t>
            </a:r>
            <a:r>
              <a:rPr lang="en-US" sz="2000" dirty="0" smtClean="0"/>
              <a:t> </a:t>
            </a:r>
            <a:r>
              <a:rPr lang="en-US" sz="2000" dirty="0" err="1" smtClean="0"/>
              <a:t>manfaat</a:t>
            </a:r>
            <a:r>
              <a:rPr lang="en-US" sz="2000" dirty="0" smtClean="0"/>
              <a:t> </a:t>
            </a:r>
            <a:r>
              <a:rPr lang="en-US" sz="2000" dirty="0" err="1" smtClean="0"/>
              <a:t>dari</a:t>
            </a:r>
            <a:r>
              <a:rPr lang="en-US" sz="2000" dirty="0" smtClean="0"/>
              <a:t> </a:t>
            </a:r>
            <a:r>
              <a:rPr lang="en-US" sz="2000" dirty="0" err="1" smtClean="0"/>
              <a:t>lindung</a:t>
            </a:r>
            <a:r>
              <a:rPr lang="en-US" sz="2000" dirty="0" smtClean="0"/>
              <a:t> </a:t>
            </a:r>
            <a:r>
              <a:rPr lang="en-US" sz="2000" dirty="0" err="1" smtClean="0"/>
              <a:t>dinilai</a:t>
            </a:r>
            <a:r>
              <a:rPr lang="en-US" sz="2000" dirty="0" smtClean="0"/>
              <a:t> </a:t>
            </a:r>
            <a:r>
              <a:rPr lang="en-US" sz="2000" dirty="0" err="1" smtClean="0"/>
              <a:t>dan</a:t>
            </a:r>
            <a:r>
              <a:rPr lang="en-US" sz="2000" dirty="0" smtClean="0"/>
              <a:t> </a:t>
            </a:r>
            <a:r>
              <a:rPr lang="en-US" sz="2000" dirty="0" err="1" smtClean="0"/>
              <a:t>dibandingkan</a:t>
            </a:r>
            <a:r>
              <a:rPr lang="en-US" sz="2000" dirty="0" smtClean="0"/>
              <a:t> </a:t>
            </a:r>
            <a:r>
              <a:rPr lang="en-US" sz="2000" dirty="0" err="1" smtClean="0"/>
              <a:t>dengan</a:t>
            </a:r>
            <a:r>
              <a:rPr lang="en-US" sz="2000" dirty="0" smtClean="0"/>
              <a:t> </a:t>
            </a:r>
            <a:r>
              <a:rPr lang="en-US" sz="2000" dirty="0" err="1" smtClean="0"/>
              <a:t>biaya</a:t>
            </a:r>
            <a:r>
              <a:rPr lang="en-US" sz="2000" dirty="0" smtClean="0"/>
              <a:t> plus </a:t>
            </a:r>
            <a:r>
              <a:rPr lang="en-US" sz="2000" dirty="0" err="1" smtClean="0"/>
              <a:t>biaya</a:t>
            </a:r>
            <a:r>
              <a:rPr lang="en-US" sz="2000" dirty="0" smtClean="0"/>
              <a:t> </a:t>
            </a:r>
            <a:r>
              <a:rPr lang="en-US" sz="2000" dirty="0" err="1" smtClean="0"/>
              <a:t>kesempatan</a:t>
            </a:r>
            <a:r>
              <a:rPr lang="en-US" sz="2000" dirty="0" smtClean="0"/>
              <a:t> </a:t>
            </a:r>
            <a:r>
              <a:rPr lang="en-US" sz="2000" dirty="0" err="1" smtClean="0"/>
              <a:t>berupa</a:t>
            </a:r>
            <a:r>
              <a:rPr lang="en-US" sz="2000" dirty="0" smtClean="0"/>
              <a:t> </a:t>
            </a:r>
            <a:r>
              <a:rPr lang="en-US" sz="2000" dirty="0" err="1" smtClean="0"/>
              <a:t>keuntungan</a:t>
            </a:r>
            <a:r>
              <a:rPr lang="en-US" sz="2000" dirty="0" smtClean="0"/>
              <a:t> yang </a:t>
            </a:r>
            <a:r>
              <a:rPr lang="en-US" sz="2000" dirty="0" err="1" smtClean="0"/>
              <a:t>hilang</a:t>
            </a:r>
            <a:r>
              <a:rPr lang="en-US" sz="2000" dirty="0" smtClean="0"/>
              <a:t> </a:t>
            </a:r>
            <a:r>
              <a:rPr lang="en-US" sz="2000" dirty="0" err="1" smtClean="0"/>
              <a:t>dan</a:t>
            </a:r>
            <a:r>
              <a:rPr lang="en-US" sz="2000" dirty="0" smtClean="0"/>
              <a:t> </a:t>
            </a:r>
            <a:r>
              <a:rPr lang="en-US" sz="2000" dirty="0" err="1" smtClean="0"/>
              <a:t>berasal</a:t>
            </a:r>
            <a:r>
              <a:rPr lang="en-US" sz="2000" dirty="0" smtClean="0"/>
              <a:t> </a:t>
            </a:r>
            <a:r>
              <a:rPr lang="en-US" sz="2000" dirty="0" err="1" smtClean="0"/>
              <a:t>dari</a:t>
            </a:r>
            <a:r>
              <a:rPr lang="en-US" sz="2000" dirty="0" smtClean="0"/>
              <a:t> </a:t>
            </a:r>
            <a:r>
              <a:rPr lang="en-US" sz="2000" dirty="0" err="1" smtClean="0"/>
              <a:t>spekulasi</a:t>
            </a:r>
            <a:r>
              <a:rPr lang="en-US" sz="2000" dirty="0" smtClean="0"/>
              <a:t> </a:t>
            </a:r>
            <a:r>
              <a:rPr lang="en-US" sz="2000" dirty="0" err="1" smtClean="0"/>
              <a:t>pergerakan</a:t>
            </a:r>
            <a:r>
              <a:rPr lang="en-US" sz="2000" dirty="0" smtClean="0"/>
              <a:t> </a:t>
            </a:r>
            <a:r>
              <a:rPr lang="en-US" sz="2000" dirty="0" err="1" smtClean="0"/>
              <a:t>pasar</a:t>
            </a:r>
            <a:r>
              <a:rPr lang="en-US" sz="2000" dirty="0" smtClean="0"/>
              <a:t> </a:t>
            </a: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33400"/>
          </a:xfrm>
        </p:spPr>
        <p:txBody>
          <a:bodyPr>
            <a:normAutofit fontScale="90000"/>
          </a:bodyPr>
          <a:lstStyle/>
          <a:p>
            <a:r>
              <a:rPr lang="nn-NO" sz="3200" b="1" dirty="0" smtClean="0"/>
              <a:t>Manajemen Risiko di Dunia dengan Kurs Mengambang </a:t>
            </a:r>
            <a:endParaRPr lang="en-US" sz="3200" dirty="0">
              <a:solidFill>
                <a:srgbClr val="002060"/>
              </a:solidFill>
            </a:endParaRPr>
          </a:p>
        </p:txBody>
      </p:sp>
      <p:sp>
        <p:nvSpPr>
          <p:cNvPr id="3" name="Content Placeholder 2"/>
          <p:cNvSpPr>
            <a:spLocks noGrp="1"/>
          </p:cNvSpPr>
          <p:nvPr>
            <p:ph idx="1"/>
          </p:nvPr>
        </p:nvSpPr>
        <p:spPr>
          <a:xfrm>
            <a:off x="457200" y="1600200"/>
            <a:ext cx="8229600" cy="4724400"/>
          </a:xfrm>
        </p:spPr>
        <p:txBody>
          <a:bodyPr>
            <a:noAutofit/>
          </a:bodyPr>
          <a:lstStyle/>
          <a:p>
            <a:r>
              <a:rPr lang="en-US" sz="2000" dirty="0" err="1" smtClean="0"/>
              <a:t>Risiko</a:t>
            </a:r>
            <a:r>
              <a:rPr lang="en-US" sz="2000" dirty="0" smtClean="0"/>
              <a:t> </a:t>
            </a:r>
            <a:r>
              <a:rPr lang="en-US" sz="2000" dirty="0" err="1" smtClean="0"/>
              <a:t>kurs</a:t>
            </a:r>
            <a:r>
              <a:rPr lang="en-US" sz="2000" dirty="0" smtClean="0"/>
              <a:t> </a:t>
            </a:r>
            <a:r>
              <a:rPr lang="en-US" sz="2000" dirty="0" err="1" smtClean="0"/>
              <a:t>valuta</a:t>
            </a:r>
            <a:r>
              <a:rPr lang="en-US" sz="2000" dirty="0" smtClean="0"/>
              <a:t> </a:t>
            </a:r>
            <a:r>
              <a:rPr lang="en-US" sz="2000" dirty="0" err="1" smtClean="0"/>
              <a:t>asing</a:t>
            </a:r>
            <a:r>
              <a:rPr lang="en-US" sz="2000" dirty="0" smtClean="0"/>
              <a:t> (</a:t>
            </a:r>
            <a:r>
              <a:rPr lang="en-US" sz="2000" dirty="0" err="1" smtClean="0"/>
              <a:t>valas</a:t>
            </a:r>
            <a:r>
              <a:rPr lang="en-US" sz="2000" dirty="0" smtClean="0"/>
              <a:t>) </a:t>
            </a:r>
            <a:r>
              <a:rPr lang="en-US" sz="2000" dirty="0" err="1" smtClean="0"/>
              <a:t>adalah</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bentuk</a:t>
            </a:r>
            <a:r>
              <a:rPr lang="en-US" sz="2000" dirty="0" smtClean="0"/>
              <a:t> </a:t>
            </a:r>
            <a:r>
              <a:rPr lang="en-US" sz="2000" dirty="0" err="1" smtClean="0"/>
              <a:t>risiko</a:t>
            </a:r>
            <a:r>
              <a:rPr lang="en-US" sz="2000" dirty="0" smtClean="0"/>
              <a:t> yang paling </a:t>
            </a:r>
            <a:r>
              <a:rPr lang="en-US" sz="2000" dirty="0" err="1" smtClean="0"/>
              <a:t>umum</a:t>
            </a:r>
            <a:r>
              <a:rPr lang="en-US" sz="2000" dirty="0" smtClean="0"/>
              <a:t> </a:t>
            </a:r>
            <a:r>
              <a:rPr lang="en-US" sz="2000" dirty="0" err="1" smtClean="0"/>
              <a:t>dan</a:t>
            </a:r>
            <a:r>
              <a:rPr lang="en-US" sz="2000" dirty="0" smtClean="0"/>
              <a:t> </a:t>
            </a:r>
            <a:r>
              <a:rPr lang="en-US" sz="2000" dirty="0" err="1" smtClean="0"/>
              <a:t>akan</a:t>
            </a:r>
            <a:r>
              <a:rPr lang="en-US" sz="2000" dirty="0" smtClean="0"/>
              <a:t> </a:t>
            </a:r>
            <a:r>
              <a:rPr lang="en-US" sz="2000" dirty="0" err="1" smtClean="0"/>
              <a:t>dihadapi</a:t>
            </a:r>
            <a:r>
              <a:rPr lang="en-US" sz="2000" dirty="0" smtClean="0"/>
              <a:t> </a:t>
            </a:r>
            <a:r>
              <a:rPr lang="en-US" sz="2000" dirty="0" err="1" smtClean="0"/>
              <a:t>oleh</a:t>
            </a:r>
            <a:r>
              <a:rPr lang="en-US" sz="2000" dirty="0" smtClean="0"/>
              <a:t> </a:t>
            </a:r>
            <a:r>
              <a:rPr lang="en-US" sz="2000" dirty="0" err="1" smtClean="0"/>
              <a:t>perusahaan</a:t>
            </a:r>
            <a:r>
              <a:rPr lang="en-US" sz="2000" dirty="0" smtClean="0"/>
              <a:t> </a:t>
            </a:r>
            <a:r>
              <a:rPr lang="en-US" sz="2000" dirty="0" err="1" smtClean="0"/>
              <a:t>multinasional</a:t>
            </a:r>
            <a:r>
              <a:rPr lang="en-US" sz="2000" dirty="0" smtClean="0"/>
              <a:t>. </a:t>
            </a:r>
            <a:r>
              <a:rPr lang="en-US" sz="2000" dirty="0" err="1" smtClean="0"/>
              <a:t>Dalam</a:t>
            </a:r>
            <a:r>
              <a:rPr lang="en-US" sz="2000" dirty="0" smtClean="0"/>
              <a:t> </a:t>
            </a:r>
            <a:r>
              <a:rPr lang="en-US" sz="2000" dirty="0" err="1" smtClean="0"/>
              <a:t>dunia</a:t>
            </a:r>
            <a:r>
              <a:rPr lang="en-US" sz="2000" dirty="0" smtClean="0"/>
              <a:t> </a:t>
            </a:r>
            <a:r>
              <a:rPr lang="en-US" sz="2000" dirty="0" err="1" smtClean="0"/>
              <a:t>kurs</a:t>
            </a:r>
            <a:r>
              <a:rPr lang="en-US" sz="2000" dirty="0" smtClean="0"/>
              <a:t> </a:t>
            </a:r>
            <a:r>
              <a:rPr lang="en-US" sz="2000" dirty="0" err="1" smtClean="0"/>
              <a:t>mengambang</a:t>
            </a:r>
            <a:r>
              <a:rPr lang="en-US" sz="2000" dirty="0" smtClean="0"/>
              <a:t>, </a:t>
            </a:r>
            <a:r>
              <a:rPr lang="en-US" sz="2000" dirty="0" err="1" smtClean="0"/>
              <a:t>manajemen</a:t>
            </a:r>
            <a:r>
              <a:rPr lang="en-US" sz="2000" dirty="0" smtClean="0"/>
              <a:t> </a:t>
            </a:r>
            <a:r>
              <a:rPr lang="en-US" sz="2000" dirty="0" err="1" smtClean="0"/>
              <a:t>risiko</a:t>
            </a:r>
            <a:r>
              <a:rPr lang="en-US" sz="2000" dirty="0" smtClean="0"/>
              <a:t> </a:t>
            </a:r>
            <a:r>
              <a:rPr lang="en-US" sz="2000" dirty="0" err="1" smtClean="0"/>
              <a:t>mencakup</a:t>
            </a:r>
            <a:r>
              <a:rPr lang="en-US" sz="2000" dirty="0" smtClean="0"/>
              <a:t> : </a:t>
            </a:r>
          </a:p>
          <a:p>
            <a:pPr>
              <a:buNone/>
            </a:pPr>
            <a:r>
              <a:rPr lang="en-US" sz="2000" dirty="0" smtClean="0"/>
              <a:t>		1) </a:t>
            </a:r>
            <a:r>
              <a:rPr lang="en-US" sz="2000" dirty="0" err="1" smtClean="0"/>
              <a:t>antisipasi</a:t>
            </a:r>
            <a:r>
              <a:rPr lang="en-US" sz="2000" dirty="0" smtClean="0"/>
              <a:t> </a:t>
            </a:r>
            <a:r>
              <a:rPr lang="en-US" sz="2000" dirty="0" err="1" smtClean="0"/>
              <a:t>pergerakan</a:t>
            </a:r>
            <a:r>
              <a:rPr lang="en-US" sz="2000" dirty="0" smtClean="0"/>
              <a:t> </a:t>
            </a:r>
            <a:r>
              <a:rPr lang="en-US" sz="2000" dirty="0" err="1" smtClean="0"/>
              <a:t>kurs</a:t>
            </a:r>
            <a:r>
              <a:rPr lang="en-US" sz="2000" dirty="0" smtClean="0"/>
              <a:t>, </a:t>
            </a:r>
          </a:p>
          <a:p>
            <a:pPr>
              <a:buNone/>
            </a:pPr>
            <a:r>
              <a:rPr lang="fi-FI" sz="2000" dirty="0" smtClean="0"/>
              <a:t>		2) pengukuran risiko kurs valuta asing yang dihadapi 	 	     perusahaan, </a:t>
            </a:r>
          </a:p>
          <a:p>
            <a:pPr>
              <a:buNone/>
            </a:pPr>
            <a:r>
              <a:rPr lang="it-IT" sz="2000" dirty="0" smtClean="0"/>
              <a:t>		3) perancangan strategi perlindungan yang memadai, dan </a:t>
            </a:r>
          </a:p>
          <a:p>
            <a:pPr>
              <a:buNone/>
            </a:pPr>
            <a:r>
              <a:rPr lang="nn-NO" sz="2000" dirty="0" smtClean="0"/>
              <a:t>		4) pembuatan pengendalian manajemen risiko internal </a:t>
            </a:r>
          </a:p>
          <a:p>
            <a:pPr>
              <a:buNone/>
            </a:pP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1118</TotalTime>
  <Words>2148</Words>
  <Application>Microsoft Office PowerPoint</Application>
  <PresentationFormat>On-screen Show (4:3)</PresentationFormat>
  <Paragraphs>136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BAB 12</vt:lpstr>
      <vt:lpstr>Tujuan Utama manajemen risiko keuangan</vt:lpstr>
      <vt:lpstr>Risiko pasar</vt:lpstr>
      <vt:lpstr>Risiko pasar</vt:lpstr>
      <vt:lpstr>MENGAPA MENGELOLA RISIKO KEUANGAN </vt:lpstr>
      <vt:lpstr>PERANAN AKUNTANSI </vt:lpstr>
      <vt:lpstr>Identifikasi Risiko Pasar </vt:lpstr>
      <vt:lpstr>Menguantifikasi Penyeimbangan </vt:lpstr>
      <vt:lpstr>Manajemen Risiko di Dunia dengan Kurs Mengambang </vt:lpstr>
      <vt:lpstr>Peramalan atas Perubahan Kurs</vt:lpstr>
      <vt:lpstr>Slide 11</vt:lpstr>
      <vt:lpstr>Manajemen Potensi Risiko</vt:lpstr>
      <vt:lpstr>Potensi Risiko Translasi</vt:lpstr>
      <vt:lpstr>Potensi Risiko Translasi Multi Mata Uang (dalam ribuan)</vt:lpstr>
      <vt:lpstr>Potensi Risiko Transaksi</vt:lpstr>
      <vt:lpstr>Potensi risiko Akuntansi versus Ekonomi</vt:lpstr>
      <vt:lpstr>Slide 17</vt:lpstr>
      <vt:lpstr>Slide 18</vt:lpstr>
      <vt:lpstr>Strategi Perlindungan</vt:lpstr>
      <vt:lpstr>  Lindung Nilai Neraca  </vt:lpstr>
      <vt:lpstr>  Lindung Nilai Operasional  </vt:lpstr>
      <vt:lpstr>  Lindung Nilai Struktural  </vt:lpstr>
      <vt:lpstr>  Lindung Nilai Kontraktual </vt:lpstr>
      <vt:lpstr>Akuntansi untuk Produk Lindung Nilai</vt:lpstr>
      <vt:lpstr>Slide 25</vt:lpstr>
      <vt:lpstr>Slide 26</vt:lpstr>
      <vt:lpstr>Kontrak Forward Valas </vt:lpstr>
      <vt:lpstr>Future Keuangan </vt:lpstr>
      <vt:lpstr>Opsi mata uang </vt:lpstr>
      <vt:lpstr>Swap Mata Uang </vt:lpstr>
      <vt:lpstr>Perlakuan akuntansi </vt:lpstr>
      <vt:lpstr>BERSPEKULASI DALAM MATA UANG ASING </vt:lpstr>
      <vt:lpstr>PENGUNGKAPAN </vt:lpstr>
      <vt:lpstr>Sistem Pelaporan </vt:lpstr>
    </vt:vector>
  </TitlesOfParts>
  <Company>bp15t1zoob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yani</dc:creator>
  <cp:lastModifiedBy>anin</cp:lastModifiedBy>
  <cp:revision>189</cp:revision>
  <dcterms:created xsi:type="dcterms:W3CDTF">2012-02-21T05:40:55Z</dcterms:created>
  <dcterms:modified xsi:type="dcterms:W3CDTF">2014-06-19T08:05:56Z</dcterms:modified>
</cp:coreProperties>
</file>