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7544" autoAdjust="0"/>
  </p:normalViewPr>
  <p:slideViewPr>
    <p:cSldViewPr>
      <p:cViewPr varScale="1">
        <p:scale>
          <a:sx n="65" d="100"/>
          <a:sy n="65" d="100"/>
        </p:scale>
        <p:origin x="-66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FB095BC-F99A-46FD-A006-2B30BB8EDF3B}" type="datetimeFigureOut">
              <a:rPr lang="en-US" smtClean="0"/>
              <a:pPr/>
              <a:t>6/19/2014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ECA8E47-ABFB-48F7-B774-6E1D17B390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B095BC-F99A-46FD-A006-2B30BB8EDF3B}" type="datetimeFigureOut">
              <a:rPr lang="en-US" smtClean="0"/>
              <a:pPr/>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FB095BC-F99A-46FD-A006-2B30BB8EDF3B}" type="datetimeFigureOut">
              <a:rPr lang="en-US" smtClean="0"/>
              <a:pPr/>
              <a:t>6/19/2014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B095BC-F99A-46FD-A006-2B30BB8EDF3B}" type="datetimeFigureOut">
              <a:rPr lang="en-US" smtClean="0"/>
              <a:pPr/>
              <a:t>6/19/2014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095BC-F99A-46FD-A006-2B30BB8EDF3B}" type="datetimeFigureOut">
              <a:rPr lang="en-US" smtClean="0"/>
              <a:pPr/>
              <a:t>6/19/2014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B095BC-F99A-46FD-A006-2B30BB8EDF3B}" type="datetimeFigureOut">
              <a:rPr lang="en-US" smtClean="0"/>
              <a:pPr/>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FB095BC-F99A-46FD-A006-2B30BB8EDF3B}" type="datetimeFigureOut">
              <a:rPr lang="en-US" smtClean="0"/>
              <a:pPr/>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ECA8E47-ABFB-48F7-B774-6E1D17B3900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FB095BC-F99A-46FD-A006-2B30BB8EDF3B}" type="datetimeFigureOut">
              <a:rPr lang="en-US" smtClean="0"/>
              <a:pPr/>
              <a:t>6/19/2014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ECA8E47-ABFB-48F7-B774-6E1D17B3900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5943600" cy="1600200"/>
          </a:xfrm>
        </p:spPr>
        <p:txBody>
          <a:bodyPr/>
          <a:lstStyle/>
          <a:p>
            <a:r>
              <a:rPr lang="en-US" dirty="0" smtClean="0"/>
              <a:t>BAB 7</a:t>
            </a:r>
            <a:endParaRPr lang="en-US" dirty="0"/>
          </a:p>
        </p:txBody>
      </p:sp>
      <p:sp>
        <p:nvSpPr>
          <p:cNvPr id="3" name="Subtitle 2"/>
          <p:cNvSpPr>
            <a:spLocks noGrp="1"/>
          </p:cNvSpPr>
          <p:nvPr>
            <p:ph type="subTitle" idx="1"/>
          </p:nvPr>
        </p:nvSpPr>
        <p:spPr>
          <a:xfrm>
            <a:off x="533400" y="3228536"/>
            <a:ext cx="5943600" cy="1752600"/>
          </a:xfrm>
        </p:spPr>
        <p:txBody>
          <a:bodyPr/>
          <a:lstStyle/>
          <a:p>
            <a:r>
              <a:rPr lang="en-US" b="1" dirty="0" err="1" smtClean="0"/>
              <a:t>Akuntansi</a:t>
            </a:r>
            <a:r>
              <a:rPr lang="en-US" b="1" dirty="0" smtClean="0"/>
              <a:t> </a:t>
            </a:r>
            <a:r>
              <a:rPr lang="en-US" b="1" dirty="0" err="1" smtClean="0"/>
              <a:t>Internasional</a:t>
            </a:r>
            <a:r>
              <a:rPr lang="en-US" b="1" dirty="0" smtClean="0"/>
              <a:t> </a:t>
            </a:r>
            <a:r>
              <a:rPr lang="en-US" b="1" dirty="0" err="1" smtClean="0"/>
              <a:t>Untuk</a:t>
            </a:r>
            <a:r>
              <a:rPr lang="en-US" b="1" dirty="0" smtClean="0"/>
              <a:t> </a:t>
            </a:r>
            <a:r>
              <a:rPr lang="en-US" b="1" dirty="0" err="1" smtClean="0"/>
              <a:t>Perubahan</a:t>
            </a:r>
            <a:r>
              <a:rPr lang="en-US" b="1" dirty="0" smtClean="0"/>
              <a:t> </a:t>
            </a:r>
            <a:r>
              <a:rPr lang="en-US" b="1" dirty="0" err="1" smtClean="0"/>
              <a:t>Harga</a:t>
            </a:r>
            <a:endParaRPr lang="en-US" b="1"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819912"/>
          </a:xfrm>
        </p:spPr>
        <p:txBody>
          <a:bodyPr>
            <a:normAutofit fontScale="90000"/>
          </a:bodyPr>
          <a:lstStyle/>
          <a:p>
            <a:r>
              <a:rPr lang="sv-SE" sz="2800" b="1" dirty="0" smtClean="0"/>
              <a:t>Perkembangan Sistem Akuntansi untuk Inflasi di Inggris, Amerika Serikat dan Benua Eropa</a:t>
            </a:r>
            <a:endParaRPr lang="en-US" sz="2800" dirty="0"/>
          </a:p>
        </p:txBody>
      </p:sp>
      <p:sp>
        <p:nvSpPr>
          <p:cNvPr id="3" name="Content Placeholder 2"/>
          <p:cNvSpPr>
            <a:spLocks noGrp="1"/>
          </p:cNvSpPr>
          <p:nvPr>
            <p:ph idx="1"/>
          </p:nvPr>
        </p:nvSpPr>
        <p:spPr>
          <a:xfrm>
            <a:off x="457200" y="1371600"/>
            <a:ext cx="8229600" cy="4953000"/>
          </a:xfrm>
        </p:spPr>
        <p:txBody>
          <a:bodyPr/>
          <a:lstStyle/>
          <a:p>
            <a:pPr>
              <a:buNone/>
            </a:pPr>
            <a:r>
              <a:rPr lang="en-US" b="1" dirty="0" smtClean="0">
                <a:solidFill>
                  <a:schemeClr val="tx2">
                    <a:lumMod val="75000"/>
                  </a:schemeClr>
                </a:solidFill>
              </a:rPr>
              <a:t>2. </a:t>
            </a:r>
            <a:r>
              <a:rPr lang="en-US" b="1" dirty="0" err="1" smtClean="0">
                <a:solidFill>
                  <a:schemeClr val="tx2">
                    <a:lumMod val="75000"/>
                  </a:schemeClr>
                </a:solidFill>
              </a:rPr>
              <a:t>Amerika</a:t>
            </a:r>
            <a:r>
              <a:rPr lang="en-US" b="1" dirty="0" smtClean="0">
                <a:solidFill>
                  <a:schemeClr val="tx2">
                    <a:lumMod val="75000"/>
                  </a:schemeClr>
                </a:solidFill>
              </a:rPr>
              <a:t> </a:t>
            </a:r>
            <a:r>
              <a:rPr lang="en-US" b="1" dirty="0" err="1" smtClean="0">
                <a:solidFill>
                  <a:schemeClr val="tx2">
                    <a:lumMod val="75000"/>
                  </a:schemeClr>
                </a:solidFill>
              </a:rPr>
              <a:t>Serikat</a:t>
            </a:r>
            <a:endParaRPr lang="en-US" dirty="0" smtClean="0">
              <a:solidFill>
                <a:schemeClr val="tx2">
                  <a:lumMod val="75000"/>
                </a:schemeClr>
              </a:solidFill>
            </a:endParaRPr>
          </a:p>
          <a:p>
            <a:pPr>
              <a:buNone/>
            </a:pPr>
            <a:r>
              <a:rPr lang="en-US" dirty="0" smtClean="0">
                <a:solidFill>
                  <a:schemeClr val="tx2">
                    <a:lumMod val="75000"/>
                  </a:schemeClr>
                </a:solidFill>
              </a:rPr>
              <a:t>	</a:t>
            </a:r>
            <a:r>
              <a:rPr lang="en-US" dirty="0" err="1" smtClean="0">
                <a:solidFill>
                  <a:schemeClr val="tx2">
                    <a:lumMod val="75000"/>
                  </a:schemeClr>
                </a:solidFill>
              </a:rPr>
              <a:t>Regulasinya</a:t>
            </a:r>
            <a:r>
              <a:rPr lang="en-US" dirty="0" smtClean="0">
                <a:solidFill>
                  <a:schemeClr val="tx2">
                    <a:lumMod val="75000"/>
                  </a:schemeClr>
                </a:solidFill>
              </a:rPr>
              <a:t> </a:t>
            </a:r>
            <a:r>
              <a:rPr lang="en-US" dirty="0" err="1" smtClean="0">
                <a:solidFill>
                  <a:schemeClr val="tx2">
                    <a:lumMod val="75000"/>
                  </a:schemeClr>
                </a:solidFill>
              </a:rPr>
              <a:t>pertama</a:t>
            </a:r>
            <a:r>
              <a:rPr lang="en-US" dirty="0" smtClean="0">
                <a:solidFill>
                  <a:schemeClr val="tx2">
                    <a:lumMod val="75000"/>
                  </a:schemeClr>
                </a:solidFill>
              </a:rPr>
              <a:t> kali </a:t>
            </a:r>
            <a:r>
              <a:rPr lang="en-US" dirty="0" err="1" smtClean="0">
                <a:solidFill>
                  <a:schemeClr val="tx2">
                    <a:lumMod val="75000"/>
                  </a:schemeClr>
                </a:solidFill>
              </a:rPr>
              <a:t>diperkenalkan</a:t>
            </a:r>
            <a:r>
              <a:rPr lang="en-US" dirty="0" smtClean="0">
                <a:solidFill>
                  <a:schemeClr val="tx2">
                    <a:lumMod val="75000"/>
                  </a:schemeClr>
                </a:solidFill>
              </a:rPr>
              <a:t> </a:t>
            </a:r>
            <a:r>
              <a:rPr lang="en-US" dirty="0" err="1" smtClean="0">
                <a:solidFill>
                  <a:schemeClr val="tx2">
                    <a:lumMod val="75000"/>
                  </a:schemeClr>
                </a:solidFill>
              </a:rPr>
              <a:t>dengan</a:t>
            </a:r>
            <a:r>
              <a:rPr lang="en-US" dirty="0" smtClean="0">
                <a:solidFill>
                  <a:schemeClr val="tx2">
                    <a:lumMod val="75000"/>
                  </a:schemeClr>
                </a:solidFill>
              </a:rPr>
              <a:t> </a:t>
            </a:r>
            <a:r>
              <a:rPr lang="en-US" dirty="0" err="1" smtClean="0">
                <a:solidFill>
                  <a:schemeClr val="tx2">
                    <a:lumMod val="75000"/>
                  </a:schemeClr>
                </a:solidFill>
              </a:rPr>
              <a:t>sah</a:t>
            </a:r>
            <a:r>
              <a:rPr lang="en-US" dirty="0" smtClean="0">
                <a:solidFill>
                  <a:schemeClr val="tx2">
                    <a:lumMod val="75000"/>
                  </a:schemeClr>
                </a:solidFill>
              </a:rPr>
              <a:t> yang </a:t>
            </a:r>
            <a:r>
              <a:rPr lang="en-US" dirty="0" err="1" smtClean="0">
                <a:solidFill>
                  <a:schemeClr val="tx2">
                    <a:lumMod val="75000"/>
                  </a:schemeClr>
                </a:solidFill>
              </a:rPr>
              <a:t>ditentukan</a:t>
            </a:r>
            <a:r>
              <a:rPr lang="en-US" dirty="0" smtClean="0">
                <a:solidFill>
                  <a:schemeClr val="tx2">
                    <a:lumMod val="75000"/>
                  </a:schemeClr>
                </a:solidFill>
              </a:rPr>
              <a:t> </a:t>
            </a:r>
            <a:r>
              <a:rPr lang="en-US" dirty="0" err="1" smtClean="0">
                <a:solidFill>
                  <a:schemeClr val="tx2">
                    <a:lumMod val="75000"/>
                  </a:schemeClr>
                </a:solidFill>
              </a:rPr>
              <a:t>oleh</a:t>
            </a:r>
            <a:r>
              <a:rPr lang="en-US" dirty="0" smtClean="0">
                <a:solidFill>
                  <a:schemeClr val="tx2">
                    <a:lumMod val="75000"/>
                  </a:schemeClr>
                </a:solidFill>
              </a:rPr>
              <a:t> SEC </a:t>
            </a:r>
            <a:r>
              <a:rPr lang="en-US" dirty="0" err="1" smtClean="0">
                <a:solidFill>
                  <a:schemeClr val="tx2">
                    <a:lumMod val="75000"/>
                  </a:schemeClr>
                </a:solidFill>
              </a:rPr>
              <a:t>tahun</a:t>
            </a:r>
            <a:r>
              <a:rPr lang="en-US" dirty="0" smtClean="0">
                <a:solidFill>
                  <a:schemeClr val="tx2">
                    <a:lumMod val="75000"/>
                  </a:schemeClr>
                </a:solidFill>
              </a:rPr>
              <a:t> 1976 (</a:t>
            </a:r>
            <a:r>
              <a:rPr lang="en-US" dirty="0" err="1" smtClean="0">
                <a:solidFill>
                  <a:schemeClr val="tx2">
                    <a:lumMod val="75000"/>
                  </a:schemeClr>
                </a:solidFill>
              </a:rPr>
              <a:t>Rilis</a:t>
            </a:r>
            <a:r>
              <a:rPr lang="en-US" dirty="0" smtClean="0">
                <a:solidFill>
                  <a:schemeClr val="tx2">
                    <a:lumMod val="75000"/>
                  </a:schemeClr>
                </a:solidFill>
              </a:rPr>
              <a:t> Seri </a:t>
            </a:r>
            <a:r>
              <a:rPr lang="en-US" dirty="0" err="1" smtClean="0">
                <a:solidFill>
                  <a:schemeClr val="tx2">
                    <a:lumMod val="75000"/>
                  </a:schemeClr>
                </a:solidFill>
              </a:rPr>
              <a:t>Akuntansi</a:t>
            </a:r>
            <a:r>
              <a:rPr lang="en-US" dirty="0" smtClean="0">
                <a:solidFill>
                  <a:schemeClr val="tx2">
                    <a:lumMod val="75000"/>
                  </a:schemeClr>
                </a:solidFill>
              </a:rPr>
              <a:t> 1990) </a:t>
            </a:r>
            <a:r>
              <a:rPr lang="en-US" dirty="0" err="1" smtClean="0">
                <a:solidFill>
                  <a:schemeClr val="tx2">
                    <a:lumMod val="75000"/>
                  </a:schemeClr>
                </a:solidFill>
              </a:rPr>
              <a:t>untuk</a:t>
            </a:r>
            <a:r>
              <a:rPr lang="en-US" dirty="0" smtClean="0">
                <a:solidFill>
                  <a:schemeClr val="tx2">
                    <a:lumMod val="75000"/>
                  </a:schemeClr>
                </a:solidFill>
              </a:rPr>
              <a:t> </a:t>
            </a:r>
            <a:r>
              <a:rPr lang="en-US" dirty="0" err="1" smtClean="0">
                <a:solidFill>
                  <a:schemeClr val="tx2">
                    <a:lumMod val="75000"/>
                  </a:schemeClr>
                </a:solidFill>
              </a:rPr>
              <a:t>mengungkap</a:t>
            </a:r>
            <a:r>
              <a:rPr lang="en-US" dirty="0" smtClean="0">
                <a:solidFill>
                  <a:schemeClr val="tx2">
                    <a:lumMod val="75000"/>
                  </a:schemeClr>
                </a:solidFill>
              </a:rPr>
              <a:t> </a:t>
            </a:r>
            <a:r>
              <a:rPr lang="en-US" dirty="0" err="1" smtClean="0">
                <a:solidFill>
                  <a:schemeClr val="tx2">
                    <a:lumMod val="75000"/>
                  </a:schemeClr>
                </a:solidFill>
              </a:rPr>
              <a:t>penggantian</a:t>
            </a:r>
            <a:r>
              <a:rPr lang="en-US" dirty="0" smtClean="0">
                <a:solidFill>
                  <a:schemeClr val="tx2">
                    <a:lumMod val="75000"/>
                  </a:schemeClr>
                </a:solidFill>
              </a:rPr>
              <a:t> </a:t>
            </a:r>
            <a:r>
              <a:rPr lang="en-US" dirty="0" err="1" smtClean="0">
                <a:solidFill>
                  <a:schemeClr val="tx2">
                    <a:lumMod val="75000"/>
                  </a:schemeClr>
                </a:solidFill>
              </a:rPr>
              <a:t>informasi</a:t>
            </a:r>
            <a:r>
              <a:rPr lang="en-US" dirty="0" smtClean="0">
                <a:solidFill>
                  <a:schemeClr val="tx2">
                    <a:lumMod val="75000"/>
                  </a:schemeClr>
                </a:solidFill>
              </a:rPr>
              <a:t> </a:t>
            </a:r>
            <a:r>
              <a:rPr lang="en-US" dirty="0" err="1" smtClean="0">
                <a:solidFill>
                  <a:schemeClr val="tx2">
                    <a:lumMod val="75000"/>
                  </a:schemeClr>
                </a:solidFill>
              </a:rPr>
              <a:t>biaya</a:t>
            </a:r>
            <a:r>
              <a:rPr lang="en-US" dirty="0" smtClean="0">
                <a:solidFill>
                  <a:schemeClr val="tx2">
                    <a:lumMod val="75000"/>
                  </a:schemeClr>
                </a:solidFill>
              </a:rPr>
              <a:t> yang </a:t>
            </a:r>
            <a:r>
              <a:rPr lang="en-US" dirty="0" err="1" smtClean="0">
                <a:solidFill>
                  <a:schemeClr val="tx2">
                    <a:lumMod val="75000"/>
                  </a:schemeClr>
                </a:solidFill>
              </a:rPr>
              <a:t>berkaitan</a:t>
            </a:r>
            <a:r>
              <a:rPr lang="en-US" dirty="0" smtClean="0">
                <a:solidFill>
                  <a:schemeClr val="tx2">
                    <a:lumMod val="75000"/>
                  </a:schemeClr>
                </a:solidFill>
              </a:rPr>
              <a:t> </a:t>
            </a:r>
            <a:r>
              <a:rPr lang="en-US" dirty="0" err="1" smtClean="0">
                <a:solidFill>
                  <a:schemeClr val="tx2">
                    <a:lumMod val="75000"/>
                  </a:schemeClr>
                </a:solidFill>
              </a:rPr>
              <a:t>dengan</a:t>
            </a:r>
            <a:r>
              <a:rPr lang="en-US" dirty="0" smtClean="0">
                <a:solidFill>
                  <a:schemeClr val="tx2">
                    <a:lumMod val="75000"/>
                  </a:schemeClr>
                </a:solidFill>
              </a:rPr>
              <a:t> </a:t>
            </a:r>
            <a:r>
              <a:rPr lang="en-US" dirty="0" err="1" smtClean="0">
                <a:solidFill>
                  <a:schemeClr val="tx2">
                    <a:lumMod val="75000"/>
                  </a:schemeClr>
                </a:solidFill>
              </a:rPr>
              <a:t>penyusutan</a:t>
            </a:r>
            <a:r>
              <a:rPr lang="en-US" dirty="0" smtClean="0">
                <a:solidFill>
                  <a:schemeClr val="tx2">
                    <a:lumMod val="75000"/>
                  </a:schemeClr>
                </a:solidFill>
              </a:rPr>
              <a:t>, </a:t>
            </a:r>
            <a:r>
              <a:rPr lang="en-US" dirty="0" err="1" smtClean="0">
                <a:solidFill>
                  <a:schemeClr val="tx2">
                    <a:lumMod val="75000"/>
                  </a:schemeClr>
                </a:solidFill>
              </a:rPr>
              <a:t>harga</a:t>
            </a:r>
            <a:r>
              <a:rPr lang="en-US" dirty="0" smtClean="0">
                <a:solidFill>
                  <a:schemeClr val="tx2">
                    <a:lumMod val="75000"/>
                  </a:schemeClr>
                </a:solidFill>
              </a:rPr>
              <a:t> </a:t>
            </a:r>
            <a:r>
              <a:rPr lang="en-US" dirty="0" err="1" smtClean="0">
                <a:solidFill>
                  <a:schemeClr val="tx2">
                    <a:lumMod val="75000"/>
                  </a:schemeClr>
                </a:solidFill>
              </a:rPr>
              <a:t>pokok</a:t>
            </a:r>
            <a:r>
              <a:rPr lang="en-US" dirty="0" smtClean="0">
                <a:solidFill>
                  <a:schemeClr val="tx2">
                    <a:lumMod val="75000"/>
                  </a:schemeClr>
                </a:solidFill>
              </a:rPr>
              <a:t> </a:t>
            </a:r>
            <a:r>
              <a:rPr lang="en-US" dirty="0" err="1" smtClean="0">
                <a:solidFill>
                  <a:schemeClr val="tx2">
                    <a:lumMod val="75000"/>
                  </a:schemeClr>
                </a:solidFill>
              </a:rPr>
              <a:t>penjualan</a:t>
            </a:r>
            <a:r>
              <a:rPr lang="en-US" dirty="0" smtClean="0">
                <a:solidFill>
                  <a:schemeClr val="tx2">
                    <a:lumMod val="75000"/>
                  </a:schemeClr>
                </a:solidFill>
              </a:rPr>
              <a:t>, </a:t>
            </a:r>
            <a:r>
              <a:rPr lang="en-US" dirty="0" err="1" smtClean="0">
                <a:solidFill>
                  <a:schemeClr val="tx2">
                    <a:lumMod val="75000"/>
                  </a:schemeClr>
                </a:solidFill>
              </a:rPr>
              <a:t>aktiva</a:t>
            </a:r>
            <a:r>
              <a:rPr lang="en-US" dirty="0" smtClean="0">
                <a:solidFill>
                  <a:schemeClr val="tx2">
                    <a:lumMod val="75000"/>
                  </a:schemeClr>
                </a:solidFill>
              </a:rPr>
              <a:t> </a:t>
            </a:r>
            <a:r>
              <a:rPr lang="en-US" dirty="0" err="1" smtClean="0">
                <a:solidFill>
                  <a:schemeClr val="tx2">
                    <a:lumMod val="75000"/>
                  </a:schemeClr>
                </a:solidFill>
              </a:rPr>
              <a:t>tetap</a:t>
            </a:r>
            <a:r>
              <a:rPr lang="en-US" dirty="0" smtClean="0">
                <a:solidFill>
                  <a:schemeClr val="tx2">
                    <a:lumMod val="75000"/>
                  </a:schemeClr>
                </a:solidFill>
              </a:rPr>
              <a:t>, </a:t>
            </a:r>
            <a:r>
              <a:rPr lang="en-US" dirty="0" err="1" smtClean="0">
                <a:solidFill>
                  <a:schemeClr val="tx2">
                    <a:lumMod val="75000"/>
                  </a:schemeClr>
                </a:solidFill>
              </a:rPr>
              <a:t>dan</a:t>
            </a:r>
            <a:r>
              <a:rPr lang="en-US" dirty="0" smtClean="0">
                <a:solidFill>
                  <a:schemeClr val="tx2">
                    <a:lumMod val="75000"/>
                  </a:schemeClr>
                </a:solidFill>
              </a:rPr>
              <a:t> </a:t>
            </a:r>
            <a:r>
              <a:rPr lang="en-US" dirty="0" err="1" smtClean="0">
                <a:solidFill>
                  <a:schemeClr val="tx2">
                    <a:lumMod val="75000"/>
                  </a:schemeClr>
                </a:solidFill>
              </a:rPr>
              <a:t>persediaan</a:t>
            </a:r>
            <a:r>
              <a:rPr lang="en-US" dirty="0" smtClean="0">
                <a:solidFill>
                  <a:schemeClr val="tx2">
                    <a:lumMod val="75000"/>
                  </a:schemeClr>
                </a:solidFill>
              </a:rPr>
              <a:t>. </a:t>
            </a:r>
            <a:r>
              <a:rPr lang="en-US" dirty="0" err="1" smtClean="0">
                <a:solidFill>
                  <a:schemeClr val="tx2">
                    <a:lumMod val="75000"/>
                  </a:schemeClr>
                </a:solidFill>
              </a:rPr>
              <a:t>Selanjutnya</a:t>
            </a:r>
            <a:r>
              <a:rPr lang="en-US" dirty="0" smtClean="0">
                <a:solidFill>
                  <a:schemeClr val="tx2">
                    <a:lumMod val="75000"/>
                  </a:schemeClr>
                </a:solidFill>
              </a:rPr>
              <a:t>, </a:t>
            </a:r>
            <a:r>
              <a:rPr lang="en-US" dirty="0" err="1" smtClean="0">
                <a:solidFill>
                  <a:schemeClr val="tx2">
                    <a:lumMod val="75000"/>
                  </a:schemeClr>
                </a:solidFill>
              </a:rPr>
              <a:t>tahun</a:t>
            </a:r>
            <a:r>
              <a:rPr lang="en-US" dirty="0" smtClean="0">
                <a:solidFill>
                  <a:schemeClr val="tx2">
                    <a:lumMod val="75000"/>
                  </a:schemeClr>
                </a:solidFill>
              </a:rPr>
              <a:t> 1979, FASB </a:t>
            </a:r>
            <a:r>
              <a:rPr lang="en-US" dirty="0" err="1" smtClean="0">
                <a:solidFill>
                  <a:schemeClr val="tx2">
                    <a:lumMod val="75000"/>
                  </a:schemeClr>
                </a:solidFill>
              </a:rPr>
              <a:t>mengeluarkan</a:t>
            </a:r>
            <a:r>
              <a:rPr lang="en-US" dirty="0" smtClean="0">
                <a:solidFill>
                  <a:schemeClr val="tx2">
                    <a:lumMod val="75000"/>
                  </a:schemeClr>
                </a:solidFill>
              </a:rPr>
              <a:t> SFAS No 33 (</a:t>
            </a:r>
            <a:r>
              <a:rPr lang="en-US" i="1" dirty="0" smtClean="0">
                <a:solidFill>
                  <a:schemeClr val="tx2">
                    <a:lumMod val="75000"/>
                  </a:schemeClr>
                </a:solidFill>
              </a:rPr>
              <a:t>Statement of Financial Accounting Standard – 33</a:t>
            </a:r>
            <a:r>
              <a:rPr lang="en-US" dirty="0" smtClean="0">
                <a:solidFill>
                  <a:schemeClr val="tx2">
                    <a:lumMod val="75000"/>
                  </a:schemeClr>
                </a:solidFill>
              </a:rPr>
              <a:t>) yang </a:t>
            </a:r>
            <a:r>
              <a:rPr lang="en-US" dirty="0" err="1" smtClean="0">
                <a:solidFill>
                  <a:schemeClr val="tx2">
                    <a:lumMod val="75000"/>
                  </a:schemeClr>
                </a:solidFill>
              </a:rPr>
              <a:t>berjudul</a:t>
            </a:r>
            <a:r>
              <a:rPr lang="en-US" dirty="0" smtClean="0">
                <a:solidFill>
                  <a:schemeClr val="tx2">
                    <a:lumMod val="75000"/>
                  </a:schemeClr>
                </a:solidFill>
              </a:rPr>
              <a:t> “</a:t>
            </a:r>
            <a:r>
              <a:rPr lang="en-US" dirty="0" err="1" smtClean="0">
                <a:solidFill>
                  <a:schemeClr val="tx2">
                    <a:lumMod val="75000"/>
                  </a:schemeClr>
                </a:solidFill>
              </a:rPr>
              <a:t>Pelaporan</a:t>
            </a:r>
            <a:r>
              <a:rPr lang="en-US" dirty="0" smtClean="0">
                <a:solidFill>
                  <a:schemeClr val="tx2">
                    <a:lumMod val="75000"/>
                  </a:schemeClr>
                </a:solidFill>
              </a:rPr>
              <a:t> </a:t>
            </a:r>
            <a:r>
              <a:rPr lang="en-US" dirty="0" err="1" smtClean="0">
                <a:solidFill>
                  <a:schemeClr val="tx2">
                    <a:lumMod val="75000"/>
                  </a:schemeClr>
                </a:solidFill>
              </a:rPr>
              <a:t>Keuangan</a:t>
            </a:r>
            <a:r>
              <a:rPr lang="en-US" dirty="0" smtClean="0">
                <a:solidFill>
                  <a:schemeClr val="tx2">
                    <a:lumMod val="75000"/>
                  </a:schemeClr>
                </a:solidFill>
              </a:rPr>
              <a:t> </a:t>
            </a:r>
            <a:r>
              <a:rPr lang="en-US" dirty="0" err="1" smtClean="0">
                <a:solidFill>
                  <a:schemeClr val="tx2">
                    <a:lumMod val="75000"/>
                  </a:schemeClr>
                </a:solidFill>
              </a:rPr>
              <a:t>dan</a:t>
            </a:r>
            <a:r>
              <a:rPr lang="en-US" dirty="0" smtClean="0">
                <a:solidFill>
                  <a:schemeClr val="tx2">
                    <a:lumMod val="75000"/>
                  </a:schemeClr>
                </a:solidFill>
              </a:rPr>
              <a:t> </a:t>
            </a:r>
            <a:r>
              <a:rPr lang="en-US" dirty="0" err="1" smtClean="0">
                <a:solidFill>
                  <a:schemeClr val="tx2">
                    <a:lumMod val="75000"/>
                  </a:schemeClr>
                </a:solidFill>
              </a:rPr>
              <a:t>Perubahan</a:t>
            </a:r>
            <a:r>
              <a:rPr lang="en-US" dirty="0" smtClean="0">
                <a:solidFill>
                  <a:schemeClr val="tx2">
                    <a:lumMod val="75000"/>
                  </a:schemeClr>
                </a:solidFill>
              </a:rPr>
              <a:t> </a:t>
            </a:r>
            <a:r>
              <a:rPr lang="en-US" dirty="0" err="1" smtClean="0">
                <a:solidFill>
                  <a:schemeClr val="tx2">
                    <a:lumMod val="75000"/>
                  </a:schemeClr>
                </a:solidFill>
              </a:rPr>
              <a:t>Harga</a:t>
            </a:r>
            <a:r>
              <a:rPr lang="en-US" dirty="0" smtClean="0">
                <a:solidFill>
                  <a:schemeClr val="tx2">
                    <a:lumMod val="75000"/>
                  </a:schemeClr>
                </a:solidFill>
              </a:rPr>
              <a:t>”.</a:t>
            </a:r>
          </a:p>
          <a:p>
            <a:endParaRPr lang="en-US" dirty="0">
              <a:solidFill>
                <a:schemeClr val="tx2">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r>
              <a:rPr lang="sv-SE" sz="2800" b="1" dirty="0" smtClean="0"/>
              <a:t>Perkembangan Sistem Akuntansi untuk Inflasi di Inggris, Amerika Serikat dan Benua Eropa</a:t>
            </a:r>
            <a:endParaRPr lang="en-US" sz="2800" dirty="0"/>
          </a:p>
        </p:txBody>
      </p:sp>
      <p:sp>
        <p:nvSpPr>
          <p:cNvPr id="3" name="Content Placeholder 2"/>
          <p:cNvSpPr>
            <a:spLocks noGrp="1"/>
          </p:cNvSpPr>
          <p:nvPr>
            <p:ph idx="1"/>
          </p:nvPr>
        </p:nvSpPr>
        <p:spPr>
          <a:xfrm>
            <a:off x="457200" y="1295400"/>
            <a:ext cx="8229600" cy="5029200"/>
          </a:xfrm>
        </p:spPr>
        <p:txBody>
          <a:bodyPr>
            <a:normAutofit/>
          </a:bodyPr>
          <a:lstStyle/>
          <a:p>
            <a:pPr>
              <a:buNone/>
            </a:pPr>
            <a:r>
              <a:rPr lang="en-US" sz="2000" b="1" dirty="0" smtClean="0">
                <a:solidFill>
                  <a:schemeClr val="tx2">
                    <a:lumMod val="75000"/>
                  </a:schemeClr>
                </a:solidFill>
              </a:rPr>
              <a:t>3.      </a:t>
            </a:r>
            <a:r>
              <a:rPr lang="en-US" sz="2000" b="1" dirty="0" err="1" smtClean="0">
                <a:solidFill>
                  <a:schemeClr val="tx2">
                    <a:lumMod val="75000"/>
                  </a:schemeClr>
                </a:solidFill>
              </a:rPr>
              <a:t>Benua</a:t>
            </a:r>
            <a:r>
              <a:rPr lang="en-US" sz="2000" b="1" dirty="0" smtClean="0">
                <a:solidFill>
                  <a:schemeClr val="tx2">
                    <a:lumMod val="75000"/>
                  </a:schemeClr>
                </a:solidFill>
              </a:rPr>
              <a:t> </a:t>
            </a:r>
            <a:r>
              <a:rPr lang="en-US" sz="2000" b="1" dirty="0" err="1" smtClean="0">
                <a:solidFill>
                  <a:schemeClr val="tx2">
                    <a:lumMod val="75000"/>
                  </a:schemeClr>
                </a:solidFill>
              </a:rPr>
              <a:t>Eropa</a:t>
            </a:r>
            <a:endParaRPr lang="en-US" sz="2000" dirty="0" smtClean="0">
              <a:solidFill>
                <a:schemeClr val="tx2">
                  <a:lumMod val="75000"/>
                </a:schemeClr>
              </a:solidFill>
            </a:endParaRPr>
          </a:p>
          <a:p>
            <a:pPr>
              <a:buNone/>
            </a:pPr>
            <a:r>
              <a:rPr lang="en-US" sz="2000" dirty="0" smtClean="0">
                <a:solidFill>
                  <a:schemeClr val="tx2">
                    <a:lumMod val="75000"/>
                  </a:schemeClr>
                </a:solidFill>
              </a:rPr>
              <a:t>	</a:t>
            </a:r>
            <a:r>
              <a:rPr lang="en-US" sz="2000" dirty="0" err="1" smtClean="0">
                <a:solidFill>
                  <a:schemeClr val="tx2">
                    <a:lumMod val="75000"/>
                  </a:schemeClr>
                </a:solidFill>
              </a:rPr>
              <a:t>Ada</a:t>
            </a:r>
            <a:r>
              <a:rPr lang="en-US" sz="2000" dirty="0" smtClean="0">
                <a:solidFill>
                  <a:schemeClr val="tx2">
                    <a:lumMod val="75000"/>
                  </a:schemeClr>
                </a:solidFill>
              </a:rPr>
              <a:t> </a:t>
            </a:r>
            <a:r>
              <a:rPr lang="en-US" sz="2000" dirty="0" err="1" smtClean="0">
                <a:solidFill>
                  <a:schemeClr val="tx2">
                    <a:lumMod val="75000"/>
                  </a:schemeClr>
                </a:solidFill>
              </a:rPr>
              <a:t>lebih</a:t>
            </a:r>
            <a:r>
              <a:rPr lang="en-US" sz="2000" dirty="0" smtClean="0">
                <a:solidFill>
                  <a:schemeClr val="tx2">
                    <a:lumMod val="75000"/>
                  </a:schemeClr>
                </a:solidFill>
              </a:rPr>
              <a:t> </a:t>
            </a:r>
            <a:r>
              <a:rPr lang="en-US" sz="2000" dirty="0" err="1" smtClean="0">
                <a:solidFill>
                  <a:schemeClr val="tx2">
                    <a:lumMod val="75000"/>
                  </a:schemeClr>
                </a:solidFill>
              </a:rPr>
              <a:t>sedikit</a:t>
            </a:r>
            <a:r>
              <a:rPr lang="en-US" sz="2000" dirty="0" smtClean="0">
                <a:solidFill>
                  <a:schemeClr val="tx2">
                    <a:lumMod val="75000"/>
                  </a:schemeClr>
                </a:solidFill>
              </a:rPr>
              <a:t> </a:t>
            </a:r>
            <a:r>
              <a:rPr lang="en-US" sz="2000" dirty="0" err="1" smtClean="0">
                <a:solidFill>
                  <a:schemeClr val="tx2">
                    <a:lumMod val="75000"/>
                  </a:schemeClr>
                </a:solidFill>
              </a:rPr>
              <a:t>antusiasme</a:t>
            </a:r>
            <a:r>
              <a:rPr lang="en-US" sz="2000" dirty="0" smtClean="0">
                <a:solidFill>
                  <a:schemeClr val="tx2">
                    <a:lumMod val="75000"/>
                  </a:schemeClr>
                </a:solidFill>
              </a:rPr>
              <a:t> </a:t>
            </a:r>
            <a:r>
              <a:rPr lang="en-US" sz="2000" dirty="0" err="1" smtClean="0">
                <a:solidFill>
                  <a:schemeClr val="tx2">
                    <a:lumMod val="75000"/>
                  </a:schemeClr>
                </a:solidFill>
              </a:rPr>
              <a:t>untuk</a:t>
            </a:r>
            <a:r>
              <a:rPr lang="en-US" sz="2000" dirty="0" smtClean="0">
                <a:solidFill>
                  <a:schemeClr val="tx2">
                    <a:lumMod val="75000"/>
                  </a:schemeClr>
                </a:solidFill>
              </a:rPr>
              <a:t> </a:t>
            </a:r>
            <a:r>
              <a:rPr lang="en-US" sz="2000" dirty="0" err="1" smtClean="0">
                <a:solidFill>
                  <a:schemeClr val="tx2">
                    <a:lumMod val="75000"/>
                  </a:schemeClr>
                </a:solidFill>
              </a:rPr>
              <a:t>pengenalan</a:t>
            </a:r>
            <a:r>
              <a:rPr lang="en-US" sz="2000" dirty="0" smtClean="0">
                <a:solidFill>
                  <a:schemeClr val="tx2">
                    <a:lumMod val="75000"/>
                  </a:schemeClr>
                </a:solidFill>
              </a:rPr>
              <a:t> </a:t>
            </a:r>
            <a:r>
              <a:rPr lang="en-US" sz="2000" dirty="0" err="1" smtClean="0">
                <a:solidFill>
                  <a:schemeClr val="tx2">
                    <a:lumMod val="75000"/>
                  </a:schemeClr>
                </a:solidFill>
              </a:rPr>
              <a:t>sistem</a:t>
            </a:r>
            <a:r>
              <a:rPr lang="en-US" sz="2000" dirty="0" smtClean="0">
                <a:solidFill>
                  <a:schemeClr val="tx2">
                    <a:lumMod val="75000"/>
                  </a:schemeClr>
                </a:solidFill>
              </a:rPr>
              <a:t> </a:t>
            </a:r>
            <a:r>
              <a:rPr lang="en-US" sz="2000" dirty="0" err="1" smtClean="0">
                <a:solidFill>
                  <a:schemeClr val="tx2">
                    <a:lumMod val="75000"/>
                  </a:schemeClr>
                </a:solidFill>
              </a:rPr>
              <a:t>akuntansi</a:t>
            </a:r>
            <a:r>
              <a:rPr lang="en-US" sz="2000" dirty="0" smtClean="0">
                <a:solidFill>
                  <a:schemeClr val="tx2">
                    <a:lumMod val="75000"/>
                  </a:schemeClr>
                </a:solidFill>
              </a:rPr>
              <a:t> </a:t>
            </a:r>
            <a:r>
              <a:rPr lang="en-US" sz="2000" dirty="0" err="1" smtClean="0">
                <a:solidFill>
                  <a:schemeClr val="tx2">
                    <a:lumMod val="75000"/>
                  </a:schemeClr>
                </a:solidFill>
              </a:rPr>
              <a:t>untuk</a:t>
            </a:r>
            <a:r>
              <a:rPr lang="en-US" sz="2000" dirty="0" smtClean="0">
                <a:solidFill>
                  <a:schemeClr val="tx2">
                    <a:lumMod val="75000"/>
                  </a:schemeClr>
                </a:solidFill>
              </a:rPr>
              <a:t> </a:t>
            </a:r>
            <a:r>
              <a:rPr lang="en-US" sz="2000" dirty="0" err="1" smtClean="0">
                <a:solidFill>
                  <a:schemeClr val="tx2">
                    <a:lumMod val="75000"/>
                  </a:schemeClr>
                </a:solidFill>
              </a:rPr>
              <a:t>inflasi</a:t>
            </a:r>
            <a:r>
              <a:rPr lang="en-US" sz="2000" dirty="0" smtClean="0">
                <a:solidFill>
                  <a:schemeClr val="tx2">
                    <a:lumMod val="75000"/>
                  </a:schemeClr>
                </a:solidFill>
              </a:rPr>
              <a:t>, </a:t>
            </a:r>
            <a:r>
              <a:rPr lang="en-US" sz="2000" dirty="0" err="1" smtClean="0">
                <a:solidFill>
                  <a:schemeClr val="tx2">
                    <a:lumMod val="75000"/>
                  </a:schemeClr>
                </a:solidFill>
              </a:rPr>
              <a:t>meskipun</a:t>
            </a:r>
            <a:r>
              <a:rPr lang="en-US" sz="2000" dirty="0" smtClean="0">
                <a:solidFill>
                  <a:schemeClr val="tx2">
                    <a:lumMod val="75000"/>
                  </a:schemeClr>
                </a:solidFill>
              </a:rPr>
              <a:t> </a:t>
            </a:r>
            <a:r>
              <a:rPr lang="en-US" sz="2000" dirty="0" err="1" smtClean="0">
                <a:solidFill>
                  <a:schemeClr val="tx2">
                    <a:lumMod val="75000"/>
                  </a:schemeClr>
                </a:solidFill>
              </a:rPr>
              <a:t>telah</a:t>
            </a:r>
            <a:r>
              <a:rPr lang="en-US" sz="2000" dirty="0" smtClean="0">
                <a:solidFill>
                  <a:schemeClr val="tx2">
                    <a:lumMod val="75000"/>
                  </a:schemeClr>
                </a:solidFill>
              </a:rPr>
              <a:t> </a:t>
            </a:r>
            <a:r>
              <a:rPr lang="en-US" sz="2000" dirty="0" err="1" smtClean="0">
                <a:solidFill>
                  <a:schemeClr val="tx2">
                    <a:lumMod val="75000"/>
                  </a:schemeClr>
                </a:solidFill>
              </a:rPr>
              <a:t>ada</a:t>
            </a:r>
            <a:r>
              <a:rPr lang="en-US" sz="2000" dirty="0" smtClean="0">
                <a:solidFill>
                  <a:schemeClr val="tx2">
                    <a:lumMod val="75000"/>
                  </a:schemeClr>
                </a:solidFill>
              </a:rPr>
              <a:t> </a:t>
            </a:r>
            <a:r>
              <a:rPr lang="en-US" sz="2000" dirty="0" err="1" smtClean="0">
                <a:solidFill>
                  <a:schemeClr val="tx2">
                    <a:lumMod val="75000"/>
                  </a:schemeClr>
                </a:solidFill>
              </a:rPr>
              <a:t>rekomendasi</a:t>
            </a:r>
            <a:r>
              <a:rPr lang="en-US" sz="2000" dirty="0" smtClean="0">
                <a:solidFill>
                  <a:schemeClr val="tx2">
                    <a:lumMod val="75000"/>
                  </a:schemeClr>
                </a:solidFill>
              </a:rPr>
              <a:t> </a:t>
            </a:r>
            <a:r>
              <a:rPr lang="en-US" sz="2000" dirty="0" err="1" smtClean="0">
                <a:solidFill>
                  <a:schemeClr val="tx2">
                    <a:lumMod val="75000"/>
                  </a:schemeClr>
                </a:solidFill>
              </a:rPr>
              <a:t>resmi</a:t>
            </a:r>
            <a:r>
              <a:rPr lang="en-US" sz="2000" dirty="0" smtClean="0">
                <a:solidFill>
                  <a:schemeClr val="tx2">
                    <a:lumMod val="75000"/>
                  </a:schemeClr>
                </a:solidFill>
              </a:rPr>
              <a:t> </a:t>
            </a:r>
            <a:r>
              <a:rPr lang="en-US" sz="2000" dirty="0" err="1" smtClean="0">
                <a:solidFill>
                  <a:schemeClr val="tx2">
                    <a:lumMod val="75000"/>
                  </a:schemeClr>
                </a:solidFill>
              </a:rPr>
              <a:t>pada</a:t>
            </a:r>
            <a:r>
              <a:rPr lang="en-US" sz="2000" dirty="0" smtClean="0">
                <a:solidFill>
                  <a:schemeClr val="tx2">
                    <a:lumMod val="75000"/>
                  </a:schemeClr>
                </a:solidFill>
              </a:rPr>
              <a:t> </a:t>
            </a:r>
            <a:r>
              <a:rPr lang="en-US" sz="2000" dirty="0" err="1" smtClean="0">
                <a:solidFill>
                  <a:schemeClr val="tx2">
                    <a:lumMod val="75000"/>
                  </a:schemeClr>
                </a:solidFill>
              </a:rPr>
              <a:t>subjeknya</a:t>
            </a:r>
            <a:r>
              <a:rPr lang="en-US" sz="2000" dirty="0" smtClean="0">
                <a:solidFill>
                  <a:schemeClr val="tx2">
                    <a:lumMod val="75000"/>
                  </a:schemeClr>
                </a:solidFill>
              </a:rPr>
              <a:t>, </a:t>
            </a:r>
            <a:r>
              <a:rPr lang="en-US" sz="2000" dirty="0" err="1" smtClean="0">
                <a:solidFill>
                  <a:schemeClr val="tx2">
                    <a:lumMod val="75000"/>
                  </a:schemeClr>
                </a:solidFill>
              </a:rPr>
              <a:t>misalnya</a:t>
            </a:r>
            <a:r>
              <a:rPr lang="en-US" sz="2000" dirty="0" smtClean="0">
                <a:solidFill>
                  <a:schemeClr val="tx2">
                    <a:lumMod val="75000"/>
                  </a:schemeClr>
                </a:solidFill>
              </a:rPr>
              <a:t>, </a:t>
            </a:r>
            <a:r>
              <a:rPr lang="en-US" sz="2000" dirty="0" err="1" smtClean="0">
                <a:solidFill>
                  <a:schemeClr val="tx2">
                    <a:lumMod val="75000"/>
                  </a:schemeClr>
                </a:solidFill>
              </a:rPr>
              <a:t>di</a:t>
            </a:r>
            <a:r>
              <a:rPr lang="en-US" sz="2000" dirty="0" smtClean="0">
                <a:solidFill>
                  <a:schemeClr val="tx2">
                    <a:lumMod val="75000"/>
                  </a:schemeClr>
                </a:solidFill>
              </a:rPr>
              <a:t> </a:t>
            </a:r>
            <a:r>
              <a:rPr lang="en-US" sz="2000" dirty="0" err="1" smtClean="0">
                <a:solidFill>
                  <a:schemeClr val="tx2">
                    <a:lumMod val="75000"/>
                  </a:schemeClr>
                </a:solidFill>
              </a:rPr>
              <a:t>Perancis</a:t>
            </a:r>
            <a:r>
              <a:rPr lang="en-US" sz="2000" dirty="0" smtClean="0">
                <a:solidFill>
                  <a:schemeClr val="tx2">
                    <a:lumMod val="75000"/>
                  </a:schemeClr>
                </a:solidFill>
              </a:rPr>
              <a:t> </a:t>
            </a:r>
            <a:r>
              <a:rPr lang="en-US" sz="2000" dirty="0" err="1" smtClean="0">
                <a:solidFill>
                  <a:schemeClr val="tx2">
                    <a:lumMod val="75000"/>
                  </a:schemeClr>
                </a:solidFill>
              </a:rPr>
              <a:t>dan</a:t>
            </a:r>
            <a:r>
              <a:rPr lang="en-US" sz="2000" dirty="0" smtClean="0">
                <a:solidFill>
                  <a:schemeClr val="tx2">
                    <a:lumMod val="75000"/>
                  </a:schemeClr>
                </a:solidFill>
              </a:rPr>
              <a:t> </a:t>
            </a:r>
            <a:r>
              <a:rPr lang="en-US" sz="2000" dirty="0" err="1" smtClean="0">
                <a:solidFill>
                  <a:schemeClr val="tx2">
                    <a:lumMod val="75000"/>
                  </a:schemeClr>
                </a:solidFill>
              </a:rPr>
              <a:t>Jerman</a:t>
            </a:r>
            <a:r>
              <a:rPr lang="en-US" sz="2000" dirty="0" smtClean="0">
                <a:solidFill>
                  <a:schemeClr val="tx2">
                    <a:lumMod val="75000"/>
                  </a:schemeClr>
                </a:solidFill>
              </a:rPr>
              <a:t>. Di </a:t>
            </a:r>
            <a:r>
              <a:rPr lang="en-US" sz="2000" dirty="0" err="1" smtClean="0">
                <a:solidFill>
                  <a:schemeClr val="tx2">
                    <a:lumMod val="75000"/>
                  </a:schemeClr>
                </a:solidFill>
              </a:rPr>
              <a:t>Perancis</a:t>
            </a:r>
            <a:r>
              <a:rPr lang="en-US" sz="2000" dirty="0" smtClean="0">
                <a:solidFill>
                  <a:schemeClr val="tx2">
                    <a:lumMod val="75000"/>
                  </a:schemeClr>
                </a:solidFill>
              </a:rPr>
              <a:t> </a:t>
            </a:r>
            <a:r>
              <a:rPr lang="en-US" sz="2000" dirty="0" err="1" smtClean="0">
                <a:solidFill>
                  <a:schemeClr val="tx2">
                    <a:lumMod val="75000"/>
                  </a:schemeClr>
                </a:solidFill>
              </a:rPr>
              <a:t>pada</a:t>
            </a:r>
            <a:r>
              <a:rPr lang="en-US" sz="2000" dirty="0" smtClean="0">
                <a:solidFill>
                  <a:schemeClr val="tx2">
                    <a:lumMod val="75000"/>
                  </a:schemeClr>
                </a:solidFill>
              </a:rPr>
              <a:t> </a:t>
            </a:r>
            <a:r>
              <a:rPr lang="en-US" sz="2000" dirty="0" err="1" smtClean="0">
                <a:solidFill>
                  <a:schemeClr val="tx2">
                    <a:lumMod val="75000"/>
                  </a:schemeClr>
                </a:solidFill>
              </a:rPr>
              <a:t>akhir</a:t>
            </a:r>
            <a:r>
              <a:rPr lang="en-US" sz="2000" dirty="0" smtClean="0">
                <a:solidFill>
                  <a:schemeClr val="tx2">
                    <a:lumMod val="75000"/>
                  </a:schemeClr>
                </a:solidFill>
              </a:rPr>
              <a:t> </a:t>
            </a:r>
            <a:r>
              <a:rPr lang="en-US" sz="2000" dirty="0" err="1" smtClean="0">
                <a:solidFill>
                  <a:schemeClr val="tx2">
                    <a:lumMod val="75000"/>
                  </a:schemeClr>
                </a:solidFill>
              </a:rPr>
              <a:t>tahun</a:t>
            </a:r>
            <a:r>
              <a:rPr lang="en-US" sz="2000" dirty="0" smtClean="0">
                <a:solidFill>
                  <a:schemeClr val="tx2">
                    <a:lumMod val="75000"/>
                  </a:schemeClr>
                </a:solidFill>
              </a:rPr>
              <a:t> 1970 </a:t>
            </a:r>
            <a:r>
              <a:rPr lang="en-US" sz="2000" dirty="0" err="1" smtClean="0">
                <a:solidFill>
                  <a:schemeClr val="tx2">
                    <a:lumMod val="75000"/>
                  </a:schemeClr>
                </a:solidFill>
              </a:rPr>
              <a:t>ketika</a:t>
            </a:r>
            <a:r>
              <a:rPr lang="en-US" sz="2000" dirty="0" smtClean="0">
                <a:solidFill>
                  <a:schemeClr val="tx2">
                    <a:lumMod val="75000"/>
                  </a:schemeClr>
                </a:solidFill>
              </a:rPr>
              <a:t> </a:t>
            </a:r>
            <a:r>
              <a:rPr lang="en-US" sz="2000" dirty="0" err="1" smtClean="0">
                <a:solidFill>
                  <a:schemeClr val="tx2">
                    <a:lumMod val="75000"/>
                  </a:schemeClr>
                </a:solidFill>
              </a:rPr>
              <a:t>evaluasi</a:t>
            </a:r>
            <a:r>
              <a:rPr lang="en-US" sz="2000" dirty="0" smtClean="0">
                <a:solidFill>
                  <a:schemeClr val="tx2">
                    <a:lumMod val="75000"/>
                  </a:schemeClr>
                </a:solidFill>
              </a:rPr>
              <a:t> </a:t>
            </a:r>
            <a:r>
              <a:rPr lang="en-US" sz="2000" dirty="0" err="1" smtClean="0">
                <a:solidFill>
                  <a:schemeClr val="tx2">
                    <a:lumMod val="75000"/>
                  </a:schemeClr>
                </a:solidFill>
              </a:rPr>
              <a:t>kembali</a:t>
            </a:r>
            <a:r>
              <a:rPr lang="en-US" sz="2000" dirty="0" smtClean="0">
                <a:solidFill>
                  <a:schemeClr val="tx2">
                    <a:lumMod val="75000"/>
                  </a:schemeClr>
                </a:solidFill>
              </a:rPr>
              <a:t> </a:t>
            </a:r>
            <a:r>
              <a:rPr lang="en-US" sz="2000" dirty="0" err="1" smtClean="0">
                <a:solidFill>
                  <a:schemeClr val="tx2">
                    <a:lumMod val="75000"/>
                  </a:schemeClr>
                </a:solidFill>
              </a:rPr>
              <a:t>dilakukan</a:t>
            </a:r>
            <a:r>
              <a:rPr lang="en-US" sz="2000" dirty="0" smtClean="0">
                <a:solidFill>
                  <a:schemeClr val="tx2">
                    <a:lumMod val="75000"/>
                  </a:schemeClr>
                </a:solidFill>
              </a:rPr>
              <a:t> </a:t>
            </a:r>
            <a:r>
              <a:rPr lang="en-US" sz="2000" dirty="0" err="1" smtClean="0">
                <a:solidFill>
                  <a:schemeClr val="tx2">
                    <a:lumMod val="75000"/>
                  </a:schemeClr>
                </a:solidFill>
              </a:rPr>
              <a:t>dengan</a:t>
            </a:r>
            <a:r>
              <a:rPr lang="en-US" sz="2000" dirty="0" smtClean="0">
                <a:solidFill>
                  <a:schemeClr val="tx2">
                    <a:lumMod val="75000"/>
                  </a:schemeClr>
                </a:solidFill>
              </a:rPr>
              <a:t> </a:t>
            </a:r>
            <a:r>
              <a:rPr lang="en-US" sz="2000" dirty="0" err="1" smtClean="0">
                <a:solidFill>
                  <a:schemeClr val="tx2">
                    <a:lumMod val="75000"/>
                  </a:schemeClr>
                </a:solidFill>
              </a:rPr>
              <a:t>menggunakan</a:t>
            </a:r>
            <a:r>
              <a:rPr lang="en-US" sz="2000" dirty="0" smtClean="0">
                <a:solidFill>
                  <a:schemeClr val="tx2">
                    <a:lumMod val="75000"/>
                  </a:schemeClr>
                </a:solidFill>
              </a:rPr>
              <a:t> </a:t>
            </a:r>
            <a:r>
              <a:rPr lang="en-US" sz="2000" dirty="0" err="1" smtClean="0">
                <a:solidFill>
                  <a:schemeClr val="tx2">
                    <a:lumMod val="75000"/>
                  </a:schemeClr>
                </a:solidFill>
              </a:rPr>
              <a:t>indeks</a:t>
            </a:r>
            <a:r>
              <a:rPr lang="en-US" sz="2000" dirty="0" smtClean="0">
                <a:solidFill>
                  <a:schemeClr val="tx2">
                    <a:lumMod val="75000"/>
                  </a:schemeClr>
                </a:solidFill>
              </a:rPr>
              <a:t> </a:t>
            </a:r>
            <a:r>
              <a:rPr lang="en-US" sz="2000" dirty="0" err="1" smtClean="0">
                <a:solidFill>
                  <a:schemeClr val="tx2">
                    <a:lumMod val="75000"/>
                  </a:schemeClr>
                </a:solidFill>
              </a:rPr>
              <a:t>pemerintah</a:t>
            </a:r>
            <a:r>
              <a:rPr lang="en-US" sz="2000" dirty="0" smtClean="0">
                <a:solidFill>
                  <a:schemeClr val="tx2">
                    <a:lumMod val="75000"/>
                  </a:schemeClr>
                </a:solidFill>
              </a:rPr>
              <a:t> </a:t>
            </a:r>
            <a:r>
              <a:rPr lang="en-US" sz="2000" dirty="0" err="1" smtClean="0">
                <a:solidFill>
                  <a:schemeClr val="tx2">
                    <a:lumMod val="75000"/>
                  </a:schemeClr>
                </a:solidFill>
              </a:rPr>
              <a:t>dibutuhkan</a:t>
            </a:r>
            <a:r>
              <a:rPr lang="en-US" sz="2000" dirty="0" smtClean="0">
                <a:solidFill>
                  <a:schemeClr val="tx2">
                    <a:lumMod val="75000"/>
                  </a:schemeClr>
                </a:solidFill>
              </a:rPr>
              <a:t> </a:t>
            </a:r>
            <a:r>
              <a:rPr lang="en-US" sz="2000" dirty="0" err="1" smtClean="0">
                <a:solidFill>
                  <a:schemeClr val="tx2">
                    <a:lumMod val="75000"/>
                  </a:schemeClr>
                </a:solidFill>
              </a:rPr>
              <a:t>untuk</a:t>
            </a:r>
            <a:r>
              <a:rPr lang="en-US" sz="2000" dirty="0" smtClean="0">
                <a:solidFill>
                  <a:schemeClr val="tx2">
                    <a:lumMod val="75000"/>
                  </a:schemeClr>
                </a:solidFill>
              </a:rPr>
              <a:t> </a:t>
            </a:r>
            <a:r>
              <a:rPr lang="en-US" sz="2000" dirty="0" err="1" smtClean="0">
                <a:solidFill>
                  <a:schemeClr val="tx2">
                    <a:lumMod val="75000"/>
                  </a:schemeClr>
                </a:solidFill>
              </a:rPr>
              <a:t>semua</a:t>
            </a:r>
            <a:r>
              <a:rPr lang="en-US" sz="2000" dirty="0" smtClean="0">
                <a:solidFill>
                  <a:schemeClr val="tx2">
                    <a:lumMod val="75000"/>
                  </a:schemeClr>
                </a:solidFill>
              </a:rPr>
              <a:t> </a:t>
            </a:r>
            <a:r>
              <a:rPr lang="en-US" sz="2000" dirty="0" err="1" smtClean="0">
                <a:solidFill>
                  <a:schemeClr val="tx2">
                    <a:lumMod val="75000"/>
                  </a:schemeClr>
                </a:solidFill>
              </a:rPr>
              <a:t>aktiva</a:t>
            </a:r>
            <a:r>
              <a:rPr lang="en-US" sz="2000" dirty="0" smtClean="0">
                <a:solidFill>
                  <a:schemeClr val="tx2">
                    <a:lumMod val="75000"/>
                  </a:schemeClr>
                </a:solidFill>
              </a:rPr>
              <a:t> </a:t>
            </a:r>
            <a:r>
              <a:rPr lang="en-US" sz="2000" dirty="0" err="1" smtClean="0">
                <a:solidFill>
                  <a:schemeClr val="tx2">
                    <a:lumMod val="75000"/>
                  </a:schemeClr>
                </a:solidFill>
              </a:rPr>
              <a:t>jangka</a:t>
            </a:r>
            <a:r>
              <a:rPr lang="en-US" sz="2000" dirty="0" smtClean="0">
                <a:solidFill>
                  <a:schemeClr val="tx2">
                    <a:lumMod val="75000"/>
                  </a:schemeClr>
                </a:solidFill>
              </a:rPr>
              <a:t> </a:t>
            </a:r>
            <a:r>
              <a:rPr lang="en-US" sz="2000" dirty="0" err="1" smtClean="0">
                <a:solidFill>
                  <a:schemeClr val="tx2">
                    <a:lumMod val="75000"/>
                  </a:schemeClr>
                </a:solidFill>
              </a:rPr>
              <a:t>panjang</a:t>
            </a:r>
            <a:r>
              <a:rPr lang="en-US" sz="2000" dirty="0" smtClean="0">
                <a:solidFill>
                  <a:schemeClr val="tx2">
                    <a:lumMod val="75000"/>
                  </a:schemeClr>
                </a:solidFill>
              </a:rPr>
              <a:t> </a:t>
            </a:r>
            <a:r>
              <a:rPr lang="en-US" sz="2000" dirty="0" err="1" smtClean="0">
                <a:solidFill>
                  <a:schemeClr val="tx2">
                    <a:lumMod val="75000"/>
                  </a:schemeClr>
                </a:solidFill>
              </a:rPr>
              <a:t>dan</a:t>
            </a:r>
            <a:r>
              <a:rPr lang="en-US" sz="2000" dirty="0" smtClean="0">
                <a:solidFill>
                  <a:schemeClr val="tx2">
                    <a:lumMod val="75000"/>
                  </a:schemeClr>
                </a:solidFill>
              </a:rPr>
              <a:t> </a:t>
            </a:r>
            <a:r>
              <a:rPr lang="en-US" sz="2000" dirty="0" err="1" smtClean="0">
                <a:solidFill>
                  <a:schemeClr val="tx2">
                    <a:lumMod val="75000"/>
                  </a:schemeClr>
                </a:solidFill>
              </a:rPr>
              <a:t>aktiva</a:t>
            </a:r>
            <a:r>
              <a:rPr lang="en-US" sz="2000" dirty="0" smtClean="0">
                <a:solidFill>
                  <a:schemeClr val="tx2">
                    <a:lumMod val="75000"/>
                  </a:schemeClr>
                </a:solidFill>
              </a:rPr>
              <a:t> </a:t>
            </a:r>
            <a:r>
              <a:rPr lang="en-US" sz="2000" dirty="0" err="1" smtClean="0">
                <a:solidFill>
                  <a:schemeClr val="tx2">
                    <a:lumMod val="75000"/>
                  </a:schemeClr>
                </a:solidFill>
              </a:rPr>
              <a:t>tetap</a:t>
            </a:r>
            <a:r>
              <a:rPr lang="en-US" sz="2000" dirty="0" smtClean="0">
                <a:solidFill>
                  <a:schemeClr val="tx2">
                    <a:lumMod val="75000"/>
                  </a:schemeClr>
                </a:solidFill>
              </a:rPr>
              <a:t>. </a:t>
            </a:r>
            <a:r>
              <a:rPr lang="en-US" sz="2000" dirty="0" err="1" smtClean="0">
                <a:solidFill>
                  <a:schemeClr val="tx2">
                    <a:lumMod val="75000"/>
                  </a:schemeClr>
                </a:solidFill>
              </a:rPr>
              <a:t>Evaluasi</a:t>
            </a:r>
            <a:r>
              <a:rPr lang="en-US" sz="2000" dirty="0" smtClean="0">
                <a:solidFill>
                  <a:schemeClr val="tx2">
                    <a:lumMod val="75000"/>
                  </a:schemeClr>
                </a:solidFill>
              </a:rPr>
              <a:t> </a:t>
            </a:r>
            <a:r>
              <a:rPr lang="en-US" sz="2000" dirty="0" err="1" smtClean="0">
                <a:solidFill>
                  <a:schemeClr val="tx2">
                    <a:lumMod val="75000"/>
                  </a:schemeClr>
                </a:solidFill>
              </a:rPr>
              <a:t>kembali</a:t>
            </a:r>
            <a:r>
              <a:rPr lang="en-US" sz="2000" dirty="0" smtClean="0">
                <a:solidFill>
                  <a:schemeClr val="tx2">
                    <a:lumMod val="75000"/>
                  </a:schemeClr>
                </a:solidFill>
              </a:rPr>
              <a:t> </a:t>
            </a:r>
            <a:r>
              <a:rPr lang="en-US" sz="2000" dirty="0" err="1" smtClean="0">
                <a:solidFill>
                  <a:schemeClr val="tx2">
                    <a:lumMod val="75000"/>
                  </a:schemeClr>
                </a:solidFill>
              </a:rPr>
              <a:t>ini</a:t>
            </a:r>
            <a:r>
              <a:rPr lang="en-US" sz="2000" dirty="0" smtClean="0">
                <a:solidFill>
                  <a:schemeClr val="tx2">
                    <a:lumMod val="75000"/>
                  </a:schemeClr>
                </a:solidFill>
              </a:rPr>
              <a:t> </a:t>
            </a:r>
            <a:r>
              <a:rPr lang="en-US" sz="2000" dirty="0" err="1" smtClean="0">
                <a:solidFill>
                  <a:schemeClr val="tx2">
                    <a:lumMod val="75000"/>
                  </a:schemeClr>
                </a:solidFill>
              </a:rPr>
              <a:t>tidak</a:t>
            </a:r>
            <a:r>
              <a:rPr lang="en-US" sz="2000" dirty="0" smtClean="0">
                <a:solidFill>
                  <a:schemeClr val="tx2">
                    <a:lumMod val="75000"/>
                  </a:schemeClr>
                </a:solidFill>
              </a:rPr>
              <a:t> </a:t>
            </a:r>
            <a:r>
              <a:rPr lang="en-US" sz="2000" dirty="0" err="1" smtClean="0">
                <a:solidFill>
                  <a:schemeClr val="tx2">
                    <a:lumMod val="75000"/>
                  </a:schemeClr>
                </a:solidFill>
              </a:rPr>
              <a:t>memiliki</a:t>
            </a:r>
            <a:r>
              <a:rPr lang="en-US" sz="2000" dirty="0" smtClean="0">
                <a:solidFill>
                  <a:schemeClr val="tx2">
                    <a:lumMod val="75000"/>
                  </a:schemeClr>
                </a:solidFill>
              </a:rPr>
              <a:t> </a:t>
            </a:r>
            <a:r>
              <a:rPr lang="en-US" sz="2000" dirty="0" err="1" smtClean="0">
                <a:solidFill>
                  <a:schemeClr val="tx2">
                    <a:lumMod val="75000"/>
                  </a:schemeClr>
                </a:solidFill>
              </a:rPr>
              <a:t>dampak</a:t>
            </a:r>
            <a:r>
              <a:rPr lang="en-US" sz="2000" dirty="0" smtClean="0">
                <a:solidFill>
                  <a:schemeClr val="tx2">
                    <a:lumMod val="75000"/>
                  </a:schemeClr>
                </a:solidFill>
              </a:rPr>
              <a:t> </a:t>
            </a:r>
            <a:r>
              <a:rPr lang="en-US" sz="2000" dirty="0" err="1" smtClean="0">
                <a:solidFill>
                  <a:schemeClr val="tx2">
                    <a:lumMod val="75000"/>
                  </a:schemeClr>
                </a:solidFill>
              </a:rPr>
              <a:t>pada</a:t>
            </a:r>
            <a:r>
              <a:rPr lang="en-US" sz="2000" dirty="0" smtClean="0">
                <a:solidFill>
                  <a:schemeClr val="tx2">
                    <a:lumMod val="75000"/>
                  </a:schemeClr>
                </a:solidFill>
              </a:rPr>
              <a:t> </a:t>
            </a:r>
            <a:r>
              <a:rPr lang="en-US" sz="2000" dirty="0" err="1" smtClean="0">
                <a:solidFill>
                  <a:schemeClr val="tx2">
                    <a:lumMod val="75000"/>
                  </a:schemeClr>
                </a:solidFill>
              </a:rPr>
              <a:t>pendapatan</a:t>
            </a:r>
            <a:r>
              <a:rPr lang="en-US" sz="2000" dirty="0" smtClean="0">
                <a:solidFill>
                  <a:schemeClr val="tx2">
                    <a:lumMod val="75000"/>
                  </a:schemeClr>
                </a:solidFill>
              </a:rPr>
              <a:t> </a:t>
            </a:r>
            <a:r>
              <a:rPr lang="en-US" sz="2000" dirty="0" err="1" smtClean="0">
                <a:solidFill>
                  <a:schemeClr val="tx2">
                    <a:lumMod val="75000"/>
                  </a:schemeClr>
                </a:solidFill>
              </a:rPr>
              <a:t>kena</a:t>
            </a:r>
            <a:r>
              <a:rPr lang="en-US" sz="2000" dirty="0" smtClean="0">
                <a:solidFill>
                  <a:schemeClr val="tx2">
                    <a:lumMod val="75000"/>
                  </a:schemeClr>
                </a:solidFill>
              </a:rPr>
              <a:t> </a:t>
            </a:r>
            <a:r>
              <a:rPr lang="en-US" sz="2000" dirty="0" err="1" smtClean="0">
                <a:solidFill>
                  <a:schemeClr val="tx2">
                    <a:lumMod val="75000"/>
                  </a:schemeClr>
                </a:solidFill>
              </a:rPr>
              <a:t>pajak</a:t>
            </a:r>
            <a:r>
              <a:rPr lang="en-US" sz="2000" dirty="0" smtClean="0">
                <a:solidFill>
                  <a:schemeClr val="tx2">
                    <a:lumMod val="75000"/>
                  </a:schemeClr>
                </a:solidFill>
              </a:rPr>
              <a:t>, </a:t>
            </a:r>
            <a:r>
              <a:rPr lang="en-US" sz="2000" dirty="0" err="1" smtClean="0">
                <a:solidFill>
                  <a:schemeClr val="tx2">
                    <a:lumMod val="75000"/>
                  </a:schemeClr>
                </a:solidFill>
              </a:rPr>
              <a:t>seperti</a:t>
            </a:r>
            <a:r>
              <a:rPr lang="en-US" sz="2000" dirty="0" smtClean="0">
                <a:solidFill>
                  <a:schemeClr val="tx2">
                    <a:lumMod val="75000"/>
                  </a:schemeClr>
                </a:solidFill>
              </a:rPr>
              <a:t> </a:t>
            </a:r>
            <a:r>
              <a:rPr lang="en-US" sz="2000" dirty="0" err="1" smtClean="0">
                <a:solidFill>
                  <a:schemeClr val="tx2">
                    <a:lumMod val="75000"/>
                  </a:schemeClr>
                </a:solidFill>
              </a:rPr>
              <a:t>pada</a:t>
            </a:r>
            <a:r>
              <a:rPr lang="en-US" sz="2000" dirty="0" smtClean="0">
                <a:solidFill>
                  <a:schemeClr val="tx2">
                    <a:lumMod val="75000"/>
                  </a:schemeClr>
                </a:solidFill>
              </a:rPr>
              <a:t> </a:t>
            </a:r>
            <a:r>
              <a:rPr lang="en-US" sz="2000" dirty="0" err="1" smtClean="0">
                <a:solidFill>
                  <a:schemeClr val="tx2">
                    <a:lumMod val="75000"/>
                  </a:schemeClr>
                </a:solidFill>
              </a:rPr>
              <a:t>penyusutan</a:t>
            </a:r>
            <a:r>
              <a:rPr lang="en-US" sz="2000" dirty="0" smtClean="0">
                <a:solidFill>
                  <a:schemeClr val="tx2">
                    <a:lumMod val="75000"/>
                  </a:schemeClr>
                </a:solidFill>
              </a:rPr>
              <a:t> </a:t>
            </a:r>
            <a:r>
              <a:rPr lang="en-US" sz="2000" dirty="0" err="1" smtClean="0">
                <a:solidFill>
                  <a:schemeClr val="tx2">
                    <a:lumMod val="75000"/>
                  </a:schemeClr>
                </a:solidFill>
              </a:rPr>
              <a:t>tambahan</a:t>
            </a:r>
            <a:r>
              <a:rPr lang="en-US" sz="2000" dirty="0" smtClean="0">
                <a:solidFill>
                  <a:schemeClr val="tx2">
                    <a:lumMod val="75000"/>
                  </a:schemeClr>
                </a:solidFill>
              </a:rPr>
              <a:t>. Di </a:t>
            </a:r>
            <a:r>
              <a:rPr lang="en-US" sz="2000" dirty="0" err="1" smtClean="0">
                <a:solidFill>
                  <a:schemeClr val="tx2">
                    <a:lumMod val="75000"/>
                  </a:schemeClr>
                </a:solidFill>
              </a:rPr>
              <a:t>Swedia</a:t>
            </a:r>
            <a:r>
              <a:rPr lang="en-US" sz="2000" dirty="0" smtClean="0">
                <a:solidFill>
                  <a:schemeClr val="tx2">
                    <a:lumMod val="75000"/>
                  </a:schemeClr>
                </a:solidFill>
              </a:rPr>
              <a:t>, </a:t>
            </a:r>
            <a:r>
              <a:rPr lang="en-US" sz="2000" dirty="0" err="1" smtClean="0">
                <a:solidFill>
                  <a:schemeClr val="tx2">
                    <a:lumMod val="75000"/>
                  </a:schemeClr>
                </a:solidFill>
              </a:rPr>
              <a:t>tidak</a:t>
            </a:r>
            <a:r>
              <a:rPr lang="en-US" sz="2000" dirty="0" smtClean="0">
                <a:solidFill>
                  <a:schemeClr val="tx2">
                    <a:lumMod val="75000"/>
                  </a:schemeClr>
                </a:solidFill>
              </a:rPr>
              <a:t> </a:t>
            </a:r>
            <a:r>
              <a:rPr lang="en-US" sz="2000" dirty="0" err="1" smtClean="0">
                <a:solidFill>
                  <a:schemeClr val="tx2">
                    <a:lumMod val="75000"/>
                  </a:schemeClr>
                </a:solidFill>
              </a:rPr>
              <a:t>ada</a:t>
            </a:r>
            <a:r>
              <a:rPr lang="en-US" sz="2000" dirty="0" smtClean="0">
                <a:solidFill>
                  <a:schemeClr val="tx2">
                    <a:lumMod val="75000"/>
                  </a:schemeClr>
                </a:solidFill>
              </a:rPr>
              <a:t> </a:t>
            </a:r>
            <a:r>
              <a:rPr lang="en-US" sz="2000" dirty="0" err="1" smtClean="0">
                <a:solidFill>
                  <a:schemeClr val="tx2">
                    <a:lumMod val="75000"/>
                  </a:schemeClr>
                </a:solidFill>
              </a:rPr>
              <a:t>kebutuhan–kebutuhan</a:t>
            </a:r>
            <a:r>
              <a:rPr lang="en-US" sz="2000" dirty="0" smtClean="0">
                <a:solidFill>
                  <a:schemeClr val="tx2">
                    <a:lumMod val="75000"/>
                  </a:schemeClr>
                </a:solidFill>
              </a:rPr>
              <a:t> </a:t>
            </a:r>
            <a:r>
              <a:rPr lang="en-US" sz="2000" dirty="0" err="1" smtClean="0">
                <a:solidFill>
                  <a:schemeClr val="tx2">
                    <a:lumMod val="75000"/>
                  </a:schemeClr>
                </a:solidFill>
              </a:rPr>
              <a:t>akan</a:t>
            </a:r>
            <a:r>
              <a:rPr lang="en-US" sz="2000" dirty="0" smtClean="0">
                <a:solidFill>
                  <a:schemeClr val="tx2">
                    <a:lumMod val="75000"/>
                  </a:schemeClr>
                </a:solidFill>
              </a:rPr>
              <a:t> </a:t>
            </a:r>
            <a:r>
              <a:rPr lang="en-US" sz="2000" dirty="0" err="1" smtClean="0">
                <a:solidFill>
                  <a:schemeClr val="tx2">
                    <a:lumMod val="75000"/>
                  </a:schemeClr>
                </a:solidFill>
              </a:rPr>
              <a:t>akuntansi</a:t>
            </a:r>
            <a:r>
              <a:rPr lang="en-US" sz="2000" dirty="0" smtClean="0">
                <a:solidFill>
                  <a:schemeClr val="tx2">
                    <a:lumMod val="75000"/>
                  </a:schemeClr>
                </a:solidFill>
              </a:rPr>
              <a:t> </a:t>
            </a:r>
            <a:r>
              <a:rPr lang="en-US" sz="2000" dirty="0" err="1" smtClean="0">
                <a:solidFill>
                  <a:schemeClr val="tx2">
                    <a:lumMod val="75000"/>
                  </a:schemeClr>
                </a:solidFill>
              </a:rPr>
              <a:t>inflasi</a:t>
            </a:r>
            <a:r>
              <a:rPr lang="en-US" sz="2000" dirty="0" smtClean="0">
                <a:solidFill>
                  <a:schemeClr val="tx2">
                    <a:lumMod val="75000"/>
                  </a:schemeClr>
                </a:solidFill>
              </a:rPr>
              <a:t>, </a:t>
            </a:r>
            <a:r>
              <a:rPr lang="en-US" sz="2000" dirty="0" err="1" smtClean="0">
                <a:solidFill>
                  <a:schemeClr val="tx2">
                    <a:lumMod val="75000"/>
                  </a:schemeClr>
                </a:solidFill>
              </a:rPr>
              <a:t>tetapi</a:t>
            </a:r>
            <a:r>
              <a:rPr lang="en-US" sz="2000" dirty="0" smtClean="0">
                <a:solidFill>
                  <a:schemeClr val="tx2">
                    <a:lumMod val="75000"/>
                  </a:schemeClr>
                </a:solidFill>
              </a:rPr>
              <a:t> </a:t>
            </a:r>
            <a:r>
              <a:rPr lang="en-US" sz="2000" dirty="0" err="1" smtClean="0">
                <a:solidFill>
                  <a:schemeClr val="tx2">
                    <a:lumMod val="75000"/>
                  </a:schemeClr>
                </a:solidFill>
              </a:rPr>
              <a:t>beberapa</a:t>
            </a:r>
            <a:r>
              <a:rPr lang="en-US" sz="2000" dirty="0" smtClean="0">
                <a:solidFill>
                  <a:schemeClr val="tx2">
                    <a:lumMod val="75000"/>
                  </a:schemeClr>
                </a:solidFill>
              </a:rPr>
              <a:t> </a:t>
            </a:r>
            <a:r>
              <a:rPr lang="en-US" sz="2000" dirty="0" err="1" smtClean="0">
                <a:solidFill>
                  <a:schemeClr val="tx2">
                    <a:lumMod val="75000"/>
                  </a:schemeClr>
                </a:solidFill>
              </a:rPr>
              <a:t>pengungkapan</a:t>
            </a:r>
            <a:r>
              <a:rPr lang="en-US" sz="2000" dirty="0" smtClean="0">
                <a:solidFill>
                  <a:schemeClr val="tx2">
                    <a:lumMod val="75000"/>
                  </a:schemeClr>
                </a:solidFill>
              </a:rPr>
              <a:t> </a:t>
            </a:r>
            <a:r>
              <a:rPr lang="en-US" sz="2000" dirty="0" err="1" smtClean="0">
                <a:solidFill>
                  <a:schemeClr val="tx2">
                    <a:lumMod val="75000"/>
                  </a:schemeClr>
                </a:solidFill>
              </a:rPr>
              <a:t>sukarela</a:t>
            </a:r>
            <a:r>
              <a:rPr lang="en-US" sz="2000" dirty="0" smtClean="0">
                <a:solidFill>
                  <a:schemeClr val="tx2">
                    <a:lumMod val="75000"/>
                  </a:schemeClr>
                </a:solidFill>
              </a:rPr>
              <a:t> </a:t>
            </a:r>
            <a:r>
              <a:rPr lang="en-US" sz="2000" dirty="0" err="1" smtClean="0">
                <a:solidFill>
                  <a:schemeClr val="tx2">
                    <a:lumMod val="75000"/>
                  </a:schemeClr>
                </a:solidFill>
              </a:rPr>
              <a:t>khusus</a:t>
            </a:r>
            <a:r>
              <a:rPr lang="en-US" sz="2000" dirty="0" smtClean="0">
                <a:solidFill>
                  <a:schemeClr val="tx2">
                    <a:lumMod val="75000"/>
                  </a:schemeClr>
                </a:solidFill>
              </a:rPr>
              <a:t> </a:t>
            </a:r>
            <a:r>
              <a:rPr lang="en-US" sz="2000" dirty="0" err="1" smtClean="0">
                <a:solidFill>
                  <a:schemeClr val="tx2">
                    <a:lumMod val="75000"/>
                  </a:schemeClr>
                </a:solidFill>
              </a:rPr>
              <a:t>telah</a:t>
            </a:r>
            <a:r>
              <a:rPr lang="en-US" sz="2000" dirty="0" smtClean="0">
                <a:solidFill>
                  <a:schemeClr val="tx2">
                    <a:lumMod val="75000"/>
                  </a:schemeClr>
                </a:solidFill>
              </a:rPr>
              <a:t> </a:t>
            </a:r>
            <a:r>
              <a:rPr lang="en-US" sz="2000" dirty="0" err="1" smtClean="0">
                <a:solidFill>
                  <a:schemeClr val="tx2">
                    <a:lumMod val="75000"/>
                  </a:schemeClr>
                </a:solidFill>
              </a:rPr>
              <a:t>dibuat</a:t>
            </a:r>
            <a:r>
              <a:rPr lang="en-US" sz="2000" dirty="0" smtClean="0">
                <a:solidFill>
                  <a:schemeClr val="tx2">
                    <a:lumMod val="75000"/>
                  </a:schemeClr>
                </a:solidFill>
              </a:rPr>
              <a:t>. </a:t>
            </a:r>
          </a:p>
          <a:p>
            <a:endParaRPr lang="en-US" sz="2000" dirty="0">
              <a:solidFill>
                <a:schemeClr val="tx2">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229600" cy="819912"/>
          </a:xfrm>
        </p:spPr>
        <p:txBody>
          <a:bodyPr>
            <a:normAutofit fontScale="90000"/>
          </a:bodyPr>
          <a:lstStyle/>
          <a:p>
            <a:r>
              <a:rPr lang="nn-NO" sz="3200" b="1" dirty="0" smtClean="0"/>
              <a:t>Perkembangan Sistem Akuntansi di Amerika Selatan</a:t>
            </a:r>
            <a:endParaRPr lang="en-US" sz="3200" dirty="0"/>
          </a:p>
        </p:txBody>
      </p:sp>
      <p:sp>
        <p:nvSpPr>
          <p:cNvPr id="3" name="Content Placeholder 2"/>
          <p:cNvSpPr>
            <a:spLocks noGrp="1"/>
          </p:cNvSpPr>
          <p:nvPr>
            <p:ph idx="1"/>
          </p:nvPr>
        </p:nvSpPr>
        <p:spPr>
          <a:xfrm>
            <a:off x="457200" y="1371600"/>
            <a:ext cx="8229600" cy="4953000"/>
          </a:xfrm>
        </p:spPr>
        <p:txBody>
          <a:bodyPr>
            <a:normAutofit/>
          </a:bodyPr>
          <a:lstStyle/>
          <a:p>
            <a:r>
              <a:rPr lang="en-US" sz="2400" dirty="0" smtClean="0">
                <a:solidFill>
                  <a:schemeClr val="tx2">
                    <a:lumMod val="75000"/>
                  </a:schemeClr>
                </a:solidFill>
              </a:rPr>
              <a:t>Di Brazil</a:t>
            </a:r>
            <a:r>
              <a:rPr lang="en-US" sz="2400" b="1" dirty="0" smtClean="0">
                <a:solidFill>
                  <a:schemeClr val="tx2">
                    <a:lumMod val="75000"/>
                  </a:schemeClr>
                </a:solidFill>
              </a:rPr>
              <a:t>, </a:t>
            </a:r>
            <a:r>
              <a:rPr lang="en-US" sz="2400" dirty="0" err="1" smtClean="0">
                <a:solidFill>
                  <a:schemeClr val="tx2">
                    <a:lumMod val="75000"/>
                  </a:schemeClr>
                </a:solidFill>
              </a:rPr>
              <a:t>akuntansi</a:t>
            </a:r>
            <a:r>
              <a:rPr lang="en-US" sz="2400" dirty="0" smtClean="0">
                <a:solidFill>
                  <a:schemeClr val="tx2">
                    <a:lumMod val="75000"/>
                  </a:schemeClr>
                </a:solidFill>
              </a:rPr>
              <a:t> </a:t>
            </a:r>
            <a:r>
              <a:rPr lang="en-US" sz="2400" dirty="0" err="1" smtClean="0">
                <a:solidFill>
                  <a:schemeClr val="tx2">
                    <a:lumMod val="75000"/>
                  </a:schemeClr>
                </a:solidFill>
              </a:rPr>
              <a:t>untuk</a:t>
            </a:r>
            <a:r>
              <a:rPr lang="en-US" sz="2400" dirty="0" smtClean="0">
                <a:solidFill>
                  <a:schemeClr val="tx2">
                    <a:lumMod val="75000"/>
                  </a:schemeClr>
                </a:solidFill>
              </a:rPr>
              <a:t> </a:t>
            </a:r>
            <a:r>
              <a:rPr lang="en-US" sz="2400" dirty="0" err="1" smtClean="0">
                <a:solidFill>
                  <a:schemeClr val="tx2">
                    <a:lumMod val="75000"/>
                  </a:schemeClr>
                </a:solidFill>
              </a:rPr>
              <a:t>inflasi</a:t>
            </a:r>
            <a:r>
              <a:rPr lang="en-US" sz="2400" dirty="0" smtClean="0">
                <a:solidFill>
                  <a:schemeClr val="tx2">
                    <a:lumMod val="75000"/>
                  </a:schemeClr>
                </a:solidFill>
              </a:rPr>
              <a:t> </a:t>
            </a:r>
            <a:r>
              <a:rPr lang="en-US" sz="2400" dirty="0" err="1" smtClean="0">
                <a:solidFill>
                  <a:schemeClr val="tx2">
                    <a:lumMod val="75000"/>
                  </a:schemeClr>
                </a:solidFill>
              </a:rPr>
              <a:t>digunakan</a:t>
            </a:r>
            <a:r>
              <a:rPr lang="en-US" sz="2400" dirty="0" smtClean="0">
                <a:solidFill>
                  <a:schemeClr val="tx2">
                    <a:lumMod val="75000"/>
                  </a:schemeClr>
                </a:solidFill>
              </a:rPr>
              <a:t> </a:t>
            </a:r>
            <a:r>
              <a:rPr lang="en-US" sz="2400" dirty="0" err="1" smtClean="0">
                <a:solidFill>
                  <a:schemeClr val="tx2">
                    <a:lumMod val="75000"/>
                  </a:schemeClr>
                </a:solidFill>
              </a:rPr>
              <a:t>pada</a:t>
            </a:r>
            <a:r>
              <a:rPr lang="en-US" sz="2400" dirty="0" smtClean="0">
                <a:solidFill>
                  <a:schemeClr val="tx2">
                    <a:lumMod val="75000"/>
                  </a:schemeClr>
                </a:solidFill>
              </a:rPr>
              <a:t> </a:t>
            </a:r>
            <a:r>
              <a:rPr lang="en-US" sz="2400" dirty="0" err="1" smtClean="0">
                <a:solidFill>
                  <a:schemeClr val="tx2">
                    <a:lumMod val="75000"/>
                  </a:schemeClr>
                </a:solidFill>
              </a:rPr>
              <a:t>awal</a:t>
            </a:r>
            <a:r>
              <a:rPr lang="en-US" sz="2400" dirty="0" smtClean="0">
                <a:solidFill>
                  <a:schemeClr val="tx2">
                    <a:lumMod val="75000"/>
                  </a:schemeClr>
                </a:solidFill>
              </a:rPr>
              <a:t> </a:t>
            </a:r>
            <a:r>
              <a:rPr lang="en-US" sz="2400" dirty="0" err="1" smtClean="0">
                <a:solidFill>
                  <a:schemeClr val="tx2">
                    <a:lumMod val="75000"/>
                  </a:schemeClr>
                </a:solidFill>
              </a:rPr>
              <a:t>tahun</a:t>
            </a:r>
            <a:r>
              <a:rPr lang="en-US" sz="2400" dirty="0" smtClean="0">
                <a:solidFill>
                  <a:schemeClr val="tx2">
                    <a:lumMod val="75000"/>
                  </a:schemeClr>
                </a:solidFill>
              </a:rPr>
              <a:t> 1950, </a:t>
            </a:r>
            <a:r>
              <a:rPr lang="en-US" sz="2400" dirty="0" err="1" smtClean="0">
                <a:solidFill>
                  <a:schemeClr val="tx2">
                    <a:lumMod val="75000"/>
                  </a:schemeClr>
                </a:solidFill>
              </a:rPr>
              <a:t>tetapi</a:t>
            </a:r>
            <a:r>
              <a:rPr lang="en-US" sz="2400" dirty="0" smtClean="0">
                <a:solidFill>
                  <a:schemeClr val="tx2">
                    <a:lumMod val="75000"/>
                  </a:schemeClr>
                </a:solidFill>
              </a:rPr>
              <a:t> </a:t>
            </a:r>
            <a:r>
              <a:rPr lang="en-US" sz="2400" dirty="0" err="1" smtClean="0">
                <a:solidFill>
                  <a:schemeClr val="tx2">
                    <a:lumMod val="75000"/>
                  </a:schemeClr>
                </a:solidFill>
              </a:rPr>
              <a:t>hukum</a:t>
            </a:r>
            <a:r>
              <a:rPr lang="en-US" sz="2400" dirty="0" smtClean="0">
                <a:solidFill>
                  <a:schemeClr val="tx2">
                    <a:lumMod val="75000"/>
                  </a:schemeClr>
                </a:solidFill>
              </a:rPr>
              <a:t> </a:t>
            </a:r>
            <a:r>
              <a:rPr lang="en-US" sz="2400" dirty="0" err="1" smtClean="0">
                <a:solidFill>
                  <a:schemeClr val="tx2">
                    <a:lumMod val="75000"/>
                  </a:schemeClr>
                </a:solidFill>
              </a:rPr>
              <a:t>perusahaan</a:t>
            </a:r>
            <a:r>
              <a:rPr lang="en-US" sz="2400" dirty="0" smtClean="0">
                <a:solidFill>
                  <a:schemeClr val="tx2">
                    <a:lumMod val="75000"/>
                  </a:schemeClr>
                </a:solidFill>
              </a:rPr>
              <a:t> yang </a:t>
            </a:r>
            <a:r>
              <a:rPr lang="en-US" sz="2400" dirty="0" err="1" smtClean="0">
                <a:solidFill>
                  <a:schemeClr val="tx2">
                    <a:lumMod val="75000"/>
                  </a:schemeClr>
                </a:solidFill>
              </a:rPr>
              <a:t>baru</a:t>
            </a:r>
            <a:r>
              <a:rPr lang="en-US" sz="2400" dirty="0" smtClean="0">
                <a:solidFill>
                  <a:schemeClr val="tx2">
                    <a:lumMod val="75000"/>
                  </a:schemeClr>
                </a:solidFill>
              </a:rPr>
              <a:t> </a:t>
            </a:r>
            <a:r>
              <a:rPr lang="en-US" sz="2400" dirty="0" err="1" smtClean="0">
                <a:solidFill>
                  <a:schemeClr val="tx2">
                    <a:lumMod val="75000"/>
                  </a:schemeClr>
                </a:solidFill>
              </a:rPr>
              <a:t>tahun</a:t>
            </a:r>
            <a:r>
              <a:rPr lang="en-US" sz="2400" dirty="0" smtClean="0">
                <a:solidFill>
                  <a:schemeClr val="tx2">
                    <a:lumMod val="75000"/>
                  </a:schemeClr>
                </a:solidFill>
              </a:rPr>
              <a:t> 1976 </a:t>
            </a:r>
            <a:r>
              <a:rPr lang="en-US" sz="2400" dirty="0" err="1" smtClean="0">
                <a:solidFill>
                  <a:schemeClr val="tx2">
                    <a:lumMod val="75000"/>
                  </a:schemeClr>
                </a:solidFill>
              </a:rPr>
              <a:t>melakukan</a:t>
            </a:r>
            <a:r>
              <a:rPr lang="en-US" sz="2400" dirty="0" smtClean="0">
                <a:solidFill>
                  <a:schemeClr val="tx2">
                    <a:lumMod val="75000"/>
                  </a:schemeClr>
                </a:solidFill>
              </a:rPr>
              <a:t> </a:t>
            </a:r>
            <a:r>
              <a:rPr lang="en-US" sz="2400" dirty="0" err="1" smtClean="0">
                <a:solidFill>
                  <a:schemeClr val="tx2">
                    <a:lumMod val="75000"/>
                  </a:schemeClr>
                </a:solidFill>
              </a:rPr>
              <a:t>penyesuaian</a:t>
            </a:r>
            <a:r>
              <a:rPr lang="en-US" sz="2400" dirty="0" smtClean="0">
                <a:solidFill>
                  <a:schemeClr val="tx2">
                    <a:lumMod val="75000"/>
                  </a:schemeClr>
                </a:solidFill>
              </a:rPr>
              <a:t>, </a:t>
            </a:r>
            <a:r>
              <a:rPr lang="en-US" sz="2400" dirty="0" err="1" smtClean="0">
                <a:solidFill>
                  <a:schemeClr val="tx2">
                    <a:lumMod val="75000"/>
                  </a:schemeClr>
                </a:solidFill>
              </a:rPr>
              <a:t>yaitu</a:t>
            </a:r>
            <a:r>
              <a:rPr lang="en-US" sz="2400" dirty="0" smtClean="0">
                <a:solidFill>
                  <a:schemeClr val="tx2">
                    <a:lumMod val="75000"/>
                  </a:schemeClr>
                </a:solidFill>
              </a:rPr>
              <a:t> </a:t>
            </a:r>
            <a:r>
              <a:rPr lang="en-US" sz="2400" dirty="0" err="1" smtClean="0">
                <a:solidFill>
                  <a:schemeClr val="tx2">
                    <a:lumMod val="75000"/>
                  </a:schemeClr>
                </a:solidFill>
              </a:rPr>
              <a:t>perusahaan</a:t>
            </a:r>
            <a:r>
              <a:rPr lang="en-US" sz="2400" dirty="0" smtClean="0">
                <a:solidFill>
                  <a:schemeClr val="tx2">
                    <a:lumMod val="75000"/>
                  </a:schemeClr>
                </a:solidFill>
              </a:rPr>
              <a:t> </a:t>
            </a:r>
            <a:r>
              <a:rPr lang="en-US" sz="2400" dirty="0" err="1" smtClean="0">
                <a:solidFill>
                  <a:schemeClr val="tx2">
                    <a:lumMod val="75000"/>
                  </a:schemeClr>
                </a:solidFill>
              </a:rPr>
              <a:t>menyajikan</a:t>
            </a:r>
            <a:r>
              <a:rPr lang="en-US" sz="2400" dirty="0" smtClean="0">
                <a:solidFill>
                  <a:schemeClr val="tx2">
                    <a:lumMod val="75000"/>
                  </a:schemeClr>
                </a:solidFill>
              </a:rPr>
              <a:t> </a:t>
            </a:r>
            <a:r>
              <a:rPr lang="en-US" sz="2400" dirty="0" err="1" smtClean="0">
                <a:solidFill>
                  <a:schemeClr val="tx2">
                    <a:lumMod val="75000"/>
                  </a:schemeClr>
                </a:solidFill>
              </a:rPr>
              <a:t>ulang</a:t>
            </a:r>
            <a:r>
              <a:rPr lang="en-US" sz="2400" dirty="0" smtClean="0">
                <a:solidFill>
                  <a:schemeClr val="tx2">
                    <a:lumMod val="75000"/>
                  </a:schemeClr>
                </a:solidFill>
              </a:rPr>
              <a:t> </a:t>
            </a:r>
            <a:r>
              <a:rPr lang="en-US" sz="2400" dirty="0" err="1" smtClean="0">
                <a:solidFill>
                  <a:schemeClr val="tx2">
                    <a:lumMod val="75000"/>
                  </a:schemeClr>
                </a:solidFill>
              </a:rPr>
              <a:t>akun</a:t>
            </a:r>
            <a:r>
              <a:rPr lang="en-US" sz="2400" dirty="0" smtClean="0">
                <a:solidFill>
                  <a:schemeClr val="tx2">
                    <a:lumMod val="75000"/>
                  </a:schemeClr>
                </a:solidFill>
              </a:rPr>
              <a:t> – </a:t>
            </a:r>
            <a:r>
              <a:rPr lang="en-US" sz="2400" dirty="0" err="1" smtClean="0">
                <a:solidFill>
                  <a:schemeClr val="tx2">
                    <a:lumMod val="75000"/>
                  </a:schemeClr>
                </a:solidFill>
              </a:rPr>
              <a:t>akun</a:t>
            </a:r>
            <a:r>
              <a:rPr lang="en-US" sz="2400" dirty="0" smtClean="0">
                <a:solidFill>
                  <a:schemeClr val="tx2">
                    <a:lumMod val="75000"/>
                  </a:schemeClr>
                </a:solidFill>
              </a:rPr>
              <a:t> </a:t>
            </a:r>
            <a:r>
              <a:rPr lang="en-US" sz="2400" dirty="0" err="1" smtClean="0">
                <a:solidFill>
                  <a:schemeClr val="tx2">
                    <a:lumMod val="75000"/>
                  </a:schemeClr>
                </a:solidFill>
              </a:rPr>
              <a:t>aktiva</a:t>
            </a:r>
            <a:r>
              <a:rPr lang="en-US" sz="2400" dirty="0" smtClean="0">
                <a:solidFill>
                  <a:schemeClr val="tx2">
                    <a:lumMod val="75000"/>
                  </a:schemeClr>
                </a:solidFill>
              </a:rPr>
              <a:t> </a:t>
            </a:r>
            <a:r>
              <a:rPr lang="en-US" sz="2400" dirty="0" err="1" smtClean="0">
                <a:solidFill>
                  <a:schemeClr val="tx2">
                    <a:lumMod val="75000"/>
                  </a:schemeClr>
                </a:solidFill>
              </a:rPr>
              <a:t>tetap</a:t>
            </a:r>
            <a:r>
              <a:rPr lang="en-US" sz="2400" dirty="0" smtClean="0">
                <a:solidFill>
                  <a:schemeClr val="tx2">
                    <a:lumMod val="75000"/>
                  </a:schemeClr>
                </a:solidFill>
              </a:rPr>
              <a:t> </a:t>
            </a:r>
            <a:r>
              <a:rPr lang="en-US" sz="2400" dirty="0" err="1" smtClean="0">
                <a:solidFill>
                  <a:schemeClr val="tx2">
                    <a:lumMod val="75000"/>
                  </a:schemeClr>
                </a:solidFill>
              </a:rPr>
              <a:t>dan</a:t>
            </a:r>
            <a:r>
              <a:rPr lang="en-US" sz="2400" dirty="0" smtClean="0">
                <a:solidFill>
                  <a:schemeClr val="tx2">
                    <a:lumMod val="75000"/>
                  </a:schemeClr>
                </a:solidFill>
              </a:rPr>
              <a:t> </a:t>
            </a:r>
            <a:r>
              <a:rPr lang="en-US" sz="2400" dirty="0" err="1" smtClean="0">
                <a:solidFill>
                  <a:schemeClr val="tx2">
                    <a:lumMod val="75000"/>
                  </a:schemeClr>
                </a:solidFill>
              </a:rPr>
              <a:t>ekuitas</a:t>
            </a:r>
            <a:r>
              <a:rPr lang="en-US" sz="2400" dirty="0" smtClean="0">
                <a:solidFill>
                  <a:schemeClr val="tx2">
                    <a:lumMod val="75000"/>
                  </a:schemeClr>
                </a:solidFill>
              </a:rPr>
              <a:t> </a:t>
            </a:r>
            <a:r>
              <a:rPr lang="en-US" sz="2400" dirty="0" err="1" smtClean="0">
                <a:solidFill>
                  <a:schemeClr val="tx2">
                    <a:lumMod val="75000"/>
                  </a:schemeClr>
                </a:solidFill>
              </a:rPr>
              <a:t>pemegang</a:t>
            </a:r>
            <a:r>
              <a:rPr lang="en-US" sz="2400" dirty="0" smtClean="0">
                <a:solidFill>
                  <a:schemeClr val="tx2">
                    <a:lumMod val="75000"/>
                  </a:schemeClr>
                </a:solidFill>
              </a:rPr>
              <a:t> </a:t>
            </a:r>
            <a:r>
              <a:rPr lang="en-US" sz="2400" dirty="0" err="1" smtClean="0">
                <a:solidFill>
                  <a:schemeClr val="tx2">
                    <a:lumMod val="75000"/>
                  </a:schemeClr>
                </a:solidFill>
              </a:rPr>
              <a:t>saham</a:t>
            </a:r>
            <a:r>
              <a:rPr lang="en-US" sz="2400" dirty="0" smtClean="0">
                <a:solidFill>
                  <a:schemeClr val="tx2">
                    <a:lumMod val="75000"/>
                  </a:schemeClr>
                </a:solidFill>
              </a:rPr>
              <a:t> </a:t>
            </a:r>
            <a:r>
              <a:rPr lang="en-US" sz="2400" dirty="0" err="1" smtClean="0">
                <a:solidFill>
                  <a:schemeClr val="tx2">
                    <a:lumMod val="75000"/>
                  </a:schemeClr>
                </a:solidFill>
              </a:rPr>
              <a:t>dengan</a:t>
            </a:r>
            <a:r>
              <a:rPr lang="en-US" sz="2400" dirty="0" smtClean="0">
                <a:solidFill>
                  <a:schemeClr val="tx2">
                    <a:lumMod val="75000"/>
                  </a:schemeClr>
                </a:solidFill>
              </a:rPr>
              <a:t> </a:t>
            </a:r>
            <a:r>
              <a:rPr lang="en-US" sz="2400" dirty="0" err="1" smtClean="0">
                <a:solidFill>
                  <a:schemeClr val="tx2">
                    <a:lumMod val="75000"/>
                  </a:schemeClr>
                </a:solidFill>
              </a:rPr>
              <a:t>menggunakan</a:t>
            </a:r>
            <a:r>
              <a:rPr lang="en-US" sz="2400" dirty="0" smtClean="0">
                <a:solidFill>
                  <a:schemeClr val="tx2">
                    <a:lumMod val="75000"/>
                  </a:schemeClr>
                </a:solidFill>
              </a:rPr>
              <a:t> </a:t>
            </a:r>
            <a:r>
              <a:rPr lang="en-US" sz="2400" dirty="0" err="1" smtClean="0">
                <a:solidFill>
                  <a:schemeClr val="tx2">
                    <a:lumMod val="75000"/>
                  </a:schemeClr>
                </a:solidFill>
              </a:rPr>
              <a:t>indeks</a:t>
            </a:r>
            <a:r>
              <a:rPr lang="en-US" sz="2400" dirty="0" smtClean="0">
                <a:solidFill>
                  <a:schemeClr val="tx2">
                    <a:lumMod val="75000"/>
                  </a:schemeClr>
                </a:solidFill>
              </a:rPr>
              <a:t> </a:t>
            </a:r>
            <a:r>
              <a:rPr lang="en-US" sz="2400" dirty="0" err="1" smtClean="0">
                <a:solidFill>
                  <a:schemeClr val="tx2">
                    <a:lumMod val="75000"/>
                  </a:schemeClr>
                </a:solidFill>
              </a:rPr>
              <a:t>harga</a:t>
            </a:r>
            <a:r>
              <a:rPr lang="en-US" sz="2400" dirty="0" smtClean="0">
                <a:solidFill>
                  <a:schemeClr val="tx2">
                    <a:lumMod val="75000"/>
                  </a:schemeClr>
                </a:solidFill>
              </a:rPr>
              <a:t> yang </a:t>
            </a:r>
            <a:r>
              <a:rPr lang="en-US" sz="2400" dirty="0" err="1" smtClean="0">
                <a:solidFill>
                  <a:schemeClr val="tx2">
                    <a:lumMod val="75000"/>
                  </a:schemeClr>
                </a:solidFill>
              </a:rPr>
              <a:t>diakui</a:t>
            </a:r>
            <a:r>
              <a:rPr lang="en-US" sz="2400" dirty="0" smtClean="0">
                <a:solidFill>
                  <a:schemeClr val="tx2">
                    <a:lumMod val="75000"/>
                  </a:schemeClr>
                </a:solidFill>
              </a:rPr>
              <a:t> </a:t>
            </a:r>
            <a:r>
              <a:rPr lang="en-US" sz="2400" dirty="0" err="1" smtClean="0">
                <a:solidFill>
                  <a:schemeClr val="tx2">
                    <a:lumMod val="75000"/>
                  </a:schemeClr>
                </a:solidFill>
              </a:rPr>
              <a:t>oleh</a:t>
            </a:r>
            <a:r>
              <a:rPr lang="en-US" sz="2400" dirty="0" smtClean="0">
                <a:solidFill>
                  <a:schemeClr val="tx2">
                    <a:lumMod val="75000"/>
                  </a:schemeClr>
                </a:solidFill>
              </a:rPr>
              <a:t> </a:t>
            </a:r>
            <a:r>
              <a:rPr lang="en-US" sz="2400" dirty="0" err="1" smtClean="0">
                <a:solidFill>
                  <a:schemeClr val="tx2">
                    <a:lumMod val="75000"/>
                  </a:schemeClr>
                </a:solidFill>
              </a:rPr>
              <a:t>pemerintah</a:t>
            </a:r>
            <a:r>
              <a:rPr lang="en-US" sz="2400" dirty="0" smtClean="0">
                <a:solidFill>
                  <a:schemeClr val="tx2">
                    <a:lumMod val="75000"/>
                  </a:schemeClr>
                </a:solidFill>
              </a:rPr>
              <a:t> </a:t>
            </a:r>
            <a:r>
              <a:rPr lang="en-US" sz="2400" dirty="0" err="1" smtClean="0">
                <a:solidFill>
                  <a:schemeClr val="tx2">
                    <a:lumMod val="75000"/>
                  </a:schemeClr>
                </a:solidFill>
              </a:rPr>
              <a:t>untuk</a:t>
            </a:r>
            <a:r>
              <a:rPr lang="en-US" sz="2400" dirty="0" smtClean="0">
                <a:solidFill>
                  <a:schemeClr val="tx2">
                    <a:lumMod val="75000"/>
                  </a:schemeClr>
                </a:solidFill>
              </a:rPr>
              <a:t> </a:t>
            </a:r>
            <a:r>
              <a:rPr lang="en-US" sz="2400" dirty="0" err="1" smtClean="0">
                <a:solidFill>
                  <a:schemeClr val="tx2">
                    <a:lumMod val="75000"/>
                  </a:schemeClr>
                </a:solidFill>
              </a:rPr>
              <a:t>mengukur</a:t>
            </a:r>
            <a:r>
              <a:rPr lang="en-US" sz="2400" dirty="0" smtClean="0">
                <a:solidFill>
                  <a:schemeClr val="tx2">
                    <a:lumMod val="75000"/>
                  </a:schemeClr>
                </a:solidFill>
              </a:rPr>
              <a:t> </a:t>
            </a:r>
            <a:r>
              <a:rPr lang="en-US" sz="2400" dirty="0" err="1" smtClean="0">
                <a:solidFill>
                  <a:schemeClr val="tx2">
                    <a:lumMod val="75000"/>
                  </a:schemeClr>
                </a:solidFill>
              </a:rPr>
              <a:t>devaluasi</a:t>
            </a:r>
            <a:r>
              <a:rPr lang="en-US" sz="2400" dirty="0" smtClean="0">
                <a:solidFill>
                  <a:schemeClr val="tx2">
                    <a:lumMod val="75000"/>
                  </a:schemeClr>
                </a:solidFill>
              </a:rPr>
              <a:t> </a:t>
            </a:r>
            <a:r>
              <a:rPr lang="en-US" sz="2400" dirty="0" err="1" smtClean="0">
                <a:solidFill>
                  <a:schemeClr val="tx2">
                    <a:lumMod val="75000"/>
                  </a:schemeClr>
                </a:solidFill>
              </a:rPr>
              <a:t>mata</a:t>
            </a:r>
            <a:r>
              <a:rPr lang="en-US" sz="2400" dirty="0" smtClean="0">
                <a:solidFill>
                  <a:schemeClr val="tx2">
                    <a:lumMod val="75000"/>
                  </a:schemeClr>
                </a:solidFill>
              </a:rPr>
              <a:t> </a:t>
            </a:r>
            <a:r>
              <a:rPr lang="en-US" sz="2400" dirty="0" err="1" smtClean="0">
                <a:solidFill>
                  <a:schemeClr val="tx2">
                    <a:lumMod val="75000"/>
                  </a:schemeClr>
                </a:solidFill>
              </a:rPr>
              <a:t>uang</a:t>
            </a:r>
            <a:r>
              <a:rPr lang="en-US" sz="2400" dirty="0" smtClean="0">
                <a:solidFill>
                  <a:schemeClr val="tx2">
                    <a:lumMod val="75000"/>
                  </a:schemeClr>
                </a:solidFill>
              </a:rPr>
              <a:t> </a:t>
            </a:r>
            <a:r>
              <a:rPr lang="en-US" sz="2400" dirty="0" err="1" smtClean="0">
                <a:solidFill>
                  <a:schemeClr val="tx2">
                    <a:lumMod val="75000"/>
                  </a:schemeClr>
                </a:solidFill>
              </a:rPr>
              <a:t>lokal</a:t>
            </a:r>
            <a:r>
              <a:rPr lang="en-US" sz="2400" dirty="0" smtClean="0">
                <a:solidFill>
                  <a:schemeClr val="tx2">
                    <a:lumMod val="75000"/>
                  </a:schemeClr>
                </a:solidFill>
              </a:rPr>
              <a:t>.</a:t>
            </a:r>
          </a:p>
          <a:p>
            <a:r>
              <a:rPr lang="en-US" sz="2400" dirty="0" smtClean="0">
                <a:solidFill>
                  <a:schemeClr val="tx2">
                    <a:lumMod val="75000"/>
                  </a:schemeClr>
                </a:solidFill>
              </a:rPr>
              <a:t>Di Argentina</a:t>
            </a:r>
            <a:r>
              <a:rPr lang="en-US" sz="2400" b="1" dirty="0" smtClean="0">
                <a:solidFill>
                  <a:schemeClr val="tx2">
                    <a:lumMod val="75000"/>
                  </a:schemeClr>
                </a:solidFill>
              </a:rPr>
              <a:t>, </a:t>
            </a:r>
            <a:r>
              <a:rPr lang="en-US" sz="2400" dirty="0" err="1" smtClean="0">
                <a:solidFill>
                  <a:schemeClr val="tx2">
                    <a:lumMod val="75000"/>
                  </a:schemeClr>
                </a:solidFill>
              </a:rPr>
              <a:t>sistem</a:t>
            </a:r>
            <a:r>
              <a:rPr lang="en-US" sz="2400" dirty="0" smtClean="0">
                <a:solidFill>
                  <a:schemeClr val="tx2">
                    <a:lumMod val="75000"/>
                  </a:schemeClr>
                </a:solidFill>
              </a:rPr>
              <a:t> </a:t>
            </a:r>
            <a:r>
              <a:rPr lang="en-US" sz="2400" dirty="0" err="1" smtClean="0">
                <a:solidFill>
                  <a:schemeClr val="tx2">
                    <a:lumMod val="75000"/>
                  </a:schemeClr>
                </a:solidFill>
              </a:rPr>
              <a:t>akuntansi</a:t>
            </a:r>
            <a:r>
              <a:rPr lang="en-US" sz="2400" dirty="0" smtClean="0">
                <a:solidFill>
                  <a:schemeClr val="tx2">
                    <a:lumMod val="75000"/>
                  </a:schemeClr>
                </a:solidFill>
              </a:rPr>
              <a:t> </a:t>
            </a:r>
            <a:r>
              <a:rPr lang="en-US" sz="2400" dirty="0" err="1" smtClean="0">
                <a:solidFill>
                  <a:schemeClr val="tx2">
                    <a:lumMod val="75000"/>
                  </a:schemeClr>
                </a:solidFill>
              </a:rPr>
              <a:t>untuk</a:t>
            </a:r>
            <a:r>
              <a:rPr lang="en-US" sz="2400" dirty="0" smtClean="0">
                <a:solidFill>
                  <a:schemeClr val="tx2">
                    <a:lumMod val="75000"/>
                  </a:schemeClr>
                </a:solidFill>
              </a:rPr>
              <a:t> </a:t>
            </a:r>
            <a:r>
              <a:rPr lang="en-US" sz="2400" dirty="0" err="1" smtClean="0">
                <a:solidFill>
                  <a:schemeClr val="tx2">
                    <a:lumMod val="75000"/>
                  </a:schemeClr>
                </a:solidFill>
              </a:rPr>
              <a:t>inflasi</a:t>
            </a:r>
            <a:r>
              <a:rPr lang="en-US" sz="2400" dirty="0" smtClean="0">
                <a:solidFill>
                  <a:schemeClr val="tx2">
                    <a:lumMod val="75000"/>
                  </a:schemeClr>
                </a:solidFill>
              </a:rPr>
              <a:t> </a:t>
            </a:r>
            <a:r>
              <a:rPr lang="en-US" sz="2400" dirty="0" err="1" smtClean="0">
                <a:solidFill>
                  <a:schemeClr val="tx2">
                    <a:lumMod val="75000"/>
                  </a:schemeClr>
                </a:solidFill>
              </a:rPr>
              <a:t>diperkenalkan</a:t>
            </a:r>
            <a:r>
              <a:rPr lang="en-US" sz="2400" dirty="0" smtClean="0">
                <a:solidFill>
                  <a:schemeClr val="tx2">
                    <a:lumMod val="75000"/>
                  </a:schemeClr>
                </a:solidFill>
              </a:rPr>
              <a:t> </a:t>
            </a:r>
            <a:r>
              <a:rPr lang="en-US" sz="2400" dirty="0" err="1" smtClean="0">
                <a:solidFill>
                  <a:schemeClr val="tx2">
                    <a:lumMod val="75000"/>
                  </a:schemeClr>
                </a:solidFill>
              </a:rPr>
              <a:t>terutama</a:t>
            </a:r>
            <a:r>
              <a:rPr lang="en-US" sz="2400" dirty="0" smtClean="0">
                <a:solidFill>
                  <a:schemeClr val="tx2">
                    <a:lumMod val="75000"/>
                  </a:schemeClr>
                </a:solidFill>
              </a:rPr>
              <a:t> </a:t>
            </a:r>
            <a:r>
              <a:rPr lang="en-US" sz="2400" dirty="0" err="1" smtClean="0">
                <a:solidFill>
                  <a:schemeClr val="tx2">
                    <a:lumMod val="75000"/>
                  </a:schemeClr>
                </a:solidFill>
              </a:rPr>
              <a:t>lewat</a:t>
            </a:r>
            <a:r>
              <a:rPr lang="en-US" sz="2400" dirty="0" smtClean="0">
                <a:solidFill>
                  <a:schemeClr val="tx2">
                    <a:lumMod val="75000"/>
                  </a:schemeClr>
                </a:solidFill>
              </a:rPr>
              <a:t> </a:t>
            </a:r>
            <a:r>
              <a:rPr lang="en-US" sz="2400" dirty="0" err="1" smtClean="0">
                <a:solidFill>
                  <a:schemeClr val="tx2">
                    <a:lumMod val="75000"/>
                  </a:schemeClr>
                </a:solidFill>
              </a:rPr>
              <a:t>prakarsa</a:t>
            </a:r>
            <a:r>
              <a:rPr lang="en-US" sz="2400" dirty="0" smtClean="0">
                <a:solidFill>
                  <a:schemeClr val="tx2">
                    <a:lumMod val="75000"/>
                  </a:schemeClr>
                </a:solidFill>
              </a:rPr>
              <a:t> </a:t>
            </a:r>
            <a:r>
              <a:rPr lang="en-US" sz="2400" dirty="0" err="1" smtClean="0">
                <a:solidFill>
                  <a:schemeClr val="tx2">
                    <a:lumMod val="75000"/>
                  </a:schemeClr>
                </a:solidFill>
              </a:rPr>
              <a:t>dan</a:t>
            </a:r>
            <a:r>
              <a:rPr lang="en-US" sz="2400" dirty="0" smtClean="0">
                <a:solidFill>
                  <a:schemeClr val="tx2">
                    <a:lumMod val="75000"/>
                  </a:schemeClr>
                </a:solidFill>
              </a:rPr>
              <a:t> </a:t>
            </a:r>
            <a:r>
              <a:rPr lang="en-US" sz="2400" dirty="0" err="1" smtClean="0">
                <a:solidFill>
                  <a:schemeClr val="tx2">
                    <a:lumMod val="75000"/>
                  </a:schemeClr>
                </a:solidFill>
              </a:rPr>
              <a:t>keterlibatan</a:t>
            </a:r>
            <a:r>
              <a:rPr lang="en-US" sz="2400" dirty="0" smtClean="0">
                <a:solidFill>
                  <a:schemeClr val="tx2">
                    <a:lumMod val="75000"/>
                  </a:schemeClr>
                </a:solidFill>
              </a:rPr>
              <a:t> </a:t>
            </a:r>
            <a:r>
              <a:rPr lang="en-US" sz="2400" dirty="0" err="1" smtClean="0">
                <a:solidFill>
                  <a:schemeClr val="tx2">
                    <a:lumMod val="75000"/>
                  </a:schemeClr>
                </a:solidFill>
              </a:rPr>
              <a:t>profesi</a:t>
            </a:r>
            <a:r>
              <a:rPr lang="en-US" sz="2400" dirty="0" smtClean="0">
                <a:solidFill>
                  <a:schemeClr val="tx2">
                    <a:lumMod val="75000"/>
                  </a:schemeClr>
                </a:solidFill>
              </a:rPr>
              <a:t> </a:t>
            </a:r>
            <a:r>
              <a:rPr lang="en-US" sz="2400" dirty="0" err="1" smtClean="0">
                <a:solidFill>
                  <a:schemeClr val="tx2">
                    <a:lumMod val="75000"/>
                  </a:schemeClr>
                </a:solidFill>
              </a:rPr>
              <a:t>akuntansi</a:t>
            </a:r>
            <a:r>
              <a:rPr lang="en-US" sz="2400" dirty="0" smtClean="0">
                <a:solidFill>
                  <a:schemeClr val="tx2">
                    <a:lumMod val="75000"/>
                  </a:schemeClr>
                </a:solidFill>
              </a:rPr>
              <a:t>. </a:t>
            </a:r>
            <a:r>
              <a:rPr lang="en-US" sz="2400" dirty="0" err="1" smtClean="0">
                <a:solidFill>
                  <a:schemeClr val="tx2">
                    <a:lumMod val="75000"/>
                  </a:schemeClr>
                </a:solidFill>
              </a:rPr>
              <a:t>Tahun</a:t>
            </a:r>
            <a:r>
              <a:rPr lang="en-US" sz="2400" dirty="0" smtClean="0">
                <a:solidFill>
                  <a:schemeClr val="tx2">
                    <a:lumMod val="75000"/>
                  </a:schemeClr>
                </a:solidFill>
              </a:rPr>
              <a:t> 1972, </a:t>
            </a:r>
            <a:r>
              <a:rPr lang="en-US" sz="2400" dirty="0" err="1" smtClean="0">
                <a:solidFill>
                  <a:schemeClr val="tx2">
                    <a:lumMod val="75000"/>
                  </a:schemeClr>
                </a:solidFill>
              </a:rPr>
              <a:t>sebuah</a:t>
            </a:r>
            <a:r>
              <a:rPr lang="en-US" sz="2400" dirty="0" smtClean="0">
                <a:solidFill>
                  <a:schemeClr val="tx2">
                    <a:lumMod val="75000"/>
                  </a:schemeClr>
                </a:solidFill>
              </a:rPr>
              <a:t> </a:t>
            </a:r>
            <a:r>
              <a:rPr lang="en-US" sz="2400" dirty="0" err="1" smtClean="0">
                <a:solidFill>
                  <a:schemeClr val="tx2">
                    <a:lumMod val="75000"/>
                  </a:schemeClr>
                </a:solidFill>
              </a:rPr>
              <a:t>pernyataan</a:t>
            </a:r>
            <a:r>
              <a:rPr lang="en-US" sz="2400" dirty="0" smtClean="0">
                <a:solidFill>
                  <a:schemeClr val="tx2">
                    <a:lumMod val="75000"/>
                  </a:schemeClr>
                </a:solidFill>
              </a:rPr>
              <a:t> </a:t>
            </a:r>
            <a:r>
              <a:rPr lang="en-US" sz="2400" dirty="0" err="1" smtClean="0">
                <a:solidFill>
                  <a:schemeClr val="tx2">
                    <a:lumMod val="75000"/>
                  </a:schemeClr>
                </a:solidFill>
              </a:rPr>
              <a:t>dikeluarkan</a:t>
            </a:r>
            <a:r>
              <a:rPr lang="en-US" sz="2400" dirty="0" smtClean="0">
                <a:solidFill>
                  <a:schemeClr val="tx2">
                    <a:lumMod val="75000"/>
                  </a:schemeClr>
                </a:solidFill>
              </a:rPr>
              <a:t> yang </a:t>
            </a:r>
            <a:r>
              <a:rPr lang="en-US" sz="2400" dirty="0" err="1" smtClean="0">
                <a:solidFill>
                  <a:schemeClr val="tx2">
                    <a:lumMod val="75000"/>
                  </a:schemeClr>
                </a:solidFill>
              </a:rPr>
              <a:t>menganjurkan</a:t>
            </a:r>
            <a:r>
              <a:rPr lang="en-US" sz="2400" dirty="0" smtClean="0">
                <a:solidFill>
                  <a:schemeClr val="tx2">
                    <a:lumMod val="75000"/>
                  </a:schemeClr>
                </a:solidFill>
              </a:rPr>
              <a:t> </a:t>
            </a:r>
            <a:r>
              <a:rPr lang="en-US" sz="2400" dirty="0" err="1" smtClean="0">
                <a:solidFill>
                  <a:schemeClr val="tx2">
                    <a:lumMod val="75000"/>
                  </a:schemeClr>
                </a:solidFill>
              </a:rPr>
              <a:t>publikasi</a:t>
            </a:r>
            <a:r>
              <a:rPr lang="en-US" sz="2400" dirty="0" smtClean="0">
                <a:solidFill>
                  <a:schemeClr val="tx2">
                    <a:lumMod val="75000"/>
                  </a:schemeClr>
                </a:solidFill>
              </a:rPr>
              <a:t> </a:t>
            </a:r>
            <a:r>
              <a:rPr lang="en-US" sz="2400" dirty="0" err="1" smtClean="0">
                <a:solidFill>
                  <a:schemeClr val="tx2">
                    <a:lumMod val="75000"/>
                  </a:schemeClr>
                </a:solidFill>
              </a:rPr>
              <a:t>laporan</a:t>
            </a:r>
            <a:r>
              <a:rPr lang="en-US" sz="2400" dirty="0" smtClean="0">
                <a:solidFill>
                  <a:schemeClr val="tx2">
                    <a:lumMod val="75000"/>
                  </a:schemeClr>
                </a:solidFill>
              </a:rPr>
              <a:t> </a:t>
            </a:r>
            <a:r>
              <a:rPr lang="en-US" sz="2400" dirty="0" err="1" smtClean="0">
                <a:solidFill>
                  <a:schemeClr val="tx2">
                    <a:lumMod val="75000"/>
                  </a:schemeClr>
                </a:solidFill>
              </a:rPr>
              <a:t>keuangan</a:t>
            </a:r>
            <a:r>
              <a:rPr lang="en-US" sz="2400" dirty="0" smtClean="0">
                <a:solidFill>
                  <a:schemeClr val="tx2">
                    <a:lumMod val="75000"/>
                  </a:schemeClr>
                </a:solidFill>
              </a:rPr>
              <a:t> GPP </a:t>
            </a:r>
            <a:r>
              <a:rPr lang="en-US" sz="2400" dirty="0" err="1" smtClean="0">
                <a:solidFill>
                  <a:schemeClr val="tx2">
                    <a:lumMod val="75000"/>
                  </a:schemeClr>
                </a:solidFill>
              </a:rPr>
              <a:t>tambahan</a:t>
            </a:r>
            <a:r>
              <a:rPr lang="en-US" sz="2400" dirty="0" smtClean="0">
                <a:solidFill>
                  <a:schemeClr val="tx2">
                    <a:lumMod val="75000"/>
                  </a:schemeClr>
                </a:solidFill>
              </a:rPr>
              <a:t>.</a:t>
            </a:r>
          </a:p>
          <a:p>
            <a:endParaRPr lang="en-US" sz="2400" dirty="0">
              <a:solidFill>
                <a:schemeClr val="tx2">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sz="3200" b="1" i="1" dirty="0" smtClean="0"/>
              <a:t>Current Value Accounting</a:t>
            </a:r>
            <a:r>
              <a:rPr lang="en-US" sz="3200" b="1" dirty="0" smtClean="0"/>
              <a:t> (</a:t>
            </a:r>
            <a:r>
              <a:rPr lang="en-US" sz="3200" b="1" dirty="0" err="1" smtClean="0"/>
              <a:t>Akuntansi</a:t>
            </a:r>
            <a:r>
              <a:rPr lang="en-US" sz="3200" b="1" dirty="0" smtClean="0"/>
              <a:t> </a:t>
            </a:r>
            <a:r>
              <a:rPr lang="en-US" sz="3200" b="1" dirty="0" err="1" smtClean="0"/>
              <a:t>Nilai</a:t>
            </a:r>
            <a:r>
              <a:rPr lang="en-US" sz="3200" b="1" dirty="0" smtClean="0"/>
              <a:t> </a:t>
            </a:r>
            <a:r>
              <a:rPr lang="en-US" sz="3200" b="1" dirty="0" err="1" smtClean="0"/>
              <a:t>Sekarang</a:t>
            </a:r>
            <a:r>
              <a:rPr lang="en-US" sz="3200" b="1" dirty="0" smtClean="0"/>
              <a:t>) </a:t>
            </a:r>
            <a:r>
              <a:rPr lang="en-US" sz="3200" b="1" dirty="0" err="1" smtClean="0"/>
              <a:t>di</a:t>
            </a:r>
            <a:r>
              <a:rPr lang="en-US" sz="3200" b="1" dirty="0" smtClean="0"/>
              <a:t> </a:t>
            </a:r>
            <a:r>
              <a:rPr lang="en-US" sz="3200" b="1" dirty="0" err="1" smtClean="0"/>
              <a:t>Belanda</a:t>
            </a:r>
            <a:endParaRPr lang="en-US" sz="3200" dirty="0"/>
          </a:p>
        </p:txBody>
      </p:sp>
      <p:sp>
        <p:nvSpPr>
          <p:cNvPr id="3" name="Content Placeholder 2"/>
          <p:cNvSpPr>
            <a:spLocks noGrp="1"/>
          </p:cNvSpPr>
          <p:nvPr>
            <p:ph idx="1"/>
          </p:nvPr>
        </p:nvSpPr>
        <p:spPr>
          <a:xfrm>
            <a:off x="457200" y="1600200"/>
            <a:ext cx="8229600" cy="4724400"/>
          </a:xfrm>
        </p:spPr>
        <p:txBody>
          <a:bodyPr/>
          <a:lstStyle/>
          <a:p>
            <a:r>
              <a:rPr lang="en-US" dirty="0" smtClean="0">
                <a:solidFill>
                  <a:schemeClr val="tx2">
                    <a:lumMod val="75000"/>
                  </a:schemeClr>
                </a:solidFill>
              </a:rPr>
              <a:t>Di </a:t>
            </a:r>
            <a:r>
              <a:rPr lang="en-US" dirty="0" err="1" smtClean="0">
                <a:solidFill>
                  <a:schemeClr val="tx2">
                    <a:lumMod val="75000"/>
                  </a:schemeClr>
                </a:solidFill>
              </a:rPr>
              <a:t>Belanda</a:t>
            </a:r>
            <a:r>
              <a:rPr lang="en-US" dirty="0" smtClean="0">
                <a:solidFill>
                  <a:schemeClr val="tx2">
                    <a:lumMod val="75000"/>
                  </a:schemeClr>
                </a:solidFill>
              </a:rPr>
              <a:t>, </a:t>
            </a:r>
            <a:r>
              <a:rPr lang="en-US" dirty="0" err="1" smtClean="0">
                <a:solidFill>
                  <a:schemeClr val="tx2">
                    <a:lumMod val="75000"/>
                  </a:schemeClr>
                </a:solidFill>
              </a:rPr>
              <a:t>orang-orang</a:t>
            </a:r>
            <a:r>
              <a:rPr lang="en-US" dirty="0" smtClean="0">
                <a:solidFill>
                  <a:schemeClr val="tx2">
                    <a:lumMod val="75000"/>
                  </a:schemeClr>
                </a:solidFill>
              </a:rPr>
              <a:t> </a:t>
            </a:r>
            <a:r>
              <a:rPr lang="en-US" dirty="0" err="1" smtClean="0">
                <a:solidFill>
                  <a:schemeClr val="tx2">
                    <a:lumMod val="75000"/>
                  </a:schemeClr>
                </a:solidFill>
              </a:rPr>
              <a:t>telah</a:t>
            </a:r>
            <a:r>
              <a:rPr lang="en-US" dirty="0" smtClean="0">
                <a:solidFill>
                  <a:schemeClr val="tx2">
                    <a:lumMod val="75000"/>
                  </a:schemeClr>
                </a:solidFill>
              </a:rPr>
              <a:t> </a:t>
            </a:r>
            <a:r>
              <a:rPr lang="en-US" dirty="0" err="1" smtClean="0">
                <a:solidFill>
                  <a:schemeClr val="tx2">
                    <a:lumMod val="75000"/>
                  </a:schemeClr>
                </a:solidFill>
              </a:rPr>
              <a:t>menyadari</a:t>
            </a:r>
            <a:r>
              <a:rPr lang="en-US" dirty="0" smtClean="0">
                <a:solidFill>
                  <a:schemeClr val="tx2">
                    <a:lumMod val="75000"/>
                  </a:schemeClr>
                </a:solidFill>
              </a:rPr>
              <a:t> </a:t>
            </a:r>
            <a:r>
              <a:rPr lang="en-US" dirty="0" err="1" smtClean="0">
                <a:solidFill>
                  <a:schemeClr val="tx2">
                    <a:lumMod val="75000"/>
                  </a:schemeClr>
                </a:solidFill>
              </a:rPr>
              <a:t>adanya</a:t>
            </a:r>
            <a:r>
              <a:rPr lang="en-US" dirty="0" smtClean="0">
                <a:solidFill>
                  <a:schemeClr val="tx2">
                    <a:lumMod val="75000"/>
                  </a:schemeClr>
                </a:solidFill>
              </a:rPr>
              <a:t> </a:t>
            </a:r>
            <a:r>
              <a:rPr lang="en-US" dirty="0" err="1" smtClean="0">
                <a:solidFill>
                  <a:schemeClr val="tx2">
                    <a:lumMod val="75000"/>
                  </a:schemeClr>
                </a:solidFill>
              </a:rPr>
              <a:t>akuntansi</a:t>
            </a:r>
            <a:r>
              <a:rPr lang="en-US" dirty="0" smtClean="0">
                <a:solidFill>
                  <a:schemeClr val="tx2">
                    <a:lumMod val="75000"/>
                  </a:schemeClr>
                </a:solidFill>
              </a:rPr>
              <a:t> </a:t>
            </a:r>
            <a:r>
              <a:rPr lang="en-US" dirty="0" err="1" smtClean="0">
                <a:solidFill>
                  <a:schemeClr val="tx2">
                    <a:lumMod val="75000"/>
                  </a:schemeClr>
                </a:solidFill>
              </a:rPr>
              <a:t>nilai</a:t>
            </a:r>
            <a:r>
              <a:rPr lang="en-US" dirty="0" smtClean="0">
                <a:solidFill>
                  <a:schemeClr val="tx2">
                    <a:lumMod val="75000"/>
                  </a:schemeClr>
                </a:solidFill>
              </a:rPr>
              <a:t> </a:t>
            </a:r>
            <a:r>
              <a:rPr lang="en-US" dirty="0" err="1" smtClean="0">
                <a:solidFill>
                  <a:schemeClr val="tx2">
                    <a:lumMod val="75000"/>
                  </a:schemeClr>
                </a:solidFill>
              </a:rPr>
              <a:t>sekarang</a:t>
            </a:r>
            <a:r>
              <a:rPr lang="en-US" dirty="0" smtClean="0">
                <a:solidFill>
                  <a:schemeClr val="tx2">
                    <a:lumMod val="75000"/>
                  </a:schemeClr>
                </a:solidFill>
              </a:rPr>
              <a:t> (</a:t>
            </a:r>
            <a:r>
              <a:rPr lang="en-US" i="1" dirty="0" smtClean="0">
                <a:solidFill>
                  <a:schemeClr val="tx2">
                    <a:lumMod val="75000"/>
                  </a:schemeClr>
                </a:solidFill>
              </a:rPr>
              <a:t>current value accounting</a:t>
            </a:r>
            <a:r>
              <a:rPr lang="en-US" dirty="0" smtClean="0">
                <a:solidFill>
                  <a:schemeClr val="tx2">
                    <a:lumMod val="75000"/>
                  </a:schemeClr>
                </a:solidFill>
              </a:rPr>
              <a:t>) </a:t>
            </a:r>
            <a:r>
              <a:rPr lang="en-US" dirty="0" err="1" smtClean="0">
                <a:solidFill>
                  <a:schemeClr val="tx2">
                    <a:lumMod val="75000"/>
                  </a:schemeClr>
                </a:solidFill>
              </a:rPr>
              <a:t>sejak</a:t>
            </a:r>
            <a:r>
              <a:rPr lang="en-US" dirty="0" smtClean="0">
                <a:solidFill>
                  <a:schemeClr val="tx2">
                    <a:lumMod val="75000"/>
                  </a:schemeClr>
                </a:solidFill>
              </a:rPr>
              <a:t> lama. </a:t>
            </a:r>
            <a:r>
              <a:rPr lang="en-US" dirty="0" err="1" smtClean="0">
                <a:solidFill>
                  <a:schemeClr val="tx2">
                    <a:lumMod val="75000"/>
                  </a:schemeClr>
                </a:solidFill>
              </a:rPr>
              <a:t>Pendidikan</a:t>
            </a:r>
            <a:r>
              <a:rPr lang="en-US" dirty="0" smtClean="0">
                <a:solidFill>
                  <a:schemeClr val="tx2">
                    <a:lumMod val="75000"/>
                  </a:schemeClr>
                </a:solidFill>
              </a:rPr>
              <a:t> yang </a:t>
            </a:r>
            <a:r>
              <a:rPr lang="en-US" dirty="0" err="1" smtClean="0">
                <a:solidFill>
                  <a:schemeClr val="tx2">
                    <a:lumMod val="75000"/>
                  </a:schemeClr>
                </a:solidFill>
              </a:rPr>
              <a:t>ekstensif</a:t>
            </a:r>
            <a:r>
              <a:rPr lang="en-US" dirty="0" smtClean="0">
                <a:solidFill>
                  <a:schemeClr val="tx2">
                    <a:lumMod val="75000"/>
                  </a:schemeClr>
                </a:solidFill>
              </a:rPr>
              <a:t> </a:t>
            </a:r>
            <a:r>
              <a:rPr lang="en-US" dirty="0" err="1" smtClean="0">
                <a:solidFill>
                  <a:schemeClr val="tx2">
                    <a:lumMod val="75000"/>
                  </a:schemeClr>
                </a:solidFill>
              </a:rPr>
              <a:t>bagi</a:t>
            </a:r>
            <a:r>
              <a:rPr lang="en-US" dirty="0" smtClean="0">
                <a:solidFill>
                  <a:schemeClr val="tx2">
                    <a:lumMod val="75000"/>
                  </a:schemeClr>
                </a:solidFill>
              </a:rPr>
              <a:t> </a:t>
            </a:r>
            <a:r>
              <a:rPr lang="en-US" dirty="0" err="1" smtClean="0">
                <a:solidFill>
                  <a:schemeClr val="tx2">
                    <a:lumMod val="75000"/>
                  </a:schemeClr>
                </a:solidFill>
              </a:rPr>
              <a:t>para</a:t>
            </a:r>
            <a:r>
              <a:rPr lang="en-US" dirty="0" smtClean="0">
                <a:solidFill>
                  <a:schemeClr val="tx2">
                    <a:lumMod val="75000"/>
                  </a:schemeClr>
                </a:solidFill>
              </a:rPr>
              <a:t> </a:t>
            </a:r>
            <a:r>
              <a:rPr lang="en-US" dirty="0" err="1" smtClean="0">
                <a:solidFill>
                  <a:schemeClr val="tx2">
                    <a:lumMod val="75000"/>
                  </a:schemeClr>
                </a:solidFill>
              </a:rPr>
              <a:t>akuntan</a:t>
            </a:r>
            <a:r>
              <a:rPr lang="en-US" dirty="0" smtClean="0">
                <a:solidFill>
                  <a:schemeClr val="tx2">
                    <a:lumMod val="75000"/>
                  </a:schemeClr>
                </a:solidFill>
              </a:rPr>
              <a:t> </a:t>
            </a:r>
            <a:r>
              <a:rPr lang="en-US" dirty="0" err="1" smtClean="0">
                <a:solidFill>
                  <a:schemeClr val="tx2">
                    <a:lumMod val="75000"/>
                  </a:schemeClr>
                </a:solidFill>
              </a:rPr>
              <a:t>dalam</a:t>
            </a:r>
            <a:r>
              <a:rPr lang="en-US" dirty="0" smtClean="0">
                <a:solidFill>
                  <a:schemeClr val="tx2">
                    <a:lumMod val="75000"/>
                  </a:schemeClr>
                </a:solidFill>
              </a:rPr>
              <a:t> </a:t>
            </a:r>
            <a:r>
              <a:rPr lang="en-US" dirty="0" err="1" smtClean="0">
                <a:solidFill>
                  <a:schemeClr val="tx2">
                    <a:lumMod val="75000"/>
                  </a:schemeClr>
                </a:solidFill>
              </a:rPr>
              <a:t>ekonomi</a:t>
            </a:r>
            <a:r>
              <a:rPr lang="en-US" dirty="0" smtClean="0">
                <a:solidFill>
                  <a:schemeClr val="tx2">
                    <a:lumMod val="75000"/>
                  </a:schemeClr>
                </a:solidFill>
              </a:rPr>
              <a:t> </a:t>
            </a:r>
            <a:r>
              <a:rPr lang="en-US" dirty="0" err="1" smtClean="0">
                <a:solidFill>
                  <a:schemeClr val="tx2">
                    <a:lumMod val="75000"/>
                  </a:schemeClr>
                </a:solidFill>
              </a:rPr>
              <a:t>bisnis</a:t>
            </a:r>
            <a:r>
              <a:rPr lang="en-US" dirty="0" smtClean="0">
                <a:solidFill>
                  <a:schemeClr val="tx2">
                    <a:lumMod val="75000"/>
                  </a:schemeClr>
                </a:solidFill>
              </a:rPr>
              <a:t> </a:t>
            </a:r>
            <a:r>
              <a:rPr lang="en-US" dirty="0" err="1" smtClean="0">
                <a:solidFill>
                  <a:schemeClr val="tx2">
                    <a:lumMod val="75000"/>
                  </a:schemeClr>
                </a:solidFill>
              </a:rPr>
              <a:t>menghasilkan</a:t>
            </a:r>
            <a:r>
              <a:rPr lang="en-US" dirty="0" smtClean="0">
                <a:solidFill>
                  <a:schemeClr val="tx2">
                    <a:lumMod val="75000"/>
                  </a:schemeClr>
                </a:solidFill>
              </a:rPr>
              <a:t> </a:t>
            </a:r>
            <a:r>
              <a:rPr lang="en-US" dirty="0" err="1" smtClean="0">
                <a:solidFill>
                  <a:schemeClr val="tx2">
                    <a:lumMod val="75000"/>
                  </a:schemeClr>
                </a:solidFill>
              </a:rPr>
              <a:t>filosofi</a:t>
            </a:r>
            <a:r>
              <a:rPr lang="en-US" dirty="0" smtClean="0">
                <a:solidFill>
                  <a:schemeClr val="tx2">
                    <a:lumMod val="75000"/>
                  </a:schemeClr>
                </a:solidFill>
              </a:rPr>
              <a:t> </a:t>
            </a:r>
            <a:r>
              <a:rPr lang="en-US" dirty="0" err="1" smtClean="0">
                <a:solidFill>
                  <a:schemeClr val="tx2">
                    <a:lumMod val="75000"/>
                  </a:schemeClr>
                </a:solidFill>
              </a:rPr>
              <a:t>akuntansi</a:t>
            </a:r>
            <a:r>
              <a:rPr lang="en-US" dirty="0" smtClean="0">
                <a:solidFill>
                  <a:schemeClr val="tx2">
                    <a:lumMod val="75000"/>
                  </a:schemeClr>
                </a:solidFill>
              </a:rPr>
              <a:t> yang </a:t>
            </a:r>
            <a:r>
              <a:rPr lang="en-US" dirty="0" err="1" smtClean="0">
                <a:solidFill>
                  <a:schemeClr val="tx2">
                    <a:lumMod val="75000"/>
                  </a:schemeClr>
                </a:solidFill>
              </a:rPr>
              <a:t>difokuskan</a:t>
            </a:r>
            <a:r>
              <a:rPr lang="en-US" dirty="0" smtClean="0">
                <a:solidFill>
                  <a:schemeClr val="tx2">
                    <a:lumMod val="75000"/>
                  </a:schemeClr>
                </a:solidFill>
              </a:rPr>
              <a:t> </a:t>
            </a:r>
            <a:r>
              <a:rPr lang="en-US" dirty="0" err="1" smtClean="0">
                <a:solidFill>
                  <a:schemeClr val="tx2">
                    <a:lumMod val="75000"/>
                  </a:schemeClr>
                </a:solidFill>
              </a:rPr>
              <a:t>dengan</a:t>
            </a:r>
            <a:r>
              <a:rPr lang="en-US" dirty="0" smtClean="0">
                <a:solidFill>
                  <a:schemeClr val="tx2">
                    <a:lumMod val="75000"/>
                  </a:schemeClr>
                </a:solidFill>
              </a:rPr>
              <a:t> </a:t>
            </a:r>
            <a:r>
              <a:rPr lang="en-US" dirty="0" err="1" smtClean="0">
                <a:solidFill>
                  <a:schemeClr val="tx2">
                    <a:lumMod val="75000"/>
                  </a:schemeClr>
                </a:solidFill>
              </a:rPr>
              <a:t>nilai</a:t>
            </a:r>
            <a:r>
              <a:rPr lang="en-US" dirty="0" smtClean="0">
                <a:solidFill>
                  <a:schemeClr val="tx2">
                    <a:lumMod val="75000"/>
                  </a:schemeClr>
                </a:solidFill>
              </a:rPr>
              <a:t> </a:t>
            </a:r>
            <a:r>
              <a:rPr lang="en-US" dirty="0" err="1" smtClean="0">
                <a:solidFill>
                  <a:schemeClr val="tx2">
                    <a:lumMod val="75000"/>
                  </a:schemeClr>
                </a:solidFill>
              </a:rPr>
              <a:t>dan</a:t>
            </a:r>
            <a:r>
              <a:rPr lang="en-US" dirty="0" smtClean="0">
                <a:solidFill>
                  <a:schemeClr val="tx2">
                    <a:lumMod val="75000"/>
                  </a:schemeClr>
                </a:solidFill>
              </a:rPr>
              <a:t> </a:t>
            </a:r>
            <a:r>
              <a:rPr lang="en-US" dirty="0" err="1" smtClean="0">
                <a:solidFill>
                  <a:schemeClr val="tx2">
                    <a:lumMod val="75000"/>
                  </a:schemeClr>
                </a:solidFill>
              </a:rPr>
              <a:t>biaya</a:t>
            </a:r>
            <a:r>
              <a:rPr lang="en-US" dirty="0" smtClean="0">
                <a:solidFill>
                  <a:schemeClr val="tx2">
                    <a:lumMod val="75000"/>
                  </a:schemeClr>
                </a:solidFill>
              </a:rPr>
              <a:t> </a:t>
            </a:r>
            <a:r>
              <a:rPr lang="en-US" dirty="0" err="1" smtClean="0">
                <a:solidFill>
                  <a:schemeClr val="tx2">
                    <a:lumMod val="75000"/>
                  </a:schemeClr>
                </a:solidFill>
              </a:rPr>
              <a:t>sekarang</a:t>
            </a:r>
            <a:r>
              <a:rPr lang="en-US" dirty="0" smtClean="0">
                <a:solidFill>
                  <a:schemeClr val="tx2">
                    <a:lumMod val="75000"/>
                  </a:schemeClr>
                </a:solidFill>
              </a:rPr>
              <a:t> </a:t>
            </a:r>
            <a:r>
              <a:rPr lang="en-US" dirty="0" err="1" smtClean="0">
                <a:solidFill>
                  <a:schemeClr val="tx2">
                    <a:lumMod val="75000"/>
                  </a:schemeClr>
                </a:solidFill>
              </a:rPr>
              <a:t>dan</a:t>
            </a:r>
            <a:r>
              <a:rPr lang="en-US" dirty="0" smtClean="0">
                <a:solidFill>
                  <a:schemeClr val="tx2">
                    <a:lumMod val="75000"/>
                  </a:schemeClr>
                </a:solidFill>
              </a:rPr>
              <a:t> </a:t>
            </a:r>
            <a:r>
              <a:rPr lang="en-US" dirty="0" err="1" smtClean="0">
                <a:solidFill>
                  <a:schemeClr val="tx2">
                    <a:lumMod val="75000"/>
                  </a:schemeClr>
                </a:solidFill>
              </a:rPr>
              <a:t>dengan</a:t>
            </a:r>
            <a:r>
              <a:rPr lang="en-US" dirty="0" smtClean="0">
                <a:solidFill>
                  <a:schemeClr val="tx2">
                    <a:lumMod val="75000"/>
                  </a:schemeClr>
                </a:solidFill>
              </a:rPr>
              <a:t> </a:t>
            </a:r>
            <a:r>
              <a:rPr lang="en-US" dirty="0" err="1" smtClean="0">
                <a:solidFill>
                  <a:schemeClr val="tx2">
                    <a:lumMod val="75000"/>
                  </a:schemeClr>
                </a:solidFill>
              </a:rPr>
              <a:t>prinsip</a:t>
            </a:r>
            <a:r>
              <a:rPr lang="en-US" dirty="0" smtClean="0">
                <a:solidFill>
                  <a:schemeClr val="tx2">
                    <a:lumMod val="75000"/>
                  </a:schemeClr>
                </a:solidFill>
              </a:rPr>
              <a:t> </a:t>
            </a:r>
            <a:r>
              <a:rPr lang="en-US" dirty="0" err="1" smtClean="0">
                <a:solidFill>
                  <a:schemeClr val="tx2">
                    <a:lumMod val="75000"/>
                  </a:schemeClr>
                </a:solidFill>
              </a:rPr>
              <a:t>dan</a:t>
            </a:r>
            <a:r>
              <a:rPr lang="en-US" dirty="0" smtClean="0">
                <a:solidFill>
                  <a:schemeClr val="tx2">
                    <a:lumMod val="75000"/>
                  </a:schemeClr>
                </a:solidFill>
              </a:rPr>
              <a:t> </a:t>
            </a:r>
            <a:r>
              <a:rPr lang="en-US" dirty="0" err="1" smtClean="0">
                <a:solidFill>
                  <a:schemeClr val="tx2">
                    <a:lumMod val="75000"/>
                  </a:schemeClr>
                </a:solidFill>
              </a:rPr>
              <a:t>praktek</a:t>
            </a:r>
            <a:r>
              <a:rPr lang="en-US" dirty="0" smtClean="0">
                <a:solidFill>
                  <a:schemeClr val="tx2">
                    <a:lumMod val="75000"/>
                  </a:schemeClr>
                </a:solidFill>
              </a:rPr>
              <a:t> </a:t>
            </a:r>
            <a:r>
              <a:rPr lang="en-US" dirty="0" err="1" smtClean="0">
                <a:solidFill>
                  <a:schemeClr val="tx2">
                    <a:lumMod val="75000"/>
                  </a:schemeClr>
                </a:solidFill>
              </a:rPr>
              <a:t>ekonomi</a:t>
            </a:r>
            <a:r>
              <a:rPr lang="en-US" dirty="0" smtClean="0">
                <a:solidFill>
                  <a:schemeClr val="tx2">
                    <a:lumMod val="75000"/>
                  </a:schemeClr>
                </a:solidFill>
              </a:rPr>
              <a:t> </a:t>
            </a:r>
            <a:r>
              <a:rPr lang="en-US" dirty="0" err="1" smtClean="0">
                <a:solidFill>
                  <a:schemeClr val="tx2">
                    <a:lumMod val="75000"/>
                  </a:schemeClr>
                </a:solidFill>
              </a:rPr>
              <a:t>bisnis</a:t>
            </a:r>
            <a:r>
              <a:rPr lang="en-US" dirty="0" smtClean="0">
                <a:solidFill>
                  <a:schemeClr val="tx2">
                    <a:lumMod val="75000"/>
                  </a:schemeClr>
                </a:solidFill>
              </a:rPr>
              <a:t>. </a:t>
            </a:r>
            <a:r>
              <a:rPr lang="en-US" dirty="0" err="1" smtClean="0">
                <a:solidFill>
                  <a:schemeClr val="tx2">
                    <a:lumMod val="75000"/>
                  </a:schemeClr>
                </a:solidFill>
              </a:rPr>
              <a:t>Walaupun</a:t>
            </a:r>
            <a:r>
              <a:rPr lang="en-US" dirty="0" smtClean="0">
                <a:solidFill>
                  <a:schemeClr val="tx2">
                    <a:lumMod val="75000"/>
                  </a:schemeClr>
                </a:solidFill>
              </a:rPr>
              <a:t> </a:t>
            </a:r>
            <a:r>
              <a:rPr lang="en-US" dirty="0" err="1" smtClean="0">
                <a:solidFill>
                  <a:schemeClr val="tx2">
                    <a:lumMod val="75000"/>
                  </a:schemeClr>
                </a:solidFill>
              </a:rPr>
              <a:t>disana</a:t>
            </a:r>
            <a:r>
              <a:rPr lang="en-US" dirty="0" smtClean="0">
                <a:solidFill>
                  <a:schemeClr val="tx2">
                    <a:lumMod val="75000"/>
                  </a:schemeClr>
                </a:solidFill>
              </a:rPr>
              <a:t> </a:t>
            </a:r>
            <a:r>
              <a:rPr lang="en-US" dirty="0" err="1" smtClean="0">
                <a:solidFill>
                  <a:schemeClr val="tx2">
                    <a:lumMod val="75000"/>
                  </a:schemeClr>
                </a:solidFill>
              </a:rPr>
              <a:t>tidak</a:t>
            </a:r>
            <a:r>
              <a:rPr lang="en-US" dirty="0" smtClean="0">
                <a:solidFill>
                  <a:schemeClr val="tx2">
                    <a:lumMod val="75000"/>
                  </a:schemeClr>
                </a:solidFill>
              </a:rPr>
              <a:t> </a:t>
            </a:r>
            <a:r>
              <a:rPr lang="en-US" dirty="0" err="1" smtClean="0">
                <a:solidFill>
                  <a:schemeClr val="tx2">
                    <a:lumMod val="75000"/>
                  </a:schemeClr>
                </a:solidFill>
              </a:rPr>
              <a:t>diperlukan</a:t>
            </a:r>
            <a:r>
              <a:rPr lang="en-US" dirty="0" smtClean="0">
                <a:solidFill>
                  <a:schemeClr val="tx2">
                    <a:lumMod val="75000"/>
                  </a:schemeClr>
                </a:solidFill>
              </a:rPr>
              <a:t> </a:t>
            </a:r>
            <a:r>
              <a:rPr lang="en-US" dirty="0" err="1" smtClean="0">
                <a:solidFill>
                  <a:schemeClr val="tx2">
                    <a:lumMod val="75000"/>
                  </a:schemeClr>
                </a:solidFill>
              </a:rPr>
              <a:t>persyaratan</a:t>
            </a:r>
            <a:r>
              <a:rPr lang="en-US" dirty="0" smtClean="0">
                <a:solidFill>
                  <a:schemeClr val="tx2">
                    <a:lumMod val="75000"/>
                  </a:schemeClr>
                </a:solidFill>
              </a:rPr>
              <a:t> </a:t>
            </a:r>
            <a:r>
              <a:rPr lang="en-US" dirty="0" err="1" smtClean="0">
                <a:solidFill>
                  <a:schemeClr val="tx2">
                    <a:lumMod val="75000"/>
                  </a:schemeClr>
                </a:solidFill>
              </a:rPr>
              <a:t>untuk</a:t>
            </a:r>
            <a:r>
              <a:rPr lang="en-US" dirty="0" smtClean="0">
                <a:solidFill>
                  <a:schemeClr val="tx2">
                    <a:lumMod val="75000"/>
                  </a:schemeClr>
                </a:solidFill>
              </a:rPr>
              <a:t> </a:t>
            </a:r>
            <a:r>
              <a:rPr lang="en-US" dirty="0" err="1" smtClean="0">
                <a:solidFill>
                  <a:schemeClr val="tx2">
                    <a:lumMod val="75000"/>
                  </a:schemeClr>
                </a:solidFill>
              </a:rPr>
              <a:t>menggunakan</a:t>
            </a:r>
            <a:r>
              <a:rPr lang="en-US" dirty="0" smtClean="0">
                <a:solidFill>
                  <a:schemeClr val="tx2">
                    <a:lumMod val="75000"/>
                  </a:schemeClr>
                </a:solidFill>
              </a:rPr>
              <a:t> </a:t>
            </a:r>
            <a:r>
              <a:rPr lang="en-US" dirty="0" err="1" smtClean="0">
                <a:solidFill>
                  <a:schemeClr val="tx2">
                    <a:lumMod val="75000"/>
                  </a:schemeClr>
                </a:solidFill>
              </a:rPr>
              <a:t>akuntansi</a:t>
            </a:r>
            <a:r>
              <a:rPr lang="en-US" dirty="0" smtClean="0">
                <a:solidFill>
                  <a:schemeClr val="tx2">
                    <a:lumMod val="75000"/>
                  </a:schemeClr>
                </a:solidFill>
              </a:rPr>
              <a:t> </a:t>
            </a:r>
            <a:r>
              <a:rPr lang="en-US" dirty="0" err="1" smtClean="0">
                <a:solidFill>
                  <a:schemeClr val="tx2">
                    <a:lumMod val="75000"/>
                  </a:schemeClr>
                </a:solidFill>
              </a:rPr>
              <a:t>nilai</a:t>
            </a:r>
            <a:r>
              <a:rPr lang="en-US" dirty="0" smtClean="0">
                <a:solidFill>
                  <a:schemeClr val="tx2">
                    <a:lumMod val="75000"/>
                  </a:schemeClr>
                </a:solidFill>
              </a:rPr>
              <a:t> </a:t>
            </a:r>
            <a:r>
              <a:rPr lang="en-US" dirty="0" err="1" smtClean="0">
                <a:solidFill>
                  <a:schemeClr val="tx2">
                    <a:lumMod val="75000"/>
                  </a:schemeClr>
                </a:solidFill>
              </a:rPr>
              <a:t>sekarang</a:t>
            </a:r>
            <a:r>
              <a:rPr lang="en-US" dirty="0" smtClean="0">
                <a:solidFill>
                  <a:schemeClr val="tx2">
                    <a:lumMod val="75000"/>
                  </a:schemeClr>
                </a:solidFill>
              </a:rPr>
              <a:t> (</a:t>
            </a:r>
            <a:r>
              <a:rPr lang="en-US" i="1" dirty="0" smtClean="0">
                <a:solidFill>
                  <a:schemeClr val="tx2">
                    <a:lumMod val="75000"/>
                  </a:schemeClr>
                </a:solidFill>
              </a:rPr>
              <a:t>current value accounting</a:t>
            </a:r>
            <a:r>
              <a:rPr lang="en-US" dirty="0" smtClean="0">
                <a:solidFill>
                  <a:schemeClr val="tx2">
                    <a:lumMod val="75000"/>
                  </a:schemeClr>
                </a:solidFill>
              </a:rPr>
              <a:t>), </a:t>
            </a:r>
            <a:r>
              <a:rPr lang="en-US" dirty="0" err="1" smtClean="0">
                <a:solidFill>
                  <a:schemeClr val="tx2">
                    <a:lumMod val="75000"/>
                  </a:schemeClr>
                </a:solidFill>
              </a:rPr>
              <a:t>sebagai</a:t>
            </a:r>
            <a:r>
              <a:rPr lang="en-US" dirty="0" smtClean="0">
                <a:solidFill>
                  <a:schemeClr val="tx2">
                    <a:lumMod val="75000"/>
                  </a:schemeClr>
                </a:solidFill>
              </a:rPr>
              <a:t> </a:t>
            </a:r>
            <a:r>
              <a:rPr lang="en-US" dirty="0" err="1" smtClean="0">
                <a:solidFill>
                  <a:schemeClr val="tx2">
                    <a:lumMod val="75000"/>
                  </a:schemeClr>
                </a:solidFill>
              </a:rPr>
              <a:t>informasi</a:t>
            </a:r>
            <a:r>
              <a:rPr lang="en-US" dirty="0" smtClean="0">
                <a:solidFill>
                  <a:schemeClr val="tx2">
                    <a:lumMod val="75000"/>
                  </a:schemeClr>
                </a:solidFill>
              </a:rPr>
              <a:t> </a:t>
            </a:r>
            <a:r>
              <a:rPr lang="en-US" dirty="0" err="1" smtClean="0">
                <a:solidFill>
                  <a:schemeClr val="tx2">
                    <a:lumMod val="75000"/>
                  </a:schemeClr>
                </a:solidFill>
              </a:rPr>
              <a:t>utama</a:t>
            </a:r>
            <a:r>
              <a:rPr lang="en-US" dirty="0" smtClean="0">
                <a:solidFill>
                  <a:schemeClr val="tx2">
                    <a:lumMod val="75000"/>
                  </a:schemeClr>
                </a:solidFill>
              </a:rPr>
              <a:t> </a:t>
            </a:r>
            <a:r>
              <a:rPr lang="en-US" dirty="0" err="1" smtClean="0">
                <a:solidFill>
                  <a:schemeClr val="tx2">
                    <a:lumMod val="75000"/>
                  </a:schemeClr>
                </a:solidFill>
              </a:rPr>
              <a:t>atau</a:t>
            </a:r>
            <a:r>
              <a:rPr lang="en-US" dirty="0" smtClean="0">
                <a:solidFill>
                  <a:schemeClr val="tx2">
                    <a:lumMod val="75000"/>
                  </a:schemeClr>
                </a:solidFill>
              </a:rPr>
              <a:t> </a:t>
            </a:r>
            <a:r>
              <a:rPr lang="en-US" dirty="0" err="1" smtClean="0">
                <a:solidFill>
                  <a:schemeClr val="tx2">
                    <a:lumMod val="75000"/>
                  </a:schemeClr>
                </a:solidFill>
              </a:rPr>
              <a:t>tambahan</a:t>
            </a:r>
            <a:r>
              <a:rPr lang="en-US" dirty="0" smtClean="0">
                <a:solidFill>
                  <a:schemeClr val="tx2">
                    <a:lumMod val="75000"/>
                  </a:schemeClr>
                </a:solidFill>
              </a:rPr>
              <a:t>, </a:t>
            </a:r>
            <a:r>
              <a:rPr lang="en-US" dirty="0" err="1" smtClean="0">
                <a:solidFill>
                  <a:schemeClr val="tx2">
                    <a:lumMod val="75000"/>
                  </a:schemeClr>
                </a:solidFill>
              </a:rPr>
              <a:t>namum</a:t>
            </a:r>
            <a:r>
              <a:rPr lang="en-US" dirty="0" smtClean="0">
                <a:solidFill>
                  <a:schemeClr val="tx2">
                    <a:lumMod val="75000"/>
                  </a:schemeClr>
                </a:solidFill>
              </a:rPr>
              <a:t> </a:t>
            </a:r>
            <a:r>
              <a:rPr lang="en-US" dirty="0" err="1" smtClean="0">
                <a:solidFill>
                  <a:schemeClr val="tx2">
                    <a:lumMod val="75000"/>
                  </a:schemeClr>
                </a:solidFill>
              </a:rPr>
              <a:t>terdapat</a:t>
            </a:r>
            <a:r>
              <a:rPr lang="en-US" dirty="0" smtClean="0">
                <a:solidFill>
                  <a:schemeClr val="tx2">
                    <a:lumMod val="75000"/>
                  </a:schemeClr>
                </a:solidFill>
              </a:rPr>
              <a:t> </a:t>
            </a:r>
            <a:r>
              <a:rPr lang="en-US" dirty="0" err="1" smtClean="0">
                <a:solidFill>
                  <a:schemeClr val="tx2">
                    <a:lumMod val="75000"/>
                  </a:schemeClr>
                </a:solidFill>
              </a:rPr>
              <a:t>beberapa</a:t>
            </a:r>
            <a:r>
              <a:rPr lang="en-US" dirty="0" smtClean="0">
                <a:solidFill>
                  <a:schemeClr val="tx2">
                    <a:lumMod val="75000"/>
                  </a:schemeClr>
                </a:solidFill>
              </a:rPr>
              <a:t> </a:t>
            </a:r>
            <a:r>
              <a:rPr lang="en-US" dirty="0" err="1" smtClean="0">
                <a:solidFill>
                  <a:schemeClr val="tx2">
                    <a:lumMod val="75000"/>
                  </a:schemeClr>
                </a:solidFill>
              </a:rPr>
              <a:t>faktor</a:t>
            </a:r>
            <a:r>
              <a:rPr lang="en-US" dirty="0" smtClean="0">
                <a:solidFill>
                  <a:schemeClr val="tx2">
                    <a:lumMod val="75000"/>
                  </a:schemeClr>
                </a:solidFill>
              </a:rPr>
              <a:t> </a:t>
            </a:r>
            <a:r>
              <a:rPr lang="en-US" dirty="0" err="1" smtClean="0">
                <a:solidFill>
                  <a:schemeClr val="tx2">
                    <a:lumMod val="75000"/>
                  </a:schemeClr>
                </a:solidFill>
              </a:rPr>
              <a:t>pendukung</a:t>
            </a:r>
            <a:r>
              <a:rPr lang="en-US" dirty="0" smtClean="0">
                <a:solidFill>
                  <a:schemeClr val="tx2">
                    <a:lumMod val="75000"/>
                  </a:schemeClr>
                </a:solidFill>
              </a:rPr>
              <a:t> </a:t>
            </a:r>
            <a:r>
              <a:rPr lang="en-US" dirty="0" err="1" smtClean="0">
                <a:solidFill>
                  <a:schemeClr val="tx2">
                    <a:lumMod val="75000"/>
                  </a:schemeClr>
                </a:solidFill>
              </a:rPr>
              <a:t>untuk</a:t>
            </a:r>
            <a:r>
              <a:rPr lang="en-US" dirty="0" smtClean="0">
                <a:solidFill>
                  <a:schemeClr val="tx2">
                    <a:lumMod val="75000"/>
                  </a:schemeClr>
                </a:solidFill>
              </a:rPr>
              <a:t> </a:t>
            </a:r>
            <a:r>
              <a:rPr lang="en-US" dirty="0" err="1" smtClean="0">
                <a:solidFill>
                  <a:schemeClr val="tx2">
                    <a:lumMod val="75000"/>
                  </a:schemeClr>
                </a:solidFill>
              </a:rPr>
              <a:t>menggunakannya</a:t>
            </a:r>
            <a:r>
              <a:rPr lang="en-US" dirty="0" smtClean="0">
                <a:solidFill>
                  <a:schemeClr val="tx2">
                    <a:lumMod val="75000"/>
                  </a:schemeClr>
                </a:solidFill>
              </a:rPr>
              <a:t>. </a:t>
            </a:r>
            <a:endParaRPr lang="en-US" dirty="0">
              <a:solidFill>
                <a:schemeClr val="tx2">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96112"/>
          </a:xfrm>
        </p:spPr>
        <p:txBody>
          <a:bodyPr>
            <a:noAutofit/>
          </a:bodyPr>
          <a:lstStyle/>
          <a:p>
            <a:r>
              <a:rPr lang="nb-NO" sz="2800" dirty="0" smtClean="0"/>
              <a:t>Alasan Belanda walaupun fokus pada biaya sekarang atau akuntansi GPP yaitu :</a:t>
            </a:r>
            <a:endParaRPr lang="en-US" sz="2800" dirty="0"/>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pPr>
              <a:buNone/>
            </a:pPr>
            <a:r>
              <a:rPr lang="id-ID" dirty="0" smtClean="0">
                <a:solidFill>
                  <a:schemeClr val="tx2">
                    <a:lumMod val="75000"/>
                  </a:schemeClr>
                </a:solidFill>
              </a:rPr>
              <a:t>1.  </a:t>
            </a:r>
            <a:r>
              <a:rPr lang="fi-FI" u="sng" dirty="0" smtClean="0">
                <a:solidFill>
                  <a:schemeClr val="tx2">
                    <a:lumMod val="75000"/>
                  </a:schemeClr>
                </a:solidFill>
              </a:rPr>
              <a:t>Melibatkan teori Professor Theodore Limperg</a:t>
            </a:r>
            <a:r>
              <a:rPr lang="fi-FI" dirty="0" smtClean="0">
                <a:solidFill>
                  <a:schemeClr val="tx2">
                    <a:lumMod val="75000"/>
                  </a:schemeClr>
                </a:solidFill>
              </a:rPr>
              <a:t>, yang memfokuskan diri pada hubungan yang kuat antara ekonomi dan akuntansi dan percaya bahwa pendapatan tidak bisa dicari tanpa memelihara sumber pendapatan bisnis dari kelangsungan bisnis atau sudut berkelanjutan</a:t>
            </a:r>
          </a:p>
          <a:p>
            <a:pPr>
              <a:buNone/>
            </a:pPr>
            <a:r>
              <a:rPr lang="id-ID" dirty="0" smtClean="0">
                <a:solidFill>
                  <a:schemeClr val="tx2">
                    <a:lumMod val="75000"/>
                  </a:schemeClr>
                </a:solidFill>
              </a:rPr>
              <a:t>2. </a:t>
            </a:r>
            <a:r>
              <a:rPr lang="id-ID" u="sng" dirty="0" smtClean="0">
                <a:solidFill>
                  <a:schemeClr val="tx2">
                    <a:lumMod val="75000"/>
                  </a:schemeClr>
                </a:solidFill>
              </a:rPr>
              <a:t>Belanda belajar dari pengalaman pada perusahaan multinasional besar yaitu Philips</a:t>
            </a:r>
            <a:r>
              <a:rPr lang="id-ID" dirty="0" smtClean="0">
                <a:solidFill>
                  <a:schemeClr val="tx2">
                    <a:lumMod val="75000"/>
                  </a:schemeClr>
                </a:solidFill>
              </a:rPr>
              <a:t>, yang merupakan pelopor laporan keuangan nilai sekarang. Faktanya, Philips pertama kali menggunakan pendekatan ini tahun 1936 untuk tujuan akuntansi biaya internal dan memperkenalkannya tahun 1952 ke dalam laporan utama untuk tujuan pelaporan keuangan. Namun pada tahun 1992, perusahaan memutuskan untuk kembali pada akuntansi biaya historis dan akan memperbaiki komunikasi para pemegang saham, dengan sederhana sistem akuntansi dan prosedur-prosedurnya dipergunakan, dan lebih dekat dengan praktek akuntansi internasional.</a:t>
            </a:r>
          </a:p>
          <a:p>
            <a:pPr>
              <a:buNone/>
            </a:pPr>
            <a:endParaRPr lang="en-US" dirty="0">
              <a:solidFill>
                <a:schemeClr val="tx2">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Autofit/>
          </a:bodyPr>
          <a:lstStyle/>
          <a:p>
            <a:r>
              <a:rPr lang="en-US" sz="2800" dirty="0" err="1" smtClean="0"/>
              <a:t>Ilustrasi</a:t>
            </a:r>
            <a:r>
              <a:rPr lang="en-US" sz="2800" dirty="0" smtClean="0"/>
              <a:t> </a:t>
            </a:r>
            <a:r>
              <a:rPr lang="en-US" sz="2800" dirty="0" err="1" smtClean="0"/>
              <a:t>penerapan</a:t>
            </a:r>
            <a:r>
              <a:rPr lang="en-US" sz="2800" dirty="0" smtClean="0"/>
              <a:t> </a:t>
            </a:r>
            <a:r>
              <a:rPr lang="en-US" sz="2800" dirty="0" err="1" smtClean="0"/>
              <a:t>Akuntansi</a:t>
            </a:r>
            <a:r>
              <a:rPr lang="en-US" sz="2800" dirty="0" smtClean="0"/>
              <a:t> </a:t>
            </a:r>
            <a:r>
              <a:rPr lang="en-US" sz="2800" dirty="0" err="1" smtClean="0"/>
              <a:t>Nilai</a:t>
            </a:r>
            <a:r>
              <a:rPr lang="en-US" sz="2800" dirty="0" smtClean="0"/>
              <a:t> </a:t>
            </a:r>
            <a:r>
              <a:rPr lang="en-US" sz="2800" dirty="0" err="1" smtClean="0"/>
              <a:t>Sekarang</a:t>
            </a:r>
            <a:r>
              <a:rPr lang="en-US" sz="2800" dirty="0" smtClean="0"/>
              <a:t> </a:t>
            </a:r>
            <a:r>
              <a:rPr lang="en-US" sz="2800" dirty="0" err="1" smtClean="0"/>
              <a:t>pada</a:t>
            </a:r>
            <a:r>
              <a:rPr lang="en-US" sz="2800" dirty="0" smtClean="0"/>
              <a:t> Philips </a:t>
            </a:r>
            <a:endParaRPr lang="en-US" sz="2800" dirty="0"/>
          </a:p>
        </p:txBody>
      </p:sp>
      <p:sp>
        <p:nvSpPr>
          <p:cNvPr id="3" name="Content Placeholder 2"/>
          <p:cNvSpPr>
            <a:spLocks noGrp="1"/>
          </p:cNvSpPr>
          <p:nvPr>
            <p:ph idx="1"/>
          </p:nvPr>
        </p:nvSpPr>
        <p:spPr>
          <a:xfrm>
            <a:off x="457200" y="1371600"/>
            <a:ext cx="8229600" cy="4953000"/>
          </a:xfrm>
        </p:spPr>
        <p:txBody>
          <a:bodyPr>
            <a:normAutofit fontScale="55000" lnSpcReduction="20000"/>
          </a:bodyPr>
          <a:lstStyle/>
          <a:p>
            <a:r>
              <a:rPr lang="nb-NO" dirty="0" smtClean="0">
                <a:solidFill>
                  <a:schemeClr val="tx2">
                    <a:lumMod val="75000"/>
                  </a:schemeClr>
                </a:solidFill>
              </a:rPr>
              <a:t>Philips adalah contoh yang menarik dan berharga dari aplikasi praktek dalam nilai akuntansi sekarang. Dalam laporan keuangan nilai sekarang, Philips menggunakan nilai penggantian sekarang bersama dengan proses penyesuian untuk merefleksikan tingkat dimana ada penambahan keuntungan dari aset finansial dari pinjaman daripada modal ekuitas. Di bawah sistem akuntansi nilai sekarangnya, baik itu neraca saldo dan laporan laba rugi disesuaikan dalam kondisi tertentu nilai bisnis yang lebih rendah (atau nilai yang dapat dicapai) diambil sebagai nilai sekarang. Untuk persediaannya, nilai standar ditentukan pada awal tahun. Untuk perubahan harga, indeksnya dikembangkan oleh bagian pembelian untuk grup aktiva yang homogen dan diterapkan pada biaya standar untuk menghasilkan nilai sekarang. Indeks-indeksnya disiapkan per tiga bulan atau dua bulan dalam situasi dimana inflasinya lebih ekstrim.</a:t>
            </a:r>
          </a:p>
          <a:p>
            <a:r>
              <a:rPr lang="nb-NO" dirty="0" smtClean="0">
                <a:solidFill>
                  <a:schemeClr val="tx2">
                    <a:lumMod val="75000"/>
                  </a:schemeClr>
                </a:solidFill>
              </a:rPr>
              <a:t>Nilai-nilai sekarang ditentukan oleh departemen pembelian untuk aktiva tetap oleh departemen permesinan untuk spesifikasi desain bagian peralatan khusus, dan oleh desain bangunan dan gedung departemen permesinan untuk bangunan.Pada kasus persediaan, indeks biasanya digunakan untuk memperbaharui nilai sekarang dari kelompok aktiva sejenis. Penambahan (atau pengurangan) dalam nilai persediaan dan aktiva tetap untuk perubahan harga tertentu dikredit (didebit) ke akun surplus revaluasi pada neraca dibandingkan ke laporan laba rugi. Akibat perubahan nilai sekarang ini ditunjukkan dalam laporan laba rugi sebagai harga pokok penjualan yang lebih tinggi atau lebih rendah (sebagai hasil penambahan atau pengurangan dalam harga persediaan) dan biaya depresiasi yang lebih tinggi atau lebih rendah.</a:t>
            </a:r>
          </a:p>
          <a:p>
            <a:r>
              <a:rPr lang="nb-NO" dirty="0" smtClean="0">
                <a:solidFill>
                  <a:schemeClr val="tx2">
                    <a:lumMod val="75000"/>
                  </a:schemeClr>
                </a:solidFill>
              </a:rPr>
              <a:t>Seperti yang ditunjukan Brink (1992), Philips cenderung untuk beberapa tahun menerapkan nilai penggantian akuntansi dalam sebuah cara yang jauh dari konservatif dan desain untuk mempertinggi keuntungan. Perlakuan pada pengurangan nilai persediaan dan proses penyesuian dalam negara yang mengalami hiperinflasi, sebagai contoh secara khusus kontroversial cukup terpisah dari kebijakan akuntansi yang berhubungan pada mata uang asing, goodwill, dan aktiva tidak berwujud dalam hal yang umum.        </a:t>
            </a:r>
          </a:p>
          <a:p>
            <a:r>
              <a:rPr lang="nb-NO" dirty="0" smtClean="0">
                <a:solidFill>
                  <a:schemeClr val="tx2">
                    <a:lumMod val="75000"/>
                  </a:schemeClr>
                </a:solidFill>
              </a:rPr>
              <a:t/>
            </a:r>
            <a:br>
              <a:rPr lang="nb-NO" dirty="0" smtClean="0">
                <a:solidFill>
                  <a:schemeClr val="tx2">
                    <a:lumMod val="75000"/>
                  </a:schemeClr>
                </a:solidFill>
              </a:rPr>
            </a:br>
            <a:endParaRPr lang="nb-NO" dirty="0" smtClean="0">
              <a:solidFill>
                <a:schemeClr val="tx2">
                  <a:lumMod val="75000"/>
                </a:schemeClr>
              </a:solidFill>
            </a:endParaRPr>
          </a:p>
          <a:p>
            <a:endParaRPr lang="en-US" dirty="0">
              <a:solidFill>
                <a:schemeClr val="tx2">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438912"/>
          </a:xfrm>
        </p:spPr>
        <p:txBody>
          <a:bodyPr>
            <a:noAutofit/>
          </a:bodyPr>
          <a:lstStyle/>
          <a:p>
            <a:r>
              <a:rPr lang="en-US" sz="3200" b="1" dirty="0" err="1" smtClean="0"/>
              <a:t>Masalah</a:t>
            </a:r>
            <a:r>
              <a:rPr lang="en-US" sz="3200" b="1" dirty="0" smtClean="0"/>
              <a:t> </a:t>
            </a:r>
            <a:r>
              <a:rPr lang="en-US" sz="3200" b="1" dirty="0" err="1" smtClean="0"/>
              <a:t>dan</a:t>
            </a:r>
            <a:r>
              <a:rPr lang="en-US" sz="3200" b="1" dirty="0" smtClean="0"/>
              <a:t> </a:t>
            </a:r>
            <a:r>
              <a:rPr lang="en-US" sz="3200" b="1" dirty="0" err="1" smtClean="0"/>
              <a:t>Prospek</a:t>
            </a:r>
            <a:r>
              <a:rPr lang="en-US" sz="3200" b="1" dirty="0" smtClean="0"/>
              <a:t> </a:t>
            </a:r>
            <a:endParaRPr lang="en-US" sz="3200" dirty="0"/>
          </a:p>
        </p:txBody>
      </p:sp>
      <p:sp>
        <p:nvSpPr>
          <p:cNvPr id="3" name="Content Placeholder 2"/>
          <p:cNvSpPr>
            <a:spLocks noGrp="1"/>
          </p:cNvSpPr>
          <p:nvPr>
            <p:ph idx="1"/>
          </p:nvPr>
        </p:nvSpPr>
        <p:spPr>
          <a:xfrm>
            <a:off x="457200" y="990600"/>
            <a:ext cx="8229600" cy="5334000"/>
          </a:xfrm>
        </p:spPr>
        <p:txBody>
          <a:bodyPr>
            <a:normAutofit lnSpcReduction="10000"/>
          </a:bodyPr>
          <a:lstStyle/>
          <a:p>
            <a:r>
              <a:rPr lang="nb-NO" dirty="0" smtClean="0">
                <a:solidFill>
                  <a:schemeClr val="tx2">
                    <a:lumMod val="75000"/>
                  </a:schemeClr>
                </a:solidFill>
              </a:rPr>
              <a:t>Eksistensi level yang signifikan dari inflasi dan perubahan harga di banyak negara mempengaruhi kebutuhan dan kegunaan sistem akuntansi inflasi yang mungkin tetap akan menjadi subjek dari banyak kontroversi di dalam meramalkan masa depan.</a:t>
            </a:r>
          </a:p>
          <a:p>
            <a:r>
              <a:rPr lang="nb-NO" dirty="0" smtClean="0">
                <a:solidFill>
                  <a:schemeClr val="tx2">
                    <a:lumMod val="75000"/>
                  </a:schemeClr>
                </a:solidFill>
              </a:rPr>
              <a:t>Walaupun akuntansi </a:t>
            </a:r>
            <a:r>
              <a:rPr lang="nb-NO" i="1" dirty="0" smtClean="0">
                <a:solidFill>
                  <a:schemeClr val="tx2">
                    <a:lumMod val="75000"/>
                  </a:schemeClr>
                </a:solidFill>
              </a:rPr>
              <a:t>General Purchasing Power</a:t>
            </a:r>
            <a:r>
              <a:rPr lang="nb-NO" dirty="0" smtClean="0">
                <a:solidFill>
                  <a:schemeClr val="tx2">
                    <a:lumMod val="75000"/>
                  </a:schemeClr>
                </a:solidFill>
              </a:rPr>
              <a:t> (daya beli umum) telah digunakan di beberapa negara Amerika Latin yang berinflasi tinggi, tidak ada contoh standar akuntansi biaya sekarang atau regulasi di Inggris dan Amerika Serikat di tingkat nasional yang selamat dari akuntansi inflasi pada pertengahan 1989. Meskipun begitu, beberapa perusahaan Eropa membuat pengungkapan nilai sekarang secara sukarela.</a:t>
            </a:r>
          </a:p>
          <a:p>
            <a:endParaRPr lang="en-US" dirty="0">
              <a:solidFill>
                <a:schemeClr val="tx2">
                  <a:lumMod val="7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515112"/>
          </a:xfrm>
        </p:spPr>
        <p:txBody>
          <a:bodyPr>
            <a:noAutofit/>
          </a:bodyPr>
          <a:lstStyle/>
          <a:p>
            <a:r>
              <a:rPr lang="en-US" sz="3200" b="1" dirty="0" err="1" smtClean="0"/>
              <a:t>Masalah</a:t>
            </a:r>
            <a:r>
              <a:rPr lang="en-US" sz="3200" b="1" dirty="0" smtClean="0"/>
              <a:t> </a:t>
            </a:r>
            <a:r>
              <a:rPr lang="en-US" sz="3200" b="1" dirty="0" err="1" smtClean="0"/>
              <a:t>dan</a:t>
            </a:r>
            <a:r>
              <a:rPr lang="en-US" sz="3200" b="1" dirty="0" smtClean="0"/>
              <a:t> </a:t>
            </a:r>
            <a:r>
              <a:rPr lang="en-US" sz="3200" b="1" dirty="0" err="1" smtClean="0"/>
              <a:t>Prospek</a:t>
            </a:r>
            <a:r>
              <a:rPr lang="en-US" sz="3200" b="1" dirty="0" smtClean="0"/>
              <a:t> </a:t>
            </a:r>
            <a:endParaRPr lang="en-US" sz="3200" dirty="0"/>
          </a:p>
        </p:txBody>
      </p:sp>
      <p:sp>
        <p:nvSpPr>
          <p:cNvPr id="3" name="Content Placeholder 2"/>
          <p:cNvSpPr>
            <a:spLocks noGrp="1"/>
          </p:cNvSpPr>
          <p:nvPr>
            <p:ph idx="1"/>
          </p:nvPr>
        </p:nvSpPr>
        <p:spPr>
          <a:xfrm>
            <a:off x="457200" y="1143000"/>
            <a:ext cx="8229600" cy="5181600"/>
          </a:xfrm>
        </p:spPr>
        <p:txBody>
          <a:bodyPr>
            <a:normAutofit fontScale="85000" lnSpcReduction="10000"/>
          </a:bodyPr>
          <a:lstStyle/>
          <a:p>
            <a:r>
              <a:rPr lang="id-ID" dirty="0" smtClean="0">
                <a:solidFill>
                  <a:schemeClr val="tx2">
                    <a:lumMod val="75000"/>
                  </a:schemeClr>
                </a:solidFill>
              </a:rPr>
              <a:t>Kontroversi, hal ini masih mengelilingi banyak aspek akuntansi biaya sekarang, khususnya dengan perubahan perlengkapan dan pemeliharaan pemerolehan dan kerugian pos-pos moneter. Masalah lainnya termasuk penggunaan indeks, khususnya tambahan luar negeri, dan verifikasi biaya sekarang perusahaan industri yang mengalami perubahan teknologi dengan cepat.</a:t>
            </a:r>
          </a:p>
          <a:p>
            <a:r>
              <a:rPr lang="id-ID" dirty="0" smtClean="0">
                <a:solidFill>
                  <a:schemeClr val="tx2">
                    <a:lumMod val="75000"/>
                  </a:schemeClr>
                </a:solidFill>
              </a:rPr>
              <a:t>Memberikan kepentingan baru dalam </a:t>
            </a:r>
            <a:r>
              <a:rPr lang="id-ID" i="1" dirty="0" smtClean="0">
                <a:solidFill>
                  <a:schemeClr val="tx2">
                    <a:lumMod val="75000"/>
                  </a:schemeClr>
                </a:solidFill>
              </a:rPr>
              <a:t>Current Value Accounting </a:t>
            </a:r>
            <a:r>
              <a:rPr lang="id-ID" dirty="0" smtClean="0">
                <a:solidFill>
                  <a:schemeClr val="tx2">
                    <a:lumMod val="75000"/>
                  </a:schemeClr>
                </a:solidFill>
              </a:rPr>
              <a:t>atau wajar, diharapkan akan ada beberapa percobaan lebih lanjut pada variasi jenis sistem akuntansi perubahan harga. Dan juga ada penilaian pertumbuhan dari lingkungan dimana pendekatan alternatif mungkin atau tidak mungkin dapat dilakukan dalam pengukuran laba dan aktiva. Kegunaan output atau harga yang menjual dalam konteks perubahan harga, khususnya dengan nilai atau properti dan investasi, juga bisa dinilai dengan lebih baik. Dan ada juga kesempatan-kesempatan menggunakan sumber informasi yang relevan seperti pada arus kas.</a:t>
            </a:r>
          </a:p>
          <a:p>
            <a:endParaRPr lang="en-US" dirty="0">
              <a:solidFill>
                <a:schemeClr val="tx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743712"/>
          </a:xfrm>
        </p:spPr>
        <p:txBody>
          <a:bodyPr>
            <a:normAutofit fontScale="90000"/>
          </a:bodyPr>
          <a:lstStyle/>
          <a:p>
            <a:r>
              <a:rPr lang="en-US" sz="5400" dirty="0" err="1" smtClean="0"/>
              <a:t>Inflasi</a:t>
            </a:r>
            <a:endParaRPr lang="en-US" dirty="0"/>
          </a:p>
        </p:txBody>
      </p:sp>
      <p:sp>
        <p:nvSpPr>
          <p:cNvPr id="3" name="Content Placeholder 2"/>
          <p:cNvSpPr>
            <a:spLocks noGrp="1"/>
          </p:cNvSpPr>
          <p:nvPr>
            <p:ph idx="1"/>
          </p:nvPr>
        </p:nvSpPr>
        <p:spPr>
          <a:xfrm>
            <a:off x="457200" y="1676400"/>
            <a:ext cx="8229600" cy="2743200"/>
          </a:xfrm>
        </p:spPr>
        <p:txBody>
          <a:bodyPr>
            <a:normAutofit/>
          </a:bodyPr>
          <a:lstStyle/>
          <a:p>
            <a:pPr algn="just"/>
            <a:r>
              <a:rPr lang="en-US" sz="1800" dirty="0" err="1" smtClean="0">
                <a:solidFill>
                  <a:schemeClr val="tx2">
                    <a:lumMod val="75000"/>
                  </a:schemeClr>
                </a:solidFill>
              </a:rPr>
              <a:t>Inflasi</a:t>
            </a:r>
            <a:r>
              <a:rPr lang="en-US" sz="1800" dirty="0" smtClean="0">
                <a:solidFill>
                  <a:schemeClr val="tx2">
                    <a:lumMod val="75000"/>
                  </a:schemeClr>
                </a:solidFill>
              </a:rPr>
              <a:t> </a:t>
            </a:r>
            <a:r>
              <a:rPr lang="en-US" sz="1800" dirty="0" err="1" smtClean="0">
                <a:solidFill>
                  <a:schemeClr val="tx2">
                    <a:lumMod val="75000"/>
                  </a:schemeClr>
                </a:solidFill>
              </a:rPr>
              <a:t>merupakan</a:t>
            </a:r>
            <a:r>
              <a:rPr lang="en-US" sz="1800" dirty="0" smtClean="0">
                <a:solidFill>
                  <a:schemeClr val="tx2">
                    <a:lumMod val="75000"/>
                  </a:schemeClr>
                </a:solidFill>
              </a:rPr>
              <a:t> </a:t>
            </a:r>
            <a:r>
              <a:rPr lang="en-US" sz="1800" dirty="0" err="1" smtClean="0">
                <a:solidFill>
                  <a:schemeClr val="tx2">
                    <a:lumMod val="75000"/>
                  </a:schemeClr>
                </a:solidFill>
              </a:rPr>
              <a:t>fenomena</a:t>
            </a:r>
            <a:r>
              <a:rPr lang="en-US" sz="1800" dirty="0" smtClean="0">
                <a:solidFill>
                  <a:schemeClr val="tx2">
                    <a:lumMod val="75000"/>
                  </a:schemeClr>
                </a:solidFill>
              </a:rPr>
              <a:t> </a:t>
            </a:r>
            <a:r>
              <a:rPr lang="en-US" sz="1800" dirty="0" err="1" smtClean="0">
                <a:solidFill>
                  <a:schemeClr val="tx2">
                    <a:lumMod val="75000"/>
                  </a:schemeClr>
                </a:solidFill>
              </a:rPr>
              <a:t>dunia</a:t>
            </a:r>
            <a:r>
              <a:rPr lang="en-US" sz="1800" dirty="0" smtClean="0">
                <a:solidFill>
                  <a:schemeClr val="tx2">
                    <a:lumMod val="75000"/>
                  </a:schemeClr>
                </a:solidFill>
              </a:rPr>
              <a:t> yang </a:t>
            </a:r>
            <a:r>
              <a:rPr lang="en-US" sz="1800" dirty="0" err="1" smtClean="0">
                <a:solidFill>
                  <a:schemeClr val="tx2">
                    <a:lumMod val="75000"/>
                  </a:schemeClr>
                </a:solidFill>
              </a:rPr>
              <a:t>banyak</a:t>
            </a:r>
            <a:r>
              <a:rPr lang="en-US" sz="1800" dirty="0" smtClean="0">
                <a:solidFill>
                  <a:schemeClr val="tx2">
                    <a:lumMod val="75000"/>
                  </a:schemeClr>
                </a:solidFill>
              </a:rPr>
              <a:t> </a:t>
            </a:r>
            <a:r>
              <a:rPr lang="en-US" sz="1800" dirty="0" err="1" smtClean="0">
                <a:solidFill>
                  <a:schemeClr val="tx2">
                    <a:lumMod val="75000"/>
                  </a:schemeClr>
                </a:solidFill>
              </a:rPr>
              <a:t>terjadi</a:t>
            </a:r>
            <a:r>
              <a:rPr lang="en-US" sz="1800" dirty="0" smtClean="0">
                <a:solidFill>
                  <a:schemeClr val="tx2">
                    <a:lumMod val="75000"/>
                  </a:schemeClr>
                </a:solidFill>
              </a:rPr>
              <a:t> </a:t>
            </a:r>
            <a:r>
              <a:rPr lang="en-US" sz="1800" dirty="0" err="1" smtClean="0">
                <a:solidFill>
                  <a:schemeClr val="tx2">
                    <a:lumMod val="75000"/>
                  </a:schemeClr>
                </a:solidFill>
              </a:rPr>
              <a:t>di</a:t>
            </a:r>
            <a:r>
              <a:rPr lang="en-US" sz="1800" dirty="0" smtClean="0">
                <a:solidFill>
                  <a:schemeClr val="tx2">
                    <a:lumMod val="75000"/>
                  </a:schemeClr>
                </a:solidFill>
              </a:rPr>
              <a:t> </a:t>
            </a:r>
            <a:r>
              <a:rPr lang="en-US" sz="1800" dirty="0" err="1" smtClean="0">
                <a:solidFill>
                  <a:schemeClr val="tx2">
                    <a:lumMod val="75000"/>
                  </a:schemeClr>
                </a:solidFill>
              </a:rPr>
              <a:t>negara</a:t>
            </a:r>
            <a:r>
              <a:rPr lang="en-US" sz="1800" dirty="0" smtClean="0">
                <a:solidFill>
                  <a:schemeClr val="tx2">
                    <a:lumMod val="75000"/>
                  </a:schemeClr>
                </a:solidFill>
              </a:rPr>
              <a:t> </a:t>
            </a:r>
            <a:r>
              <a:rPr lang="en-US" sz="1800" dirty="0" err="1" smtClean="0">
                <a:solidFill>
                  <a:schemeClr val="tx2">
                    <a:lumMod val="75000"/>
                  </a:schemeClr>
                </a:solidFill>
              </a:rPr>
              <a:t>berkembang</a:t>
            </a:r>
            <a:r>
              <a:rPr lang="en-US" sz="1800" dirty="0" smtClean="0">
                <a:solidFill>
                  <a:schemeClr val="tx2">
                    <a:lumMod val="75000"/>
                  </a:schemeClr>
                </a:solidFill>
              </a:rPr>
              <a:t>, </a:t>
            </a:r>
            <a:r>
              <a:rPr lang="en-US" sz="1800" dirty="0" err="1" smtClean="0">
                <a:solidFill>
                  <a:schemeClr val="tx2">
                    <a:lumMod val="75000"/>
                  </a:schemeClr>
                </a:solidFill>
              </a:rPr>
              <a:t>namun</a:t>
            </a:r>
            <a:r>
              <a:rPr lang="en-US" sz="1800" dirty="0" smtClean="0">
                <a:solidFill>
                  <a:schemeClr val="tx2">
                    <a:lumMod val="75000"/>
                  </a:schemeClr>
                </a:solidFill>
              </a:rPr>
              <a:t> </a:t>
            </a:r>
            <a:r>
              <a:rPr lang="en-US" sz="1800" dirty="0" err="1" smtClean="0">
                <a:solidFill>
                  <a:schemeClr val="tx2">
                    <a:lumMod val="75000"/>
                  </a:schemeClr>
                </a:solidFill>
              </a:rPr>
              <a:t>kecenderungan</a:t>
            </a:r>
            <a:r>
              <a:rPr lang="en-US" sz="1800" dirty="0" smtClean="0">
                <a:solidFill>
                  <a:schemeClr val="tx2">
                    <a:lumMod val="75000"/>
                  </a:schemeClr>
                </a:solidFill>
              </a:rPr>
              <a:t> yang </a:t>
            </a:r>
            <a:r>
              <a:rPr lang="en-US" sz="1800" dirty="0" err="1" smtClean="0">
                <a:solidFill>
                  <a:schemeClr val="tx2">
                    <a:lumMod val="75000"/>
                  </a:schemeClr>
                </a:solidFill>
              </a:rPr>
              <a:t>ada</a:t>
            </a:r>
            <a:r>
              <a:rPr lang="en-US" sz="1800" dirty="0" smtClean="0">
                <a:solidFill>
                  <a:schemeClr val="tx2">
                    <a:lumMod val="75000"/>
                  </a:schemeClr>
                </a:solidFill>
              </a:rPr>
              <a:t> </a:t>
            </a:r>
            <a:r>
              <a:rPr lang="en-US" sz="1800" dirty="0" err="1" smtClean="0">
                <a:solidFill>
                  <a:schemeClr val="tx2">
                    <a:lumMod val="75000"/>
                  </a:schemeClr>
                </a:solidFill>
              </a:rPr>
              <a:t>di</a:t>
            </a:r>
            <a:r>
              <a:rPr lang="en-US" sz="1800" dirty="0" smtClean="0">
                <a:solidFill>
                  <a:schemeClr val="tx2">
                    <a:lumMod val="75000"/>
                  </a:schemeClr>
                </a:solidFill>
              </a:rPr>
              <a:t> </a:t>
            </a:r>
            <a:r>
              <a:rPr lang="en-US" sz="1800" dirty="0" err="1" smtClean="0">
                <a:solidFill>
                  <a:schemeClr val="tx2">
                    <a:lumMod val="75000"/>
                  </a:schemeClr>
                </a:solidFill>
              </a:rPr>
              <a:t>negara</a:t>
            </a:r>
            <a:r>
              <a:rPr lang="en-US" sz="1800" dirty="0" smtClean="0">
                <a:solidFill>
                  <a:schemeClr val="tx2">
                    <a:lumMod val="75000"/>
                  </a:schemeClr>
                </a:solidFill>
              </a:rPr>
              <a:t> </a:t>
            </a:r>
            <a:r>
              <a:rPr lang="en-US" sz="1800" dirty="0" err="1" smtClean="0">
                <a:solidFill>
                  <a:schemeClr val="tx2">
                    <a:lumMod val="75000"/>
                  </a:schemeClr>
                </a:solidFill>
              </a:rPr>
              <a:t>maju</a:t>
            </a:r>
            <a:r>
              <a:rPr lang="en-US" sz="1800" dirty="0" smtClean="0">
                <a:solidFill>
                  <a:schemeClr val="tx2">
                    <a:lumMod val="75000"/>
                  </a:schemeClr>
                </a:solidFill>
              </a:rPr>
              <a:t> </a:t>
            </a:r>
            <a:r>
              <a:rPr lang="en-US" sz="1800" dirty="0" err="1" smtClean="0">
                <a:solidFill>
                  <a:schemeClr val="tx2">
                    <a:lumMod val="75000"/>
                  </a:schemeClr>
                </a:solidFill>
              </a:rPr>
              <a:t>mengadopsi</a:t>
            </a:r>
            <a:r>
              <a:rPr lang="en-US" sz="1800" dirty="0" smtClean="0">
                <a:solidFill>
                  <a:schemeClr val="tx2">
                    <a:lumMod val="75000"/>
                  </a:schemeClr>
                </a:solidFill>
              </a:rPr>
              <a:t> “</a:t>
            </a:r>
            <a:r>
              <a:rPr lang="en-US" sz="1800" dirty="0" err="1" smtClean="0">
                <a:solidFill>
                  <a:schemeClr val="tx2">
                    <a:lumMod val="75000"/>
                  </a:schemeClr>
                </a:solidFill>
              </a:rPr>
              <a:t>akuntansi</a:t>
            </a:r>
            <a:r>
              <a:rPr lang="en-US" sz="1800" dirty="0" smtClean="0">
                <a:solidFill>
                  <a:schemeClr val="tx2">
                    <a:lumMod val="75000"/>
                  </a:schemeClr>
                </a:solidFill>
              </a:rPr>
              <a:t> </a:t>
            </a:r>
            <a:r>
              <a:rPr lang="en-US" sz="1800" dirty="0" err="1" smtClean="0">
                <a:solidFill>
                  <a:schemeClr val="tx2">
                    <a:lumMod val="75000"/>
                  </a:schemeClr>
                </a:solidFill>
              </a:rPr>
              <a:t>inflasi</a:t>
            </a:r>
            <a:r>
              <a:rPr lang="en-US" sz="1800" dirty="0" smtClean="0">
                <a:solidFill>
                  <a:schemeClr val="tx2">
                    <a:lumMod val="75000"/>
                  </a:schemeClr>
                </a:solidFill>
              </a:rPr>
              <a:t>” </a:t>
            </a:r>
            <a:r>
              <a:rPr lang="en-US" sz="1800" dirty="0" err="1" smtClean="0">
                <a:solidFill>
                  <a:schemeClr val="tx2">
                    <a:lumMod val="75000"/>
                  </a:schemeClr>
                </a:solidFill>
              </a:rPr>
              <a:t>untuk</a:t>
            </a:r>
            <a:r>
              <a:rPr lang="en-US" sz="1800" dirty="0" smtClean="0">
                <a:solidFill>
                  <a:schemeClr val="tx2">
                    <a:lumMod val="75000"/>
                  </a:schemeClr>
                </a:solidFill>
              </a:rPr>
              <a:t> </a:t>
            </a:r>
            <a:r>
              <a:rPr lang="en-US" sz="1800" dirty="0" err="1" smtClean="0">
                <a:solidFill>
                  <a:schemeClr val="tx2">
                    <a:lumMod val="75000"/>
                  </a:schemeClr>
                </a:solidFill>
              </a:rPr>
              <a:t>memperbaiki</a:t>
            </a:r>
            <a:r>
              <a:rPr lang="en-US" sz="1800" dirty="0" smtClean="0">
                <a:solidFill>
                  <a:schemeClr val="tx2">
                    <a:lumMod val="75000"/>
                  </a:schemeClr>
                </a:solidFill>
              </a:rPr>
              <a:t> </a:t>
            </a:r>
            <a:r>
              <a:rPr lang="en-US" sz="1800" dirty="0" err="1" smtClean="0">
                <a:solidFill>
                  <a:schemeClr val="tx2">
                    <a:lumMod val="75000"/>
                  </a:schemeClr>
                </a:solidFill>
              </a:rPr>
              <a:t>penyimpangan</a:t>
            </a:r>
            <a:r>
              <a:rPr lang="en-US" sz="1800" dirty="0" smtClean="0">
                <a:solidFill>
                  <a:schemeClr val="tx2">
                    <a:lumMod val="75000"/>
                  </a:schemeClr>
                </a:solidFill>
              </a:rPr>
              <a:t> </a:t>
            </a:r>
            <a:r>
              <a:rPr lang="en-US" sz="1800" dirty="0" err="1" smtClean="0">
                <a:solidFill>
                  <a:schemeClr val="tx2">
                    <a:lumMod val="75000"/>
                  </a:schemeClr>
                </a:solidFill>
              </a:rPr>
              <a:t>dari</a:t>
            </a:r>
            <a:r>
              <a:rPr lang="en-US" sz="1800" dirty="0" smtClean="0">
                <a:solidFill>
                  <a:schemeClr val="tx2">
                    <a:lumMod val="75000"/>
                  </a:schemeClr>
                </a:solidFill>
              </a:rPr>
              <a:t> </a:t>
            </a:r>
            <a:r>
              <a:rPr lang="en-US" sz="1800" i="1" dirty="0" err="1" smtClean="0">
                <a:solidFill>
                  <a:schemeClr val="tx2">
                    <a:lumMod val="75000"/>
                  </a:schemeClr>
                </a:solidFill>
              </a:rPr>
              <a:t>convensional</a:t>
            </a:r>
            <a:r>
              <a:rPr lang="en-US" sz="1800" i="1" dirty="0" smtClean="0">
                <a:solidFill>
                  <a:schemeClr val="tx2">
                    <a:lumMod val="75000"/>
                  </a:schemeClr>
                </a:solidFill>
              </a:rPr>
              <a:t> historical cost accounting</a:t>
            </a:r>
            <a:r>
              <a:rPr lang="en-US" sz="1800" dirty="0" smtClean="0">
                <a:solidFill>
                  <a:schemeClr val="tx2">
                    <a:lumMod val="75000"/>
                  </a:schemeClr>
                </a:solidFill>
              </a:rPr>
              <a:t> yang </a:t>
            </a:r>
            <a:r>
              <a:rPr lang="en-US" sz="1800" dirty="0" err="1" smtClean="0">
                <a:solidFill>
                  <a:schemeClr val="tx2">
                    <a:lumMod val="75000"/>
                  </a:schemeClr>
                </a:solidFill>
              </a:rPr>
              <a:t>memasukkan</a:t>
            </a:r>
            <a:r>
              <a:rPr lang="en-US" sz="1800" dirty="0" smtClean="0">
                <a:solidFill>
                  <a:schemeClr val="tx2">
                    <a:lumMod val="75000"/>
                  </a:schemeClr>
                </a:solidFill>
              </a:rPr>
              <a:t> </a:t>
            </a:r>
            <a:r>
              <a:rPr lang="en-US" sz="1800" dirty="0" err="1" smtClean="0">
                <a:solidFill>
                  <a:schemeClr val="tx2">
                    <a:lumMod val="75000"/>
                  </a:schemeClr>
                </a:solidFill>
              </a:rPr>
              <a:t>unsur</a:t>
            </a:r>
            <a:r>
              <a:rPr lang="en-US" sz="1800" dirty="0" smtClean="0">
                <a:solidFill>
                  <a:schemeClr val="tx2">
                    <a:lumMod val="75000"/>
                  </a:schemeClr>
                </a:solidFill>
              </a:rPr>
              <a:t> </a:t>
            </a:r>
            <a:r>
              <a:rPr lang="en-US" sz="1800" dirty="0" err="1" smtClean="0">
                <a:solidFill>
                  <a:schemeClr val="tx2">
                    <a:lumMod val="75000"/>
                  </a:schemeClr>
                </a:solidFill>
              </a:rPr>
              <a:t>perubahan</a:t>
            </a:r>
            <a:r>
              <a:rPr lang="en-US" sz="1800" dirty="0" smtClean="0">
                <a:solidFill>
                  <a:schemeClr val="tx2">
                    <a:lumMod val="75000"/>
                  </a:schemeClr>
                </a:solidFill>
              </a:rPr>
              <a:t> </a:t>
            </a:r>
            <a:r>
              <a:rPr lang="en-US" sz="1800" dirty="0" err="1" smtClean="0">
                <a:solidFill>
                  <a:schemeClr val="tx2">
                    <a:lumMod val="75000"/>
                  </a:schemeClr>
                </a:solidFill>
              </a:rPr>
              <a:t>harga</a:t>
            </a:r>
            <a:r>
              <a:rPr lang="en-US" sz="1800" dirty="0" smtClean="0">
                <a:solidFill>
                  <a:schemeClr val="tx2">
                    <a:lumMod val="75000"/>
                  </a:schemeClr>
                </a:solidFill>
              </a:rPr>
              <a:t> </a:t>
            </a:r>
            <a:r>
              <a:rPr lang="en-US" sz="1800" dirty="0" err="1" smtClean="0">
                <a:solidFill>
                  <a:schemeClr val="tx2">
                    <a:lumMod val="75000"/>
                  </a:schemeClr>
                </a:solidFill>
              </a:rPr>
              <a:t>dan</a:t>
            </a:r>
            <a:r>
              <a:rPr lang="en-US" sz="1800" dirty="0" smtClean="0">
                <a:solidFill>
                  <a:schemeClr val="tx2">
                    <a:lumMod val="75000"/>
                  </a:schemeClr>
                </a:solidFill>
              </a:rPr>
              <a:t> </a:t>
            </a:r>
            <a:r>
              <a:rPr lang="en-US" sz="1800" dirty="0" err="1" smtClean="0">
                <a:solidFill>
                  <a:schemeClr val="tx2">
                    <a:lumMod val="75000"/>
                  </a:schemeClr>
                </a:solidFill>
              </a:rPr>
              <a:t>inflasi</a:t>
            </a:r>
            <a:r>
              <a:rPr lang="en-US" sz="1800" dirty="0" smtClean="0">
                <a:solidFill>
                  <a:schemeClr val="tx2">
                    <a:lumMod val="75000"/>
                  </a:schemeClr>
                </a:solidFill>
              </a:rPr>
              <a:t> </a:t>
            </a:r>
            <a:r>
              <a:rPr lang="en-US" sz="1800" dirty="0" err="1" smtClean="0">
                <a:solidFill>
                  <a:schemeClr val="tx2">
                    <a:lumMod val="75000"/>
                  </a:schemeClr>
                </a:solidFill>
              </a:rPr>
              <a:t>pada</a:t>
            </a:r>
            <a:r>
              <a:rPr lang="en-US" sz="1800" dirty="0" smtClean="0">
                <a:solidFill>
                  <a:schemeClr val="tx2">
                    <a:lumMod val="75000"/>
                  </a:schemeClr>
                </a:solidFill>
              </a:rPr>
              <a:t> </a:t>
            </a:r>
            <a:r>
              <a:rPr lang="en-US" sz="1800" dirty="0" err="1" smtClean="0">
                <a:solidFill>
                  <a:schemeClr val="tx2">
                    <a:lumMod val="75000"/>
                  </a:schemeClr>
                </a:solidFill>
              </a:rPr>
              <a:t>pendapatan</a:t>
            </a:r>
            <a:r>
              <a:rPr lang="en-US" sz="1800" dirty="0" smtClean="0">
                <a:solidFill>
                  <a:schemeClr val="tx2">
                    <a:lumMod val="75000"/>
                  </a:schemeClr>
                </a:solidFill>
              </a:rPr>
              <a:t> </a:t>
            </a:r>
            <a:r>
              <a:rPr lang="en-US" sz="1800" dirty="0" err="1" smtClean="0">
                <a:solidFill>
                  <a:schemeClr val="tx2">
                    <a:lumMod val="75000"/>
                  </a:schemeClr>
                </a:solidFill>
              </a:rPr>
              <a:t>dan</a:t>
            </a:r>
            <a:r>
              <a:rPr lang="en-US" sz="1800" dirty="0" smtClean="0">
                <a:solidFill>
                  <a:schemeClr val="tx2">
                    <a:lumMod val="75000"/>
                  </a:schemeClr>
                </a:solidFill>
              </a:rPr>
              <a:t> asset.</a:t>
            </a:r>
            <a:endParaRPr lang="en-US" sz="1800" dirty="0">
              <a:solidFill>
                <a:schemeClr val="tx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en-US" sz="3200" b="1" dirty="0" err="1" smtClean="0"/>
              <a:t>Pengaruh</a:t>
            </a:r>
            <a:r>
              <a:rPr lang="en-US" sz="3200" b="1" dirty="0" smtClean="0"/>
              <a:t> </a:t>
            </a:r>
            <a:r>
              <a:rPr lang="en-US" sz="3200" b="1" dirty="0" err="1" smtClean="0"/>
              <a:t>Inflasi</a:t>
            </a:r>
            <a:r>
              <a:rPr lang="en-US" sz="3200" b="1" dirty="0" smtClean="0"/>
              <a:t> </a:t>
            </a:r>
            <a:r>
              <a:rPr lang="en-US" sz="3200" b="1" dirty="0" err="1" smtClean="0"/>
              <a:t>pada</a:t>
            </a:r>
            <a:r>
              <a:rPr lang="en-US" sz="3200" b="1" dirty="0" smtClean="0"/>
              <a:t> Perusahaan</a:t>
            </a:r>
            <a:endParaRPr lang="en-US" sz="3200" dirty="0"/>
          </a:p>
        </p:txBody>
      </p:sp>
      <p:sp>
        <p:nvSpPr>
          <p:cNvPr id="3" name="Content Placeholder 2"/>
          <p:cNvSpPr>
            <a:spLocks noGrp="1"/>
          </p:cNvSpPr>
          <p:nvPr>
            <p:ph idx="1"/>
          </p:nvPr>
        </p:nvSpPr>
        <p:spPr>
          <a:xfrm>
            <a:off x="457200" y="1371600"/>
            <a:ext cx="8229600" cy="4114800"/>
          </a:xfrm>
        </p:spPr>
        <p:txBody>
          <a:bodyPr>
            <a:normAutofit/>
          </a:bodyPr>
          <a:lstStyle/>
          <a:p>
            <a:pPr marL="514350" indent="-514350" algn="just">
              <a:buNone/>
            </a:pPr>
            <a:r>
              <a:rPr lang="en-US" sz="2400" dirty="0" smtClean="0">
                <a:solidFill>
                  <a:schemeClr val="tx2">
                    <a:lumMod val="75000"/>
                  </a:schemeClr>
                </a:solidFill>
              </a:rPr>
              <a:t>	</a:t>
            </a:r>
            <a:r>
              <a:rPr lang="en-US" sz="2400" dirty="0" err="1" smtClean="0">
                <a:solidFill>
                  <a:schemeClr val="tx2">
                    <a:lumMod val="75000"/>
                  </a:schemeClr>
                </a:solidFill>
              </a:rPr>
              <a:t>Inflasi</a:t>
            </a:r>
            <a:r>
              <a:rPr lang="en-US" sz="2400" dirty="0" smtClean="0">
                <a:solidFill>
                  <a:schemeClr val="tx2">
                    <a:lumMod val="75000"/>
                  </a:schemeClr>
                </a:solidFill>
              </a:rPr>
              <a:t> </a:t>
            </a:r>
            <a:r>
              <a:rPr lang="en-US" sz="2400" dirty="0" err="1" smtClean="0">
                <a:solidFill>
                  <a:schemeClr val="tx2">
                    <a:lumMod val="75000"/>
                  </a:schemeClr>
                </a:solidFill>
              </a:rPr>
              <a:t>mempengaruhi</a:t>
            </a:r>
            <a:r>
              <a:rPr lang="en-US" sz="2400" dirty="0" smtClean="0">
                <a:solidFill>
                  <a:schemeClr val="tx2">
                    <a:lumMod val="75000"/>
                  </a:schemeClr>
                </a:solidFill>
              </a:rPr>
              <a:t> </a:t>
            </a:r>
            <a:r>
              <a:rPr lang="en-US" sz="2400" dirty="0" err="1" smtClean="0">
                <a:solidFill>
                  <a:schemeClr val="tx2">
                    <a:lumMod val="75000"/>
                  </a:schemeClr>
                </a:solidFill>
              </a:rPr>
              <a:t>posisi</a:t>
            </a:r>
            <a:r>
              <a:rPr lang="en-US" sz="2400" dirty="0" smtClean="0">
                <a:solidFill>
                  <a:schemeClr val="tx2">
                    <a:lumMod val="75000"/>
                  </a:schemeClr>
                </a:solidFill>
              </a:rPr>
              <a:t> </a:t>
            </a:r>
            <a:r>
              <a:rPr lang="en-US" sz="2400" dirty="0" err="1" smtClean="0">
                <a:solidFill>
                  <a:schemeClr val="tx2">
                    <a:lumMod val="75000"/>
                  </a:schemeClr>
                </a:solidFill>
              </a:rPr>
              <a:t>keuangan</a:t>
            </a:r>
            <a:r>
              <a:rPr lang="en-US" sz="2400" dirty="0" smtClean="0">
                <a:solidFill>
                  <a:schemeClr val="tx2">
                    <a:lumMod val="75000"/>
                  </a:schemeClr>
                </a:solidFill>
              </a:rPr>
              <a:t> </a:t>
            </a:r>
            <a:r>
              <a:rPr lang="en-US" sz="2400" dirty="0" err="1" smtClean="0">
                <a:solidFill>
                  <a:schemeClr val="tx2">
                    <a:lumMod val="75000"/>
                  </a:schemeClr>
                </a:solidFill>
              </a:rPr>
              <a:t>dan</a:t>
            </a:r>
            <a:r>
              <a:rPr lang="en-US" sz="2400" dirty="0" smtClean="0">
                <a:solidFill>
                  <a:schemeClr val="tx2">
                    <a:lumMod val="75000"/>
                  </a:schemeClr>
                </a:solidFill>
              </a:rPr>
              <a:t> </a:t>
            </a:r>
            <a:r>
              <a:rPr lang="en-US" sz="2400" dirty="0" err="1" smtClean="0">
                <a:solidFill>
                  <a:schemeClr val="tx2">
                    <a:lumMod val="75000"/>
                  </a:schemeClr>
                </a:solidFill>
              </a:rPr>
              <a:t>kinerja</a:t>
            </a:r>
            <a:r>
              <a:rPr lang="en-US" sz="2400" dirty="0" smtClean="0">
                <a:solidFill>
                  <a:schemeClr val="tx2">
                    <a:lumMod val="75000"/>
                  </a:schemeClr>
                </a:solidFill>
              </a:rPr>
              <a:t> </a:t>
            </a:r>
            <a:r>
              <a:rPr lang="en-US" sz="2400" dirty="0" err="1" smtClean="0">
                <a:solidFill>
                  <a:schemeClr val="tx2">
                    <a:lumMod val="75000"/>
                  </a:schemeClr>
                </a:solidFill>
              </a:rPr>
              <a:t>suatu</a:t>
            </a:r>
            <a:r>
              <a:rPr lang="en-US" sz="2400" dirty="0" smtClean="0">
                <a:solidFill>
                  <a:schemeClr val="tx2">
                    <a:lumMod val="75000"/>
                  </a:schemeClr>
                </a:solidFill>
              </a:rPr>
              <a:t> </a:t>
            </a:r>
            <a:r>
              <a:rPr lang="en-US" sz="2400" dirty="0" err="1" smtClean="0">
                <a:solidFill>
                  <a:schemeClr val="tx2">
                    <a:lumMod val="75000"/>
                  </a:schemeClr>
                </a:solidFill>
              </a:rPr>
              <a:t>perusahaan</a:t>
            </a:r>
            <a:r>
              <a:rPr lang="en-US" sz="2400" dirty="0" smtClean="0">
                <a:solidFill>
                  <a:schemeClr val="tx2">
                    <a:lumMod val="75000"/>
                  </a:schemeClr>
                </a:solidFill>
              </a:rPr>
              <a:t>, </a:t>
            </a:r>
            <a:r>
              <a:rPr lang="en-US" sz="2400" dirty="0" err="1" smtClean="0">
                <a:solidFill>
                  <a:schemeClr val="tx2">
                    <a:lumMod val="75000"/>
                  </a:schemeClr>
                </a:solidFill>
              </a:rPr>
              <a:t>misalnya</a:t>
            </a:r>
            <a:r>
              <a:rPr lang="en-US" sz="2400" dirty="0" smtClean="0">
                <a:solidFill>
                  <a:schemeClr val="tx2">
                    <a:lumMod val="75000"/>
                  </a:schemeClr>
                </a:solidFill>
              </a:rPr>
              <a:t> </a:t>
            </a:r>
            <a:r>
              <a:rPr lang="en-US" sz="2400" dirty="0" err="1" smtClean="0">
                <a:solidFill>
                  <a:schemeClr val="tx2">
                    <a:lumMod val="75000"/>
                  </a:schemeClr>
                </a:solidFill>
              </a:rPr>
              <a:t>manajer</a:t>
            </a:r>
            <a:r>
              <a:rPr lang="en-US" sz="2400" dirty="0" smtClean="0">
                <a:solidFill>
                  <a:schemeClr val="tx2">
                    <a:lumMod val="75000"/>
                  </a:schemeClr>
                </a:solidFill>
              </a:rPr>
              <a:t> </a:t>
            </a:r>
            <a:r>
              <a:rPr lang="en-US" sz="2400" dirty="0" err="1" smtClean="0">
                <a:solidFill>
                  <a:schemeClr val="tx2">
                    <a:lumMod val="75000"/>
                  </a:schemeClr>
                </a:solidFill>
              </a:rPr>
              <a:t>dapat</a:t>
            </a:r>
            <a:r>
              <a:rPr lang="en-US" sz="2400" dirty="0" smtClean="0">
                <a:solidFill>
                  <a:schemeClr val="tx2">
                    <a:lumMod val="75000"/>
                  </a:schemeClr>
                </a:solidFill>
              </a:rPr>
              <a:t> </a:t>
            </a:r>
            <a:r>
              <a:rPr lang="en-US" sz="2400" dirty="0" err="1" smtClean="0">
                <a:solidFill>
                  <a:schemeClr val="tx2">
                    <a:lumMod val="75000"/>
                  </a:schemeClr>
                </a:solidFill>
              </a:rPr>
              <a:t>mengambil</a:t>
            </a:r>
            <a:r>
              <a:rPr lang="en-US" sz="2400" dirty="0" smtClean="0">
                <a:solidFill>
                  <a:schemeClr val="tx2">
                    <a:lumMod val="75000"/>
                  </a:schemeClr>
                </a:solidFill>
              </a:rPr>
              <a:t> </a:t>
            </a:r>
            <a:r>
              <a:rPr lang="en-US" sz="2400" dirty="0" err="1" smtClean="0">
                <a:solidFill>
                  <a:schemeClr val="tx2">
                    <a:lumMod val="75000"/>
                  </a:schemeClr>
                </a:solidFill>
              </a:rPr>
              <a:t>keputusan</a:t>
            </a:r>
            <a:r>
              <a:rPr lang="en-US" sz="2400" dirty="0" smtClean="0">
                <a:solidFill>
                  <a:schemeClr val="tx2">
                    <a:lumMod val="75000"/>
                  </a:schemeClr>
                </a:solidFill>
              </a:rPr>
              <a:t> </a:t>
            </a:r>
            <a:r>
              <a:rPr lang="en-US" sz="2400" dirty="0" err="1" smtClean="0">
                <a:solidFill>
                  <a:schemeClr val="tx2">
                    <a:lumMod val="75000"/>
                  </a:schemeClr>
                </a:solidFill>
              </a:rPr>
              <a:t>operasional</a:t>
            </a:r>
            <a:r>
              <a:rPr lang="en-US" sz="2400" dirty="0" smtClean="0">
                <a:solidFill>
                  <a:schemeClr val="tx2">
                    <a:lumMod val="75000"/>
                  </a:schemeClr>
                </a:solidFill>
              </a:rPr>
              <a:t> yang </a:t>
            </a:r>
            <a:r>
              <a:rPr lang="en-US" sz="2400" dirty="0" err="1" smtClean="0">
                <a:solidFill>
                  <a:schemeClr val="tx2">
                    <a:lumMod val="75000"/>
                  </a:schemeClr>
                </a:solidFill>
              </a:rPr>
              <a:t>tidak</a:t>
            </a:r>
            <a:r>
              <a:rPr lang="en-US" sz="2400" dirty="0" smtClean="0">
                <a:solidFill>
                  <a:schemeClr val="tx2">
                    <a:lumMod val="75000"/>
                  </a:schemeClr>
                </a:solidFill>
              </a:rPr>
              <a:t> </a:t>
            </a:r>
            <a:r>
              <a:rPr lang="en-US" sz="2400" dirty="0" err="1" smtClean="0">
                <a:solidFill>
                  <a:schemeClr val="tx2">
                    <a:lumMod val="75000"/>
                  </a:schemeClr>
                </a:solidFill>
              </a:rPr>
              <a:t>efisien</a:t>
            </a:r>
            <a:r>
              <a:rPr lang="en-US" sz="2400" dirty="0" smtClean="0">
                <a:solidFill>
                  <a:schemeClr val="tx2">
                    <a:lumMod val="75000"/>
                  </a:schemeClr>
                </a:solidFill>
              </a:rPr>
              <a:t> </a:t>
            </a:r>
            <a:r>
              <a:rPr lang="en-US" sz="2400" dirty="0" err="1" smtClean="0">
                <a:solidFill>
                  <a:schemeClr val="tx2">
                    <a:lumMod val="75000"/>
                  </a:schemeClr>
                </a:solidFill>
              </a:rPr>
              <a:t>jika</a:t>
            </a:r>
            <a:r>
              <a:rPr lang="en-US" sz="2400" dirty="0" smtClean="0">
                <a:solidFill>
                  <a:schemeClr val="tx2">
                    <a:lumMod val="75000"/>
                  </a:schemeClr>
                </a:solidFill>
              </a:rPr>
              <a:t> </a:t>
            </a:r>
            <a:r>
              <a:rPr lang="en-US" sz="2400" dirty="0" err="1" smtClean="0">
                <a:solidFill>
                  <a:schemeClr val="tx2">
                    <a:lumMod val="75000"/>
                  </a:schemeClr>
                </a:solidFill>
              </a:rPr>
              <a:t>ia</a:t>
            </a:r>
            <a:r>
              <a:rPr lang="en-US" sz="2400" dirty="0" smtClean="0">
                <a:solidFill>
                  <a:schemeClr val="tx2">
                    <a:lumMod val="75000"/>
                  </a:schemeClr>
                </a:solidFill>
              </a:rPr>
              <a:t> </a:t>
            </a:r>
            <a:r>
              <a:rPr lang="en-US" sz="2400" dirty="0" err="1" smtClean="0">
                <a:solidFill>
                  <a:schemeClr val="tx2">
                    <a:lumMod val="75000"/>
                  </a:schemeClr>
                </a:solidFill>
              </a:rPr>
              <a:t>tidak</a:t>
            </a:r>
            <a:r>
              <a:rPr lang="en-US" sz="2400" dirty="0" smtClean="0">
                <a:solidFill>
                  <a:schemeClr val="tx2">
                    <a:lumMod val="75000"/>
                  </a:schemeClr>
                </a:solidFill>
              </a:rPr>
              <a:t> </a:t>
            </a:r>
            <a:r>
              <a:rPr lang="en-US" sz="2400" dirty="0" err="1" smtClean="0">
                <a:solidFill>
                  <a:schemeClr val="tx2">
                    <a:lumMod val="75000"/>
                  </a:schemeClr>
                </a:solidFill>
              </a:rPr>
              <a:t>memahami</a:t>
            </a:r>
            <a:r>
              <a:rPr lang="en-US" sz="2400" dirty="0" smtClean="0">
                <a:solidFill>
                  <a:schemeClr val="tx2">
                    <a:lumMod val="75000"/>
                  </a:schemeClr>
                </a:solidFill>
              </a:rPr>
              <a:t> </a:t>
            </a:r>
            <a:r>
              <a:rPr lang="en-US" sz="2400" dirty="0" err="1" smtClean="0">
                <a:solidFill>
                  <a:schemeClr val="tx2">
                    <a:lumMod val="75000"/>
                  </a:schemeClr>
                </a:solidFill>
              </a:rPr>
              <a:t>pegaruh</a:t>
            </a:r>
            <a:r>
              <a:rPr lang="en-US" sz="2400" dirty="0" smtClean="0">
                <a:solidFill>
                  <a:schemeClr val="tx2">
                    <a:lumMod val="75000"/>
                  </a:schemeClr>
                </a:solidFill>
              </a:rPr>
              <a:t> </a:t>
            </a:r>
            <a:r>
              <a:rPr lang="en-US" sz="2400" dirty="0" err="1" smtClean="0">
                <a:solidFill>
                  <a:schemeClr val="tx2">
                    <a:lumMod val="75000"/>
                  </a:schemeClr>
                </a:solidFill>
              </a:rPr>
              <a:t>inflasi</a:t>
            </a:r>
            <a:r>
              <a:rPr lang="en-US" sz="2400" dirty="0" smtClean="0">
                <a:solidFill>
                  <a:schemeClr val="tx2">
                    <a:lumMod val="75000"/>
                  </a:schemeClr>
                </a:solidFill>
              </a:rPr>
              <a:t>. </a:t>
            </a:r>
          </a:p>
          <a:p>
            <a:pPr marL="514350" indent="-514350" algn="just">
              <a:buNone/>
            </a:pPr>
            <a:r>
              <a:rPr lang="en-US" sz="2400" dirty="0" smtClean="0">
                <a:solidFill>
                  <a:schemeClr val="tx2">
                    <a:lumMod val="75000"/>
                  </a:schemeClr>
                </a:solidFill>
              </a:rPr>
              <a:t>	</a:t>
            </a:r>
            <a:r>
              <a:rPr lang="en-US" sz="2400" dirty="0" err="1" smtClean="0">
                <a:solidFill>
                  <a:schemeClr val="tx2">
                    <a:lumMod val="75000"/>
                  </a:schemeClr>
                </a:solidFill>
              </a:rPr>
              <a:t>Dalam</a:t>
            </a:r>
            <a:r>
              <a:rPr lang="en-US" sz="2400" dirty="0" smtClean="0">
                <a:solidFill>
                  <a:schemeClr val="tx2">
                    <a:lumMod val="75000"/>
                  </a:schemeClr>
                </a:solidFill>
              </a:rPr>
              <a:t> </a:t>
            </a:r>
            <a:r>
              <a:rPr lang="en-US" sz="2400" dirty="0" err="1" smtClean="0">
                <a:solidFill>
                  <a:schemeClr val="tx2">
                    <a:lumMod val="75000"/>
                  </a:schemeClr>
                </a:solidFill>
              </a:rPr>
              <a:t>kaitan</a:t>
            </a:r>
            <a:r>
              <a:rPr lang="en-US" sz="2400" dirty="0" smtClean="0">
                <a:solidFill>
                  <a:schemeClr val="tx2">
                    <a:lumMod val="75000"/>
                  </a:schemeClr>
                </a:solidFill>
              </a:rPr>
              <a:t> </a:t>
            </a:r>
            <a:r>
              <a:rPr lang="en-US" sz="2400" dirty="0" err="1" smtClean="0">
                <a:solidFill>
                  <a:schemeClr val="tx2">
                    <a:lumMod val="75000"/>
                  </a:schemeClr>
                </a:solidFill>
              </a:rPr>
              <a:t>dengan</a:t>
            </a:r>
            <a:r>
              <a:rPr lang="en-US" sz="2400" dirty="0" smtClean="0">
                <a:solidFill>
                  <a:schemeClr val="tx2">
                    <a:lumMod val="75000"/>
                  </a:schemeClr>
                </a:solidFill>
              </a:rPr>
              <a:t> </a:t>
            </a:r>
            <a:r>
              <a:rPr lang="en-US" sz="2400" dirty="0" err="1" smtClean="0">
                <a:solidFill>
                  <a:schemeClr val="tx2">
                    <a:lumMod val="75000"/>
                  </a:schemeClr>
                </a:solidFill>
              </a:rPr>
              <a:t>posisi</a:t>
            </a:r>
            <a:r>
              <a:rPr lang="en-US" sz="2400" dirty="0" smtClean="0">
                <a:solidFill>
                  <a:schemeClr val="tx2">
                    <a:lumMod val="75000"/>
                  </a:schemeClr>
                </a:solidFill>
              </a:rPr>
              <a:t> </a:t>
            </a:r>
            <a:r>
              <a:rPr lang="en-US" sz="2400" dirty="0" err="1" smtClean="0">
                <a:solidFill>
                  <a:schemeClr val="tx2">
                    <a:lumMod val="75000"/>
                  </a:schemeClr>
                </a:solidFill>
              </a:rPr>
              <a:t>keuangan</a:t>
            </a:r>
            <a:r>
              <a:rPr lang="en-US" sz="2400" dirty="0" smtClean="0">
                <a:solidFill>
                  <a:schemeClr val="tx2">
                    <a:lumMod val="75000"/>
                  </a:schemeClr>
                </a:solidFill>
              </a:rPr>
              <a:t>, asset </a:t>
            </a:r>
            <a:r>
              <a:rPr lang="en-US" sz="2400" dirty="0" err="1" smtClean="0">
                <a:solidFill>
                  <a:schemeClr val="tx2">
                    <a:lumMod val="75000"/>
                  </a:schemeClr>
                </a:solidFill>
              </a:rPr>
              <a:t>keuangan</a:t>
            </a:r>
            <a:r>
              <a:rPr lang="en-US" sz="2400" dirty="0" smtClean="0">
                <a:solidFill>
                  <a:schemeClr val="tx2">
                    <a:lumMod val="75000"/>
                  </a:schemeClr>
                </a:solidFill>
              </a:rPr>
              <a:t> </a:t>
            </a:r>
            <a:r>
              <a:rPr lang="en-US" sz="2400" dirty="0" err="1" smtClean="0">
                <a:solidFill>
                  <a:schemeClr val="tx2">
                    <a:lumMod val="75000"/>
                  </a:schemeClr>
                </a:solidFill>
              </a:rPr>
              <a:t>akan</a:t>
            </a:r>
            <a:r>
              <a:rPr lang="en-US" sz="2400" dirty="0" smtClean="0">
                <a:solidFill>
                  <a:schemeClr val="tx2">
                    <a:lumMod val="75000"/>
                  </a:schemeClr>
                </a:solidFill>
              </a:rPr>
              <a:t> </a:t>
            </a:r>
            <a:r>
              <a:rPr lang="en-US" sz="2400" dirty="0" err="1" smtClean="0">
                <a:solidFill>
                  <a:schemeClr val="tx2">
                    <a:lumMod val="75000"/>
                  </a:schemeClr>
                </a:solidFill>
              </a:rPr>
              <a:t>berkurang</a:t>
            </a:r>
            <a:r>
              <a:rPr lang="en-US" sz="2400" dirty="0" smtClean="0">
                <a:solidFill>
                  <a:schemeClr val="tx2">
                    <a:lumMod val="75000"/>
                  </a:schemeClr>
                </a:solidFill>
              </a:rPr>
              <a:t> </a:t>
            </a:r>
            <a:r>
              <a:rPr lang="en-US" sz="2400" dirty="0" err="1" smtClean="0">
                <a:solidFill>
                  <a:schemeClr val="tx2">
                    <a:lumMod val="75000"/>
                  </a:schemeClr>
                </a:solidFill>
              </a:rPr>
              <a:t>nilainya</a:t>
            </a:r>
            <a:r>
              <a:rPr lang="en-US" sz="2400" dirty="0" smtClean="0">
                <a:solidFill>
                  <a:schemeClr val="tx2">
                    <a:lumMod val="75000"/>
                  </a:schemeClr>
                </a:solidFill>
              </a:rPr>
              <a:t> </a:t>
            </a:r>
            <a:r>
              <a:rPr lang="en-US" sz="2400" dirty="0" err="1" smtClean="0">
                <a:solidFill>
                  <a:schemeClr val="tx2">
                    <a:lumMod val="75000"/>
                  </a:schemeClr>
                </a:solidFill>
              </a:rPr>
              <a:t>selama</a:t>
            </a:r>
            <a:r>
              <a:rPr lang="en-US" sz="2400" dirty="0" smtClean="0">
                <a:solidFill>
                  <a:schemeClr val="tx2">
                    <a:lumMod val="75000"/>
                  </a:schemeClr>
                </a:solidFill>
              </a:rPr>
              <a:t> </a:t>
            </a:r>
            <a:r>
              <a:rPr lang="en-US" sz="2400" dirty="0" err="1" smtClean="0">
                <a:solidFill>
                  <a:schemeClr val="tx2">
                    <a:lumMod val="75000"/>
                  </a:schemeClr>
                </a:solidFill>
              </a:rPr>
              <a:t>inflasi</a:t>
            </a:r>
            <a:r>
              <a:rPr lang="en-US" sz="2400" dirty="0" smtClean="0">
                <a:solidFill>
                  <a:schemeClr val="tx2">
                    <a:lumMod val="75000"/>
                  </a:schemeClr>
                </a:solidFill>
              </a:rPr>
              <a:t> </a:t>
            </a:r>
            <a:r>
              <a:rPr lang="en-US" sz="2400" dirty="0" err="1" smtClean="0">
                <a:solidFill>
                  <a:schemeClr val="tx2">
                    <a:lumMod val="75000"/>
                  </a:schemeClr>
                </a:solidFill>
              </a:rPr>
              <a:t>karena</a:t>
            </a:r>
            <a:r>
              <a:rPr lang="en-US" sz="2400" dirty="0" smtClean="0">
                <a:solidFill>
                  <a:schemeClr val="tx2">
                    <a:lumMod val="75000"/>
                  </a:schemeClr>
                </a:solidFill>
              </a:rPr>
              <a:t> </a:t>
            </a:r>
            <a:r>
              <a:rPr lang="en-US" sz="2400" dirty="0" err="1" smtClean="0">
                <a:solidFill>
                  <a:schemeClr val="tx2">
                    <a:lumMod val="75000"/>
                  </a:schemeClr>
                </a:solidFill>
              </a:rPr>
              <a:t>berkurangnya</a:t>
            </a:r>
            <a:r>
              <a:rPr lang="en-US" sz="2400" dirty="0" smtClean="0">
                <a:solidFill>
                  <a:schemeClr val="tx2">
                    <a:lumMod val="75000"/>
                  </a:schemeClr>
                </a:solidFill>
              </a:rPr>
              <a:t> </a:t>
            </a:r>
            <a:r>
              <a:rPr lang="en-US" sz="2400" dirty="0" err="1" smtClean="0">
                <a:solidFill>
                  <a:schemeClr val="tx2">
                    <a:lumMod val="75000"/>
                  </a:schemeClr>
                </a:solidFill>
              </a:rPr>
              <a:t>daya</a:t>
            </a:r>
            <a:r>
              <a:rPr lang="en-US" sz="2400" dirty="0" smtClean="0">
                <a:solidFill>
                  <a:schemeClr val="tx2">
                    <a:lumMod val="75000"/>
                  </a:schemeClr>
                </a:solidFill>
              </a:rPr>
              <a:t> </a:t>
            </a:r>
            <a:r>
              <a:rPr lang="en-US" sz="2400" dirty="0" err="1" smtClean="0">
                <a:solidFill>
                  <a:schemeClr val="tx2">
                    <a:lumMod val="75000"/>
                  </a:schemeClr>
                </a:solidFill>
              </a:rPr>
              <a:t>beli</a:t>
            </a:r>
            <a:r>
              <a:rPr lang="en-US" sz="2400" dirty="0" smtClean="0">
                <a:solidFill>
                  <a:schemeClr val="tx2">
                    <a:lumMod val="75000"/>
                  </a:schemeClr>
                </a:solidFill>
              </a:rPr>
              <a:t>. </a:t>
            </a:r>
            <a:r>
              <a:rPr lang="en-US" sz="2400" dirty="0" err="1" smtClean="0">
                <a:solidFill>
                  <a:schemeClr val="tx2">
                    <a:lumMod val="75000"/>
                  </a:schemeClr>
                </a:solidFill>
              </a:rPr>
              <a:t>Oleh</a:t>
            </a:r>
            <a:r>
              <a:rPr lang="en-US" sz="2400" dirty="0" smtClean="0">
                <a:solidFill>
                  <a:schemeClr val="tx2">
                    <a:lumMod val="75000"/>
                  </a:schemeClr>
                </a:solidFill>
              </a:rPr>
              <a:t> </a:t>
            </a:r>
            <a:r>
              <a:rPr lang="en-US" sz="2400" dirty="0" err="1" smtClean="0">
                <a:solidFill>
                  <a:schemeClr val="tx2">
                    <a:lumMod val="75000"/>
                  </a:schemeClr>
                </a:solidFill>
              </a:rPr>
              <a:t>karena</a:t>
            </a:r>
            <a:r>
              <a:rPr lang="en-US" sz="2400" dirty="0" smtClean="0">
                <a:solidFill>
                  <a:schemeClr val="tx2">
                    <a:lumMod val="75000"/>
                  </a:schemeClr>
                </a:solidFill>
              </a:rPr>
              <a:t> </a:t>
            </a:r>
            <a:r>
              <a:rPr lang="en-US" sz="2400" dirty="0" err="1" smtClean="0">
                <a:solidFill>
                  <a:schemeClr val="tx2">
                    <a:lumMod val="75000"/>
                  </a:schemeClr>
                </a:solidFill>
              </a:rPr>
              <a:t>itu</a:t>
            </a:r>
            <a:r>
              <a:rPr lang="en-US" sz="2400" dirty="0" smtClean="0">
                <a:solidFill>
                  <a:schemeClr val="tx2">
                    <a:lumMod val="75000"/>
                  </a:schemeClr>
                </a:solidFill>
              </a:rPr>
              <a:t>, </a:t>
            </a:r>
            <a:r>
              <a:rPr lang="en-US" sz="2400" dirty="0" err="1" smtClean="0">
                <a:solidFill>
                  <a:schemeClr val="tx2">
                    <a:lumMod val="75000"/>
                  </a:schemeClr>
                </a:solidFill>
              </a:rPr>
              <a:t>diperkenalkan</a:t>
            </a:r>
            <a:r>
              <a:rPr lang="en-US" sz="2400" dirty="0" smtClean="0">
                <a:solidFill>
                  <a:schemeClr val="tx2">
                    <a:lumMod val="75000"/>
                  </a:schemeClr>
                </a:solidFill>
              </a:rPr>
              <a:t> </a:t>
            </a:r>
            <a:r>
              <a:rPr lang="en-US" sz="2400" dirty="0" err="1" smtClean="0">
                <a:solidFill>
                  <a:schemeClr val="tx2">
                    <a:lumMod val="75000"/>
                  </a:schemeClr>
                </a:solidFill>
              </a:rPr>
              <a:t>alternatif</a:t>
            </a:r>
            <a:r>
              <a:rPr lang="en-US" sz="2400" dirty="0" smtClean="0">
                <a:solidFill>
                  <a:schemeClr val="tx2">
                    <a:lumMod val="75000"/>
                  </a:schemeClr>
                </a:solidFill>
              </a:rPr>
              <a:t> </a:t>
            </a:r>
            <a:r>
              <a:rPr lang="en-US" sz="2400" dirty="0" err="1" smtClean="0">
                <a:solidFill>
                  <a:schemeClr val="tx2">
                    <a:lumMod val="75000"/>
                  </a:schemeClr>
                </a:solidFill>
              </a:rPr>
              <a:t>sistem</a:t>
            </a:r>
            <a:r>
              <a:rPr lang="en-US" sz="2400" dirty="0" smtClean="0">
                <a:solidFill>
                  <a:schemeClr val="tx2">
                    <a:lumMod val="75000"/>
                  </a:schemeClr>
                </a:solidFill>
              </a:rPr>
              <a:t> </a:t>
            </a:r>
            <a:r>
              <a:rPr lang="en-US" sz="2400" dirty="0" err="1" smtClean="0">
                <a:solidFill>
                  <a:schemeClr val="tx2">
                    <a:lumMod val="75000"/>
                  </a:schemeClr>
                </a:solidFill>
              </a:rPr>
              <a:t>akuntansi</a:t>
            </a:r>
            <a:r>
              <a:rPr lang="en-US" sz="2400" dirty="0" smtClean="0">
                <a:solidFill>
                  <a:schemeClr val="tx2">
                    <a:lumMod val="75000"/>
                  </a:schemeClr>
                </a:solidFill>
              </a:rPr>
              <a:t> </a:t>
            </a:r>
            <a:r>
              <a:rPr lang="en-US" sz="2400" dirty="0" err="1" smtClean="0">
                <a:solidFill>
                  <a:schemeClr val="tx2">
                    <a:lumMod val="75000"/>
                  </a:schemeClr>
                </a:solidFill>
              </a:rPr>
              <a:t>inflasi</a:t>
            </a:r>
            <a:r>
              <a:rPr lang="en-US" sz="2400" dirty="0" smtClean="0">
                <a:solidFill>
                  <a:schemeClr val="tx2">
                    <a:lumMod val="75000"/>
                  </a:schemeClr>
                </a:solidFill>
              </a:rPr>
              <a:t>, </a:t>
            </a:r>
            <a:r>
              <a:rPr lang="en-US" sz="2400" dirty="0" err="1" smtClean="0">
                <a:solidFill>
                  <a:schemeClr val="tx2">
                    <a:lumMod val="75000"/>
                  </a:schemeClr>
                </a:solidFill>
              </a:rPr>
              <a:t>yaitu</a:t>
            </a:r>
            <a:r>
              <a:rPr lang="en-US" sz="2400" dirty="0" smtClean="0">
                <a:solidFill>
                  <a:schemeClr val="tx2">
                    <a:lumMod val="75000"/>
                  </a:schemeClr>
                </a:solidFill>
              </a:rPr>
              <a:t> </a:t>
            </a:r>
            <a:r>
              <a:rPr lang="en-US" sz="2400" i="1" dirty="0" smtClean="0">
                <a:solidFill>
                  <a:schemeClr val="tx2">
                    <a:lumMod val="75000"/>
                  </a:schemeClr>
                </a:solidFill>
              </a:rPr>
              <a:t>general purchasing power accounting </a:t>
            </a:r>
            <a:r>
              <a:rPr lang="en-US" sz="2400" dirty="0" err="1" smtClean="0">
                <a:solidFill>
                  <a:schemeClr val="tx2">
                    <a:lumMod val="75000"/>
                  </a:schemeClr>
                </a:solidFill>
              </a:rPr>
              <a:t>dan</a:t>
            </a:r>
            <a:r>
              <a:rPr lang="en-US" sz="2400" dirty="0" smtClean="0">
                <a:solidFill>
                  <a:schemeClr val="tx2">
                    <a:lumMod val="75000"/>
                  </a:schemeClr>
                </a:solidFill>
              </a:rPr>
              <a:t> </a:t>
            </a:r>
            <a:r>
              <a:rPr lang="en-US" sz="2400" i="1" dirty="0" smtClean="0">
                <a:solidFill>
                  <a:schemeClr val="tx2">
                    <a:lumMod val="75000"/>
                  </a:schemeClr>
                </a:solidFill>
              </a:rPr>
              <a:t>current value accounting.</a:t>
            </a:r>
            <a:endParaRPr lang="en-US" dirty="0">
              <a:solidFill>
                <a:schemeClr val="tx2">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en-US" sz="3200" b="1" dirty="0" err="1" smtClean="0"/>
              <a:t>Alternatif</a:t>
            </a:r>
            <a:r>
              <a:rPr lang="en-US" sz="3200" b="1" dirty="0" smtClean="0"/>
              <a:t> </a:t>
            </a:r>
            <a:r>
              <a:rPr lang="en-US" sz="3200" b="1" dirty="0" err="1" smtClean="0"/>
              <a:t>Pengukuran</a:t>
            </a:r>
            <a:r>
              <a:rPr lang="en-US" sz="3200" b="1" dirty="0" smtClean="0"/>
              <a:t> </a:t>
            </a:r>
            <a:r>
              <a:rPr lang="en-US" sz="3200" b="1" dirty="0" err="1" smtClean="0"/>
              <a:t>Akuntansi</a:t>
            </a:r>
            <a:endParaRPr lang="en-US" sz="3200" dirty="0"/>
          </a:p>
        </p:txBody>
      </p:sp>
      <p:sp>
        <p:nvSpPr>
          <p:cNvPr id="3" name="Content Placeholder 2"/>
          <p:cNvSpPr>
            <a:spLocks noGrp="1"/>
          </p:cNvSpPr>
          <p:nvPr>
            <p:ph idx="1"/>
          </p:nvPr>
        </p:nvSpPr>
        <p:spPr>
          <a:xfrm>
            <a:off x="457200" y="1295400"/>
            <a:ext cx="8001000" cy="5029200"/>
          </a:xfrm>
        </p:spPr>
        <p:txBody>
          <a:bodyPr>
            <a:normAutofit/>
          </a:bodyPr>
          <a:lstStyle/>
          <a:p>
            <a:pPr>
              <a:buNone/>
            </a:pPr>
            <a:r>
              <a:rPr lang="en-US" sz="2000" b="1" i="1" dirty="0" smtClean="0">
                <a:solidFill>
                  <a:schemeClr val="tx2">
                    <a:lumMod val="75000"/>
                  </a:schemeClr>
                </a:solidFill>
              </a:rPr>
              <a:t>1.   General Purchasing Power</a:t>
            </a:r>
            <a:r>
              <a:rPr lang="en-US" sz="2000" b="1" dirty="0" smtClean="0">
                <a:solidFill>
                  <a:schemeClr val="tx2">
                    <a:lumMod val="75000"/>
                  </a:schemeClr>
                </a:solidFill>
              </a:rPr>
              <a:t> (</a:t>
            </a:r>
            <a:r>
              <a:rPr lang="en-US" sz="2000" b="1" dirty="0" err="1" smtClean="0">
                <a:solidFill>
                  <a:schemeClr val="tx2">
                    <a:lumMod val="75000"/>
                  </a:schemeClr>
                </a:solidFill>
              </a:rPr>
              <a:t>Akuntansi</a:t>
            </a:r>
            <a:r>
              <a:rPr lang="en-US" sz="2000" b="1" dirty="0" smtClean="0">
                <a:solidFill>
                  <a:schemeClr val="tx2">
                    <a:lumMod val="75000"/>
                  </a:schemeClr>
                </a:solidFill>
              </a:rPr>
              <a:t> </a:t>
            </a:r>
            <a:r>
              <a:rPr lang="en-US" sz="2000" b="1" dirty="0" err="1" smtClean="0">
                <a:solidFill>
                  <a:schemeClr val="tx2">
                    <a:lumMod val="75000"/>
                  </a:schemeClr>
                </a:solidFill>
              </a:rPr>
              <a:t>Daya</a:t>
            </a:r>
            <a:r>
              <a:rPr lang="en-US" sz="2000" b="1" dirty="0" smtClean="0">
                <a:solidFill>
                  <a:schemeClr val="tx2">
                    <a:lumMod val="75000"/>
                  </a:schemeClr>
                </a:solidFill>
              </a:rPr>
              <a:t> </a:t>
            </a:r>
            <a:r>
              <a:rPr lang="en-US" sz="2000" b="1" dirty="0" err="1" smtClean="0">
                <a:solidFill>
                  <a:schemeClr val="tx2">
                    <a:lumMod val="75000"/>
                  </a:schemeClr>
                </a:solidFill>
              </a:rPr>
              <a:t>Beli</a:t>
            </a:r>
            <a:r>
              <a:rPr lang="en-US" sz="2000" b="1" dirty="0" smtClean="0">
                <a:solidFill>
                  <a:schemeClr val="tx2">
                    <a:lumMod val="75000"/>
                  </a:schemeClr>
                </a:solidFill>
              </a:rPr>
              <a:t> </a:t>
            </a:r>
            <a:r>
              <a:rPr lang="en-US" sz="2000" b="1" dirty="0" err="1" smtClean="0">
                <a:solidFill>
                  <a:schemeClr val="tx2">
                    <a:lumMod val="75000"/>
                  </a:schemeClr>
                </a:solidFill>
              </a:rPr>
              <a:t>Umum</a:t>
            </a:r>
            <a:r>
              <a:rPr lang="en-US" sz="2000" b="1" dirty="0" smtClean="0">
                <a:solidFill>
                  <a:schemeClr val="tx2">
                    <a:lumMod val="75000"/>
                  </a:schemeClr>
                </a:solidFill>
              </a:rPr>
              <a:t>)</a:t>
            </a:r>
            <a:endParaRPr lang="en-US" sz="2000" dirty="0" smtClean="0">
              <a:solidFill>
                <a:schemeClr val="tx2">
                  <a:lumMod val="75000"/>
                </a:schemeClr>
              </a:solidFill>
            </a:endParaRPr>
          </a:p>
          <a:p>
            <a:pPr algn="just">
              <a:buFontTx/>
              <a:buChar char="-"/>
            </a:pPr>
            <a:r>
              <a:rPr lang="en-US" sz="2000" i="1" dirty="0" smtClean="0">
                <a:solidFill>
                  <a:schemeClr val="tx2">
                    <a:lumMod val="75000"/>
                  </a:schemeClr>
                </a:solidFill>
              </a:rPr>
              <a:t>General purchasing power accounting</a:t>
            </a:r>
            <a:r>
              <a:rPr lang="en-US" sz="2000" dirty="0" smtClean="0">
                <a:solidFill>
                  <a:schemeClr val="tx2">
                    <a:lumMod val="75000"/>
                  </a:schemeClr>
                </a:solidFill>
              </a:rPr>
              <a:t> </a:t>
            </a:r>
            <a:r>
              <a:rPr lang="en-US" sz="2000" dirty="0" err="1" smtClean="0">
                <a:solidFill>
                  <a:schemeClr val="tx2">
                    <a:lumMod val="75000"/>
                  </a:schemeClr>
                </a:solidFill>
              </a:rPr>
              <a:t>meliputi</a:t>
            </a:r>
            <a:r>
              <a:rPr lang="en-US" sz="2000" dirty="0" smtClean="0">
                <a:solidFill>
                  <a:schemeClr val="tx2">
                    <a:lumMod val="75000"/>
                  </a:schemeClr>
                </a:solidFill>
              </a:rPr>
              <a:t> </a:t>
            </a:r>
            <a:r>
              <a:rPr lang="en-US" sz="2000" dirty="0" err="1" smtClean="0">
                <a:solidFill>
                  <a:schemeClr val="tx2">
                    <a:lumMod val="75000"/>
                  </a:schemeClr>
                </a:solidFill>
              </a:rPr>
              <a:t>semua</a:t>
            </a:r>
            <a:r>
              <a:rPr lang="en-US" sz="2000" dirty="0" smtClean="0">
                <a:solidFill>
                  <a:schemeClr val="tx2">
                    <a:lumMod val="75000"/>
                  </a:schemeClr>
                </a:solidFill>
              </a:rPr>
              <a:t> </a:t>
            </a:r>
            <a:r>
              <a:rPr lang="en-US" sz="2000" dirty="0" err="1" smtClean="0">
                <a:solidFill>
                  <a:schemeClr val="tx2">
                    <a:lumMod val="75000"/>
                  </a:schemeClr>
                </a:solidFill>
              </a:rPr>
              <a:t>sistem</a:t>
            </a:r>
            <a:r>
              <a:rPr lang="en-US" sz="2000" dirty="0" smtClean="0">
                <a:solidFill>
                  <a:schemeClr val="tx2">
                    <a:lumMod val="75000"/>
                  </a:schemeClr>
                </a:solidFill>
              </a:rPr>
              <a:t> yang </a:t>
            </a:r>
            <a:r>
              <a:rPr lang="en-US" sz="2000" dirty="0" err="1" smtClean="0">
                <a:solidFill>
                  <a:schemeClr val="tx2">
                    <a:lumMod val="75000"/>
                  </a:schemeClr>
                </a:solidFill>
              </a:rPr>
              <a:t>dirancang</a:t>
            </a:r>
            <a:r>
              <a:rPr lang="en-US" sz="2000" dirty="0" smtClean="0">
                <a:solidFill>
                  <a:schemeClr val="tx2">
                    <a:lumMod val="75000"/>
                  </a:schemeClr>
                </a:solidFill>
              </a:rPr>
              <a:t> </a:t>
            </a:r>
            <a:r>
              <a:rPr lang="en-US" sz="2000" dirty="0" err="1" smtClean="0">
                <a:solidFill>
                  <a:schemeClr val="tx2">
                    <a:lumMod val="75000"/>
                  </a:schemeClr>
                </a:solidFill>
              </a:rPr>
              <a:t>untuk</a:t>
            </a:r>
            <a:r>
              <a:rPr lang="en-US" sz="2000" dirty="0" smtClean="0">
                <a:solidFill>
                  <a:schemeClr val="tx2">
                    <a:lumMod val="75000"/>
                  </a:schemeClr>
                </a:solidFill>
              </a:rPr>
              <a:t> </a:t>
            </a:r>
            <a:r>
              <a:rPr lang="en-US" sz="2000" dirty="0" err="1" smtClean="0">
                <a:solidFill>
                  <a:schemeClr val="tx2">
                    <a:lumMod val="75000"/>
                  </a:schemeClr>
                </a:solidFill>
              </a:rPr>
              <a:t>menjaga</a:t>
            </a:r>
            <a:r>
              <a:rPr lang="en-US" sz="2000" dirty="0" smtClean="0">
                <a:solidFill>
                  <a:schemeClr val="tx2">
                    <a:lumMod val="75000"/>
                  </a:schemeClr>
                </a:solidFill>
              </a:rPr>
              <a:t> </a:t>
            </a:r>
            <a:r>
              <a:rPr lang="en-US" sz="2000" i="1" dirty="0" smtClean="0">
                <a:solidFill>
                  <a:schemeClr val="tx2">
                    <a:lumMod val="75000"/>
                  </a:schemeClr>
                </a:solidFill>
              </a:rPr>
              <a:t>real purchasing power </a:t>
            </a:r>
            <a:r>
              <a:rPr lang="en-US" sz="2000" dirty="0" err="1" smtClean="0">
                <a:solidFill>
                  <a:schemeClr val="tx2">
                    <a:lumMod val="75000"/>
                  </a:schemeClr>
                </a:solidFill>
              </a:rPr>
              <a:t>dari</a:t>
            </a:r>
            <a:r>
              <a:rPr lang="en-US" sz="2000" dirty="0" smtClean="0">
                <a:solidFill>
                  <a:schemeClr val="tx2">
                    <a:lumMod val="75000"/>
                  </a:schemeClr>
                </a:solidFill>
              </a:rPr>
              <a:t> modal </a:t>
            </a:r>
            <a:r>
              <a:rPr lang="en-US" sz="2000" dirty="0" err="1" smtClean="0">
                <a:solidFill>
                  <a:schemeClr val="tx2">
                    <a:lumMod val="75000"/>
                  </a:schemeClr>
                </a:solidFill>
              </a:rPr>
              <a:t>pemilik</a:t>
            </a:r>
            <a:r>
              <a:rPr lang="en-US" sz="2000" dirty="0" smtClean="0">
                <a:solidFill>
                  <a:schemeClr val="tx2">
                    <a:lumMod val="75000"/>
                  </a:schemeClr>
                </a:solidFill>
              </a:rPr>
              <a:t> </a:t>
            </a:r>
            <a:r>
              <a:rPr lang="en-US" sz="2000" dirty="0" err="1" smtClean="0">
                <a:solidFill>
                  <a:schemeClr val="tx2">
                    <a:lumMod val="75000"/>
                  </a:schemeClr>
                </a:solidFill>
              </a:rPr>
              <a:t>perusahaan</a:t>
            </a:r>
            <a:r>
              <a:rPr lang="en-US" sz="2000" dirty="0" smtClean="0">
                <a:solidFill>
                  <a:schemeClr val="tx2">
                    <a:lumMod val="75000"/>
                  </a:schemeClr>
                </a:solidFill>
              </a:rPr>
              <a:t> </a:t>
            </a:r>
            <a:r>
              <a:rPr lang="en-US" sz="2000" dirty="0" err="1" smtClean="0">
                <a:solidFill>
                  <a:schemeClr val="tx2">
                    <a:lumMod val="75000"/>
                  </a:schemeClr>
                </a:solidFill>
              </a:rPr>
              <a:t>dengan</a:t>
            </a:r>
            <a:r>
              <a:rPr lang="en-US" sz="2000" dirty="0" smtClean="0">
                <a:solidFill>
                  <a:schemeClr val="tx2">
                    <a:lumMod val="75000"/>
                  </a:schemeClr>
                </a:solidFill>
              </a:rPr>
              <a:t> </a:t>
            </a:r>
            <a:r>
              <a:rPr lang="en-US" sz="2000" dirty="0" err="1" smtClean="0">
                <a:solidFill>
                  <a:schemeClr val="tx2">
                    <a:lumMod val="75000"/>
                  </a:schemeClr>
                </a:solidFill>
              </a:rPr>
              <a:t>akuntansi</a:t>
            </a:r>
            <a:r>
              <a:rPr lang="en-US" sz="2000" dirty="0" smtClean="0">
                <a:solidFill>
                  <a:schemeClr val="tx2">
                    <a:lumMod val="75000"/>
                  </a:schemeClr>
                </a:solidFill>
              </a:rPr>
              <a:t> </a:t>
            </a:r>
            <a:r>
              <a:rPr lang="en-US" sz="2000" dirty="0" err="1" smtClean="0">
                <a:solidFill>
                  <a:schemeClr val="tx2">
                    <a:lumMod val="75000"/>
                  </a:schemeClr>
                </a:solidFill>
              </a:rPr>
              <a:t>untuk</a:t>
            </a:r>
            <a:r>
              <a:rPr lang="en-US" sz="2000" dirty="0" smtClean="0">
                <a:solidFill>
                  <a:schemeClr val="tx2">
                    <a:lumMod val="75000"/>
                  </a:schemeClr>
                </a:solidFill>
              </a:rPr>
              <a:t> </a:t>
            </a:r>
            <a:r>
              <a:rPr lang="en-US" sz="2000" dirty="0" err="1" smtClean="0">
                <a:solidFill>
                  <a:schemeClr val="tx2">
                    <a:lumMod val="75000"/>
                  </a:schemeClr>
                </a:solidFill>
              </a:rPr>
              <a:t>perubahan</a:t>
            </a:r>
            <a:r>
              <a:rPr lang="en-US" sz="2000" dirty="0" smtClean="0">
                <a:solidFill>
                  <a:schemeClr val="tx2">
                    <a:lumMod val="75000"/>
                  </a:schemeClr>
                </a:solidFill>
              </a:rPr>
              <a:t> </a:t>
            </a:r>
            <a:r>
              <a:rPr lang="en-US" sz="2000" dirty="0" err="1" smtClean="0">
                <a:solidFill>
                  <a:schemeClr val="tx2">
                    <a:lumMod val="75000"/>
                  </a:schemeClr>
                </a:solidFill>
              </a:rPr>
              <a:t>dalam</a:t>
            </a:r>
            <a:r>
              <a:rPr lang="en-US" sz="2000" dirty="0" smtClean="0">
                <a:solidFill>
                  <a:schemeClr val="tx2">
                    <a:lumMod val="75000"/>
                  </a:schemeClr>
                </a:solidFill>
              </a:rPr>
              <a:t> </a:t>
            </a:r>
            <a:r>
              <a:rPr lang="en-US" sz="2000" dirty="0" err="1" smtClean="0">
                <a:solidFill>
                  <a:schemeClr val="tx2">
                    <a:lumMod val="75000"/>
                  </a:schemeClr>
                </a:solidFill>
              </a:rPr>
              <a:t>tingkat</a:t>
            </a:r>
            <a:r>
              <a:rPr lang="en-US" sz="2000" dirty="0" smtClean="0">
                <a:solidFill>
                  <a:schemeClr val="tx2">
                    <a:lumMod val="75000"/>
                  </a:schemeClr>
                </a:solidFill>
              </a:rPr>
              <a:t> </a:t>
            </a:r>
            <a:r>
              <a:rPr lang="en-US" sz="2000" dirty="0" err="1" smtClean="0">
                <a:solidFill>
                  <a:schemeClr val="tx2">
                    <a:lumMod val="75000"/>
                  </a:schemeClr>
                </a:solidFill>
              </a:rPr>
              <a:t>harga</a:t>
            </a:r>
            <a:r>
              <a:rPr lang="en-US" sz="2000" dirty="0" smtClean="0">
                <a:solidFill>
                  <a:schemeClr val="tx2">
                    <a:lumMod val="75000"/>
                  </a:schemeClr>
                </a:solidFill>
              </a:rPr>
              <a:t>. </a:t>
            </a:r>
            <a:r>
              <a:rPr lang="en-US" sz="2000" dirty="0" err="1" smtClean="0">
                <a:solidFill>
                  <a:schemeClr val="tx2">
                    <a:lumMod val="75000"/>
                  </a:schemeClr>
                </a:solidFill>
              </a:rPr>
              <a:t>Filosofi</a:t>
            </a:r>
            <a:r>
              <a:rPr lang="en-US" sz="2000" dirty="0" smtClean="0">
                <a:solidFill>
                  <a:schemeClr val="tx2">
                    <a:lumMod val="75000"/>
                  </a:schemeClr>
                </a:solidFill>
              </a:rPr>
              <a:t> </a:t>
            </a:r>
            <a:r>
              <a:rPr lang="en-US" sz="2000" dirty="0" err="1" smtClean="0">
                <a:solidFill>
                  <a:schemeClr val="tx2">
                    <a:lumMod val="75000"/>
                  </a:schemeClr>
                </a:solidFill>
              </a:rPr>
              <a:t>utama</a:t>
            </a:r>
            <a:r>
              <a:rPr lang="en-US" sz="2000" dirty="0" smtClean="0">
                <a:solidFill>
                  <a:schemeClr val="tx2">
                    <a:lumMod val="75000"/>
                  </a:schemeClr>
                </a:solidFill>
              </a:rPr>
              <a:t> </a:t>
            </a:r>
            <a:r>
              <a:rPr lang="en-US" sz="2000" dirty="0" err="1" smtClean="0">
                <a:solidFill>
                  <a:schemeClr val="tx2">
                    <a:lumMod val="75000"/>
                  </a:schemeClr>
                </a:solidFill>
              </a:rPr>
              <a:t>adalah</a:t>
            </a:r>
            <a:r>
              <a:rPr lang="en-US" sz="2000" dirty="0" smtClean="0">
                <a:solidFill>
                  <a:schemeClr val="tx2">
                    <a:lumMod val="75000"/>
                  </a:schemeClr>
                </a:solidFill>
              </a:rPr>
              <a:t> </a:t>
            </a:r>
            <a:r>
              <a:rPr lang="en-US" sz="2000" dirty="0" err="1" smtClean="0">
                <a:solidFill>
                  <a:schemeClr val="tx2">
                    <a:lumMod val="75000"/>
                  </a:schemeClr>
                </a:solidFill>
              </a:rPr>
              <a:t>melaporkan</a:t>
            </a:r>
            <a:r>
              <a:rPr lang="en-US" sz="2000" dirty="0" smtClean="0">
                <a:solidFill>
                  <a:schemeClr val="tx2">
                    <a:lumMod val="75000"/>
                  </a:schemeClr>
                </a:solidFill>
              </a:rPr>
              <a:t> asset, </a:t>
            </a:r>
            <a:r>
              <a:rPr lang="en-US" sz="2000" i="1" dirty="0" smtClean="0">
                <a:solidFill>
                  <a:schemeClr val="tx2">
                    <a:lumMod val="75000"/>
                  </a:schemeClr>
                </a:solidFill>
              </a:rPr>
              <a:t>liabilities,</a:t>
            </a:r>
            <a:r>
              <a:rPr lang="en-US" sz="2000" dirty="0" smtClean="0">
                <a:solidFill>
                  <a:schemeClr val="tx2">
                    <a:lumMod val="75000"/>
                  </a:schemeClr>
                </a:solidFill>
              </a:rPr>
              <a:t> </a:t>
            </a:r>
            <a:r>
              <a:rPr lang="en-US" sz="2000" dirty="0" err="1" smtClean="0">
                <a:solidFill>
                  <a:schemeClr val="tx2">
                    <a:lumMod val="75000"/>
                  </a:schemeClr>
                </a:solidFill>
              </a:rPr>
              <a:t>pendapatan</a:t>
            </a:r>
            <a:r>
              <a:rPr lang="en-US" sz="2000" dirty="0" smtClean="0">
                <a:solidFill>
                  <a:schemeClr val="tx2">
                    <a:lumMod val="75000"/>
                  </a:schemeClr>
                </a:solidFill>
              </a:rPr>
              <a:t>, </a:t>
            </a:r>
            <a:r>
              <a:rPr lang="en-US" sz="2000" dirty="0" err="1" smtClean="0">
                <a:solidFill>
                  <a:schemeClr val="tx2">
                    <a:lumMod val="75000"/>
                  </a:schemeClr>
                </a:solidFill>
              </a:rPr>
              <a:t>dan</a:t>
            </a:r>
            <a:r>
              <a:rPr lang="en-US" sz="2000" dirty="0" smtClean="0">
                <a:solidFill>
                  <a:schemeClr val="tx2">
                    <a:lumMod val="75000"/>
                  </a:schemeClr>
                </a:solidFill>
              </a:rPr>
              <a:t> </a:t>
            </a:r>
            <a:r>
              <a:rPr lang="en-US" sz="2000" i="1" dirty="0" smtClean="0">
                <a:solidFill>
                  <a:schemeClr val="tx2">
                    <a:lumMod val="75000"/>
                  </a:schemeClr>
                </a:solidFill>
              </a:rPr>
              <a:t>expense</a:t>
            </a:r>
            <a:r>
              <a:rPr lang="en-US" sz="2000" dirty="0" smtClean="0">
                <a:solidFill>
                  <a:schemeClr val="tx2">
                    <a:lumMod val="75000"/>
                  </a:schemeClr>
                </a:solidFill>
              </a:rPr>
              <a:t> </a:t>
            </a:r>
            <a:r>
              <a:rPr lang="en-US" sz="2000" dirty="0" err="1" smtClean="0">
                <a:solidFill>
                  <a:schemeClr val="tx2">
                    <a:lumMod val="75000"/>
                  </a:schemeClr>
                </a:solidFill>
              </a:rPr>
              <a:t>dalam</a:t>
            </a:r>
            <a:r>
              <a:rPr lang="en-US" sz="2000" dirty="0" smtClean="0">
                <a:solidFill>
                  <a:schemeClr val="tx2">
                    <a:lumMod val="75000"/>
                  </a:schemeClr>
                </a:solidFill>
              </a:rPr>
              <a:t> unit </a:t>
            </a:r>
            <a:r>
              <a:rPr lang="en-US" sz="2000" dirty="0" err="1" smtClean="0">
                <a:solidFill>
                  <a:schemeClr val="tx2">
                    <a:lumMod val="75000"/>
                  </a:schemeClr>
                </a:solidFill>
              </a:rPr>
              <a:t>moneter</a:t>
            </a:r>
            <a:r>
              <a:rPr lang="en-US" sz="2000" dirty="0" smtClean="0">
                <a:solidFill>
                  <a:schemeClr val="tx2">
                    <a:lumMod val="75000"/>
                  </a:schemeClr>
                </a:solidFill>
              </a:rPr>
              <a:t> </a:t>
            </a:r>
            <a:r>
              <a:rPr lang="en-US" sz="2000" dirty="0" err="1" smtClean="0">
                <a:solidFill>
                  <a:schemeClr val="tx2">
                    <a:lumMod val="75000"/>
                  </a:schemeClr>
                </a:solidFill>
              </a:rPr>
              <a:t>dan</a:t>
            </a:r>
            <a:r>
              <a:rPr lang="en-US" sz="2000" dirty="0" smtClean="0">
                <a:solidFill>
                  <a:schemeClr val="tx2">
                    <a:lumMod val="75000"/>
                  </a:schemeClr>
                </a:solidFill>
              </a:rPr>
              <a:t> </a:t>
            </a:r>
            <a:r>
              <a:rPr lang="en-US" sz="2000" dirty="0" err="1" smtClean="0">
                <a:solidFill>
                  <a:schemeClr val="tx2">
                    <a:lumMod val="75000"/>
                  </a:schemeClr>
                </a:solidFill>
              </a:rPr>
              <a:t>daya</a:t>
            </a:r>
            <a:r>
              <a:rPr lang="en-US" sz="2000" dirty="0" smtClean="0">
                <a:solidFill>
                  <a:schemeClr val="tx2">
                    <a:lumMod val="75000"/>
                  </a:schemeClr>
                </a:solidFill>
              </a:rPr>
              <a:t> </a:t>
            </a:r>
            <a:r>
              <a:rPr lang="en-US" sz="2000" dirty="0" err="1" smtClean="0">
                <a:solidFill>
                  <a:schemeClr val="tx2">
                    <a:lumMod val="75000"/>
                  </a:schemeClr>
                </a:solidFill>
              </a:rPr>
              <a:t>beli</a:t>
            </a:r>
            <a:r>
              <a:rPr lang="en-US" sz="2000" dirty="0" smtClean="0">
                <a:solidFill>
                  <a:schemeClr val="tx2">
                    <a:lumMod val="75000"/>
                  </a:schemeClr>
                </a:solidFill>
              </a:rPr>
              <a:t> yang </a:t>
            </a:r>
            <a:r>
              <a:rPr lang="en-US" sz="2000" dirty="0" err="1" smtClean="0">
                <a:solidFill>
                  <a:schemeClr val="tx2">
                    <a:lumMod val="75000"/>
                  </a:schemeClr>
                </a:solidFill>
              </a:rPr>
              <a:t>sama</a:t>
            </a:r>
            <a:r>
              <a:rPr lang="en-US" sz="2000" dirty="0" smtClean="0">
                <a:solidFill>
                  <a:schemeClr val="tx2">
                    <a:lumMod val="75000"/>
                  </a:schemeClr>
                </a:solidFill>
              </a:rPr>
              <a:t>. </a:t>
            </a:r>
            <a:r>
              <a:rPr lang="en-US" sz="2000" dirty="0" err="1" smtClean="0">
                <a:solidFill>
                  <a:schemeClr val="tx2">
                    <a:lumMod val="75000"/>
                  </a:schemeClr>
                </a:solidFill>
              </a:rPr>
              <a:t>Menurut</a:t>
            </a:r>
            <a:r>
              <a:rPr lang="en-US" sz="2000" dirty="0" smtClean="0">
                <a:solidFill>
                  <a:schemeClr val="tx2">
                    <a:lumMod val="75000"/>
                  </a:schemeClr>
                </a:solidFill>
              </a:rPr>
              <a:t> GPP </a:t>
            </a:r>
            <a:r>
              <a:rPr lang="en-US" sz="2000" dirty="0" err="1" smtClean="0">
                <a:solidFill>
                  <a:schemeClr val="tx2">
                    <a:lumMod val="75000"/>
                  </a:schemeClr>
                </a:solidFill>
              </a:rPr>
              <a:t>bagian</a:t>
            </a:r>
            <a:r>
              <a:rPr lang="en-US" sz="2000" dirty="0" smtClean="0">
                <a:solidFill>
                  <a:schemeClr val="tx2">
                    <a:lumMod val="75000"/>
                  </a:schemeClr>
                </a:solidFill>
              </a:rPr>
              <a:t> non </a:t>
            </a:r>
            <a:r>
              <a:rPr lang="en-US" sz="2000" dirty="0" err="1" smtClean="0">
                <a:solidFill>
                  <a:schemeClr val="tx2">
                    <a:lumMod val="75000"/>
                  </a:schemeClr>
                </a:solidFill>
              </a:rPr>
              <a:t>keuangan</a:t>
            </a:r>
            <a:r>
              <a:rPr lang="en-US" sz="2000" dirty="0" smtClean="0">
                <a:solidFill>
                  <a:schemeClr val="tx2">
                    <a:lumMod val="75000"/>
                  </a:schemeClr>
                </a:solidFill>
              </a:rPr>
              <a:t> </a:t>
            </a:r>
            <a:r>
              <a:rPr lang="en-US" sz="2000" dirty="0" err="1" smtClean="0">
                <a:solidFill>
                  <a:schemeClr val="tx2">
                    <a:lumMod val="75000"/>
                  </a:schemeClr>
                </a:solidFill>
              </a:rPr>
              <a:t>dalam</a:t>
            </a:r>
            <a:r>
              <a:rPr lang="en-US" sz="2000" dirty="0" smtClean="0">
                <a:solidFill>
                  <a:schemeClr val="tx2">
                    <a:lumMod val="75000"/>
                  </a:schemeClr>
                </a:solidFill>
              </a:rPr>
              <a:t> </a:t>
            </a:r>
            <a:r>
              <a:rPr lang="en-US" sz="2000" dirty="0" err="1" smtClean="0">
                <a:solidFill>
                  <a:schemeClr val="tx2">
                    <a:lumMod val="75000"/>
                  </a:schemeClr>
                </a:solidFill>
              </a:rPr>
              <a:t>laporan</a:t>
            </a:r>
            <a:r>
              <a:rPr lang="en-US" sz="2000" dirty="0" smtClean="0">
                <a:solidFill>
                  <a:schemeClr val="tx2">
                    <a:lumMod val="75000"/>
                  </a:schemeClr>
                </a:solidFill>
              </a:rPr>
              <a:t> </a:t>
            </a:r>
            <a:r>
              <a:rPr lang="en-US" sz="2000" dirty="0" err="1" smtClean="0">
                <a:solidFill>
                  <a:schemeClr val="tx2">
                    <a:lumMod val="75000"/>
                  </a:schemeClr>
                </a:solidFill>
              </a:rPr>
              <a:t>keuangan</a:t>
            </a:r>
            <a:r>
              <a:rPr lang="en-US" sz="2000" dirty="0" smtClean="0">
                <a:solidFill>
                  <a:schemeClr val="tx2">
                    <a:lumMod val="75000"/>
                  </a:schemeClr>
                </a:solidFill>
              </a:rPr>
              <a:t> </a:t>
            </a:r>
            <a:r>
              <a:rPr lang="en-US" sz="2000" dirty="0" err="1" smtClean="0">
                <a:solidFill>
                  <a:schemeClr val="tx2">
                    <a:lumMod val="75000"/>
                  </a:schemeClr>
                </a:solidFill>
              </a:rPr>
              <a:t>dinilai</a:t>
            </a:r>
            <a:r>
              <a:rPr lang="en-US" sz="2000" dirty="0" smtClean="0">
                <a:solidFill>
                  <a:schemeClr val="tx2">
                    <a:lumMod val="75000"/>
                  </a:schemeClr>
                </a:solidFill>
              </a:rPr>
              <a:t> </a:t>
            </a:r>
            <a:r>
              <a:rPr lang="en-US" sz="2000" dirty="0" err="1" smtClean="0">
                <a:solidFill>
                  <a:schemeClr val="tx2">
                    <a:lumMod val="75000"/>
                  </a:schemeClr>
                </a:solidFill>
              </a:rPr>
              <a:t>ulang</a:t>
            </a:r>
            <a:r>
              <a:rPr lang="en-US" sz="2000" dirty="0" smtClean="0">
                <a:solidFill>
                  <a:schemeClr val="tx2">
                    <a:lumMod val="75000"/>
                  </a:schemeClr>
                </a:solidFill>
              </a:rPr>
              <a:t> </a:t>
            </a:r>
            <a:r>
              <a:rPr lang="en-US" sz="2000" dirty="0" err="1" smtClean="0">
                <a:solidFill>
                  <a:schemeClr val="tx2">
                    <a:lumMod val="75000"/>
                  </a:schemeClr>
                </a:solidFill>
              </a:rPr>
              <a:t>untuk</a:t>
            </a:r>
            <a:r>
              <a:rPr lang="en-US" sz="2000" dirty="0" smtClean="0">
                <a:solidFill>
                  <a:schemeClr val="tx2">
                    <a:lumMod val="75000"/>
                  </a:schemeClr>
                </a:solidFill>
              </a:rPr>
              <a:t> </a:t>
            </a:r>
            <a:r>
              <a:rPr lang="en-US" sz="2000" dirty="0" err="1" smtClean="0">
                <a:solidFill>
                  <a:schemeClr val="tx2">
                    <a:lumMod val="75000"/>
                  </a:schemeClr>
                </a:solidFill>
              </a:rPr>
              <a:t>mencerminkan</a:t>
            </a:r>
            <a:r>
              <a:rPr lang="en-US" sz="2000" dirty="0" smtClean="0">
                <a:solidFill>
                  <a:schemeClr val="tx2">
                    <a:lumMod val="75000"/>
                  </a:schemeClr>
                </a:solidFill>
              </a:rPr>
              <a:t> </a:t>
            </a:r>
            <a:r>
              <a:rPr lang="en-US" sz="2000" dirty="0" err="1" smtClean="0">
                <a:solidFill>
                  <a:schemeClr val="tx2">
                    <a:lumMod val="75000"/>
                  </a:schemeClr>
                </a:solidFill>
              </a:rPr>
              <a:t>suatu</a:t>
            </a:r>
            <a:r>
              <a:rPr lang="en-US" sz="2000" dirty="0" smtClean="0">
                <a:solidFill>
                  <a:schemeClr val="tx2">
                    <a:lumMod val="75000"/>
                  </a:schemeClr>
                </a:solidFill>
              </a:rPr>
              <a:t> </a:t>
            </a:r>
            <a:r>
              <a:rPr lang="en-US" sz="2000" dirty="0" err="1" smtClean="0">
                <a:solidFill>
                  <a:schemeClr val="tx2">
                    <a:lumMod val="75000"/>
                  </a:schemeClr>
                </a:solidFill>
              </a:rPr>
              <a:t>kesamaan</a:t>
            </a:r>
            <a:r>
              <a:rPr lang="en-US" sz="2000" dirty="0" smtClean="0">
                <a:solidFill>
                  <a:schemeClr val="tx2">
                    <a:lumMod val="75000"/>
                  </a:schemeClr>
                </a:solidFill>
              </a:rPr>
              <a:t> </a:t>
            </a:r>
            <a:r>
              <a:rPr lang="en-US" sz="2000" b="1" dirty="0" smtClean="0">
                <a:solidFill>
                  <a:schemeClr val="tx2">
                    <a:lumMod val="75000"/>
                  </a:schemeClr>
                </a:solidFill>
              </a:rPr>
              <a:t> </a:t>
            </a:r>
            <a:r>
              <a:rPr lang="en-US" sz="2000" dirty="0" err="1" smtClean="0">
                <a:solidFill>
                  <a:schemeClr val="tx2">
                    <a:lumMod val="75000"/>
                  </a:schemeClr>
                </a:solidFill>
              </a:rPr>
              <a:t>daya</a:t>
            </a:r>
            <a:r>
              <a:rPr lang="en-US" sz="2000" dirty="0" smtClean="0">
                <a:solidFill>
                  <a:schemeClr val="tx2">
                    <a:lumMod val="75000"/>
                  </a:schemeClr>
                </a:solidFill>
              </a:rPr>
              <a:t> </a:t>
            </a:r>
            <a:r>
              <a:rPr lang="en-US" sz="2000" dirty="0" err="1" smtClean="0">
                <a:solidFill>
                  <a:schemeClr val="tx2">
                    <a:lumMod val="75000"/>
                  </a:schemeClr>
                </a:solidFill>
              </a:rPr>
              <a:t>beli</a:t>
            </a:r>
            <a:r>
              <a:rPr lang="en-US" sz="2000" dirty="0" smtClean="0">
                <a:solidFill>
                  <a:schemeClr val="tx2">
                    <a:lumMod val="75000"/>
                  </a:schemeClr>
                </a:solidFill>
              </a:rPr>
              <a:t> </a:t>
            </a:r>
            <a:r>
              <a:rPr lang="en-US" sz="2000" dirty="0" err="1" smtClean="0">
                <a:solidFill>
                  <a:schemeClr val="tx2">
                    <a:lumMod val="75000"/>
                  </a:schemeClr>
                </a:solidFill>
              </a:rPr>
              <a:t>atau</a:t>
            </a:r>
            <a:r>
              <a:rPr lang="en-US" sz="2000" dirty="0" smtClean="0">
                <a:solidFill>
                  <a:schemeClr val="tx2">
                    <a:lumMod val="75000"/>
                  </a:schemeClr>
                </a:solidFill>
              </a:rPr>
              <a:t> </a:t>
            </a:r>
            <a:r>
              <a:rPr lang="en-US" sz="2000" i="1" dirty="0" smtClean="0">
                <a:solidFill>
                  <a:schemeClr val="tx2">
                    <a:lumMod val="75000"/>
                  </a:schemeClr>
                </a:solidFill>
              </a:rPr>
              <a:t>common purchasing power </a:t>
            </a:r>
            <a:r>
              <a:rPr lang="en-US" sz="2000" dirty="0" err="1" smtClean="0">
                <a:solidFill>
                  <a:schemeClr val="tx2">
                    <a:lumMod val="75000"/>
                  </a:schemeClr>
                </a:solidFill>
              </a:rPr>
              <a:t>umumnya</a:t>
            </a:r>
            <a:r>
              <a:rPr lang="en-US" sz="2000" dirty="0" smtClean="0">
                <a:solidFill>
                  <a:schemeClr val="tx2">
                    <a:lumMod val="75000"/>
                  </a:schemeClr>
                </a:solidFill>
              </a:rPr>
              <a:t> </a:t>
            </a:r>
            <a:r>
              <a:rPr lang="en-US" sz="2000" dirty="0" err="1" smtClean="0">
                <a:solidFill>
                  <a:schemeClr val="tx2">
                    <a:lumMod val="75000"/>
                  </a:schemeClr>
                </a:solidFill>
              </a:rPr>
              <a:t>pada</a:t>
            </a:r>
            <a:r>
              <a:rPr lang="en-US" sz="2000" dirty="0" smtClean="0">
                <a:solidFill>
                  <a:schemeClr val="tx2">
                    <a:lumMod val="75000"/>
                  </a:schemeClr>
                </a:solidFill>
              </a:rPr>
              <a:t> </a:t>
            </a:r>
            <a:r>
              <a:rPr lang="en-US" sz="2000" dirty="0" err="1" smtClean="0">
                <a:solidFill>
                  <a:schemeClr val="tx2">
                    <a:lumMod val="75000"/>
                  </a:schemeClr>
                </a:solidFill>
              </a:rPr>
              <a:t>akhir</a:t>
            </a:r>
            <a:r>
              <a:rPr lang="en-US" sz="2000" dirty="0" smtClean="0">
                <a:solidFill>
                  <a:schemeClr val="tx2">
                    <a:lumMod val="75000"/>
                  </a:schemeClr>
                </a:solidFill>
              </a:rPr>
              <a:t> </a:t>
            </a:r>
            <a:r>
              <a:rPr lang="en-US" sz="2000" dirty="0" err="1" smtClean="0">
                <a:solidFill>
                  <a:schemeClr val="tx2">
                    <a:lumMod val="75000"/>
                  </a:schemeClr>
                </a:solidFill>
              </a:rPr>
              <a:t>tanggal</a:t>
            </a:r>
            <a:r>
              <a:rPr lang="en-US" sz="2000" dirty="0" smtClean="0">
                <a:solidFill>
                  <a:schemeClr val="tx2">
                    <a:lumMod val="75000"/>
                  </a:schemeClr>
                </a:solidFill>
              </a:rPr>
              <a:t> </a:t>
            </a:r>
            <a:r>
              <a:rPr lang="en-US" sz="2000" dirty="0" err="1" smtClean="0">
                <a:solidFill>
                  <a:schemeClr val="tx2">
                    <a:lumMod val="75000"/>
                  </a:schemeClr>
                </a:solidFill>
              </a:rPr>
              <a:t>neraca</a:t>
            </a:r>
            <a:r>
              <a:rPr lang="en-US" sz="2000" dirty="0" smtClean="0">
                <a:solidFill>
                  <a:schemeClr val="tx2">
                    <a:lumMod val="75000"/>
                  </a:schemeClr>
                </a:solidFill>
              </a:rPr>
              <a:t>. </a:t>
            </a:r>
            <a:r>
              <a:rPr lang="en-US" sz="2000" dirty="0" err="1" smtClean="0">
                <a:solidFill>
                  <a:schemeClr val="tx2">
                    <a:lumMod val="75000"/>
                  </a:schemeClr>
                </a:solidFill>
              </a:rPr>
              <a:t>Sedangkan</a:t>
            </a:r>
            <a:r>
              <a:rPr lang="en-US" sz="2000" dirty="0" smtClean="0">
                <a:solidFill>
                  <a:schemeClr val="tx2">
                    <a:lumMod val="75000"/>
                  </a:schemeClr>
                </a:solidFill>
              </a:rPr>
              <a:t> </a:t>
            </a:r>
            <a:r>
              <a:rPr lang="en-US" sz="2000" dirty="0" err="1" smtClean="0">
                <a:solidFill>
                  <a:schemeClr val="tx2">
                    <a:lumMod val="75000"/>
                  </a:schemeClr>
                </a:solidFill>
              </a:rPr>
              <a:t>untuk</a:t>
            </a:r>
            <a:r>
              <a:rPr lang="en-US" sz="2000" dirty="0" smtClean="0">
                <a:solidFill>
                  <a:schemeClr val="tx2">
                    <a:lumMod val="75000"/>
                  </a:schemeClr>
                </a:solidFill>
              </a:rPr>
              <a:t> </a:t>
            </a:r>
            <a:r>
              <a:rPr lang="en-US" sz="2000" dirty="0" err="1" smtClean="0">
                <a:solidFill>
                  <a:schemeClr val="tx2">
                    <a:lumMod val="75000"/>
                  </a:schemeClr>
                </a:solidFill>
              </a:rPr>
              <a:t>laporan</a:t>
            </a:r>
            <a:r>
              <a:rPr lang="en-US" sz="2000" dirty="0" smtClean="0">
                <a:solidFill>
                  <a:schemeClr val="tx2">
                    <a:lumMod val="75000"/>
                  </a:schemeClr>
                </a:solidFill>
              </a:rPr>
              <a:t> </a:t>
            </a:r>
            <a:r>
              <a:rPr lang="en-US" sz="2000" dirty="0" err="1" smtClean="0">
                <a:solidFill>
                  <a:schemeClr val="tx2">
                    <a:lumMod val="75000"/>
                  </a:schemeClr>
                </a:solidFill>
              </a:rPr>
              <a:t>keuangan</a:t>
            </a:r>
            <a:r>
              <a:rPr lang="en-US" sz="2000" dirty="0" smtClean="0">
                <a:solidFill>
                  <a:schemeClr val="tx2">
                    <a:lumMod val="75000"/>
                  </a:schemeClr>
                </a:solidFill>
              </a:rPr>
              <a:t> asset </a:t>
            </a:r>
            <a:r>
              <a:rPr lang="en-US" sz="2000" dirty="0" err="1" smtClean="0">
                <a:solidFill>
                  <a:schemeClr val="tx2">
                    <a:lumMod val="75000"/>
                  </a:schemeClr>
                </a:solidFill>
              </a:rPr>
              <a:t>dan</a:t>
            </a:r>
            <a:r>
              <a:rPr lang="en-US" sz="2000" dirty="0" smtClean="0">
                <a:solidFill>
                  <a:schemeClr val="tx2">
                    <a:lumMod val="75000"/>
                  </a:schemeClr>
                </a:solidFill>
              </a:rPr>
              <a:t> </a:t>
            </a:r>
            <a:r>
              <a:rPr lang="en-US" sz="2000" i="1" dirty="0" smtClean="0">
                <a:solidFill>
                  <a:schemeClr val="tx2">
                    <a:lumMod val="75000"/>
                  </a:schemeClr>
                </a:solidFill>
              </a:rPr>
              <a:t>liabilities </a:t>
            </a:r>
            <a:r>
              <a:rPr lang="en-US" sz="2000" dirty="0" smtClean="0">
                <a:solidFill>
                  <a:schemeClr val="tx2">
                    <a:lumMod val="75000"/>
                  </a:schemeClr>
                </a:solidFill>
              </a:rPr>
              <a:t>yang </a:t>
            </a:r>
            <a:r>
              <a:rPr lang="en-US" sz="2000" dirty="0" err="1" smtClean="0">
                <a:solidFill>
                  <a:schemeClr val="tx2">
                    <a:lumMod val="75000"/>
                  </a:schemeClr>
                </a:solidFill>
              </a:rPr>
              <a:t>berupa</a:t>
            </a:r>
            <a:r>
              <a:rPr lang="en-US" sz="2000" dirty="0" smtClean="0">
                <a:solidFill>
                  <a:schemeClr val="tx2">
                    <a:lumMod val="75000"/>
                  </a:schemeClr>
                </a:solidFill>
              </a:rPr>
              <a:t> </a:t>
            </a:r>
            <a:r>
              <a:rPr lang="en-US" sz="2000" dirty="0" err="1" smtClean="0">
                <a:solidFill>
                  <a:schemeClr val="tx2">
                    <a:lumMod val="75000"/>
                  </a:schemeClr>
                </a:solidFill>
              </a:rPr>
              <a:t>aktiva</a:t>
            </a:r>
            <a:r>
              <a:rPr lang="en-US" sz="2000" dirty="0" smtClean="0">
                <a:solidFill>
                  <a:schemeClr val="tx2">
                    <a:lumMod val="75000"/>
                  </a:schemeClr>
                </a:solidFill>
              </a:rPr>
              <a:t> </a:t>
            </a:r>
            <a:r>
              <a:rPr lang="en-US" sz="2000" dirty="0" err="1" smtClean="0">
                <a:solidFill>
                  <a:schemeClr val="tx2">
                    <a:lumMod val="75000"/>
                  </a:schemeClr>
                </a:solidFill>
              </a:rPr>
              <a:t>lancar</a:t>
            </a:r>
            <a:r>
              <a:rPr lang="en-US" sz="2000" dirty="0" smtClean="0">
                <a:solidFill>
                  <a:schemeClr val="tx2">
                    <a:lumMod val="75000"/>
                  </a:schemeClr>
                </a:solidFill>
              </a:rPr>
              <a:t> </a:t>
            </a:r>
            <a:r>
              <a:rPr lang="en-US" sz="2000" dirty="0" err="1" smtClean="0">
                <a:solidFill>
                  <a:schemeClr val="tx2">
                    <a:lumMod val="75000"/>
                  </a:schemeClr>
                </a:solidFill>
              </a:rPr>
              <a:t>tidak</a:t>
            </a:r>
            <a:r>
              <a:rPr lang="en-US" sz="2000" dirty="0" smtClean="0">
                <a:solidFill>
                  <a:schemeClr val="tx2">
                    <a:lumMod val="75000"/>
                  </a:schemeClr>
                </a:solidFill>
              </a:rPr>
              <a:t> </a:t>
            </a:r>
            <a:r>
              <a:rPr lang="en-US" sz="2000" dirty="0" err="1" smtClean="0">
                <a:solidFill>
                  <a:schemeClr val="tx2">
                    <a:lumMod val="75000"/>
                  </a:schemeClr>
                </a:solidFill>
              </a:rPr>
              <a:t>disesuaikan</a:t>
            </a:r>
            <a:r>
              <a:rPr lang="en-US" sz="2000" dirty="0" smtClean="0">
                <a:solidFill>
                  <a:schemeClr val="tx2">
                    <a:lumMod val="75000"/>
                  </a:schemeClr>
                </a:solidFill>
              </a:rPr>
              <a:t> </a:t>
            </a:r>
            <a:r>
              <a:rPr lang="en-US" sz="2000" dirty="0" err="1" smtClean="0">
                <a:solidFill>
                  <a:schemeClr val="tx2">
                    <a:lumMod val="75000"/>
                  </a:schemeClr>
                </a:solidFill>
              </a:rPr>
              <a:t>karena</a:t>
            </a:r>
            <a:r>
              <a:rPr lang="en-US" sz="2000" dirty="0" smtClean="0">
                <a:solidFill>
                  <a:schemeClr val="tx2">
                    <a:lumMod val="75000"/>
                  </a:schemeClr>
                </a:solidFill>
              </a:rPr>
              <a:t> </a:t>
            </a:r>
            <a:r>
              <a:rPr lang="en-US" sz="2000" dirty="0" err="1" smtClean="0">
                <a:solidFill>
                  <a:schemeClr val="tx2">
                    <a:lumMod val="75000"/>
                  </a:schemeClr>
                </a:solidFill>
              </a:rPr>
              <a:t>biasanya</a:t>
            </a:r>
            <a:r>
              <a:rPr lang="en-US" sz="2000" dirty="0" smtClean="0">
                <a:solidFill>
                  <a:schemeClr val="tx2">
                    <a:lumMod val="75000"/>
                  </a:schemeClr>
                </a:solidFill>
              </a:rPr>
              <a:t> </a:t>
            </a:r>
            <a:r>
              <a:rPr lang="en-US" sz="2000" dirty="0" err="1" smtClean="0">
                <a:solidFill>
                  <a:schemeClr val="tx2">
                    <a:lumMod val="75000"/>
                  </a:schemeClr>
                </a:solidFill>
              </a:rPr>
              <a:t>stabil</a:t>
            </a:r>
            <a:r>
              <a:rPr lang="en-US" sz="2000" dirty="0" smtClean="0">
                <a:solidFill>
                  <a:schemeClr val="tx2">
                    <a:lumMod val="75000"/>
                  </a:schemeClr>
                </a:solidFill>
              </a:rPr>
              <a:t> </a:t>
            </a:r>
            <a:r>
              <a:rPr lang="en-US" sz="2000" dirty="0" err="1" smtClean="0">
                <a:solidFill>
                  <a:schemeClr val="tx2">
                    <a:lumMod val="75000"/>
                  </a:schemeClr>
                </a:solidFill>
              </a:rPr>
              <a:t>dalam</a:t>
            </a:r>
            <a:r>
              <a:rPr lang="en-US" sz="2000" dirty="0" smtClean="0">
                <a:solidFill>
                  <a:schemeClr val="tx2">
                    <a:lumMod val="75000"/>
                  </a:schemeClr>
                </a:solidFill>
              </a:rPr>
              <a:t> </a:t>
            </a:r>
            <a:r>
              <a:rPr lang="en-US" sz="2000" dirty="0" err="1" smtClean="0">
                <a:solidFill>
                  <a:schemeClr val="tx2">
                    <a:lumMod val="75000"/>
                  </a:schemeClr>
                </a:solidFill>
              </a:rPr>
              <a:t>periode</a:t>
            </a:r>
            <a:r>
              <a:rPr lang="en-US" sz="2000" dirty="0" smtClean="0">
                <a:solidFill>
                  <a:schemeClr val="tx2">
                    <a:lumMod val="75000"/>
                  </a:schemeClr>
                </a:solidFill>
              </a:rPr>
              <a:t> </a:t>
            </a:r>
            <a:r>
              <a:rPr lang="en-US" sz="2000" dirty="0" err="1" smtClean="0">
                <a:solidFill>
                  <a:schemeClr val="tx2">
                    <a:lumMod val="75000"/>
                  </a:schemeClr>
                </a:solidFill>
              </a:rPr>
              <a:t>daya</a:t>
            </a:r>
            <a:r>
              <a:rPr lang="en-US" sz="2000" dirty="0" smtClean="0">
                <a:solidFill>
                  <a:schemeClr val="tx2">
                    <a:lumMod val="75000"/>
                  </a:schemeClr>
                </a:solidFill>
              </a:rPr>
              <a:t> </a:t>
            </a:r>
            <a:r>
              <a:rPr lang="en-US" sz="2000" dirty="0" err="1" smtClean="0">
                <a:solidFill>
                  <a:schemeClr val="tx2">
                    <a:lumMod val="75000"/>
                  </a:schemeClr>
                </a:solidFill>
              </a:rPr>
              <a:t>beli</a:t>
            </a:r>
            <a:r>
              <a:rPr lang="en-US" sz="2000" dirty="0" smtClean="0">
                <a:solidFill>
                  <a:schemeClr val="tx2">
                    <a:lumMod val="75000"/>
                  </a:schemeClr>
                </a:solidFill>
              </a:rPr>
              <a:t> 31 </a:t>
            </a:r>
            <a:r>
              <a:rPr lang="en-US" sz="2000" dirty="0" err="1" smtClean="0">
                <a:solidFill>
                  <a:schemeClr val="tx2">
                    <a:lumMod val="75000"/>
                  </a:schemeClr>
                </a:solidFill>
              </a:rPr>
              <a:t>Desember</a:t>
            </a:r>
            <a:r>
              <a:rPr lang="en-US" sz="2000" dirty="0" smtClean="0">
                <a:solidFill>
                  <a:schemeClr val="tx2">
                    <a:lumMod val="75000"/>
                  </a:schemeClr>
                </a:solidFill>
              </a:rPr>
              <a:t>, </a:t>
            </a:r>
            <a:r>
              <a:rPr lang="en-US" sz="2000" dirty="0" err="1" smtClean="0">
                <a:solidFill>
                  <a:schemeClr val="tx2">
                    <a:lumMod val="75000"/>
                  </a:schemeClr>
                </a:solidFill>
              </a:rPr>
              <a:t>namun</a:t>
            </a:r>
            <a:r>
              <a:rPr lang="en-US" sz="2000" dirty="0" smtClean="0">
                <a:solidFill>
                  <a:schemeClr val="tx2">
                    <a:lumMod val="75000"/>
                  </a:schemeClr>
                </a:solidFill>
              </a:rPr>
              <a:t> asset lain, </a:t>
            </a:r>
            <a:r>
              <a:rPr lang="en-US" sz="2000" dirty="0" err="1" smtClean="0">
                <a:solidFill>
                  <a:schemeClr val="tx2">
                    <a:lumMod val="75000"/>
                  </a:schemeClr>
                </a:solidFill>
              </a:rPr>
              <a:t>pendapatan</a:t>
            </a:r>
            <a:r>
              <a:rPr lang="en-US" sz="2000" dirty="0" smtClean="0">
                <a:solidFill>
                  <a:schemeClr val="tx2">
                    <a:lumMod val="75000"/>
                  </a:schemeClr>
                </a:solidFill>
              </a:rPr>
              <a:t> </a:t>
            </a:r>
            <a:r>
              <a:rPr lang="en-US" sz="2000" dirty="0" err="1" smtClean="0">
                <a:solidFill>
                  <a:schemeClr val="tx2">
                    <a:lumMod val="75000"/>
                  </a:schemeClr>
                </a:solidFill>
              </a:rPr>
              <a:t>dan</a:t>
            </a:r>
            <a:r>
              <a:rPr lang="en-US" sz="2000" dirty="0" smtClean="0">
                <a:solidFill>
                  <a:schemeClr val="tx2">
                    <a:lumMod val="75000"/>
                  </a:schemeClr>
                </a:solidFill>
              </a:rPr>
              <a:t> </a:t>
            </a:r>
            <a:r>
              <a:rPr lang="en-US" sz="2000" dirty="0" err="1" smtClean="0">
                <a:solidFill>
                  <a:schemeClr val="tx2">
                    <a:lumMod val="75000"/>
                  </a:schemeClr>
                </a:solidFill>
              </a:rPr>
              <a:t>biaya</a:t>
            </a:r>
            <a:r>
              <a:rPr lang="en-US" sz="2000" dirty="0" smtClean="0">
                <a:solidFill>
                  <a:schemeClr val="tx2">
                    <a:lumMod val="75000"/>
                  </a:schemeClr>
                </a:solidFill>
              </a:rPr>
              <a:t> </a:t>
            </a:r>
            <a:r>
              <a:rPr lang="en-US" sz="2000" dirty="0" err="1" smtClean="0">
                <a:solidFill>
                  <a:schemeClr val="tx2">
                    <a:lumMod val="75000"/>
                  </a:schemeClr>
                </a:solidFill>
              </a:rPr>
              <a:t>harus</a:t>
            </a:r>
            <a:r>
              <a:rPr lang="en-US" sz="2000" dirty="0" smtClean="0">
                <a:solidFill>
                  <a:schemeClr val="tx2">
                    <a:lumMod val="75000"/>
                  </a:schemeClr>
                </a:solidFill>
              </a:rPr>
              <a:t> </a:t>
            </a:r>
            <a:r>
              <a:rPr lang="en-US" sz="2000" dirty="0" err="1" smtClean="0">
                <a:solidFill>
                  <a:schemeClr val="tx2">
                    <a:lumMod val="75000"/>
                  </a:schemeClr>
                </a:solidFill>
              </a:rPr>
              <a:t>disesuaikan</a:t>
            </a:r>
            <a:endParaRPr lang="en-US" sz="2000" dirty="0">
              <a:solidFill>
                <a:schemeClr val="tx2">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457200"/>
          </a:xfrm>
        </p:spPr>
        <p:txBody>
          <a:bodyPr>
            <a:normAutofit fontScale="90000"/>
          </a:bodyPr>
          <a:lstStyle/>
          <a:p>
            <a:r>
              <a:rPr lang="en-US" sz="3200" b="1" dirty="0" err="1" smtClean="0"/>
              <a:t>Alternatif</a:t>
            </a:r>
            <a:r>
              <a:rPr lang="en-US" sz="3200" b="1" dirty="0" smtClean="0"/>
              <a:t> </a:t>
            </a:r>
            <a:r>
              <a:rPr lang="en-US" sz="3200" b="1" dirty="0" err="1" smtClean="0"/>
              <a:t>Pengukuran</a:t>
            </a:r>
            <a:r>
              <a:rPr lang="en-US" sz="3200" b="1" dirty="0" smtClean="0"/>
              <a:t> </a:t>
            </a:r>
            <a:r>
              <a:rPr lang="en-US" sz="3200" b="1" dirty="0" err="1" smtClean="0"/>
              <a:t>Akuntansi</a:t>
            </a:r>
            <a:endParaRPr lang="en-US" sz="3200" dirty="0"/>
          </a:p>
        </p:txBody>
      </p:sp>
      <p:sp>
        <p:nvSpPr>
          <p:cNvPr id="3" name="Content Placeholder 2"/>
          <p:cNvSpPr>
            <a:spLocks noGrp="1"/>
          </p:cNvSpPr>
          <p:nvPr>
            <p:ph idx="1"/>
          </p:nvPr>
        </p:nvSpPr>
        <p:spPr>
          <a:xfrm>
            <a:off x="381000" y="990600"/>
            <a:ext cx="8229600" cy="5029200"/>
          </a:xfrm>
        </p:spPr>
        <p:txBody>
          <a:bodyPr>
            <a:normAutofit fontScale="92500" lnSpcReduction="20000"/>
          </a:bodyPr>
          <a:lstStyle/>
          <a:p>
            <a:pPr>
              <a:buNone/>
            </a:pPr>
            <a:r>
              <a:rPr lang="en-US" sz="1800" b="1" dirty="0" smtClean="0">
                <a:solidFill>
                  <a:schemeClr val="tx2">
                    <a:lumMod val="75000"/>
                  </a:schemeClr>
                </a:solidFill>
              </a:rPr>
              <a:t>2.  Current Value Accounting (</a:t>
            </a:r>
            <a:r>
              <a:rPr lang="en-US" sz="1800" b="1" dirty="0" err="1" smtClean="0">
                <a:solidFill>
                  <a:schemeClr val="tx2">
                    <a:lumMod val="75000"/>
                  </a:schemeClr>
                </a:solidFill>
              </a:rPr>
              <a:t>Akuntansi</a:t>
            </a:r>
            <a:r>
              <a:rPr lang="en-US" sz="1800" b="1" dirty="0" smtClean="0">
                <a:solidFill>
                  <a:schemeClr val="tx2">
                    <a:lumMod val="75000"/>
                  </a:schemeClr>
                </a:solidFill>
              </a:rPr>
              <a:t> </a:t>
            </a:r>
            <a:r>
              <a:rPr lang="en-US" sz="1800" b="1" dirty="0" err="1" smtClean="0">
                <a:solidFill>
                  <a:schemeClr val="tx2">
                    <a:lumMod val="75000"/>
                  </a:schemeClr>
                </a:solidFill>
              </a:rPr>
              <a:t>Arus</a:t>
            </a:r>
            <a:r>
              <a:rPr lang="en-US" sz="1800" b="1" dirty="0" smtClean="0">
                <a:solidFill>
                  <a:schemeClr val="tx2">
                    <a:lumMod val="75000"/>
                  </a:schemeClr>
                </a:solidFill>
              </a:rPr>
              <a:t> </a:t>
            </a:r>
            <a:r>
              <a:rPr lang="en-US" sz="1800" b="1" dirty="0" err="1" smtClean="0">
                <a:solidFill>
                  <a:schemeClr val="tx2">
                    <a:lumMod val="75000"/>
                  </a:schemeClr>
                </a:solidFill>
              </a:rPr>
              <a:t>Nilai</a:t>
            </a:r>
            <a:r>
              <a:rPr lang="en-US" sz="1800" b="1" dirty="0" smtClean="0">
                <a:solidFill>
                  <a:schemeClr val="tx2">
                    <a:lumMod val="75000"/>
                  </a:schemeClr>
                </a:solidFill>
              </a:rPr>
              <a:t> </a:t>
            </a:r>
            <a:r>
              <a:rPr lang="en-US" sz="1800" b="1" dirty="0" err="1" smtClean="0">
                <a:solidFill>
                  <a:schemeClr val="tx2">
                    <a:lumMod val="75000"/>
                  </a:schemeClr>
                </a:solidFill>
              </a:rPr>
              <a:t>Saat</a:t>
            </a:r>
            <a:r>
              <a:rPr lang="en-US" sz="1800" b="1" dirty="0" smtClean="0">
                <a:solidFill>
                  <a:schemeClr val="tx2">
                    <a:lumMod val="75000"/>
                  </a:schemeClr>
                </a:solidFill>
              </a:rPr>
              <a:t> </a:t>
            </a:r>
            <a:r>
              <a:rPr lang="en-US" sz="1800" b="1" dirty="0" err="1" smtClean="0">
                <a:solidFill>
                  <a:schemeClr val="tx2">
                    <a:lumMod val="75000"/>
                  </a:schemeClr>
                </a:solidFill>
              </a:rPr>
              <a:t>Ini</a:t>
            </a:r>
            <a:r>
              <a:rPr lang="en-US" sz="1800" b="1" dirty="0" smtClean="0">
                <a:solidFill>
                  <a:schemeClr val="tx2">
                    <a:lumMod val="75000"/>
                  </a:schemeClr>
                </a:solidFill>
              </a:rPr>
              <a:t>)</a:t>
            </a:r>
            <a:endParaRPr lang="en-US" sz="1800" dirty="0" smtClean="0">
              <a:solidFill>
                <a:schemeClr val="tx2">
                  <a:lumMod val="75000"/>
                </a:schemeClr>
              </a:solidFill>
            </a:endParaRPr>
          </a:p>
          <a:p>
            <a:pPr>
              <a:buNone/>
            </a:pPr>
            <a:r>
              <a:rPr lang="en-US" sz="1800" dirty="0" smtClean="0">
                <a:solidFill>
                  <a:schemeClr val="tx2">
                    <a:lumMod val="75000"/>
                  </a:schemeClr>
                </a:solidFill>
              </a:rPr>
              <a:t>	CVA </a:t>
            </a:r>
            <a:r>
              <a:rPr lang="en-US" sz="1800" dirty="0" err="1" smtClean="0">
                <a:solidFill>
                  <a:schemeClr val="tx2">
                    <a:lumMod val="75000"/>
                  </a:schemeClr>
                </a:solidFill>
              </a:rPr>
              <a:t>meliputi</a:t>
            </a:r>
            <a:r>
              <a:rPr lang="en-US" sz="1800" dirty="0" smtClean="0">
                <a:solidFill>
                  <a:schemeClr val="tx2">
                    <a:lumMod val="75000"/>
                  </a:schemeClr>
                </a:solidFill>
              </a:rPr>
              <a:t> </a:t>
            </a:r>
            <a:r>
              <a:rPr lang="en-US" sz="1800" dirty="0" err="1" smtClean="0">
                <a:solidFill>
                  <a:schemeClr val="tx2">
                    <a:lumMod val="75000"/>
                  </a:schemeClr>
                </a:solidFill>
              </a:rPr>
              <a:t>semua</a:t>
            </a:r>
            <a:r>
              <a:rPr lang="en-US" sz="1800" dirty="0" smtClean="0">
                <a:solidFill>
                  <a:schemeClr val="tx2">
                    <a:lumMod val="75000"/>
                  </a:schemeClr>
                </a:solidFill>
              </a:rPr>
              <a:t> </a:t>
            </a:r>
            <a:r>
              <a:rPr lang="en-US" sz="1800" dirty="0" err="1" smtClean="0">
                <a:solidFill>
                  <a:schemeClr val="tx2">
                    <a:lumMod val="75000"/>
                  </a:schemeClr>
                </a:solidFill>
              </a:rPr>
              <a:t>sistem</a:t>
            </a:r>
            <a:r>
              <a:rPr lang="en-US" sz="1800" dirty="0" smtClean="0">
                <a:solidFill>
                  <a:schemeClr val="tx2">
                    <a:lumMod val="75000"/>
                  </a:schemeClr>
                </a:solidFill>
              </a:rPr>
              <a:t> </a:t>
            </a:r>
            <a:r>
              <a:rPr lang="en-US" sz="1800" dirty="0" err="1" smtClean="0">
                <a:solidFill>
                  <a:schemeClr val="tx2">
                    <a:lumMod val="75000"/>
                  </a:schemeClr>
                </a:solidFill>
              </a:rPr>
              <a:t>untuk</a:t>
            </a:r>
            <a:r>
              <a:rPr lang="en-US" sz="1800" dirty="0" smtClean="0">
                <a:solidFill>
                  <a:schemeClr val="tx2">
                    <a:lumMod val="75000"/>
                  </a:schemeClr>
                </a:solidFill>
              </a:rPr>
              <a:t> </a:t>
            </a:r>
            <a:r>
              <a:rPr lang="en-US" sz="1800" dirty="0" err="1" smtClean="0">
                <a:solidFill>
                  <a:schemeClr val="tx2">
                    <a:lumMod val="75000"/>
                  </a:schemeClr>
                </a:solidFill>
              </a:rPr>
              <a:t>menghitung</a:t>
            </a:r>
            <a:r>
              <a:rPr lang="en-US" sz="1800" dirty="0" smtClean="0">
                <a:solidFill>
                  <a:schemeClr val="tx2">
                    <a:lumMod val="75000"/>
                  </a:schemeClr>
                </a:solidFill>
              </a:rPr>
              <a:t> </a:t>
            </a:r>
            <a:r>
              <a:rPr lang="en-US" sz="1800" dirty="0" err="1" smtClean="0">
                <a:solidFill>
                  <a:schemeClr val="tx2">
                    <a:lumMod val="75000"/>
                  </a:schemeClr>
                </a:solidFill>
              </a:rPr>
              <a:t>nilai</a:t>
            </a:r>
            <a:r>
              <a:rPr lang="en-US" sz="1800" dirty="0" smtClean="0">
                <a:solidFill>
                  <a:schemeClr val="tx2">
                    <a:lumMod val="75000"/>
                  </a:schemeClr>
                </a:solidFill>
              </a:rPr>
              <a:t> </a:t>
            </a:r>
            <a:r>
              <a:rPr lang="en-US" sz="1800" dirty="0" err="1" smtClean="0">
                <a:solidFill>
                  <a:schemeClr val="tx2">
                    <a:lumMod val="75000"/>
                  </a:schemeClr>
                </a:solidFill>
              </a:rPr>
              <a:t>sekarang</a:t>
            </a:r>
            <a:r>
              <a:rPr lang="en-US" sz="1800" dirty="0" smtClean="0">
                <a:solidFill>
                  <a:schemeClr val="tx2">
                    <a:lumMod val="75000"/>
                  </a:schemeClr>
                </a:solidFill>
              </a:rPr>
              <a:t> </a:t>
            </a:r>
            <a:r>
              <a:rPr lang="en-US" sz="1800" dirty="0" err="1" smtClean="0">
                <a:solidFill>
                  <a:schemeClr val="tx2">
                    <a:lumMod val="75000"/>
                  </a:schemeClr>
                </a:solidFill>
              </a:rPr>
              <a:t>atau</a:t>
            </a:r>
            <a:r>
              <a:rPr lang="en-US" sz="1800" dirty="0" smtClean="0">
                <a:solidFill>
                  <a:schemeClr val="tx2">
                    <a:lumMod val="75000"/>
                  </a:schemeClr>
                </a:solidFill>
              </a:rPr>
              <a:t> </a:t>
            </a:r>
            <a:r>
              <a:rPr lang="en-US" sz="1800" dirty="0" err="1" smtClean="0">
                <a:solidFill>
                  <a:schemeClr val="tx2">
                    <a:lumMod val="75000"/>
                  </a:schemeClr>
                </a:solidFill>
              </a:rPr>
              <a:t>perubahan</a:t>
            </a:r>
            <a:r>
              <a:rPr lang="en-US" sz="1800" dirty="0" smtClean="0">
                <a:solidFill>
                  <a:schemeClr val="tx2">
                    <a:lumMod val="75000"/>
                  </a:schemeClr>
                </a:solidFill>
              </a:rPr>
              <a:t> </a:t>
            </a:r>
            <a:r>
              <a:rPr lang="en-US" sz="1800" dirty="0" err="1" smtClean="0">
                <a:solidFill>
                  <a:schemeClr val="tx2">
                    <a:lumMod val="75000"/>
                  </a:schemeClr>
                </a:solidFill>
              </a:rPr>
              <a:t>dalam</a:t>
            </a:r>
            <a:r>
              <a:rPr lang="en-US" sz="1800" dirty="0" smtClean="0">
                <a:solidFill>
                  <a:schemeClr val="tx2">
                    <a:lumMod val="75000"/>
                  </a:schemeClr>
                </a:solidFill>
              </a:rPr>
              <a:t> </a:t>
            </a:r>
            <a:r>
              <a:rPr lang="en-US" sz="1800" dirty="0" err="1" smtClean="0">
                <a:solidFill>
                  <a:schemeClr val="tx2">
                    <a:lumMod val="75000"/>
                  </a:schemeClr>
                </a:solidFill>
              </a:rPr>
              <a:t>harga</a:t>
            </a:r>
            <a:r>
              <a:rPr lang="en-US" sz="1800" dirty="0" smtClean="0">
                <a:solidFill>
                  <a:schemeClr val="tx2">
                    <a:lumMod val="75000"/>
                  </a:schemeClr>
                </a:solidFill>
              </a:rPr>
              <a:t> </a:t>
            </a:r>
            <a:r>
              <a:rPr lang="en-US" sz="1800" dirty="0" err="1" smtClean="0">
                <a:solidFill>
                  <a:schemeClr val="tx2">
                    <a:lumMod val="75000"/>
                  </a:schemeClr>
                </a:solidFill>
              </a:rPr>
              <a:t>khusus</a:t>
            </a:r>
            <a:r>
              <a:rPr lang="en-US" sz="1800" dirty="0" smtClean="0">
                <a:solidFill>
                  <a:schemeClr val="tx2">
                    <a:lumMod val="75000"/>
                  </a:schemeClr>
                </a:solidFill>
              </a:rPr>
              <a:t> </a:t>
            </a:r>
            <a:r>
              <a:rPr lang="en-US" sz="1800" dirty="0" err="1" smtClean="0">
                <a:solidFill>
                  <a:schemeClr val="tx2">
                    <a:lumMod val="75000"/>
                  </a:schemeClr>
                </a:solidFill>
              </a:rPr>
              <a:t>mencakup</a:t>
            </a:r>
            <a:r>
              <a:rPr lang="en-US" sz="1800" dirty="0" smtClean="0">
                <a:solidFill>
                  <a:schemeClr val="tx2">
                    <a:lumMod val="75000"/>
                  </a:schemeClr>
                </a:solidFill>
              </a:rPr>
              <a:t> :</a:t>
            </a:r>
          </a:p>
          <a:p>
            <a:pPr>
              <a:buNone/>
            </a:pPr>
            <a:r>
              <a:rPr lang="en-US" sz="1800" i="1" dirty="0" smtClean="0">
                <a:solidFill>
                  <a:schemeClr val="tx2">
                    <a:lumMod val="75000"/>
                  </a:schemeClr>
                </a:solidFill>
              </a:rPr>
              <a:t>	-	current cost accounting, </a:t>
            </a:r>
          </a:p>
          <a:p>
            <a:pPr>
              <a:buNone/>
            </a:pPr>
            <a:r>
              <a:rPr lang="en-US" sz="1800" i="1" dirty="0" smtClean="0">
                <a:solidFill>
                  <a:schemeClr val="tx2">
                    <a:lumMod val="75000"/>
                  </a:schemeClr>
                </a:solidFill>
              </a:rPr>
              <a:t>	-	replacement accounting </a:t>
            </a:r>
            <a:r>
              <a:rPr lang="en-US" sz="1800" dirty="0" err="1" smtClean="0">
                <a:solidFill>
                  <a:schemeClr val="tx2">
                    <a:lumMod val="75000"/>
                  </a:schemeClr>
                </a:solidFill>
              </a:rPr>
              <a:t>dan</a:t>
            </a:r>
            <a:r>
              <a:rPr lang="en-US" sz="1800" dirty="0" smtClean="0">
                <a:solidFill>
                  <a:schemeClr val="tx2">
                    <a:lumMod val="75000"/>
                  </a:schemeClr>
                </a:solidFill>
              </a:rPr>
              <a:t> </a:t>
            </a:r>
          </a:p>
          <a:p>
            <a:pPr>
              <a:buNone/>
            </a:pPr>
            <a:r>
              <a:rPr lang="en-US" sz="1800" i="1" dirty="0" smtClean="0">
                <a:solidFill>
                  <a:schemeClr val="tx2">
                    <a:lumMod val="75000"/>
                  </a:schemeClr>
                </a:solidFill>
              </a:rPr>
              <a:t>	-	current exit price accounting / selling price accounting. </a:t>
            </a:r>
          </a:p>
          <a:p>
            <a:pPr>
              <a:buNone/>
            </a:pPr>
            <a:endParaRPr lang="en-US" sz="1800" i="1" dirty="0" smtClean="0">
              <a:solidFill>
                <a:schemeClr val="tx2">
                  <a:lumMod val="75000"/>
                </a:schemeClr>
              </a:solidFill>
            </a:endParaRPr>
          </a:p>
          <a:p>
            <a:pPr>
              <a:buNone/>
            </a:pPr>
            <a:r>
              <a:rPr lang="en-US" sz="1800" i="1" dirty="0" smtClean="0">
                <a:solidFill>
                  <a:schemeClr val="tx2">
                    <a:lumMod val="75000"/>
                  </a:schemeClr>
                </a:solidFill>
              </a:rPr>
              <a:t>	</a:t>
            </a:r>
            <a:r>
              <a:rPr lang="en-US" sz="1800" dirty="0" smtClean="0">
                <a:solidFill>
                  <a:schemeClr val="tx2">
                    <a:lumMod val="75000"/>
                  </a:schemeClr>
                </a:solidFill>
              </a:rPr>
              <a:t>CVA </a:t>
            </a:r>
            <a:r>
              <a:rPr lang="en-US" sz="1800" dirty="0" err="1" smtClean="0">
                <a:solidFill>
                  <a:schemeClr val="tx2">
                    <a:lumMod val="75000"/>
                  </a:schemeClr>
                </a:solidFill>
              </a:rPr>
              <a:t>berkaitan</a:t>
            </a:r>
            <a:r>
              <a:rPr lang="en-US" sz="1800" dirty="0" smtClean="0">
                <a:solidFill>
                  <a:schemeClr val="tx2">
                    <a:lumMod val="75000"/>
                  </a:schemeClr>
                </a:solidFill>
              </a:rPr>
              <a:t> </a:t>
            </a:r>
            <a:r>
              <a:rPr lang="en-US" sz="1800" dirty="0" err="1" smtClean="0">
                <a:solidFill>
                  <a:schemeClr val="tx2">
                    <a:lumMod val="75000"/>
                  </a:schemeClr>
                </a:solidFill>
              </a:rPr>
              <a:t>dengan</a:t>
            </a:r>
            <a:r>
              <a:rPr lang="en-US" sz="1800" dirty="0" smtClean="0">
                <a:solidFill>
                  <a:schemeClr val="tx2">
                    <a:lumMod val="75000"/>
                  </a:schemeClr>
                </a:solidFill>
              </a:rPr>
              <a:t> </a:t>
            </a:r>
            <a:r>
              <a:rPr lang="en-US" sz="1800" dirty="0" err="1" smtClean="0">
                <a:solidFill>
                  <a:schemeClr val="tx2">
                    <a:lumMod val="75000"/>
                  </a:schemeClr>
                </a:solidFill>
              </a:rPr>
              <a:t>naik</a:t>
            </a:r>
            <a:r>
              <a:rPr lang="en-US" sz="1800" dirty="0" smtClean="0">
                <a:solidFill>
                  <a:schemeClr val="tx2">
                    <a:lumMod val="75000"/>
                  </a:schemeClr>
                </a:solidFill>
              </a:rPr>
              <a:t> </a:t>
            </a:r>
            <a:r>
              <a:rPr lang="en-US" sz="1800" dirty="0" err="1" smtClean="0">
                <a:solidFill>
                  <a:schemeClr val="tx2">
                    <a:lumMod val="75000"/>
                  </a:schemeClr>
                </a:solidFill>
              </a:rPr>
              <a:t>turunnya</a:t>
            </a:r>
            <a:r>
              <a:rPr lang="en-US" sz="1800" dirty="0" smtClean="0">
                <a:solidFill>
                  <a:schemeClr val="tx2">
                    <a:lumMod val="75000"/>
                  </a:schemeClr>
                </a:solidFill>
              </a:rPr>
              <a:t> </a:t>
            </a:r>
            <a:r>
              <a:rPr lang="en-US" sz="1800" dirty="0" err="1" smtClean="0">
                <a:solidFill>
                  <a:schemeClr val="tx2">
                    <a:lumMod val="75000"/>
                  </a:schemeClr>
                </a:solidFill>
              </a:rPr>
              <a:t>nilai</a:t>
            </a:r>
            <a:r>
              <a:rPr lang="en-US" sz="1800" dirty="0" smtClean="0">
                <a:solidFill>
                  <a:schemeClr val="tx2">
                    <a:lumMod val="75000"/>
                  </a:schemeClr>
                </a:solidFill>
              </a:rPr>
              <a:t> asset </a:t>
            </a:r>
            <a:r>
              <a:rPr lang="en-US" sz="1800" dirty="0" err="1" smtClean="0">
                <a:solidFill>
                  <a:schemeClr val="tx2">
                    <a:lumMod val="75000"/>
                  </a:schemeClr>
                </a:solidFill>
              </a:rPr>
              <a:t>tertentu</a:t>
            </a:r>
            <a:r>
              <a:rPr lang="en-US" sz="1800" dirty="0" smtClean="0">
                <a:solidFill>
                  <a:schemeClr val="tx2">
                    <a:lumMod val="75000"/>
                  </a:schemeClr>
                </a:solidFill>
              </a:rPr>
              <a:t> </a:t>
            </a:r>
            <a:r>
              <a:rPr lang="en-US" sz="1800" dirty="0" err="1" smtClean="0">
                <a:solidFill>
                  <a:schemeClr val="tx2">
                    <a:lumMod val="75000"/>
                  </a:schemeClr>
                </a:solidFill>
              </a:rPr>
              <a:t>bukan</a:t>
            </a:r>
            <a:r>
              <a:rPr lang="en-US" sz="1800" dirty="0" smtClean="0">
                <a:solidFill>
                  <a:schemeClr val="tx2">
                    <a:lumMod val="75000"/>
                  </a:schemeClr>
                </a:solidFill>
              </a:rPr>
              <a:t> </a:t>
            </a:r>
            <a:r>
              <a:rPr lang="en-US" sz="1800" dirty="0" err="1" smtClean="0">
                <a:solidFill>
                  <a:schemeClr val="tx2">
                    <a:lumMod val="75000"/>
                  </a:schemeClr>
                </a:solidFill>
              </a:rPr>
              <a:t>menurunnya</a:t>
            </a:r>
            <a:r>
              <a:rPr lang="en-US" sz="1800" dirty="0" smtClean="0">
                <a:solidFill>
                  <a:schemeClr val="tx2">
                    <a:lumMod val="75000"/>
                  </a:schemeClr>
                </a:solidFill>
              </a:rPr>
              <a:t> </a:t>
            </a:r>
            <a:r>
              <a:rPr lang="en-US" sz="1800" dirty="0" err="1" smtClean="0">
                <a:solidFill>
                  <a:schemeClr val="tx2">
                    <a:lumMod val="75000"/>
                  </a:schemeClr>
                </a:solidFill>
              </a:rPr>
              <a:t>daya</a:t>
            </a:r>
            <a:r>
              <a:rPr lang="en-US" sz="1800" dirty="0" smtClean="0">
                <a:solidFill>
                  <a:schemeClr val="tx2">
                    <a:lumMod val="75000"/>
                  </a:schemeClr>
                </a:solidFill>
              </a:rPr>
              <a:t> </a:t>
            </a:r>
            <a:r>
              <a:rPr lang="en-US" sz="1800" dirty="0" err="1" smtClean="0">
                <a:solidFill>
                  <a:schemeClr val="tx2">
                    <a:lumMod val="75000"/>
                  </a:schemeClr>
                </a:solidFill>
              </a:rPr>
              <a:t>beli</a:t>
            </a:r>
            <a:r>
              <a:rPr lang="en-US" sz="1800" dirty="0" smtClean="0">
                <a:solidFill>
                  <a:schemeClr val="tx2">
                    <a:lumMod val="75000"/>
                  </a:schemeClr>
                </a:solidFill>
              </a:rPr>
              <a:t> </a:t>
            </a:r>
            <a:r>
              <a:rPr lang="en-US" sz="1800" dirty="0" err="1" smtClean="0">
                <a:solidFill>
                  <a:schemeClr val="tx2">
                    <a:lumMod val="75000"/>
                  </a:schemeClr>
                </a:solidFill>
              </a:rPr>
              <a:t>sekarang</a:t>
            </a:r>
            <a:r>
              <a:rPr lang="en-US" sz="1800" dirty="0" smtClean="0">
                <a:solidFill>
                  <a:schemeClr val="tx2">
                    <a:lumMod val="75000"/>
                  </a:schemeClr>
                </a:solidFill>
              </a:rPr>
              <a:t>, </a:t>
            </a:r>
            <a:r>
              <a:rPr lang="en-US" sz="1800" i="1" dirty="0" smtClean="0">
                <a:solidFill>
                  <a:schemeClr val="tx2">
                    <a:lumMod val="75000"/>
                  </a:schemeClr>
                </a:solidFill>
              </a:rPr>
              <a:t>income </a:t>
            </a:r>
            <a:r>
              <a:rPr lang="en-US" sz="1800" dirty="0" err="1" smtClean="0">
                <a:solidFill>
                  <a:schemeClr val="tx2">
                    <a:lumMod val="75000"/>
                  </a:schemeClr>
                </a:solidFill>
              </a:rPr>
              <a:t>tidak</a:t>
            </a:r>
            <a:r>
              <a:rPr lang="en-US" sz="1800" dirty="0" smtClean="0">
                <a:solidFill>
                  <a:schemeClr val="tx2">
                    <a:lumMod val="75000"/>
                  </a:schemeClr>
                </a:solidFill>
              </a:rPr>
              <a:t> </a:t>
            </a:r>
            <a:r>
              <a:rPr lang="en-US" sz="1800" dirty="0" err="1" smtClean="0">
                <a:solidFill>
                  <a:schemeClr val="tx2">
                    <a:lumMod val="75000"/>
                  </a:schemeClr>
                </a:solidFill>
              </a:rPr>
              <a:t>dipertimbangkan</a:t>
            </a:r>
            <a:r>
              <a:rPr lang="en-US" sz="1800" dirty="0" smtClean="0">
                <a:solidFill>
                  <a:schemeClr val="tx2">
                    <a:lumMod val="75000"/>
                  </a:schemeClr>
                </a:solidFill>
              </a:rPr>
              <a:t>.</a:t>
            </a:r>
          </a:p>
          <a:p>
            <a:pPr>
              <a:buNone/>
            </a:pPr>
            <a:r>
              <a:rPr lang="en-US" sz="1800" dirty="0" smtClean="0">
                <a:solidFill>
                  <a:schemeClr val="tx2">
                    <a:lumMod val="75000"/>
                  </a:schemeClr>
                </a:solidFill>
              </a:rPr>
              <a:t>	</a:t>
            </a:r>
            <a:r>
              <a:rPr lang="en-US" sz="1800" dirty="0" err="1" smtClean="0">
                <a:solidFill>
                  <a:schemeClr val="tx2">
                    <a:lumMod val="75000"/>
                  </a:schemeClr>
                </a:solidFill>
              </a:rPr>
              <a:t>Ada</a:t>
            </a:r>
            <a:r>
              <a:rPr lang="en-US" sz="1800" dirty="0" smtClean="0">
                <a:solidFill>
                  <a:schemeClr val="tx2">
                    <a:lumMod val="75000"/>
                  </a:schemeClr>
                </a:solidFill>
              </a:rPr>
              <a:t> </a:t>
            </a:r>
            <a:r>
              <a:rPr lang="en-US" sz="1800" dirty="0" err="1" smtClean="0">
                <a:solidFill>
                  <a:schemeClr val="tx2">
                    <a:lumMod val="75000"/>
                  </a:schemeClr>
                </a:solidFill>
              </a:rPr>
              <a:t>dua</a:t>
            </a:r>
            <a:r>
              <a:rPr lang="en-US" sz="1800" dirty="0" smtClean="0">
                <a:solidFill>
                  <a:schemeClr val="tx2">
                    <a:lumMod val="75000"/>
                  </a:schemeClr>
                </a:solidFill>
              </a:rPr>
              <a:t> </a:t>
            </a:r>
            <a:r>
              <a:rPr lang="en-US" sz="1800" dirty="0" err="1" smtClean="0">
                <a:solidFill>
                  <a:schemeClr val="tx2">
                    <a:lumMod val="75000"/>
                  </a:schemeClr>
                </a:solidFill>
              </a:rPr>
              <a:t>pendekatan</a:t>
            </a:r>
            <a:r>
              <a:rPr lang="en-US" sz="1800" dirty="0" smtClean="0">
                <a:solidFill>
                  <a:schemeClr val="tx2">
                    <a:lumMod val="75000"/>
                  </a:schemeClr>
                </a:solidFill>
              </a:rPr>
              <a:t> </a:t>
            </a:r>
            <a:r>
              <a:rPr lang="en-US" sz="1800" dirty="0" err="1" smtClean="0">
                <a:solidFill>
                  <a:schemeClr val="tx2">
                    <a:lumMod val="75000"/>
                  </a:schemeClr>
                </a:solidFill>
              </a:rPr>
              <a:t>utama</a:t>
            </a:r>
            <a:r>
              <a:rPr lang="en-US" sz="1800" dirty="0" smtClean="0">
                <a:solidFill>
                  <a:schemeClr val="tx2">
                    <a:lumMod val="75000"/>
                  </a:schemeClr>
                </a:solidFill>
              </a:rPr>
              <a:t> </a:t>
            </a:r>
            <a:r>
              <a:rPr lang="en-US" sz="1800" dirty="0" err="1" smtClean="0">
                <a:solidFill>
                  <a:schemeClr val="tx2">
                    <a:lumMod val="75000"/>
                  </a:schemeClr>
                </a:solidFill>
              </a:rPr>
              <a:t>dalam</a:t>
            </a:r>
            <a:r>
              <a:rPr lang="en-US" sz="1800" dirty="0" smtClean="0">
                <a:solidFill>
                  <a:schemeClr val="tx2">
                    <a:lumMod val="75000"/>
                  </a:schemeClr>
                </a:solidFill>
              </a:rPr>
              <a:t> CVA. </a:t>
            </a:r>
          </a:p>
          <a:p>
            <a:pPr>
              <a:buNone/>
            </a:pPr>
            <a:r>
              <a:rPr lang="en-US" sz="1800" i="1" dirty="0" smtClean="0">
                <a:solidFill>
                  <a:schemeClr val="tx2">
                    <a:lumMod val="75000"/>
                  </a:schemeClr>
                </a:solidFill>
              </a:rPr>
              <a:t>	-	current cost / replacement cost </a:t>
            </a:r>
            <a:r>
              <a:rPr lang="en-US" sz="1800" dirty="0" smtClean="0">
                <a:solidFill>
                  <a:schemeClr val="tx2">
                    <a:lumMod val="75000"/>
                  </a:schemeClr>
                </a:solidFill>
              </a:rPr>
              <a:t>(</a:t>
            </a:r>
            <a:r>
              <a:rPr lang="en-US" sz="1800" dirty="0" err="1" smtClean="0">
                <a:solidFill>
                  <a:schemeClr val="tx2">
                    <a:lumMod val="75000"/>
                  </a:schemeClr>
                </a:solidFill>
              </a:rPr>
              <a:t>Biaya</a:t>
            </a:r>
            <a:r>
              <a:rPr lang="en-US" sz="1800" dirty="0" smtClean="0">
                <a:solidFill>
                  <a:schemeClr val="tx2">
                    <a:lumMod val="75000"/>
                  </a:schemeClr>
                </a:solidFill>
              </a:rPr>
              <a:t> </a:t>
            </a:r>
            <a:r>
              <a:rPr lang="en-US" sz="1800" dirty="0" err="1" smtClean="0">
                <a:solidFill>
                  <a:schemeClr val="tx2">
                    <a:lumMod val="75000"/>
                  </a:schemeClr>
                </a:solidFill>
              </a:rPr>
              <a:t>Pengganti</a:t>
            </a:r>
            <a:r>
              <a:rPr lang="en-US" sz="1800" dirty="0" smtClean="0">
                <a:solidFill>
                  <a:schemeClr val="tx2">
                    <a:lumMod val="75000"/>
                  </a:schemeClr>
                </a:solidFill>
              </a:rPr>
              <a:t>)</a:t>
            </a:r>
            <a:r>
              <a:rPr lang="en-US" sz="1800" i="1" dirty="0" smtClean="0">
                <a:solidFill>
                  <a:schemeClr val="tx2">
                    <a:lumMod val="75000"/>
                  </a:schemeClr>
                </a:solidFill>
              </a:rPr>
              <a:t> </a:t>
            </a:r>
            <a:r>
              <a:rPr lang="en-US" sz="1800" dirty="0" smtClean="0">
                <a:solidFill>
                  <a:schemeClr val="tx2">
                    <a:lumMod val="75000"/>
                  </a:schemeClr>
                </a:solidFill>
              </a:rPr>
              <a:t>yang </a:t>
            </a:r>
            <a:r>
              <a:rPr lang="en-US" sz="1800" dirty="0" err="1" smtClean="0">
                <a:solidFill>
                  <a:schemeClr val="tx2">
                    <a:lumMod val="75000"/>
                  </a:schemeClr>
                </a:solidFill>
              </a:rPr>
              <a:t>banyak</a:t>
            </a:r>
            <a:r>
              <a:rPr lang="en-US" sz="1800" dirty="0" smtClean="0">
                <a:solidFill>
                  <a:schemeClr val="tx2">
                    <a:lumMod val="75000"/>
                  </a:schemeClr>
                </a:solidFill>
              </a:rPr>
              <a:t> 	</a:t>
            </a:r>
            <a:r>
              <a:rPr lang="en-US" sz="1800" dirty="0" err="1" smtClean="0">
                <a:solidFill>
                  <a:schemeClr val="tx2">
                    <a:lumMod val="75000"/>
                  </a:schemeClr>
                </a:solidFill>
              </a:rPr>
              <a:t>digunakan</a:t>
            </a:r>
            <a:r>
              <a:rPr lang="en-US" sz="1800" dirty="0" smtClean="0">
                <a:solidFill>
                  <a:schemeClr val="tx2">
                    <a:lumMod val="75000"/>
                  </a:schemeClr>
                </a:solidFill>
              </a:rPr>
              <a:t> </a:t>
            </a:r>
            <a:r>
              <a:rPr lang="en-US" sz="1800" dirty="0" err="1" smtClean="0">
                <a:solidFill>
                  <a:schemeClr val="tx2">
                    <a:lumMod val="75000"/>
                  </a:schemeClr>
                </a:solidFill>
              </a:rPr>
              <a:t>dalam</a:t>
            </a:r>
            <a:r>
              <a:rPr lang="en-US" sz="1800" dirty="0" smtClean="0">
                <a:solidFill>
                  <a:schemeClr val="tx2">
                    <a:lumMod val="75000"/>
                  </a:schemeClr>
                </a:solidFill>
              </a:rPr>
              <a:t> asset non </a:t>
            </a:r>
            <a:r>
              <a:rPr lang="en-US" sz="1800" dirty="0" err="1" smtClean="0">
                <a:solidFill>
                  <a:schemeClr val="tx2">
                    <a:lumMod val="75000"/>
                  </a:schemeClr>
                </a:solidFill>
              </a:rPr>
              <a:t>moneter</a:t>
            </a:r>
            <a:r>
              <a:rPr lang="en-US" sz="1800" dirty="0" smtClean="0">
                <a:solidFill>
                  <a:schemeClr val="tx2">
                    <a:lumMod val="75000"/>
                  </a:schemeClr>
                </a:solidFill>
              </a:rPr>
              <a:t> </a:t>
            </a:r>
            <a:r>
              <a:rPr lang="en-US" sz="1800" dirty="0" err="1" smtClean="0">
                <a:solidFill>
                  <a:schemeClr val="tx2">
                    <a:lumMod val="75000"/>
                  </a:schemeClr>
                </a:solidFill>
              </a:rPr>
              <a:t>yakni</a:t>
            </a:r>
            <a:r>
              <a:rPr lang="en-US" sz="1800" dirty="0" smtClean="0">
                <a:solidFill>
                  <a:schemeClr val="tx2">
                    <a:lumMod val="75000"/>
                  </a:schemeClr>
                </a:solidFill>
              </a:rPr>
              <a:t> asset </a:t>
            </a:r>
            <a:r>
              <a:rPr lang="en-US" sz="1800" dirty="0" err="1" smtClean="0">
                <a:solidFill>
                  <a:schemeClr val="tx2">
                    <a:lumMod val="75000"/>
                  </a:schemeClr>
                </a:solidFill>
              </a:rPr>
              <a:t>dinilai</a:t>
            </a:r>
            <a:r>
              <a:rPr lang="en-US" sz="1800" dirty="0" smtClean="0">
                <a:solidFill>
                  <a:schemeClr val="tx2">
                    <a:lumMod val="75000"/>
                  </a:schemeClr>
                </a:solidFill>
              </a:rPr>
              <a:t> </a:t>
            </a:r>
            <a:r>
              <a:rPr lang="en-US" sz="1800" dirty="0" err="1" smtClean="0">
                <a:solidFill>
                  <a:schemeClr val="tx2">
                    <a:lumMod val="75000"/>
                  </a:schemeClr>
                </a:solidFill>
              </a:rPr>
              <a:t>pada</a:t>
            </a:r>
            <a:r>
              <a:rPr lang="en-US" sz="1800" dirty="0" smtClean="0">
                <a:solidFill>
                  <a:schemeClr val="tx2">
                    <a:lumMod val="75000"/>
                  </a:schemeClr>
                </a:solidFill>
              </a:rPr>
              <a:t> </a:t>
            </a:r>
            <a:r>
              <a:rPr lang="en-US" sz="1800" dirty="0" err="1" smtClean="0">
                <a:solidFill>
                  <a:schemeClr val="tx2">
                    <a:lumMod val="75000"/>
                  </a:schemeClr>
                </a:solidFill>
              </a:rPr>
              <a:t>apa</a:t>
            </a:r>
            <a:r>
              <a:rPr lang="en-US" sz="1800" dirty="0" smtClean="0">
                <a:solidFill>
                  <a:schemeClr val="tx2">
                    <a:lumMod val="75000"/>
                  </a:schemeClr>
                </a:solidFill>
              </a:rPr>
              <a:t> yang 	</a:t>
            </a:r>
            <a:r>
              <a:rPr lang="en-US" sz="1800" dirty="0" err="1" smtClean="0">
                <a:solidFill>
                  <a:schemeClr val="tx2">
                    <a:lumMod val="75000"/>
                  </a:schemeClr>
                </a:solidFill>
              </a:rPr>
              <a:t>dikorbankan</a:t>
            </a:r>
            <a:r>
              <a:rPr lang="en-US" sz="1800" dirty="0" smtClean="0">
                <a:solidFill>
                  <a:schemeClr val="tx2">
                    <a:lumMod val="75000"/>
                  </a:schemeClr>
                </a:solidFill>
              </a:rPr>
              <a:t> </a:t>
            </a:r>
            <a:r>
              <a:rPr lang="en-US" sz="1800" dirty="0" err="1" smtClean="0">
                <a:solidFill>
                  <a:schemeClr val="tx2">
                    <a:lumMod val="75000"/>
                  </a:schemeClr>
                </a:solidFill>
              </a:rPr>
              <a:t>untuk</a:t>
            </a:r>
            <a:r>
              <a:rPr lang="en-US" sz="1800" dirty="0" smtClean="0">
                <a:solidFill>
                  <a:schemeClr val="tx2">
                    <a:lumMod val="75000"/>
                  </a:schemeClr>
                </a:solidFill>
              </a:rPr>
              <a:t> </a:t>
            </a:r>
            <a:r>
              <a:rPr lang="en-US" sz="1800" dirty="0" err="1" smtClean="0">
                <a:solidFill>
                  <a:schemeClr val="tx2">
                    <a:lumMod val="75000"/>
                  </a:schemeClr>
                </a:solidFill>
              </a:rPr>
              <a:t>menggantikannya</a:t>
            </a:r>
            <a:r>
              <a:rPr lang="en-US" sz="1800" dirty="0" smtClean="0">
                <a:solidFill>
                  <a:schemeClr val="tx2">
                    <a:lumMod val="75000"/>
                  </a:schemeClr>
                </a:solidFill>
              </a:rPr>
              <a:t>. </a:t>
            </a:r>
          </a:p>
          <a:p>
            <a:pPr>
              <a:buNone/>
            </a:pPr>
            <a:r>
              <a:rPr lang="en-US" sz="1800" i="1" dirty="0" smtClean="0">
                <a:solidFill>
                  <a:schemeClr val="tx2">
                    <a:lumMod val="75000"/>
                  </a:schemeClr>
                </a:solidFill>
              </a:rPr>
              <a:t>	-	current exit price / selling price / net </a:t>
            </a:r>
            <a:r>
              <a:rPr lang="en-US" sz="1800" i="1" dirty="0" err="1" smtClean="0">
                <a:solidFill>
                  <a:schemeClr val="tx2">
                    <a:lumMod val="75000"/>
                  </a:schemeClr>
                </a:solidFill>
              </a:rPr>
              <a:t>realiable</a:t>
            </a:r>
            <a:r>
              <a:rPr lang="en-US" sz="1800" i="1" dirty="0" smtClean="0">
                <a:solidFill>
                  <a:schemeClr val="tx2">
                    <a:lumMod val="75000"/>
                  </a:schemeClr>
                </a:solidFill>
              </a:rPr>
              <a:t> value </a:t>
            </a:r>
            <a:r>
              <a:rPr lang="en-US" sz="1800" dirty="0" smtClean="0">
                <a:solidFill>
                  <a:schemeClr val="tx2">
                    <a:lumMod val="75000"/>
                  </a:schemeClr>
                </a:solidFill>
              </a:rPr>
              <a:t>(</a:t>
            </a:r>
            <a:r>
              <a:rPr lang="en-US" sz="1800" dirty="0" err="1" smtClean="0">
                <a:solidFill>
                  <a:schemeClr val="tx2">
                    <a:lumMod val="75000"/>
                  </a:schemeClr>
                </a:solidFill>
              </a:rPr>
              <a:t>Biaya</a:t>
            </a:r>
            <a:r>
              <a:rPr lang="en-US" sz="1800" dirty="0" smtClean="0">
                <a:solidFill>
                  <a:schemeClr val="tx2">
                    <a:lumMod val="75000"/>
                  </a:schemeClr>
                </a:solidFill>
              </a:rPr>
              <a:t> </a:t>
            </a:r>
            <a:r>
              <a:rPr lang="en-US" sz="1800" dirty="0" err="1" smtClean="0">
                <a:solidFill>
                  <a:schemeClr val="tx2">
                    <a:lumMod val="75000"/>
                  </a:schemeClr>
                </a:solidFill>
              </a:rPr>
              <a:t>Penjualan</a:t>
            </a:r>
            <a:r>
              <a:rPr lang="en-US" sz="1800" dirty="0" smtClean="0">
                <a:solidFill>
                  <a:schemeClr val="tx2">
                    <a:lumMod val="75000"/>
                  </a:schemeClr>
                </a:solidFill>
              </a:rPr>
              <a:t>) 	</a:t>
            </a:r>
            <a:r>
              <a:rPr lang="en-US" sz="1800" dirty="0" err="1" smtClean="0">
                <a:solidFill>
                  <a:schemeClr val="tx2">
                    <a:lumMod val="75000"/>
                  </a:schemeClr>
                </a:solidFill>
              </a:rPr>
              <a:t>menilai</a:t>
            </a:r>
            <a:r>
              <a:rPr lang="en-US" sz="1800" dirty="0" smtClean="0">
                <a:solidFill>
                  <a:schemeClr val="tx2">
                    <a:lumMod val="75000"/>
                  </a:schemeClr>
                </a:solidFill>
              </a:rPr>
              <a:t> asset </a:t>
            </a:r>
            <a:r>
              <a:rPr lang="en-US" sz="1800" dirty="0" err="1" smtClean="0">
                <a:solidFill>
                  <a:schemeClr val="tx2">
                    <a:lumMod val="75000"/>
                  </a:schemeClr>
                </a:solidFill>
              </a:rPr>
              <a:t>pada</a:t>
            </a:r>
            <a:r>
              <a:rPr lang="en-US" sz="1800" dirty="0" smtClean="0">
                <a:solidFill>
                  <a:schemeClr val="tx2">
                    <a:lumMod val="75000"/>
                  </a:schemeClr>
                </a:solidFill>
              </a:rPr>
              <a:t> </a:t>
            </a:r>
            <a:r>
              <a:rPr lang="en-US" sz="1800" dirty="0" err="1" smtClean="0">
                <a:solidFill>
                  <a:schemeClr val="tx2">
                    <a:lumMod val="75000"/>
                  </a:schemeClr>
                </a:solidFill>
              </a:rPr>
              <a:t>tingkat</a:t>
            </a:r>
            <a:r>
              <a:rPr lang="en-US" sz="1800" dirty="0" smtClean="0">
                <a:solidFill>
                  <a:schemeClr val="tx2">
                    <a:lumMod val="75000"/>
                  </a:schemeClr>
                </a:solidFill>
              </a:rPr>
              <a:t> </a:t>
            </a:r>
            <a:r>
              <a:rPr lang="en-US" sz="1800" dirty="0" err="1" smtClean="0">
                <a:solidFill>
                  <a:schemeClr val="tx2">
                    <a:lumMod val="75000"/>
                  </a:schemeClr>
                </a:solidFill>
              </a:rPr>
              <a:t>harga</a:t>
            </a:r>
            <a:r>
              <a:rPr lang="en-US" sz="1800" dirty="0" smtClean="0">
                <a:solidFill>
                  <a:schemeClr val="tx2">
                    <a:lumMod val="75000"/>
                  </a:schemeClr>
                </a:solidFill>
              </a:rPr>
              <a:t> </a:t>
            </a:r>
            <a:r>
              <a:rPr lang="en-US" sz="1800" dirty="0" err="1" smtClean="0">
                <a:solidFill>
                  <a:schemeClr val="tx2">
                    <a:lumMod val="75000"/>
                  </a:schemeClr>
                </a:solidFill>
              </a:rPr>
              <a:t>penjualan</a:t>
            </a:r>
            <a:r>
              <a:rPr lang="en-US" sz="1800" dirty="0" smtClean="0">
                <a:solidFill>
                  <a:schemeClr val="tx2">
                    <a:lumMod val="75000"/>
                  </a:schemeClr>
                </a:solidFill>
              </a:rPr>
              <a:t> </a:t>
            </a:r>
            <a:r>
              <a:rPr lang="en-US" sz="1800" dirty="0" err="1" smtClean="0">
                <a:solidFill>
                  <a:schemeClr val="tx2">
                    <a:lumMod val="75000"/>
                  </a:schemeClr>
                </a:solidFill>
              </a:rPr>
              <a:t>dikurangi</a:t>
            </a:r>
            <a:r>
              <a:rPr lang="en-US" sz="1800" dirty="0" smtClean="0">
                <a:solidFill>
                  <a:schemeClr val="tx2">
                    <a:lumMod val="75000"/>
                  </a:schemeClr>
                </a:solidFill>
              </a:rPr>
              <a:t> </a:t>
            </a:r>
            <a:r>
              <a:rPr lang="en-US" sz="1800" dirty="0" err="1" smtClean="0">
                <a:solidFill>
                  <a:schemeClr val="tx2">
                    <a:lumMod val="75000"/>
                  </a:schemeClr>
                </a:solidFill>
              </a:rPr>
              <a:t>biaya</a:t>
            </a:r>
            <a:r>
              <a:rPr lang="en-US" sz="1800" dirty="0" smtClean="0">
                <a:solidFill>
                  <a:schemeClr val="tx2">
                    <a:lumMod val="75000"/>
                  </a:schemeClr>
                </a:solidFill>
              </a:rPr>
              <a:t> </a:t>
            </a:r>
            <a:r>
              <a:rPr lang="en-US" sz="1800" dirty="0" err="1" smtClean="0">
                <a:solidFill>
                  <a:schemeClr val="tx2">
                    <a:lumMod val="75000"/>
                  </a:schemeClr>
                </a:solidFill>
              </a:rPr>
              <a:t>pelengkap</a:t>
            </a:r>
            <a:r>
              <a:rPr lang="en-US" sz="1800" dirty="0" smtClean="0">
                <a:solidFill>
                  <a:schemeClr val="tx2">
                    <a:lumMod val="75000"/>
                  </a:schemeClr>
                </a:solidFill>
              </a:rPr>
              <a:t> 	</a:t>
            </a:r>
            <a:r>
              <a:rPr lang="en-US" sz="1800" dirty="0" err="1" smtClean="0">
                <a:solidFill>
                  <a:schemeClr val="tx2">
                    <a:lumMod val="75000"/>
                  </a:schemeClr>
                </a:solidFill>
              </a:rPr>
              <a:t>penjualan</a:t>
            </a:r>
            <a:r>
              <a:rPr lang="en-US" sz="1800" dirty="0" smtClean="0">
                <a:solidFill>
                  <a:schemeClr val="tx2">
                    <a:lumMod val="75000"/>
                  </a:schemeClr>
                </a:solidFill>
              </a:rPr>
              <a:t>. </a:t>
            </a:r>
          </a:p>
          <a:p>
            <a:pPr>
              <a:buNone/>
            </a:pPr>
            <a:endParaRPr lang="en-US" sz="1800" dirty="0" smtClean="0">
              <a:solidFill>
                <a:schemeClr val="tx2">
                  <a:lumMod val="75000"/>
                </a:schemeClr>
              </a:solidFill>
            </a:endParaRPr>
          </a:p>
          <a:p>
            <a:pPr>
              <a:buNone/>
            </a:pPr>
            <a:r>
              <a:rPr lang="en-US" sz="1800" dirty="0" smtClean="0">
                <a:solidFill>
                  <a:schemeClr val="tx2">
                    <a:lumMod val="75000"/>
                  </a:schemeClr>
                </a:solidFill>
              </a:rPr>
              <a:t>	CVA </a:t>
            </a:r>
            <a:r>
              <a:rPr lang="en-US" sz="1800" dirty="0" err="1" smtClean="0">
                <a:solidFill>
                  <a:schemeClr val="tx2">
                    <a:lumMod val="75000"/>
                  </a:schemeClr>
                </a:solidFill>
              </a:rPr>
              <a:t>berakibat</a:t>
            </a:r>
            <a:r>
              <a:rPr lang="en-US" sz="1800" dirty="0" smtClean="0">
                <a:solidFill>
                  <a:schemeClr val="tx2">
                    <a:lumMod val="75000"/>
                  </a:schemeClr>
                </a:solidFill>
              </a:rPr>
              <a:t> </a:t>
            </a:r>
            <a:r>
              <a:rPr lang="en-US" sz="1800" dirty="0" err="1" smtClean="0">
                <a:solidFill>
                  <a:schemeClr val="tx2">
                    <a:lumMod val="75000"/>
                  </a:schemeClr>
                </a:solidFill>
              </a:rPr>
              <a:t>dalam</a:t>
            </a:r>
            <a:r>
              <a:rPr lang="en-US" sz="1800" dirty="0" smtClean="0">
                <a:solidFill>
                  <a:schemeClr val="tx2">
                    <a:lumMod val="75000"/>
                  </a:schemeClr>
                </a:solidFill>
              </a:rPr>
              <a:t> </a:t>
            </a:r>
            <a:r>
              <a:rPr lang="en-US" sz="1800" i="1" dirty="0" smtClean="0">
                <a:solidFill>
                  <a:schemeClr val="tx2">
                    <a:lumMod val="75000"/>
                  </a:schemeClr>
                </a:solidFill>
              </a:rPr>
              <a:t>holding gains </a:t>
            </a:r>
            <a:r>
              <a:rPr lang="en-US" sz="1800" dirty="0" err="1" smtClean="0">
                <a:solidFill>
                  <a:schemeClr val="tx2">
                    <a:lumMod val="75000"/>
                  </a:schemeClr>
                </a:solidFill>
              </a:rPr>
              <a:t>dan</a:t>
            </a:r>
            <a:r>
              <a:rPr lang="en-US" sz="1800" dirty="0" smtClean="0">
                <a:solidFill>
                  <a:schemeClr val="tx2">
                    <a:lumMod val="75000"/>
                  </a:schemeClr>
                </a:solidFill>
              </a:rPr>
              <a:t> </a:t>
            </a:r>
            <a:r>
              <a:rPr lang="en-US" sz="1800" dirty="0" err="1" smtClean="0">
                <a:solidFill>
                  <a:schemeClr val="tx2">
                    <a:lumMod val="75000"/>
                  </a:schemeClr>
                </a:solidFill>
              </a:rPr>
              <a:t>kerugian</a:t>
            </a:r>
            <a:r>
              <a:rPr lang="en-US" sz="1800" dirty="0" smtClean="0">
                <a:solidFill>
                  <a:schemeClr val="tx2">
                    <a:lumMod val="75000"/>
                  </a:schemeClr>
                </a:solidFill>
              </a:rPr>
              <a:t> </a:t>
            </a:r>
            <a:r>
              <a:rPr lang="en-US" sz="1800" dirty="0" err="1" smtClean="0">
                <a:solidFill>
                  <a:schemeClr val="tx2">
                    <a:lumMod val="75000"/>
                  </a:schemeClr>
                </a:solidFill>
              </a:rPr>
              <a:t>saat</a:t>
            </a:r>
            <a:r>
              <a:rPr lang="en-US" sz="1800" dirty="0" smtClean="0">
                <a:solidFill>
                  <a:schemeClr val="tx2">
                    <a:lumMod val="75000"/>
                  </a:schemeClr>
                </a:solidFill>
              </a:rPr>
              <a:t> asset </a:t>
            </a:r>
            <a:r>
              <a:rPr lang="en-US" sz="1800" dirty="0" err="1" smtClean="0">
                <a:solidFill>
                  <a:schemeClr val="tx2">
                    <a:lumMod val="75000"/>
                  </a:schemeClr>
                </a:solidFill>
              </a:rPr>
              <a:t>nonkeuangan</a:t>
            </a:r>
            <a:r>
              <a:rPr lang="en-US" sz="1800" dirty="0" smtClean="0">
                <a:solidFill>
                  <a:schemeClr val="tx2">
                    <a:lumMod val="75000"/>
                  </a:schemeClr>
                </a:solidFill>
              </a:rPr>
              <a:t> </a:t>
            </a:r>
            <a:r>
              <a:rPr lang="en-US" sz="1800" dirty="0" err="1" smtClean="0">
                <a:solidFill>
                  <a:schemeClr val="tx2">
                    <a:lumMod val="75000"/>
                  </a:schemeClr>
                </a:solidFill>
              </a:rPr>
              <a:t>dinilai</a:t>
            </a:r>
            <a:r>
              <a:rPr lang="en-US" sz="1800" dirty="0" smtClean="0">
                <a:solidFill>
                  <a:schemeClr val="tx2">
                    <a:lumMod val="75000"/>
                  </a:schemeClr>
                </a:solidFill>
              </a:rPr>
              <a:t> </a:t>
            </a:r>
            <a:r>
              <a:rPr lang="en-US" sz="1800" dirty="0" err="1" smtClean="0">
                <a:solidFill>
                  <a:schemeClr val="tx2">
                    <a:lumMod val="75000"/>
                  </a:schemeClr>
                </a:solidFill>
              </a:rPr>
              <a:t>ulang</a:t>
            </a:r>
            <a:r>
              <a:rPr lang="en-US" sz="1800" dirty="0" smtClean="0">
                <a:solidFill>
                  <a:schemeClr val="tx2">
                    <a:lumMod val="75000"/>
                  </a:schemeClr>
                </a:solidFill>
              </a:rPr>
              <a:t> </a:t>
            </a:r>
            <a:r>
              <a:rPr lang="en-US" sz="1800" dirty="0" err="1" smtClean="0">
                <a:solidFill>
                  <a:schemeClr val="tx2">
                    <a:lumMod val="75000"/>
                  </a:schemeClr>
                </a:solidFill>
              </a:rPr>
              <a:t>dan</a:t>
            </a:r>
            <a:r>
              <a:rPr lang="en-US" sz="1800" dirty="0" smtClean="0">
                <a:solidFill>
                  <a:schemeClr val="tx2">
                    <a:lumMod val="75000"/>
                  </a:schemeClr>
                </a:solidFill>
              </a:rPr>
              <a:t> </a:t>
            </a:r>
            <a:r>
              <a:rPr lang="en-US" sz="1800" dirty="0" err="1" smtClean="0">
                <a:solidFill>
                  <a:schemeClr val="tx2">
                    <a:lumMod val="75000"/>
                  </a:schemeClr>
                </a:solidFill>
              </a:rPr>
              <a:t>lebih</a:t>
            </a:r>
            <a:r>
              <a:rPr lang="en-US" sz="1800" dirty="0" smtClean="0">
                <a:solidFill>
                  <a:schemeClr val="tx2">
                    <a:lumMod val="75000"/>
                  </a:schemeClr>
                </a:solidFill>
              </a:rPr>
              <a:t> </a:t>
            </a:r>
            <a:r>
              <a:rPr lang="en-US" sz="1800" dirty="0" err="1" smtClean="0">
                <a:solidFill>
                  <a:schemeClr val="tx2">
                    <a:lumMod val="75000"/>
                  </a:schemeClr>
                </a:solidFill>
              </a:rPr>
              <a:t>kompleks</a:t>
            </a:r>
            <a:r>
              <a:rPr lang="en-US" sz="1800" dirty="0" smtClean="0">
                <a:solidFill>
                  <a:schemeClr val="tx2">
                    <a:lumMod val="75000"/>
                  </a:schemeClr>
                </a:solidFill>
              </a:rPr>
              <a:t> </a:t>
            </a:r>
            <a:r>
              <a:rPr lang="en-US" sz="1800" dirty="0" err="1" smtClean="0">
                <a:solidFill>
                  <a:schemeClr val="tx2">
                    <a:lumMod val="75000"/>
                  </a:schemeClr>
                </a:solidFill>
              </a:rPr>
              <a:t>pengelolaannya</a:t>
            </a:r>
            <a:r>
              <a:rPr lang="en-US" sz="1800" dirty="0" smtClean="0">
                <a:solidFill>
                  <a:schemeClr val="tx2">
                    <a:lumMod val="75000"/>
                  </a:schemeClr>
                </a:solidFill>
              </a:rPr>
              <a:t>.</a:t>
            </a:r>
            <a:endParaRPr lang="en-US" sz="1800" dirty="0">
              <a:solidFill>
                <a:schemeClr val="tx2">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381000"/>
          </a:xfrm>
        </p:spPr>
        <p:txBody>
          <a:bodyPr>
            <a:normAutofit fontScale="90000"/>
          </a:bodyPr>
          <a:lstStyle/>
          <a:p>
            <a:r>
              <a:rPr lang="en-US" sz="3200" b="1" dirty="0" err="1" smtClean="0"/>
              <a:t>Alternatif</a:t>
            </a:r>
            <a:r>
              <a:rPr lang="en-US" sz="3200" b="1" dirty="0" smtClean="0"/>
              <a:t> </a:t>
            </a:r>
            <a:r>
              <a:rPr lang="en-US" sz="3200" b="1" dirty="0" err="1" smtClean="0"/>
              <a:t>Pengukuran</a:t>
            </a:r>
            <a:r>
              <a:rPr lang="en-US" sz="3200" b="1" dirty="0" smtClean="0"/>
              <a:t> </a:t>
            </a:r>
            <a:r>
              <a:rPr lang="en-US" sz="3200" b="1" dirty="0" err="1" smtClean="0"/>
              <a:t>Akuntansi</a:t>
            </a:r>
            <a:endParaRPr lang="en-US" sz="3200" dirty="0"/>
          </a:p>
        </p:txBody>
      </p:sp>
      <p:sp>
        <p:nvSpPr>
          <p:cNvPr id="3" name="Content Placeholder 2"/>
          <p:cNvSpPr>
            <a:spLocks noGrp="1"/>
          </p:cNvSpPr>
          <p:nvPr>
            <p:ph idx="1"/>
          </p:nvPr>
        </p:nvSpPr>
        <p:spPr>
          <a:xfrm>
            <a:off x="457200" y="1295400"/>
            <a:ext cx="8229600" cy="5029200"/>
          </a:xfrm>
        </p:spPr>
        <p:txBody>
          <a:bodyPr>
            <a:normAutofit/>
          </a:bodyPr>
          <a:lstStyle/>
          <a:p>
            <a:pPr>
              <a:buNone/>
            </a:pPr>
            <a:endParaRPr lang="en-US" sz="2000" b="1" dirty="0" smtClean="0">
              <a:solidFill>
                <a:schemeClr val="tx2">
                  <a:lumMod val="75000"/>
                </a:schemeClr>
              </a:solidFill>
            </a:endParaRPr>
          </a:p>
          <a:p>
            <a:pPr>
              <a:buNone/>
            </a:pPr>
            <a:r>
              <a:rPr lang="en-US" sz="2000" b="1" dirty="0" smtClean="0">
                <a:solidFill>
                  <a:schemeClr val="tx2">
                    <a:lumMod val="75000"/>
                  </a:schemeClr>
                </a:solidFill>
              </a:rPr>
              <a:t>3.     	</a:t>
            </a:r>
            <a:r>
              <a:rPr lang="en-US" sz="2000" b="1" i="1" dirty="0" smtClean="0">
                <a:solidFill>
                  <a:schemeClr val="tx2">
                    <a:lumMod val="75000"/>
                  </a:schemeClr>
                </a:solidFill>
              </a:rPr>
              <a:t>Current Value</a:t>
            </a:r>
            <a:r>
              <a:rPr lang="en-US" sz="2000" b="1" dirty="0" smtClean="0">
                <a:solidFill>
                  <a:schemeClr val="tx2">
                    <a:lumMod val="75000"/>
                  </a:schemeClr>
                </a:solidFill>
              </a:rPr>
              <a:t> : GPP Accounting</a:t>
            </a:r>
          </a:p>
          <a:p>
            <a:pPr>
              <a:buNone/>
            </a:pPr>
            <a:r>
              <a:rPr lang="en-US" sz="2000" dirty="0" smtClean="0">
                <a:solidFill>
                  <a:schemeClr val="tx2">
                    <a:lumMod val="75000"/>
                  </a:schemeClr>
                </a:solidFill>
              </a:rPr>
              <a:t>		GPP </a:t>
            </a:r>
            <a:r>
              <a:rPr lang="en-US" sz="2000" dirty="0" err="1" smtClean="0">
                <a:solidFill>
                  <a:schemeClr val="tx2">
                    <a:lumMod val="75000"/>
                  </a:schemeClr>
                </a:solidFill>
              </a:rPr>
              <a:t>dan</a:t>
            </a:r>
            <a:r>
              <a:rPr lang="en-US" sz="2000" dirty="0" smtClean="0">
                <a:solidFill>
                  <a:schemeClr val="tx2">
                    <a:lumMod val="75000"/>
                  </a:schemeClr>
                </a:solidFill>
              </a:rPr>
              <a:t> CVA </a:t>
            </a:r>
            <a:r>
              <a:rPr lang="en-US" sz="2000" dirty="0" err="1" smtClean="0">
                <a:solidFill>
                  <a:schemeClr val="tx2">
                    <a:lumMod val="75000"/>
                  </a:schemeClr>
                </a:solidFill>
              </a:rPr>
              <a:t>digabungkan</a:t>
            </a:r>
            <a:r>
              <a:rPr lang="en-US" sz="2000" dirty="0" smtClean="0">
                <a:solidFill>
                  <a:schemeClr val="tx2">
                    <a:lumMod val="75000"/>
                  </a:schemeClr>
                </a:solidFill>
              </a:rPr>
              <a:t> </a:t>
            </a:r>
            <a:r>
              <a:rPr lang="en-US" sz="2000" dirty="0" err="1" smtClean="0">
                <a:solidFill>
                  <a:schemeClr val="tx2">
                    <a:lumMod val="75000"/>
                  </a:schemeClr>
                </a:solidFill>
              </a:rPr>
              <a:t>dalam</a:t>
            </a:r>
            <a:r>
              <a:rPr lang="en-US" sz="2000" dirty="0" smtClean="0">
                <a:solidFill>
                  <a:schemeClr val="tx2">
                    <a:lumMod val="75000"/>
                  </a:schemeClr>
                </a:solidFill>
              </a:rPr>
              <a:t> </a:t>
            </a:r>
            <a:r>
              <a:rPr lang="en-US" sz="2000" i="1" dirty="0" smtClean="0">
                <a:solidFill>
                  <a:schemeClr val="tx2">
                    <a:lumMod val="75000"/>
                  </a:schemeClr>
                </a:solidFill>
              </a:rPr>
              <a:t>real value system.</a:t>
            </a:r>
            <a:endParaRPr lang="en-US" sz="2000" dirty="0">
              <a:solidFill>
                <a:schemeClr val="tx2">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914400"/>
          </a:xfrm>
        </p:spPr>
        <p:txBody>
          <a:bodyPr>
            <a:normAutofit fontScale="90000"/>
          </a:bodyPr>
          <a:lstStyle/>
          <a:p>
            <a:r>
              <a:rPr lang="es-CO" sz="3200" b="1" dirty="0" smtClean="0"/>
              <a:t>IASB </a:t>
            </a:r>
            <a:r>
              <a:rPr lang="es-CO" sz="3200" b="1" dirty="0" err="1" smtClean="0"/>
              <a:t>terhadap</a:t>
            </a:r>
            <a:r>
              <a:rPr lang="es-CO" sz="3200" b="1" dirty="0" smtClean="0"/>
              <a:t> </a:t>
            </a:r>
            <a:r>
              <a:rPr lang="es-CO" sz="3200" b="1" dirty="0" err="1" smtClean="0"/>
              <a:t>Akuntansi</a:t>
            </a:r>
            <a:r>
              <a:rPr lang="es-CO" sz="3200" b="1" dirty="0" smtClean="0"/>
              <a:t> </a:t>
            </a:r>
            <a:r>
              <a:rPr lang="es-CO" sz="3200" b="1" dirty="0" err="1" smtClean="0"/>
              <a:t>untuk</a:t>
            </a:r>
            <a:r>
              <a:rPr lang="es-CO" sz="3200" b="1" dirty="0" smtClean="0"/>
              <a:t> </a:t>
            </a:r>
            <a:r>
              <a:rPr lang="es-CO" sz="3200" b="1" dirty="0" err="1" smtClean="0"/>
              <a:t>Perubahan</a:t>
            </a:r>
            <a:r>
              <a:rPr lang="es-CO" sz="3200" b="1" dirty="0" smtClean="0"/>
              <a:t> </a:t>
            </a:r>
            <a:r>
              <a:rPr lang="es-CO" sz="3200" b="1" dirty="0" err="1" smtClean="0"/>
              <a:t>Harga</a:t>
            </a:r>
            <a:r>
              <a:rPr lang="es-CO" sz="3200" b="1" dirty="0" smtClean="0"/>
              <a:t> dan </a:t>
            </a:r>
            <a:r>
              <a:rPr lang="es-CO" sz="3200" b="1" dirty="0" err="1" smtClean="0"/>
              <a:t>Inflasi</a:t>
            </a:r>
            <a:endParaRPr lang="en-US" sz="3200" dirty="0"/>
          </a:p>
        </p:txBody>
      </p:sp>
      <p:sp>
        <p:nvSpPr>
          <p:cNvPr id="3" name="Content Placeholder 2"/>
          <p:cNvSpPr>
            <a:spLocks noGrp="1"/>
          </p:cNvSpPr>
          <p:nvPr>
            <p:ph idx="1"/>
          </p:nvPr>
        </p:nvSpPr>
        <p:spPr>
          <a:xfrm>
            <a:off x="457200" y="1524000"/>
            <a:ext cx="8229600" cy="4800600"/>
          </a:xfrm>
        </p:spPr>
        <p:txBody>
          <a:bodyPr>
            <a:normAutofit/>
          </a:bodyPr>
          <a:lstStyle/>
          <a:p>
            <a:r>
              <a:rPr lang="es-CO" sz="1800" dirty="0" err="1" smtClean="0">
                <a:solidFill>
                  <a:schemeClr val="tx2">
                    <a:lumMod val="75000"/>
                  </a:schemeClr>
                </a:solidFill>
              </a:rPr>
              <a:t>Hal</a:t>
            </a:r>
            <a:r>
              <a:rPr lang="es-CO" sz="1800" dirty="0" smtClean="0">
                <a:solidFill>
                  <a:schemeClr val="tx2">
                    <a:lumMod val="75000"/>
                  </a:schemeClr>
                </a:solidFill>
              </a:rPr>
              <a:t> </a:t>
            </a:r>
            <a:r>
              <a:rPr lang="es-CO" sz="1800" dirty="0" err="1" smtClean="0">
                <a:solidFill>
                  <a:schemeClr val="tx2">
                    <a:lumMod val="75000"/>
                  </a:schemeClr>
                </a:solidFill>
              </a:rPr>
              <a:t>pertama</a:t>
            </a:r>
            <a:r>
              <a:rPr lang="es-CO" sz="1800" dirty="0" smtClean="0">
                <a:solidFill>
                  <a:schemeClr val="tx2">
                    <a:lumMod val="75000"/>
                  </a:schemeClr>
                </a:solidFill>
              </a:rPr>
              <a:t> yang </a:t>
            </a:r>
            <a:r>
              <a:rPr lang="es-CO" sz="1800" dirty="0" err="1" smtClean="0">
                <a:solidFill>
                  <a:schemeClr val="tx2">
                    <a:lumMod val="75000"/>
                  </a:schemeClr>
                </a:solidFill>
              </a:rPr>
              <a:t>ditunjukan</a:t>
            </a:r>
            <a:r>
              <a:rPr lang="es-CO" sz="1800" dirty="0" smtClean="0">
                <a:solidFill>
                  <a:schemeClr val="tx2">
                    <a:lumMod val="75000"/>
                  </a:schemeClr>
                </a:solidFill>
              </a:rPr>
              <a:t>  IASC, </a:t>
            </a:r>
            <a:r>
              <a:rPr lang="es-CO" sz="1800" dirty="0" err="1" smtClean="0">
                <a:solidFill>
                  <a:schemeClr val="tx2">
                    <a:lumMod val="75000"/>
                  </a:schemeClr>
                </a:solidFill>
              </a:rPr>
              <a:t>atau</a:t>
            </a:r>
            <a:r>
              <a:rPr lang="es-CO" sz="1800" dirty="0" smtClean="0">
                <a:solidFill>
                  <a:schemeClr val="tx2">
                    <a:lumMod val="75000"/>
                  </a:schemeClr>
                </a:solidFill>
              </a:rPr>
              <a:t> </a:t>
            </a:r>
            <a:r>
              <a:rPr lang="es-CO" sz="1800" dirty="0" err="1" smtClean="0">
                <a:solidFill>
                  <a:schemeClr val="tx2">
                    <a:lumMod val="75000"/>
                  </a:schemeClr>
                </a:solidFill>
              </a:rPr>
              <a:t>sekarang</a:t>
            </a:r>
            <a:r>
              <a:rPr lang="es-CO" sz="1800" dirty="0" smtClean="0">
                <a:solidFill>
                  <a:schemeClr val="tx2">
                    <a:lumMod val="75000"/>
                  </a:schemeClr>
                </a:solidFill>
              </a:rPr>
              <a:t> </a:t>
            </a:r>
            <a:r>
              <a:rPr lang="es-CO" sz="1800" dirty="0" err="1" smtClean="0">
                <a:solidFill>
                  <a:schemeClr val="tx2">
                    <a:lumMod val="75000"/>
                  </a:schemeClr>
                </a:solidFill>
              </a:rPr>
              <a:t>disebut</a:t>
            </a:r>
            <a:r>
              <a:rPr lang="es-CO" sz="1800" dirty="0" smtClean="0">
                <a:solidFill>
                  <a:schemeClr val="tx2">
                    <a:lumMod val="75000"/>
                  </a:schemeClr>
                </a:solidFill>
              </a:rPr>
              <a:t> IASB </a:t>
            </a:r>
            <a:r>
              <a:rPr lang="es-CO" sz="1800" dirty="0" err="1" smtClean="0">
                <a:solidFill>
                  <a:schemeClr val="tx2">
                    <a:lumMod val="75000"/>
                  </a:schemeClr>
                </a:solidFill>
              </a:rPr>
              <a:t>mengenai</a:t>
            </a:r>
            <a:r>
              <a:rPr lang="es-CO" sz="1800" dirty="0" smtClean="0">
                <a:solidFill>
                  <a:schemeClr val="tx2">
                    <a:lumMod val="75000"/>
                  </a:schemeClr>
                </a:solidFill>
              </a:rPr>
              <a:t> </a:t>
            </a:r>
            <a:r>
              <a:rPr lang="es-CO" sz="1800" dirty="0" err="1" smtClean="0">
                <a:solidFill>
                  <a:schemeClr val="tx2">
                    <a:lumMod val="75000"/>
                  </a:schemeClr>
                </a:solidFill>
              </a:rPr>
              <a:t>akuntansi</a:t>
            </a:r>
            <a:r>
              <a:rPr lang="es-CO" sz="1800" dirty="0" smtClean="0">
                <a:solidFill>
                  <a:schemeClr val="tx2">
                    <a:lumMod val="75000"/>
                  </a:schemeClr>
                </a:solidFill>
              </a:rPr>
              <a:t> </a:t>
            </a:r>
            <a:r>
              <a:rPr lang="es-CO" sz="1800" dirty="0" err="1" smtClean="0">
                <a:solidFill>
                  <a:schemeClr val="tx2">
                    <a:lumMod val="75000"/>
                  </a:schemeClr>
                </a:solidFill>
              </a:rPr>
              <a:t>inflasi</a:t>
            </a:r>
            <a:r>
              <a:rPr lang="es-CO" sz="1800" dirty="0" smtClean="0">
                <a:solidFill>
                  <a:schemeClr val="tx2">
                    <a:lumMod val="75000"/>
                  </a:schemeClr>
                </a:solidFill>
              </a:rPr>
              <a:t> yang </a:t>
            </a:r>
            <a:r>
              <a:rPr lang="es-CO" sz="1800" dirty="0" err="1" smtClean="0">
                <a:solidFill>
                  <a:schemeClr val="tx2">
                    <a:lumMod val="75000"/>
                  </a:schemeClr>
                </a:solidFill>
              </a:rPr>
              <a:t>muncul</a:t>
            </a:r>
            <a:r>
              <a:rPr lang="es-CO" sz="1800" dirty="0" smtClean="0">
                <a:solidFill>
                  <a:schemeClr val="tx2">
                    <a:lumMod val="75000"/>
                  </a:schemeClr>
                </a:solidFill>
              </a:rPr>
              <a:t> pada </a:t>
            </a:r>
            <a:r>
              <a:rPr lang="es-CO" sz="1800" dirty="0" err="1" smtClean="0">
                <a:solidFill>
                  <a:schemeClr val="tx2">
                    <a:lumMod val="75000"/>
                  </a:schemeClr>
                </a:solidFill>
              </a:rPr>
              <a:t>tahun</a:t>
            </a:r>
            <a:r>
              <a:rPr lang="es-CO" sz="1800" dirty="0" smtClean="0">
                <a:solidFill>
                  <a:schemeClr val="tx2">
                    <a:lumMod val="75000"/>
                  </a:schemeClr>
                </a:solidFill>
              </a:rPr>
              <a:t> 1977 di IAS 6, </a:t>
            </a:r>
            <a:r>
              <a:rPr lang="es-CO" sz="1800" dirty="0" err="1" smtClean="0">
                <a:solidFill>
                  <a:schemeClr val="tx2">
                    <a:lumMod val="75000"/>
                  </a:schemeClr>
                </a:solidFill>
              </a:rPr>
              <a:t>yaitu</a:t>
            </a:r>
            <a:r>
              <a:rPr lang="es-CO" sz="1800" dirty="0" smtClean="0">
                <a:solidFill>
                  <a:schemeClr val="tx2">
                    <a:lumMod val="75000"/>
                  </a:schemeClr>
                </a:solidFill>
              </a:rPr>
              <a:t> </a:t>
            </a:r>
            <a:r>
              <a:rPr lang="es-CO" sz="1800" i="1" dirty="0" err="1" smtClean="0">
                <a:solidFill>
                  <a:schemeClr val="tx2">
                    <a:lumMod val="75000"/>
                  </a:schemeClr>
                </a:solidFill>
              </a:rPr>
              <a:t>Respon</a:t>
            </a:r>
            <a:r>
              <a:rPr lang="es-CO" sz="1800" i="1" dirty="0" smtClean="0">
                <a:solidFill>
                  <a:schemeClr val="tx2">
                    <a:lumMod val="75000"/>
                  </a:schemeClr>
                </a:solidFill>
              </a:rPr>
              <a:t> </a:t>
            </a:r>
            <a:r>
              <a:rPr lang="es-CO" sz="1800" i="1" dirty="0" err="1" smtClean="0">
                <a:solidFill>
                  <a:schemeClr val="tx2">
                    <a:lumMod val="75000"/>
                  </a:schemeClr>
                </a:solidFill>
              </a:rPr>
              <a:t>Akuntansi</a:t>
            </a:r>
            <a:r>
              <a:rPr lang="es-CO" sz="1800" i="1" dirty="0" smtClean="0">
                <a:solidFill>
                  <a:schemeClr val="tx2">
                    <a:lumMod val="75000"/>
                  </a:schemeClr>
                </a:solidFill>
              </a:rPr>
              <a:t> pada </a:t>
            </a:r>
            <a:r>
              <a:rPr lang="es-CO" sz="1800" i="1" dirty="0" err="1" smtClean="0">
                <a:solidFill>
                  <a:schemeClr val="tx2">
                    <a:lumMod val="75000"/>
                  </a:schemeClr>
                </a:solidFill>
              </a:rPr>
              <a:t>Perubahan</a:t>
            </a:r>
            <a:r>
              <a:rPr lang="es-CO" sz="1800" i="1" dirty="0" smtClean="0">
                <a:solidFill>
                  <a:schemeClr val="tx2">
                    <a:lumMod val="75000"/>
                  </a:schemeClr>
                </a:solidFill>
              </a:rPr>
              <a:t> </a:t>
            </a:r>
            <a:r>
              <a:rPr lang="es-CO" sz="1800" i="1" dirty="0" err="1" smtClean="0">
                <a:solidFill>
                  <a:schemeClr val="tx2">
                    <a:lumMod val="75000"/>
                  </a:schemeClr>
                </a:solidFill>
              </a:rPr>
              <a:t>Harga</a:t>
            </a:r>
            <a:r>
              <a:rPr lang="es-CO" sz="1800" dirty="0" smtClean="0">
                <a:solidFill>
                  <a:schemeClr val="tx2">
                    <a:lumMod val="75000"/>
                  </a:schemeClr>
                </a:solidFill>
              </a:rPr>
              <a:t>. Pada </a:t>
            </a:r>
            <a:r>
              <a:rPr lang="es-CO" sz="1800" dirty="0" err="1" smtClean="0">
                <a:solidFill>
                  <a:schemeClr val="tx2">
                    <a:lumMod val="75000"/>
                  </a:schemeClr>
                </a:solidFill>
              </a:rPr>
              <a:t>poin</a:t>
            </a:r>
            <a:r>
              <a:rPr lang="es-CO" sz="1800" dirty="0" smtClean="0">
                <a:solidFill>
                  <a:schemeClr val="tx2">
                    <a:lumMod val="75000"/>
                  </a:schemeClr>
                </a:solidFill>
              </a:rPr>
              <a:t> </a:t>
            </a:r>
            <a:r>
              <a:rPr lang="es-CO" sz="1800" dirty="0" err="1" smtClean="0">
                <a:solidFill>
                  <a:schemeClr val="tx2">
                    <a:lumMod val="75000"/>
                  </a:schemeClr>
                </a:solidFill>
              </a:rPr>
              <a:t>tersebut</a:t>
            </a:r>
            <a:r>
              <a:rPr lang="es-CO" sz="1800" dirty="0" smtClean="0">
                <a:solidFill>
                  <a:schemeClr val="tx2">
                    <a:lumMod val="75000"/>
                  </a:schemeClr>
                </a:solidFill>
              </a:rPr>
              <a:t>, </a:t>
            </a:r>
            <a:r>
              <a:rPr lang="es-CO" sz="1800" dirty="0" err="1" smtClean="0">
                <a:solidFill>
                  <a:schemeClr val="tx2">
                    <a:lumMod val="75000"/>
                  </a:schemeClr>
                </a:solidFill>
              </a:rPr>
              <a:t>tidak</a:t>
            </a:r>
            <a:r>
              <a:rPr lang="es-CO" sz="1800" dirty="0" smtClean="0">
                <a:solidFill>
                  <a:schemeClr val="tx2">
                    <a:lumMod val="75000"/>
                  </a:schemeClr>
                </a:solidFill>
              </a:rPr>
              <a:t> </a:t>
            </a:r>
            <a:r>
              <a:rPr lang="es-CO" sz="1800" dirty="0" err="1" smtClean="0">
                <a:solidFill>
                  <a:schemeClr val="tx2">
                    <a:lumMod val="75000"/>
                  </a:schemeClr>
                </a:solidFill>
              </a:rPr>
              <a:t>ada</a:t>
            </a:r>
            <a:r>
              <a:rPr lang="es-CO" sz="1800" dirty="0" smtClean="0">
                <a:solidFill>
                  <a:schemeClr val="tx2">
                    <a:lumMod val="75000"/>
                  </a:schemeClr>
                </a:solidFill>
              </a:rPr>
              <a:t> </a:t>
            </a:r>
            <a:r>
              <a:rPr lang="es-CO" sz="1800" dirty="0" err="1" smtClean="0">
                <a:solidFill>
                  <a:schemeClr val="tx2">
                    <a:lumMod val="75000"/>
                  </a:schemeClr>
                </a:solidFill>
              </a:rPr>
              <a:t>standar</a:t>
            </a:r>
            <a:r>
              <a:rPr lang="es-CO" sz="1800" dirty="0" smtClean="0">
                <a:solidFill>
                  <a:schemeClr val="tx2">
                    <a:lumMod val="75000"/>
                  </a:schemeClr>
                </a:solidFill>
              </a:rPr>
              <a:t> </a:t>
            </a:r>
            <a:r>
              <a:rPr lang="es-CO" sz="1800" dirty="0" err="1" smtClean="0">
                <a:solidFill>
                  <a:schemeClr val="tx2">
                    <a:lumMod val="75000"/>
                  </a:schemeClr>
                </a:solidFill>
              </a:rPr>
              <a:t>definitif</a:t>
            </a:r>
            <a:r>
              <a:rPr lang="es-CO" sz="1800" dirty="0" smtClean="0">
                <a:solidFill>
                  <a:schemeClr val="tx2">
                    <a:lumMod val="75000"/>
                  </a:schemeClr>
                </a:solidFill>
              </a:rPr>
              <a:t> </a:t>
            </a:r>
            <a:r>
              <a:rPr lang="es-CO" sz="1800" dirty="0" err="1" smtClean="0">
                <a:solidFill>
                  <a:schemeClr val="tx2">
                    <a:lumMod val="75000"/>
                  </a:schemeClr>
                </a:solidFill>
              </a:rPr>
              <a:t>baik</a:t>
            </a:r>
            <a:r>
              <a:rPr lang="es-CO" sz="1800" dirty="0" smtClean="0">
                <a:solidFill>
                  <a:schemeClr val="tx2">
                    <a:lumMod val="75000"/>
                  </a:schemeClr>
                </a:solidFill>
              </a:rPr>
              <a:t> </a:t>
            </a:r>
            <a:r>
              <a:rPr lang="es-CO" sz="1800" dirty="0" err="1" smtClean="0">
                <a:solidFill>
                  <a:schemeClr val="tx2">
                    <a:lumMod val="75000"/>
                  </a:schemeClr>
                </a:solidFill>
              </a:rPr>
              <a:t>itu</a:t>
            </a:r>
            <a:r>
              <a:rPr lang="es-CO" sz="1800" dirty="0" smtClean="0">
                <a:solidFill>
                  <a:schemeClr val="tx2">
                    <a:lumMod val="75000"/>
                  </a:schemeClr>
                </a:solidFill>
              </a:rPr>
              <a:t> di </a:t>
            </a:r>
            <a:r>
              <a:rPr lang="es-CO" sz="1800" dirty="0" err="1" smtClean="0">
                <a:solidFill>
                  <a:schemeClr val="tx2">
                    <a:lumMod val="75000"/>
                  </a:schemeClr>
                </a:solidFill>
              </a:rPr>
              <a:t>Amerika</a:t>
            </a:r>
            <a:r>
              <a:rPr lang="es-CO" sz="1800" dirty="0" smtClean="0">
                <a:solidFill>
                  <a:schemeClr val="tx2">
                    <a:lumMod val="75000"/>
                  </a:schemeClr>
                </a:solidFill>
              </a:rPr>
              <a:t> </a:t>
            </a:r>
            <a:r>
              <a:rPr lang="es-CO" sz="1800" dirty="0" err="1" smtClean="0">
                <a:solidFill>
                  <a:schemeClr val="tx2">
                    <a:lumMod val="75000"/>
                  </a:schemeClr>
                </a:solidFill>
              </a:rPr>
              <a:t>Serikat</a:t>
            </a:r>
            <a:r>
              <a:rPr lang="es-CO" sz="1800" dirty="0" smtClean="0">
                <a:solidFill>
                  <a:schemeClr val="tx2">
                    <a:lumMod val="75000"/>
                  </a:schemeClr>
                </a:solidFill>
              </a:rPr>
              <a:t> </a:t>
            </a:r>
            <a:r>
              <a:rPr lang="es-CO" sz="1800" dirty="0" err="1" smtClean="0">
                <a:solidFill>
                  <a:schemeClr val="tx2">
                    <a:lumMod val="75000"/>
                  </a:schemeClr>
                </a:solidFill>
              </a:rPr>
              <a:t>atau</a:t>
            </a:r>
            <a:r>
              <a:rPr lang="es-CO" sz="1800" dirty="0" smtClean="0">
                <a:solidFill>
                  <a:schemeClr val="tx2">
                    <a:lumMod val="75000"/>
                  </a:schemeClr>
                </a:solidFill>
              </a:rPr>
              <a:t> di </a:t>
            </a:r>
            <a:r>
              <a:rPr lang="es-CO" sz="1800" dirty="0" err="1" smtClean="0">
                <a:solidFill>
                  <a:schemeClr val="tx2">
                    <a:lumMod val="75000"/>
                  </a:schemeClr>
                </a:solidFill>
              </a:rPr>
              <a:t>Inggris</a:t>
            </a:r>
            <a:r>
              <a:rPr lang="es-CO" sz="1800" dirty="0" smtClean="0">
                <a:solidFill>
                  <a:schemeClr val="tx2">
                    <a:lumMod val="75000"/>
                  </a:schemeClr>
                </a:solidFill>
              </a:rPr>
              <a:t>, dan </a:t>
            </a:r>
            <a:r>
              <a:rPr lang="es-CO" sz="1800" dirty="0" err="1" smtClean="0">
                <a:solidFill>
                  <a:schemeClr val="tx2">
                    <a:lumMod val="75000"/>
                  </a:schemeClr>
                </a:solidFill>
              </a:rPr>
              <a:t>ada</a:t>
            </a:r>
            <a:r>
              <a:rPr lang="es-CO" sz="1800" dirty="0" smtClean="0">
                <a:solidFill>
                  <a:schemeClr val="tx2">
                    <a:lumMod val="75000"/>
                  </a:schemeClr>
                </a:solidFill>
              </a:rPr>
              <a:t> </a:t>
            </a:r>
            <a:r>
              <a:rPr lang="es-CO" sz="1800" dirty="0" err="1" smtClean="0">
                <a:solidFill>
                  <a:schemeClr val="tx2">
                    <a:lumMod val="75000"/>
                  </a:schemeClr>
                </a:solidFill>
              </a:rPr>
              <a:t>ketidakpastian</a:t>
            </a:r>
            <a:r>
              <a:rPr lang="es-CO" sz="1800" dirty="0" smtClean="0">
                <a:solidFill>
                  <a:schemeClr val="tx2">
                    <a:lumMod val="75000"/>
                  </a:schemeClr>
                </a:solidFill>
              </a:rPr>
              <a:t> </a:t>
            </a:r>
            <a:r>
              <a:rPr lang="es-CO" sz="1800" dirty="0" err="1" smtClean="0">
                <a:solidFill>
                  <a:schemeClr val="tx2">
                    <a:lumMod val="75000"/>
                  </a:schemeClr>
                </a:solidFill>
              </a:rPr>
              <a:t>seperti</a:t>
            </a:r>
            <a:r>
              <a:rPr lang="es-CO" sz="1800" dirty="0" smtClean="0">
                <a:solidFill>
                  <a:schemeClr val="tx2">
                    <a:lumMod val="75000"/>
                  </a:schemeClr>
                </a:solidFill>
              </a:rPr>
              <a:t> </a:t>
            </a:r>
            <a:r>
              <a:rPr lang="es-CO" sz="1800" dirty="0" err="1" smtClean="0">
                <a:solidFill>
                  <a:schemeClr val="tx2">
                    <a:lumMod val="75000"/>
                  </a:schemeClr>
                </a:solidFill>
              </a:rPr>
              <a:t>bagaimana</a:t>
            </a:r>
            <a:r>
              <a:rPr lang="es-CO" sz="1800" dirty="0" smtClean="0">
                <a:solidFill>
                  <a:schemeClr val="tx2">
                    <a:lumMod val="75000"/>
                  </a:schemeClr>
                </a:solidFill>
              </a:rPr>
              <a:t> </a:t>
            </a:r>
            <a:r>
              <a:rPr lang="es-CO" sz="1800" dirty="0" err="1" smtClean="0">
                <a:solidFill>
                  <a:schemeClr val="tx2">
                    <a:lumMod val="75000"/>
                  </a:schemeClr>
                </a:solidFill>
              </a:rPr>
              <a:t>masalah</a:t>
            </a:r>
            <a:r>
              <a:rPr lang="es-CO" sz="1800" dirty="0" smtClean="0">
                <a:solidFill>
                  <a:schemeClr val="tx2">
                    <a:lumMod val="75000"/>
                  </a:schemeClr>
                </a:solidFill>
              </a:rPr>
              <a:t> </a:t>
            </a:r>
            <a:r>
              <a:rPr lang="es-CO" sz="1800" dirty="0" err="1" smtClean="0">
                <a:solidFill>
                  <a:schemeClr val="tx2">
                    <a:lumMod val="75000"/>
                  </a:schemeClr>
                </a:solidFill>
              </a:rPr>
              <a:t>akuntansi</a:t>
            </a:r>
            <a:r>
              <a:rPr lang="es-CO" sz="1800" dirty="0" smtClean="0">
                <a:solidFill>
                  <a:schemeClr val="tx2">
                    <a:lumMod val="75000"/>
                  </a:schemeClr>
                </a:solidFill>
              </a:rPr>
              <a:t> </a:t>
            </a:r>
            <a:r>
              <a:rPr lang="es-CO" sz="1800" dirty="0" err="1" smtClean="0">
                <a:solidFill>
                  <a:schemeClr val="tx2">
                    <a:lumMod val="75000"/>
                  </a:schemeClr>
                </a:solidFill>
              </a:rPr>
              <a:t>inflasi</a:t>
            </a:r>
            <a:r>
              <a:rPr lang="es-CO" sz="1800" dirty="0" smtClean="0">
                <a:solidFill>
                  <a:schemeClr val="tx2">
                    <a:lumMod val="75000"/>
                  </a:schemeClr>
                </a:solidFill>
              </a:rPr>
              <a:t> </a:t>
            </a:r>
            <a:r>
              <a:rPr lang="es-CO" sz="1800" dirty="0" err="1" smtClean="0">
                <a:solidFill>
                  <a:schemeClr val="tx2">
                    <a:lumMod val="75000"/>
                  </a:schemeClr>
                </a:solidFill>
              </a:rPr>
              <a:t>dapat</a:t>
            </a:r>
            <a:r>
              <a:rPr lang="es-CO" sz="1800" dirty="0" smtClean="0">
                <a:solidFill>
                  <a:schemeClr val="tx2">
                    <a:lumMod val="75000"/>
                  </a:schemeClr>
                </a:solidFill>
              </a:rPr>
              <a:t> </a:t>
            </a:r>
            <a:r>
              <a:rPr lang="es-CO" sz="1800" dirty="0" err="1" smtClean="0">
                <a:solidFill>
                  <a:schemeClr val="tx2">
                    <a:lumMod val="75000"/>
                  </a:schemeClr>
                </a:solidFill>
              </a:rPr>
              <a:t>diselesaikan</a:t>
            </a:r>
            <a:r>
              <a:rPr lang="es-CO" sz="1800" dirty="0" smtClean="0">
                <a:solidFill>
                  <a:schemeClr val="tx2">
                    <a:lumMod val="75000"/>
                  </a:schemeClr>
                </a:solidFill>
              </a:rPr>
              <a:t> di </a:t>
            </a:r>
            <a:r>
              <a:rPr lang="es-CO" sz="1800" dirty="0" err="1" smtClean="0">
                <a:solidFill>
                  <a:schemeClr val="tx2">
                    <a:lumMod val="75000"/>
                  </a:schemeClr>
                </a:solidFill>
              </a:rPr>
              <a:t>dua</a:t>
            </a:r>
            <a:r>
              <a:rPr lang="es-CO" sz="1800" dirty="0" smtClean="0">
                <a:solidFill>
                  <a:schemeClr val="tx2">
                    <a:lumMod val="75000"/>
                  </a:schemeClr>
                </a:solidFill>
              </a:rPr>
              <a:t> negara </a:t>
            </a:r>
            <a:r>
              <a:rPr lang="es-CO" sz="1800" dirty="0" err="1" smtClean="0">
                <a:solidFill>
                  <a:schemeClr val="tx2">
                    <a:lumMod val="75000"/>
                  </a:schemeClr>
                </a:solidFill>
              </a:rPr>
              <a:t>tersebut</a:t>
            </a:r>
            <a:r>
              <a:rPr lang="es-CO" sz="1800" dirty="0" smtClean="0">
                <a:solidFill>
                  <a:schemeClr val="tx2">
                    <a:lumMod val="75000"/>
                  </a:schemeClr>
                </a:solidFill>
              </a:rPr>
              <a:t>.</a:t>
            </a:r>
          </a:p>
          <a:p>
            <a:pPr>
              <a:buNone/>
            </a:pPr>
            <a:endParaRPr lang="es-CO" sz="1800" dirty="0" smtClean="0">
              <a:solidFill>
                <a:schemeClr val="tx2">
                  <a:lumMod val="75000"/>
                </a:schemeClr>
              </a:solidFill>
            </a:endParaRPr>
          </a:p>
          <a:p>
            <a:r>
              <a:rPr lang="es-CO" sz="1800" dirty="0" err="1" smtClean="0">
                <a:solidFill>
                  <a:schemeClr val="tx2">
                    <a:lumMod val="75000"/>
                  </a:schemeClr>
                </a:solidFill>
              </a:rPr>
              <a:t>Standar</a:t>
            </a:r>
            <a:r>
              <a:rPr lang="es-CO" sz="1800" dirty="0" smtClean="0">
                <a:solidFill>
                  <a:schemeClr val="tx2">
                    <a:lumMod val="75000"/>
                  </a:schemeClr>
                </a:solidFill>
              </a:rPr>
              <a:t> </a:t>
            </a:r>
            <a:r>
              <a:rPr lang="es-CO" sz="1800" dirty="0" err="1" smtClean="0">
                <a:solidFill>
                  <a:schemeClr val="tx2">
                    <a:lumMod val="75000"/>
                  </a:schemeClr>
                </a:solidFill>
              </a:rPr>
              <a:t>inflasi</a:t>
            </a:r>
            <a:r>
              <a:rPr lang="es-CO" sz="1800" dirty="0" smtClean="0">
                <a:solidFill>
                  <a:schemeClr val="tx2">
                    <a:lumMod val="75000"/>
                  </a:schemeClr>
                </a:solidFill>
              </a:rPr>
              <a:t> yang </a:t>
            </a:r>
            <a:r>
              <a:rPr lang="es-CO" sz="1800" dirty="0" err="1" smtClean="0">
                <a:solidFill>
                  <a:schemeClr val="tx2">
                    <a:lumMod val="75000"/>
                  </a:schemeClr>
                </a:solidFill>
              </a:rPr>
              <a:t>lebih</a:t>
            </a:r>
            <a:r>
              <a:rPr lang="es-CO" sz="1800" dirty="0" smtClean="0">
                <a:solidFill>
                  <a:schemeClr val="tx2">
                    <a:lumMod val="75000"/>
                  </a:schemeClr>
                </a:solidFill>
              </a:rPr>
              <a:t> </a:t>
            </a:r>
            <a:r>
              <a:rPr lang="es-CO" sz="1800" dirty="0" err="1" smtClean="0">
                <a:solidFill>
                  <a:schemeClr val="tx2">
                    <a:lumMod val="75000"/>
                  </a:schemeClr>
                </a:solidFill>
              </a:rPr>
              <a:t>definitif</a:t>
            </a:r>
            <a:r>
              <a:rPr lang="es-CO" sz="1800" dirty="0" smtClean="0">
                <a:solidFill>
                  <a:schemeClr val="tx2">
                    <a:lumMod val="75000"/>
                  </a:schemeClr>
                </a:solidFill>
              </a:rPr>
              <a:t> </a:t>
            </a:r>
            <a:r>
              <a:rPr lang="es-CO" sz="1800" dirty="0" err="1" smtClean="0">
                <a:solidFill>
                  <a:schemeClr val="tx2">
                    <a:lumMod val="75000"/>
                  </a:schemeClr>
                </a:solidFill>
              </a:rPr>
              <a:t>tidak</a:t>
            </a:r>
            <a:r>
              <a:rPr lang="es-CO" sz="1800" dirty="0" smtClean="0">
                <a:solidFill>
                  <a:schemeClr val="tx2">
                    <a:lumMod val="75000"/>
                  </a:schemeClr>
                </a:solidFill>
              </a:rPr>
              <a:t> </a:t>
            </a:r>
            <a:r>
              <a:rPr lang="es-CO" sz="1800" dirty="0" err="1" smtClean="0">
                <a:solidFill>
                  <a:schemeClr val="tx2">
                    <a:lumMod val="75000"/>
                  </a:schemeClr>
                </a:solidFill>
              </a:rPr>
              <a:t>muncul</a:t>
            </a:r>
            <a:r>
              <a:rPr lang="es-CO" sz="1800" dirty="0" smtClean="0">
                <a:solidFill>
                  <a:schemeClr val="tx2">
                    <a:lumMod val="75000"/>
                  </a:schemeClr>
                </a:solidFill>
              </a:rPr>
              <a:t>, </a:t>
            </a:r>
            <a:r>
              <a:rPr lang="es-CO" sz="1800" dirty="0" err="1" smtClean="0">
                <a:solidFill>
                  <a:schemeClr val="tx2">
                    <a:lumMod val="75000"/>
                  </a:schemeClr>
                </a:solidFill>
              </a:rPr>
              <a:t>hinggá</a:t>
            </a:r>
            <a:r>
              <a:rPr lang="es-CO" sz="1800" dirty="0" smtClean="0">
                <a:solidFill>
                  <a:schemeClr val="tx2">
                    <a:lumMod val="75000"/>
                  </a:schemeClr>
                </a:solidFill>
              </a:rPr>
              <a:t> </a:t>
            </a:r>
            <a:r>
              <a:rPr lang="es-CO" sz="1800" dirty="0" err="1" smtClean="0">
                <a:solidFill>
                  <a:schemeClr val="tx2">
                    <a:lumMod val="75000"/>
                  </a:schemeClr>
                </a:solidFill>
              </a:rPr>
              <a:t>sampai</a:t>
            </a:r>
            <a:r>
              <a:rPr lang="es-CO" sz="1800" dirty="0" smtClean="0">
                <a:solidFill>
                  <a:schemeClr val="tx2">
                    <a:lumMod val="75000"/>
                  </a:schemeClr>
                </a:solidFill>
              </a:rPr>
              <a:t> pada </a:t>
            </a:r>
            <a:r>
              <a:rPr lang="es-CO" sz="1800" dirty="0" err="1" smtClean="0">
                <a:solidFill>
                  <a:schemeClr val="tx2">
                    <a:lumMod val="75000"/>
                  </a:schemeClr>
                </a:solidFill>
              </a:rPr>
              <a:t>tahun</a:t>
            </a:r>
            <a:r>
              <a:rPr lang="es-CO" sz="1800" dirty="0" smtClean="0">
                <a:solidFill>
                  <a:schemeClr val="tx2">
                    <a:lumMod val="75000"/>
                  </a:schemeClr>
                </a:solidFill>
              </a:rPr>
              <a:t> 1981 </a:t>
            </a:r>
            <a:r>
              <a:rPr lang="es-CO" sz="1800" dirty="0" err="1" smtClean="0">
                <a:solidFill>
                  <a:schemeClr val="tx2">
                    <a:lumMod val="75000"/>
                  </a:schemeClr>
                </a:solidFill>
              </a:rPr>
              <a:t>dengan</a:t>
            </a:r>
            <a:r>
              <a:rPr lang="es-CO" sz="1800" dirty="0" smtClean="0">
                <a:solidFill>
                  <a:schemeClr val="tx2">
                    <a:lumMod val="75000"/>
                  </a:schemeClr>
                </a:solidFill>
              </a:rPr>
              <a:t> </a:t>
            </a:r>
            <a:r>
              <a:rPr lang="es-CO" sz="1800" dirty="0" err="1" smtClean="0">
                <a:solidFill>
                  <a:schemeClr val="tx2">
                    <a:lumMod val="75000"/>
                  </a:schemeClr>
                </a:solidFill>
              </a:rPr>
              <a:t>keluarnya</a:t>
            </a:r>
            <a:r>
              <a:rPr lang="es-CO" sz="1800" dirty="0" smtClean="0">
                <a:solidFill>
                  <a:schemeClr val="tx2">
                    <a:lumMod val="75000"/>
                  </a:schemeClr>
                </a:solidFill>
              </a:rPr>
              <a:t> IAS 15,</a:t>
            </a:r>
            <a:r>
              <a:rPr lang="es-CO" sz="1800" b="1" dirty="0" smtClean="0">
                <a:solidFill>
                  <a:schemeClr val="tx2">
                    <a:lumMod val="75000"/>
                  </a:schemeClr>
                </a:solidFill>
              </a:rPr>
              <a:t> </a:t>
            </a:r>
            <a:r>
              <a:rPr lang="es-CO" sz="1800" dirty="0" err="1" smtClean="0">
                <a:solidFill>
                  <a:schemeClr val="tx2">
                    <a:lumMod val="75000"/>
                  </a:schemeClr>
                </a:solidFill>
              </a:rPr>
              <a:t>yaitu</a:t>
            </a:r>
            <a:r>
              <a:rPr lang="es-CO" sz="1800" dirty="0" smtClean="0">
                <a:solidFill>
                  <a:schemeClr val="tx2">
                    <a:lumMod val="75000"/>
                  </a:schemeClr>
                </a:solidFill>
              </a:rPr>
              <a:t> </a:t>
            </a:r>
            <a:r>
              <a:rPr lang="es-CO" sz="1800" i="1" dirty="0" err="1" smtClean="0">
                <a:solidFill>
                  <a:schemeClr val="tx2">
                    <a:lumMod val="75000"/>
                  </a:schemeClr>
                </a:solidFill>
              </a:rPr>
              <a:t>Refleksi</a:t>
            </a:r>
            <a:r>
              <a:rPr lang="es-CO" sz="1800" i="1" dirty="0" smtClean="0">
                <a:solidFill>
                  <a:schemeClr val="tx2">
                    <a:lumMod val="75000"/>
                  </a:schemeClr>
                </a:solidFill>
              </a:rPr>
              <a:t> </a:t>
            </a:r>
            <a:r>
              <a:rPr lang="es-CO" sz="1800" i="1" dirty="0" err="1" smtClean="0">
                <a:solidFill>
                  <a:schemeClr val="tx2">
                    <a:lumMod val="75000"/>
                  </a:schemeClr>
                </a:solidFill>
              </a:rPr>
              <a:t>Informasi</a:t>
            </a:r>
            <a:r>
              <a:rPr lang="es-CO" sz="1800" i="1" dirty="0" smtClean="0">
                <a:solidFill>
                  <a:schemeClr val="tx2">
                    <a:lumMod val="75000"/>
                  </a:schemeClr>
                </a:solidFill>
              </a:rPr>
              <a:t> </a:t>
            </a:r>
            <a:r>
              <a:rPr lang="es-CO" sz="1800" i="1" dirty="0" err="1" smtClean="0">
                <a:solidFill>
                  <a:schemeClr val="tx2">
                    <a:lumMod val="75000"/>
                  </a:schemeClr>
                </a:solidFill>
              </a:rPr>
              <a:t>Dampak</a:t>
            </a:r>
            <a:r>
              <a:rPr lang="es-CO" sz="1800" i="1" dirty="0" smtClean="0">
                <a:solidFill>
                  <a:schemeClr val="tx2">
                    <a:lumMod val="75000"/>
                  </a:schemeClr>
                </a:solidFill>
              </a:rPr>
              <a:t> </a:t>
            </a:r>
            <a:r>
              <a:rPr lang="es-CO" sz="1800" i="1" dirty="0" err="1" smtClean="0">
                <a:solidFill>
                  <a:schemeClr val="tx2">
                    <a:lumMod val="75000"/>
                  </a:schemeClr>
                </a:solidFill>
              </a:rPr>
              <a:t>Perubahan</a:t>
            </a:r>
            <a:r>
              <a:rPr lang="es-CO" sz="1800" i="1" dirty="0" smtClean="0">
                <a:solidFill>
                  <a:schemeClr val="tx2">
                    <a:lumMod val="75000"/>
                  </a:schemeClr>
                </a:solidFill>
              </a:rPr>
              <a:t> </a:t>
            </a:r>
            <a:r>
              <a:rPr lang="es-CO" sz="1800" i="1" dirty="0" err="1" smtClean="0">
                <a:solidFill>
                  <a:schemeClr val="tx2">
                    <a:lumMod val="75000"/>
                  </a:schemeClr>
                </a:solidFill>
              </a:rPr>
              <a:t>Harga</a:t>
            </a:r>
            <a:r>
              <a:rPr lang="es-CO" sz="1800" i="1" dirty="0" smtClean="0">
                <a:solidFill>
                  <a:schemeClr val="tx2">
                    <a:lumMod val="75000"/>
                  </a:schemeClr>
                </a:solidFill>
              </a:rPr>
              <a:t>,</a:t>
            </a:r>
            <a:r>
              <a:rPr lang="es-CO" sz="1800" dirty="0" smtClean="0">
                <a:solidFill>
                  <a:schemeClr val="tx2">
                    <a:lumMod val="75000"/>
                  </a:schemeClr>
                </a:solidFill>
              </a:rPr>
              <a:t> yang </a:t>
            </a:r>
            <a:r>
              <a:rPr lang="es-CO" sz="1800" dirty="0" err="1" smtClean="0">
                <a:solidFill>
                  <a:schemeClr val="tx2">
                    <a:lumMod val="75000"/>
                  </a:schemeClr>
                </a:solidFill>
              </a:rPr>
              <a:t>menggantikan</a:t>
            </a:r>
            <a:r>
              <a:rPr lang="es-CO" sz="1800" dirty="0" smtClean="0">
                <a:solidFill>
                  <a:schemeClr val="tx2">
                    <a:lumMod val="75000"/>
                  </a:schemeClr>
                </a:solidFill>
              </a:rPr>
              <a:t> IAS 6. Pada </a:t>
            </a:r>
            <a:r>
              <a:rPr lang="es-CO" sz="1800" dirty="0" err="1" smtClean="0">
                <a:solidFill>
                  <a:schemeClr val="tx2">
                    <a:lumMod val="75000"/>
                  </a:schemeClr>
                </a:solidFill>
              </a:rPr>
              <a:t>saat</a:t>
            </a:r>
            <a:r>
              <a:rPr lang="es-CO" sz="1800" dirty="0" smtClean="0">
                <a:solidFill>
                  <a:schemeClr val="tx2">
                    <a:lumMod val="75000"/>
                  </a:schemeClr>
                </a:solidFill>
              </a:rPr>
              <a:t> </a:t>
            </a:r>
            <a:r>
              <a:rPr lang="es-CO" sz="1800" dirty="0" err="1" smtClean="0">
                <a:solidFill>
                  <a:schemeClr val="tx2">
                    <a:lumMod val="75000"/>
                  </a:schemeClr>
                </a:solidFill>
              </a:rPr>
              <a:t>itu</a:t>
            </a:r>
            <a:r>
              <a:rPr lang="es-CO" sz="1800" dirty="0" smtClean="0">
                <a:solidFill>
                  <a:schemeClr val="tx2">
                    <a:lumMod val="75000"/>
                  </a:schemeClr>
                </a:solidFill>
              </a:rPr>
              <a:t>, FASB </a:t>
            </a:r>
            <a:r>
              <a:rPr lang="es-CO" sz="1800" dirty="0" err="1" smtClean="0">
                <a:solidFill>
                  <a:schemeClr val="tx2">
                    <a:lumMod val="75000"/>
                  </a:schemeClr>
                </a:solidFill>
              </a:rPr>
              <a:t>telah</a:t>
            </a:r>
            <a:r>
              <a:rPr lang="es-CO" sz="1800" dirty="0" smtClean="0">
                <a:solidFill>
                  <a:schemeClr val="tx2">
                    <a:lumMod val="75000"/>
                  </a:schemeClr>
                </a:solidFill>
              </a:rPr>
              <a:t> </a:t>
            </a:r>
            <a:r>
              <a:rPr lang="es-CO" sz="1800" dirty="0" err="1" smtClean="0">
                <a:solidFill>
                  <a:schemeClr val="tx2">
                    <a:lumMod val="75000"/>
                  </a:schemeClr>
                </a:solidFill>
              </a:rPr>
              <a:t>mengeluarkan</a:t>
            </a:r>
            <a:r>
              <a:rPr lang="es-CO" sz="1800" dirty="0" smtClean="0">
                <a:solidFill>
                  <a:schemeClr val="tx2">
                    <a:lumMod val="75000"/>
                  </a:schemeClr>
                </a:solidFill>
              </a:rPr>
              <a:t> SFAS 33</a:t>
            </a:r>
            <a:r>
              <a:rPr lang="es-CO" sz="1800" b="1" dirty="0" smtClean="0">
                <a:solidFill>
                  <a:schemeClr val="tx2">
                    <a:lumMod val="75000"/>
                  </a:schemeClr>
                </a:solidFill>
              </a:rPr>
              <a:t> </a:t>
            </a:r>
            <a:r>
              <a:rPr lang="es-CO" sz="1800" dirty="0" err="1" smtClean="0">
                <a:solidFill>
                  <a:schemeClr val="tx2">
                    <a:lumMod val="75000"/>
                  </a:schemeClr>
                </a:solidFill>
              </a:rPr>
              <a:t>mengenai</a:t>
            </a:r>
            <a:r>
              <a:rPr lang="es-CO" sz="1800" dirty="0" smtClean="0">
                <a:solidFill>
                  <a:schemeClr val="tx2">
                    <a:lumMod val="75000"/>
                  </a:schemeClr>
                </a:solidFill>
              </a:rPr>
              <a:t> </a:t>
            </a:r>
            <a:r>
              <a:rPr lang="es-CO" sz="1800" i="1" dirty="0" err="1" smtClean="0">
                <a:solidFill>
                  <a:schemeClr val="tx2">
                    <a:lumMod val="75000"/>
                  </a:schemeClr>
                </a:solidFill>
              </a:rPr>
              <a:t>Pelaporan</a:t>
            </a:r>
            <a:r>
              <a:rPr lang="es-CO" sz="1800" i="1" dirty="0" smtClean="0">
                <a:solidFill>
                  <a:schemeClr val="tx2">
                    <a:lumMod val="75000"/>
                  </a:schemeClr>
                </a:solidFill>
              </a:rPr>
              <a:t> </a:t>
            </a:r>
            <a:r>
              <a:rPr lang="es-CO" sz="1800" i="1" dirty="0" err="1" smtClean="0">
                <a:solidFill>
                  <a:schemeClr val="tx2">
                    <a:lumMod val="75000"/>
                  </a:schemeClr>
                </a:solidFill>
              </a:rPr>
              <a:t>Keuangan</a:t>
            </a:r>
            <a:r>
              <a:rPr lang="es-CO" sz="1800" i="1" dirty="0" smtClean="0">
                <a:solidFill>
                  <a:schemeClr val="tx2">
                    <a:lumMod val="75000"/>
                  </a:schemeClr>
                </a:solidFill>
              </a:rPr>
              <a:t> dan </a:t>
            </a:r>
            <a:r>
              <a:rPr lang="es-CO" sz="1800" i="1" dirty="0" err="1" smtClean="0">
                <a:solidFill>
                  <a:schemeClr val="tx2">
                    <a:lumMod val="75000"/>
                  </a:schemeClr>
                </a:solidFill>
              </a:rPr>
              <a:t>Perubahan</a:t>
            </a:r>
            <a:r>
              <a:rPr lang="es-CO" sz="1800" i="1" dirty="0" smtClean="0">
                <a:solidFill>
                  <a:schemeClr val="tx2">
                    <a:lumMod val="75000"/>
                  </a:schemeClr>
                </a:solidFill>
              </a:rPr>
              <a:t> </a:t>
            </a:r>
            <a:r>
              <a:rPr lang="es-CO" sz="1800" i="1" dirty="0" err="1" smtClean="0">
                <a:solidFill>
                  <a:schemeClr val="tx2">
                    <a:lumMod val="75000"/>
                  </a:schemeClr>
                </a:solidFill>
              </a:rPr>
              <a:t>Harga</a:t>
            </a:r>
            <a:r>
              <a:rPr lang="es-CO" sz="1800" i="1" dirty="0" smtClean="0">
                <a:solidFill>
                  <a:schemeClr val="tx2">
                    <a:lumMod val="75000"/>
                  </a:schemeClr>
                </a:solidFill>
              </a:rPr>
              <a:t>.</a:t>
            </a:r>
            <a:endParaRPr lang="es-CO" sz="1800" dirty="0">
              <a:solidFill>
                <a:schemeClr val="tx2">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r>
              <a:rPr lang="es-CO" sz="3200" b="1" dirty="0" smtClean="0"/>
              <a:t>IASB </a:t>
            </a:r>
            <a:r>
              <a:rPr lang="es-CO" sz="3200" b="1" dirty="0" err="1" smtClean="0"/>
              <a:t>terhadap</a:t>
            </a:r>
            <a:r>
              <a:rPr lang="es-CO" sz="3200" b="1" dirty="0" smtClean="0"/>
              <a:t> </a:t>
            </a:r>
            <a:r>
              <a:rPr lang="es-CO" sz="3200" b="1" dirty="0" err="1" smtClean="0"/>
              <a:t>Akuntansi</a:t>
            </a:r>
            <a:r>
              <a:rPr lang="es-CO" sz="3200" b="1" dirty="0" smtClean="0"/>
              <a:t> </a:t>
            </a:r>
            <a:r>
              <a:rPr lang="es-CO" sz="3200" b="1" dirty="0" err="1" smtClean="0"/>
              <a:t>untuk</a:t>
            </a:r>
            <a:r>
              <a:rPr lang="es-CO" sz="3200" b="1" dirty="0" smtClean="0"/>
              <a:t> </a:t>
            </a:r>
            <a:r>
              <a:rPr lang="es-CO" sz="3200" b="1" dirty="0" err="1" smtClean="0"/>
              <a:t>Perubahan</a:t>
            </a:r>
            <a:r>
              <a:rPr lang="es-CO" sz="3200" b="1" dirty="0" smtClean="0"/>
              <a:t> </a:t>
            </a:r>
            <a:r>
              <a:rPr lang="es-CO" sz="3200" b="1" dirty="0" err="1" smtClean="0"/>
              <a:t>Harga</a:t>
            </a:r>
            <a:r>
              <a:rPr lang="es-CO" sz="3200" b="1" dirty="0" smtClean="0"/>
              <a:t> dan </a:t>
            </a:r>
            <a:r>
              <a:rPr lang="es-CO" sz="3200" b="1" dirty="0" err="1" smtClean="0"/>
              <a:t>Inflasi</a:t>
            </a:r>
            <a:r>
              <a:rPr lang="es-CO" sz="3200" b="1" dirty="0" smtClean="0"/>
              <a:t>.</a:t>
            </a:r>
            <a:endParaRPr lang="en-US" sz="3200" dirty="0"/>
          </a:p>
        </p:txBody>
      </p:sp>
      <p:sp>
        <p:nvSpPr>
          <p:cNvPr id="3" name="Content Placeholder 2"/>
          <p:cNvSpPr>
            <a:spLocks noGrp="1"/>
          </p:cNvSpPr>
          <p:nvPr>
            <p:ph idx="1"/>
          </p:nvPr>
        </p:nvSpPr>
        <p:spPr>
          <a:xfrm>
            <a:off x="457200" y="1143000"/>
            <a:ext cx="8229600" cy="5181600"/>
          </a:xfrm>
        </p:spPr>
        <p:txBody>
          <a:bodyPr>
            <a:normAutofit fontScale="70000" lnSpcReduction="20000"/>
          </a:bodyPr>
          <a:lstStyle/>
          <a:p>
            <a:pPr>
              <a:buNone/>
            </a:pPr>
            <a:r>
              <a:rPr lang="en-US" dirty="0" smtClean="0">
                <a:solidFill>
                  <a:schemeClr val="tx2">
                    <a:lumMod val="75000"/>
                  </a:schemeClr>
                </a:solidFill>
              </a:rPr>
              <a:t/>
            </a:r>
            <a:br>
              <a:rPr lang="en-US" dirty="0" smtClean="0">
                <a:solidFill>
                  <a:schemeClr val="tx2">
                    <a:lumMod val="75000"/>
                  </a:schemeClr>
                </a:solidFill>
              </a:rPr>
            </a:br>
            <a:r>
              <a:rPr lang="es-CO" dirty="0" err="1" smtClean="0">
                <a:solidFill>
                  <a:schemeClr val="tx2">
                    <a:lumMod val="75000"/>
                  </a:schemeClr>
                </a:solidFill>
              </a:rPr>
              <a:t>Tipe-tipe</a:t>
            </a:r>
            <a:r>
              <a:rPr lang="es-CO" dirty="0" smtClean="0">
                <a:solidFill>
                  <a:schemeClr val="tx2">
                    <a:lumMod val="75000"/>
                  </a:schemeClr>
                </a:solidFill>
              </a:rPr>
              <a:t> </a:t>
            </a:r>
            <a:r>
              <a:rPr lang="es-CO" dirty="0" err="1" smtClean="0">
                <a:solidFill>
                  <a:schemeClr val="tx2">
                    <a:lumMod val="75000"/>
                  </a:schemeClr>
                </a:solidFill>
              </a:rPr>
              <a:t>utama</a:t>
            </a:r>
            <a:r>
              <a:rPr lang="es-CO" dirty="0" smtClean="0">
                <a:solidFill>
                  <a:schemeClr val="tx2">
                    <a:lumMod val="75000"/>
                  </a:schemeClr>
                </a:solidFill>
              </a:rPr>
              <a:t> </a:t>
            </a:r>
            <a:r>
              <a:rPr lang="es-CO" dirty="0" err="1" smtClean="0">
                <a:solidFill>
                  <a:schemeClr val="tx2">
                    <a:lumMod val="75000"/>
                  </a:schemeClr>
                </a:solidFill>
              </a:rPr>
              <a:t>informasi</a:t>
            </a:r>
            <a:r>
              <a:rPr lang="es-CO" dirty="0" smtClean="0">
                <a:solidFill>
                  <a:schemeClr val="tx2">
                    <a:lumMod val="75000"/>
                  </a:schemeClr>
                </a:solidFill>
              </a:rPr>
              <a:t> </a:t>
            </a:r>
            <a:r>
              <a:rPr lang="es-CO" dirty="0" err="1" smtClean="0">
                <a:solidFill>
                  <a:schemeClr val="tx2">
                    <a:lumMod val="75000"/>
                  </a:schemeClr>
                </a:solidFill>
              </a:rPr>
              <a:t>berikut</a:t>
            </a:r>
            <a:r>
              <a:rPr lang="es-CO" dirty="0" smtClean="0">
                <a:solidFill>
                  <a:schemeClr val="tx2">
                    <a:lumMod val="75000"/>
                  </a:schemeClr>
                </a:solidFill>
              </a:rPr>
              <a:t> </a:t>
            </a:r>
            <a:r>
              <a:rPr lang="es-CO" dirty="0" err="1" smtClean="0">
                <a:solidFill>
                  <a:schemeClr val="tx2">
                    <a:lumMod val="75000"/>
                  </a:schemeClr>
                </a:solidFill>
              </a:rPr>
              <a:t>ini</a:t>
            </a:r>
            <a:r>
              <a:rPr lang="es-CO" dirty="0" smtClean="0">
                <a:solidFill>
                  <a:schemeClr val="tx2">
                    <a:lumMod val="75000"/>
                  </a:schemeClr>
                </a:solidFill>
              </a:rPr>
              <a:t> </a:t>
            </a:r>
            <a:r>
              <a:rPr lang="es-CO" dirty="0" err="1" smtClean="0">
                <a:solidFill>
                  <a:schemeClr val="tx2">
                    <a:lumMod val="75000"/>
                  </a:schemeClr>
                </a:solidFill>
              </a:rPr>
              <a:t>merefleksikan</a:t>
            </a:r>
            <a:r>
              <a:rPr lang="es-CO" dirty="0" smtClean="0">
                <a:solidFill>
                  <a:schemeClr val="tx2">
                    <a:lumMod val="75000"/>
                  </a:schemeClr>
                </a:solidFill>
              </a:rPr>
              <a:t> </a:t>
            </a:r>
            <a:r>
              <a:rPr lang="es-CO" dirty="0" err="1" smtClean="0">
                <a:solidFill>
                  <a:schemeClr val="tx2">
                    <a:lumMod val="75000"/>
                  </a:schemeClr>
                </a:solidFill>
              </a:rPr>
              <a:t>dampak-dampak</a:t>
            </a:r>
            <a:r>
              <a:rPr lang="es-CO" dirty="0" smtClean="0">
                <a:solidFill>
                  <a:schemeClr val="tx2">
                    <a:lumMod val="75000"/>
                  </a:schemeClr>
                </a:solidFill>
              </a:rPr>
              <a:t> </a:t>
            </a:r>
            <a:r>
              <a:rPr lang="es-CO" dirty="0" err="1" smtClean="0">
                <a:solidFill>
                  <a:schemeClr val="tx2">
                    <a:lumMod val="75000"/>
                  </a:schemeClr>
                </a:solidFill>
              </a:rPr>
              <a:t>perubahan</a:t>
            </a:r>
            <a:r>
              <a:rPr lang="es-CO" dirty="0" smtClean="0">
                <a:solidFill>
                  <a:schemeClr val="tx2">
                    <a:lumMod val="75000"/>
                  </a:schemeClr>
                </a:solidFill>
              </a:rPr>
              <a:t> </a:t>
            </a:r>
            <a:r>
              <a:rPr lang="es-CO" dirty="0" err="1" smtClean="0">
                <a:solidFill>
                  <a:schemeClr val="tx2">
                    <a:lumMod val="75000"/>
                  </a:schemeClr>
                </a:solidFill>
              </a:rPr>
              <a:t>harga</a:t>
            </a:r>
            <a:r>
              <a:rPr lang="es-CO" dirty="0" smtClean="0">
                <a:solidFill>
                  <a:schemeClr val="tx2">
                    <a:lumMod val="75000"/>
                  </a:schemeClr>
                </a:solidFill>
              </a:rPr>
              <a:t> yang </a:t>
            </a:r>
            <a:r>
              <a:rPr lang="es-CO" dirty="0" err="1" smtClean="0">
                <a:solidFill>
                  <a:schemeClr val="tx2">
                    <a:lumMod val="75000"/>
                  </a:schemeClr>
                </a:solidFill>
              </a:rPr>
              <a:t>direkomendasikan</a:t>
            </a:r>
            <a:r>
              <a:rPr lang="es-CO" dirty="0" smtClean="0">
                <a:solidFill>
                  <a:schemeClr val="tx2">
                    <a:lumMod val="75000"/>
                  </a:schemeClr>
                </a:solidFill>
              </a:rPr>
              <a:t> </a:t>
            </a:r>
            <a:r>
              <a:rPr lang="es-CO" dirty="0" err="1" smtClean="0">
                <a:solidFill>
                  <a:schemeClr val="tx2">
                    <a:lumMod val="75000"/>
                  </a:schemeClr>
                </a:solidFill>
              </a:rPr>
              <a:t>untuk</a:t>
            </a:r>
            <a:r>
              <a:rPr lang="es-CO" dirty="0" smtClean="0">
                <a:solidFill>
                  <a:schemeClr val="tx2">
                    <a:lumMod val="75000"/>
                  </a:schemeClr>
                </a:solidFill>
              </a:rPr>
              <a:t> </a:t>
            </a:r>
            <a:r>
              <a:rPr lang="es-CO" dirty="0" err="1" smtClean="0">
                <a:solidFill>
                  <a:schemeClr val="tx2">
                    <a:lumMod val="75000"/>
                  </a:schemeClr>
                </a:solidFill>
              </a:rPr>
              <a:t>pengungkapan</a:t>
            </a:r>
            <a:r>
              <a:rPr lang="es-CO" dirty="0" smtClean="0">
                <a:solidFill>
                  <a:schemeClr val="tx2">
                    <a:lumMod val="75000"/>
                  </a:schemeClr>
                </a:solidFill>
              </a:rPr>
              <a:t> </a:t>
            </a:r>
            <a:r>
              <a:rPr lang="es-CO" dirty="0" err="1" smtClean="0">
                <a:solidFill>
                  <a:schemeClr val="tx2">
                    <a:lumMod val="75000"/>
                  </a:schemeClr>
                </a:solidFill>
              </a:rPr>
              <a:t>oleh</a:t>
            </a:r>
            <a:r>
              <a:rPr lang="es-CO" dirty="0" smtClean="0">
                <a:solidFill>
                  <a:schemeClr val="tx2">
                    <a:lumMod val="75000"/>
                  </a:schemeClr>
                </a:solidFill>
              </a:rPr>
              <a:t> IAS 15 </a:t>
            </a:r>
            <a:r>
              <a:rPr lang="es-CO" dirty="0" err="1" smtClean="0">
                <a:solidFill>
                  <a:schemeClr val="tx2">
                    <a:lumMod val="75000"/>
                  </a:schemeClr>
                </a:solidFill>
              </a:rPr>
              <a:t>sebagai</a:t>
            </a:r>
            <a:r>
              <a:rPr lang="es-CO" dirty="0" smtClean="0">
                <a:solidFill>
                  <a:schemeClr val="tx2">
                    <a:lumMod val="75000"/>
                  </a:schemeClr>
                </a:solidFill>
              </a:rPr>
              <a:t> </a:t>
            </a:r>
            <a:r>
              <a:rPr lang="es-CO" dirty="0" err="1" smtClean="0">
                <a:solidFill>
                  <a:schemeClr val="tx2">
                    <a:lumMod val="75000"/>
                  </a:schemeClr>
                </a:solidFill>
              </a:rPr>
              <a:t>berikut</a:t>
            </a:r>
            <a:r>
              <a:rPr lang="es-CO" dirty="0" smtClean="0">
                <a:solidFill>
                  <a:schemeClr val="tx2">
                    <a:lumMod val="75000"/>
                  </a:schemeClr>
                </a:solidFill>
              </a:rPr>
              <a:t>:</a:t>
            </a:r>
          </a:p>
          <a:p>
            <a:pPr>
              <a:buNone/>
            </a:pPr>
            <a:r>
              <a:rPr lang="es-CO" dirty="0" smtClean="0">
                <a:solidFill>
                  <a:schemeClr val="tx2">
                    <a:lumMod val="75000"/>
                  </a:schemeClr>
                </a:solidFill>
              </a:rPr>
              <a:t>	1)   	</a:t>
            </a:r>
            <a:r>
              <a:rPr lang="es-CO" dirty="0" err="1" smtClean="0">
                <a:solidFill>
                  <a:schemeClr val="tx2">
                    <a:lumMod val="75000"/>
                  </a:schemeClr>
                </a:solidFill>
              </a:rPr>
              <a:t>Jumlah</a:t>
            </a:r>
            <a:r>
              <a:rPr lang="es-CO" dirty="0" smtClean="0">
                <a:solidFill>
                  <a:schemeClr val="tx2">
                    <a:lumMod val="75000"/>
                  </a:schemeClr>
                </a:solidFill>
              </a:rPr>
              <a:t> </a:t>
            </a:r>
            <a:r>
              <a:rPr lang="es-CO" dirty="0" err="1" smtClean="0">
                <a:solidFill>
                  <a:schemeClr val="tx2">
                    <a:lumMod val="75000"/>
                  </a:schemeClr>
                </a:solidFill>
              </a:rPr>
              <a:t>penyesuaian</a:t>
            </a:r>
            <a:r>
              <a:rPr lang="es-CO" dirty="0" smtClean="0">
                <a:solidFill>
                  <a:schemeClr val="tx2">
                    <a:lumMod val="75000"/>
                  </a:schemeClr>
                </a:solidFill>
              </a:rPr>
              <a:t> </a:t>
            </a:r>
            <a:r>
              <a:rPr lang="es-CO" dirty="0" err="1" smtClean="0">
                <a:solidFill>
                  <a:schemeClr val="tx2">
                    <a:lumMod val="75000"/>
                  </a:schemeClr>
                </a:solidFill>
              </a:rPr>
              <a:t>untuk</a:t>
            </a:r>
            <a:r>
              <a:rPr lang="es-CO" dirty="0" smtClean="0">
                <a:solidFill>
                  <a:schemeClr val="tx2">
                    <a:lumMod val="75000"/>
                  </a:schemeClr>
                </a:solidFill>
              </a:rPr>
              <a:t> </a:t>
            </a:r>
            <a:r>
              <a:rPr lang="es-CO" dirty="0" err="1" smtClean="0">
                <a:solidFill>
                  <a:schemeClr val="tx2">
                    <a:lumMod val="75000"/>
                  </a:schemeClr>
                </a:solidFill>
              </a:rPr>
              <a:t>atau</a:t>
            </a:r>
            <a:r>
              <a:rPr lang="es-CO" dirty="0" smtClean="0">
                <a:solidFill>
                  <a:schemeClr val="tx2">
                    <a:lumMod val="75000"/>
                  </a:schemeClr>
                </a:solidFill>
              </a:rPr>
              <a:t> </a:t>
            </a:r>
            <a:r>
              <a:rPr lang="es-CO" dirty="0" err="1" smtClean="0">
                <a:solidFill>
                  <a:schemeClr val="tx2">
                    <a:lumMod val="75000"/>
                  </a:schemeClr>
                </a:solidFill>
              </a:rPr>
              <a:t>jumlah</a:t>
            </a:r>
            <a:r>
              <a:rPr lang="es-CO" dirty="0" smtClean="0">
                <a:solidFill>
                  <a:schemeClr val="tx2">
                    <a:lumMod val="75000"/>
                  </a:schemeClr>
                </a:solidFill>
              </a:rPr>
              <a:t> </a:t>
            </a:r>
            <a:r>
              <a:rPr lang="es-CO" dirty="0" err="1" smtClean="0">
                <a:solidFill>
                  <a:schemeClr val="tx2">
                    <a:lumMod val="75000"/>
                  </a:schemeClr>
                </a:solidFill>
              </a:rPr>
              <a:t>penyesuaian</a:t>
            </a:r>
            <a:r>
              <a:rPr lang="es-CO" dirty="0" smtClean="0">
                <a:solidFill>
                  <a:schemeClr val="tx2">
                    <a:lumMod val="75000"/>
                  </a:schemeClr>
                </a:solidFill>
              </a:rPr>
              <a:t> </a:t>
            </a:r>
            <a:r>
              <a:rPr lang="es-CO" dirty="0" err="1" smtClean="0">
                <a:solidFill>
                  <a:schemeClr val="tx2">
                    <a:lumMod val="75000"/>
                  </a:schemeClr>
                </a:solidFill>
              </a:rPr>
              <a:t>penyusutan</a:t>
            </a:r>
            <a:r>
              <a:rPr lang="es-CO" dirty="0" smtClean="0">
                <a:solidFill>
                  <a:schemeClr val="tx2">
                    <a:lumMod val="75000"/>
                  </a:schemeClr>
                </a:solidFill>
              </a:rPr>
              <a:t> 	</a:t>
            </a:r>
            <a:r>
              <a:rPr lang="es-CO" dirty="0" err="1" smtClean="0">
                <a:solidFill>
                  <a:schemeClr val="tx2">
                    <a:lumMod val="75000"/>
                  </a:schemeClr>
                </a:solidFill>
              </a:rPr>
              <a:t>properti</a:t>
            </a:r>
            <a:r>
              <a:rPr lang="es-CO" dirty="0" smtClean="0">
                <a:solidFill>
                  <a:schemeClr val="tx2">
                    <a:lumMod val="75000"/>
                  </a:schemeClr>
                </a:solidFill>
              </a:rPr>
              <a:t>, </a:t>
            </a:r>
            <a:r>
              <a:rPr lang="es-CO" dirty="0" err="1" smtClean="0">
                <a:solidFill>
                  <a:schemeClr val="tx2">
                    <a:lumMod val="75000"/>
                  </a:schemeClr>
                </a:solidFill>
              </a:rPr>
              <a:t>bangunan</a:t>
            </a:r>
            <a:r>
              <a:rPr lang="es-CO" dirty="0" smtClean="0">
                <a:solidFill>
                  <a:schemeClr val="tx2">
                    <a:lumMod val="75000"/>
                  </a:schemeClr>
                </a:solidFill>
              </a:rPr>
              <a:t>, dan </a:t>
            </a:r>
            <a:r>
              <a:rPr lang="es-CO" dirty="0" err="1" smtClean="0">
                <a:solidFill>
                  <a:schemeClr val="tx2">
                    <a:lumMod val="75000"/>
                  </a:schemeClr>
                </a:solidFill>
              </a:rPr>
              <a:t>peralatan</a:t>
            </a:r>
            <a:r>
              <a:rPr lang="es-CO" dirty="0" smtClean="0">
                <a:solidFill>
                  <a:schemeClr val="tx2">
                    <a:lumMod val="75000"/>
                  </a:schemeClr>
                </a:solidFill>
              </a:rPr>
              <a:t>.</a:t>
            </a:r>
          </a:p>
          <a:p>
            <a:pPr>
              <a:buNone/>
            </a:pPr>
            <a:r>
              <a:rPr lang="es-CO" dirty="0" smtClean="0">
                <a:solidFill>
                  <a:schemeClr val="tx2">
                    <a:lumMod val="75000"/>
                  </a:schemeClr>
                </a:solidFill>
              </a:rPr>
              <a:t>	2)   	</a:t>
            </a:r>
            <a:r>
              <a:rPr lang="es-CO" dirty="0" err="1" smtClean="0">
                <a:solidFill>
                  <a:schemeClr val="tx2">
                    <a:lumMod val="75000"/>
                  </a:schemeClr>
                </a:solidFill>
              </a:rPr>
              <a:t>Jumlah</a:t>
            </a:r>
            <a:r>
              <a:rPr lang="es-CO" dirty="0" smtClean="0">
                <a:solidFill>
                  <a:schemeClr val="tx2">
                    <a:lumMod val="75000"/>
                  </a:schemeClr>
                </a:solidFill>
              </a:rPr>
              <a:t> </a:t>
            </a:r>
            <a:r>
              <a:rPr lang="es-CO" dirty="0" err="1" smtClean="0">
                <a:solidFill>
                  <a:schemeClr val="tx2">
                    <a:lumMod val="75000"/>
                  </a:schemeClr>
                </a:solidFill>
              </a:rPr>
              <a:t>penyesuaian</a:t>
            </a:r>
            <a:r>
              <a:rPr lang="es-CO" dirty="0" smtClean="0">
                <a:solidFill>
                  <a:schemeClr val="tx2">
                    <a:lumMod val="75000"/>
                  </a:schemeClr>
                </a:solidFill>
              </a:rPr>
              <a:t> </a:t>
            </a:r>
            <a:r>
              <a:rPr lang="es-CO" dirty="0" err="1" smtClean="0">
                <a:solidFill>
                  <a:schemeClr val="tx2">
                    <a:lumMod val="75000"/>
                  </a:schemeClr>
                </a:solidFill>
              </a:rPr>
              <a:t>untuk</a:t>
            </a:r>
            <a:r>
              <a:rPr lang="es-CO" dirty="0" smtClean="0">
                <a:solidFill>
                  <a:schemeClr val="tx2">
                    <a:lumMod val="75000"/>
                  </a:schemeClr>
                </a:solidFill>
              </a:rPr>
              <a:t> </a:t>
            </a:r>
            <a:r>
              <a:rPr lang="es-CO" dirty="0" err="1" smtClean="0">
                <a:solidFill>
                  <a:schemeClr val="tx2">
                    <a:lumMod val="75000"/>
                  </a:schemeClr>
                </a:solidFill>
              </a:rPr>
              <a:t>atau</a:t>
            </a:r>
            <a:r>
              <a:rPr lang="es-CO" dirty="0" smtClean="0">
                <a:solidFill>
                  <a:schemeClr val="tx2">
                    <a:lumMod val="75000"/>
                  </a:schemeClr>
                </a:solidFill>
              </a:rPr>
              <a:t> </a:t>
            </a:r>
            <a:r>
              <a:rPr lang="es-CO" dirty="0" err="1" smtClean="0">
                <a:solidFill>
                  <a:schemeClr val="tx2">
                    <a:lumMod val="75000"/>
                  </a:schemeClr>
                </a:solidFill>
              </a:rPr>
              <a:t>jumlah</a:t>
            </a:r>
            <a:r>
              <a:rPr lang="es-CO" dirty="0" smtClean="0">
                <a:solidFill>
                  <a:schemeClr val="tx2">
                    <a:lumMod val="75000"/>
                  </a:schemeClr>
                </a:solidFill>
              </a:rPr>
              <a:t> </a:t>
            </a:r>
            <a:r>
              <a:rPr lang="es-CO" dirty="0" err="1" smtClean="0">
                <a:solidFill>
                  <a:schemeClr val="tx2">
                    <a:lumMod val="75000"/>
                  </a:schemeClr>
                </a:solidFill>
              </a:rPr>
              <a:t>penyesuaian</a:t>
            </a:r>
            <a:r>
              <a:rPr lang="es-CO" dirty="0" smtClean="0">
                <a:solidFill>
                  <a:schemeClr val="tx2">
                    <a:lumMod val="75000"/>
                  </a:schemeClr>
                </a:solidFill>
              </a:rPr>
              <a:t> </a:t>
            </a:r>
            <a:r>
              <a:rPr lang="es-CO" dirty="0" err="1" smtClean="0">
                <a:solidFill>
                  <a:schemeClr val="tx2">
                    <a:lumMod val="75000"/>
                  </a:schemeClr>
                </a:solidFill>
              </a:rPr>
              <a:t>dari</a:t>
            </a:r>
            <a:r>
              <a:rPr lang="es-CO" dirty="0" smtClean="0">
                <a:solidFill>
                  <a:schemeClr val="tx2">
                    <a:lumMod val="75000"/>
                  </a:schemeClr>
                </a:solidFill>
              </a:rPr>
              <a:t> </a:t>
            </a:r>
            <a:r>
              <a:rPr lang="es-CO" dirty="0" err="1" smtClean="0">
                <a:solidFill>
                  <a:schemeClr val="tx2">
                    <a:lumMod val="75000"/>
                  </a:schemeClr>
                </a:solidFill>
              </a:rPr>
              <a:t>harga</a:t>
            </a:r>
            <a:r>
              <a:rPr lang="es-CO" dirty="0" smtClean="0">
                <a:solidFill>
                  <a:schemeClr val="tx2">
                    <a:lumMod val="75000"/>
                  </a:schemeClr>
                </a:solidFill>
              </a:rPr>
              <a:t> </a:t>
            </a:r>
            <a:r>
              <a:rPr lang="es-CO" dirty="0" err="1" smtClean="0">
                <a:solidFill>
                  <a:schemeClr val="tx2">
                    <a:lumMod val="75000"/>
                  </a:schemeClr>
                </a:solidFill>
              </a:rPr>
              <a:t>pokok</a:t>
            </a:r>
            <a:r>
              <a:rPr lang="es-CO" dirty="0" smtClean="0">
                <a:solidFill>
                  <a:schemeClr val="tx2">
                    <a:lumMod val="75000"/>
                  </a:schemeClr>
                </a:solidFill>
              </a:rPr>
              <a:t> 	</a:t>
            </a:r>
            <a:r>
              <a:rPr lang="es-CO" dirty="0" err="1" smtClean="0">
                <a:solidFill>
                  <a:schemeClr val="tx2">
                    <a:lumMod val="75000"/>
                  </a:schemeClr>
                </a:solidFill>
              </a:rPr>
              <a:t>penjualan</a:t>
            </a:r>
            <a:r>
              <a:rPr lang="es-CO" dirty="0" smtClean="0">
                <a:solidFill>
                  <a:schemeClr val="tx2">
                    <a:lumMod val="75000"/>
                  </a:schemeClr>
                </a:solidFill>
              </a:rPr>
              <a:t>.</a:t>
            </a:r>
          </a:p>
          <a:p>
            <a:pPr>
              <a:buNone/>
            </a:pPr>
            <a:r>
              <a:rPr lang="es-CO" dirty="0" smtClean="0">
                <a:solidFill>
                  <a:schemeClr val="tx2">
                    <a:lumMod val="75000"/>
                  </a:schemeClr>
                </a:solidFill>
              </a:rPr>
              <a:t>	3)   	</a:t>
            </a:r>
            <a:r>
              <a:rPr lang="es-CO" dirty="0" err="1" smtClean="0">
                <a:solidFill>
                  <a:schemeClr val="tx2">
                    <a:lumMod val="75000"/>
                  </a:schemeClr>
                </a:solidFill>
              </a:rPr>
              <a:t>Penyesuaian</a:t>
            </a:r>
            <a:r>
              <a:rPr lang="es-CO" dirty="0" smtClean="0">
                <a:solidFill>
                  <a:schemeClr val="tx2">
                    <a:lumMod val="75000"/>
                  </a:schemeClr>
                </a:solidFill>
              </a:rPr>
              <a:t> yang </a:t>
            </a:r>
            <a:r>
              <a:rPr lang="es-CO" dirty="0" err="1" smtClean="0">
                <a:solidFill>
                  <a:schemeClr val="tx2">
                    <a:lumMod val="75000"/>
                  </a:schemeClr>
                </a:solidFill>
              </a:rPr>
              <a:t>berkaitan</a:t>
            </a:r>
            <a:r>
              <a:rPr lang="es-CO" dirty="0" smtClean="0">
                <a:solidFill>
                  <a:schemeClr val="tx2">
                    <a:lumMod val="75000"/>
                  </a:schemeClr>
                </a:solidFill>
              </a:rPr>
              <a:t> </a:t>
            </a:r>
            <a:r>
              <a:rPr lang="es-CO" dirty="0" err="1" smtClean="0">
                <a:solidFill>
                  <a:schemeClr val="tx2">
                    <a:lumMod val="75000"/>
                  </a:schemeClr>
                </a:solidFill>
              </a:rPr>
              <a:t>dengan</a:t>
            </a:r>
            <a:r>
              <a:rPr lang="es-CO" dirty="0" smtClean="0">
                <a:solidFill>
                  <a:schemeClr val="tx2">
                    <a:lumMod val="75000"/>
                  </a:schemeClr>
                </a:solidFill>
              </a:rPr>
              <a:t> pos-pos </a:t>
            </a:r>
            <a:r>
              <a:rPr lang="es-CO" dirty="0" err="1" smtClean="0">
                <a:solidFill>
                  <a:schemeClr val="tx2">
                    <a:lumMod val="75000"/>
                  </a:schemeClr>
                </a:solidFill>
              </a:rPr>
              <a:t>keuangan</a:t>
            </a:r>
            <a:r>
              <a:rPr lang="es-CO" dirty="0" smtClean="0">
                <a:solidFill>
                  <a:schemeClr val="tx2">
                    <a:lumMod val="75000"/>
                  </a:schemeClr>
                </a:solidFill>
              </a:rPr>
              <a:t>, </a:t>
            </a:r>
            <a:r>
              <a:rPr lang="es-CO" dirty="0" err="1" smtClean="0">
                <a:solidFill>
                  <a:schemeClr val="tx2">
                    <a:lumMod val="75000"/>
                  </a:schemeClr>
                </a:solidFill>
              </a:rPr>
              <a:t>dampak</a:t>
            </a:r>
            <a:r>
              <a:rPr lang="es-CO" dirty="0" smtClean="0">
                <a:solidFill>
                  <a:schemeClr val="tx2">
                    <a:lumMod val="75000"/>
                  </a:schemeClr>
                </a:solidFill>
              </a:rPr>
              <a:t> 	</a:t>
            </a:r>
            <a:r>
              <a:rPr lang="es-CO" dirty="0" err="1" smtClean="0">
                <a:solidFill>
                  <a:schemeClr val="tx2">
                    <a:lumMod val="75000"/>
                  </a:schemeClr>
                </a:solidFill>
              </a:rPr>
              <a:t>peminjaman</a:t>
            </a:r>
            <a:r>
              <a:rPr lang="es-CO" dirty="0" smtClean="0">
                <a:solidFill>
                  <a:schemeClr val="tx2">
                    <a:lumMod val="75000"/>
                  </a:schemeClr>
                </a:solidFill>
              </a:rPr>
              <a:t>, </a:t>
            </a:r>
            <a:r>
              <a:rPr lang="es-CO" dirty="0" err="1" smtClean="0">
                <a:solidFill>
                  <a:schemeClr val="tx2">
                    <a:lumMod val="75000"/>
                  </a:schemeClr>
                </a:solidFill>
              </a:rPr>
              <a:t>atau</a:t>
            </a:r>
            <a:r>
              <a:rPr lang="es-CO" dirty="0" smtClean="0">
                <a:solidFill>
                  <a:schemeClr val="tx2">
                    <a:lumMod val="75000"/>
                  </a:schemeClr>
                </a:solidFill>
              </a:rPr>
              <a:t> bunga </a:t>
            </a:r>
            <a:r>
              <a:rPr lang="es-CO" dirty="0" err="1" smtClean="0">
                <a:solidFill>
                  <a:schemeClr val="tx2">
                    <a:lumMod val="75000"/>
                  </a:schemeClr>
                </a:solidFill>
              </a:rPr>
              <a:t>kepemilikan</a:t>
            </a:r>
            <a:r>
              <a:rPr lang="es-CO" dirty="0" smtClean="0">
                <a:solidFill>
                  <a:schemeClr val="tx2">
                    <a:lumMod val="75000"/>
                  </a:schemeClr>
                </a:solidFill>
              </a:rPr>
              <a:t> </a:t>
            </a:r>
            <a:r>
              <a:rPr lang="es-CO" dirty="0" err="1" smtClean="0">
                <a:solidFill>
                  <a:schemeClr val="tx2">
                    <a:lumMod val="75000"/>
                  </a:schemeClr>
                </a:solidFill>
              </a:rPr>
              <a:t>ketika</a:t>
            </a:r>
            <a:r>
              <a:rPr lang="es-CO" dirty="0" smtClean="0">
                <a:solidFill>
                  <a:schemeClr val="tx2">
                    <a:lumMod val="75000"/>
                  </a:schemeClr>
                </a:solidFill>
              </a:rPr>
              <a:t> </a:t>
            </a:r>
            <a:r>
              <a:rPr lang="es-CO" dirty="0" err="1" smtClean="0">
                <a:solidFill>
                  <a:schemeClr val="tx2">
                    <a:lumMod val="75000"/>
                  </a:schemeClr>
                </a:solidFill>
              </a:rPr>
              <a:t>penyesuaian</a:t>
            </a:r>
            <a:r>
              <a:rPr lang="es-CO" dirty="0" smtClean="0">
                <a:solidFill>
                  <a:schemeClr val="tx2">
                    <a:lumMod val="75000"/>
                  </a:schemeClr>
                </a:solidFill>
              </a:rPr>
              <a:t> </a:t>
            </a:r>
            <a:r>
              <a:rPr lang="es-CO" dirty="0" err="1" smtClean="0">
                <a:solidFill>
                  <a:schemeClr val="tx2">
                    <a:lumMod val="75000"/>
                  </a:schemeClr>
                </a:solidFill>
              </a:rPr>
              <a:t>ini</a:t>
            </a:r>
            <a:r>
              <a:rPr lang="es-CO" dirty="0" smtClean="0">
                <a:solidFill>
                  <a:schemeClr val="tx2">
                    <a:lumMod val="75000"/>
                  </a:schemeClr>
                </a:solidFill>
              </a:rPr>
              <a:t> </a:t>
            </a:r>
            <a:r>
              <a:rPr lang="es-CO" dirty="0" err="1" smtClean="0">
                <a:solidFill>
                  <a:schemeClr val="tx2">
                    <a:lumMod val="75000"/>
                  </a:schemeClr>
                </a:solidFill>
              </a:rPr>
              <a:t>telah</a:t>
            </a:r>
            <a:r>
              <a:rPr lang="es-CO" dirty="0" smtClean="0">
                <a:solidFill>
                  <a:schemeClr val="tx2">
                    <a:lumMod val="75000"/>
                  </a:schemeClr>
                </a:solidFill>
              </a:rPr>
              <a:t> 	</a:t>
            </a:r>
            <a:r>
              <a:rPr lang="es-CO" dirty="0" err="1" smtClean="0">
                <a:solidFill>
                  <a:schemeClr val="tx2">
                    <a:lumMod val="75000"/>
                  </a:schemeClr>
                </a:solidFill>
              </a:rPr>
              <a:t>dimasukkan</a:t>
            </a:r>
            <a:r>
              <a:rPr lang="es-CO" dirty="0" smtClean="0">
                <a:solidFill>
                  <a:schemeClr val="tx2">
                    <a:lumMod val="75000"/>
                  </a:schemeClr>
                </a:solidFill>
              </a:rPr>
              <a:t> </a:t>
            </a:r>
            <a:r>
              <a:rPr lang="es-CO" dirty="0" err="1" smtClean="0">
                <a:solidFill>
                  <a:schemeClr val="tx2">
                    <a:lumMod val="75000"/>
                  </a:schemeClr>
                </a:solidFill>
              </a:rPr>
              <a:t>ke</a:t>
            </a:r>
            <a:r>
              <a:rPr lang="es-CO" dirty="0" smtClean="0">
                <a:solidFill>
                  <a:schemeClr val="tx2">
                    <a:lumMod val="75000"/>
                  </a:schemeClr>
                </a:solidFill>
              </a:rPr>
              <a:t> </a:t>
            </a:r>
            <a:r>
              <a:rPr lang="es-CO" dirty="0" err="1" smtClean="0">
                <a:solidFill>
                  <a:schemeClr val="tx2">
                    <a:lumMod val="75000"/>
                  </a:schemeClr>
                </a:solidFill>
              </a:rPr>
              <a:t>dalam</a:t>
            </a:r>
            <a:r>
              <a:rPr lang="es-CO" dirty="0" smtClean="0">
                <a:solidFill>
                  <a:schemeClr val="tx2">
                    <a:lumMod val="75000"/>
                  </a:schemeClr>
                </a:solidFill>
              </a:rPr>
              <a:t> </a:t>
            </a:r>
            <a:r>
              <a:rPr lang="es-CO" dirty="0" err="1" smtClean="0">
                <a:solidFill>
                  <a:schemeClr val="tx2">
                    <a:lumMod val="75000"/>
                  </a:schemeClr>
                </a:solidFill>
              </a:rPr>
              <a:t>akun</a:t>
            </a:r>
            <a:r>
              <a:rPr lang="es-CO" dirty="0" smtClean="0">
                <a:solidFill>
                  <a:schemeClr val="tx2">
                    <a:lumMod val="75000"/>
                  </a:schemeClr>
                </a:solidFill>
              </a:rPr>
              <a:t> </a:t>
            </a:r>
            <a:r>
              <a:rPr lang="es-CO" dirty="0" err="1" smtClean="0">
                <a:solidFill>
                  <a:schemeClr val="tx2">
                    <a:lumMod val="75000"/>
                  </a:schemeClr>
                </a:solidFill>
              </a:rPr>
              <a:t>dalam</a:t>
            </a:r>
            <a:r>
              <a:rPr lang="es-CO" dirty="0" smtClean="0">
                <a:solidFill>
                  <a:schemeClr val="tx2">
                    <a:lumMod val="75000"/>
                  </a:schemeClr>
                </a:solidFill>
              </a:rPr>
              <a:t> </a:t>
            </a:r>
            <a:r>
              <a:rPr lang="es-CO" dirty="0" err="1" smtClean="0">
                <a:solidFill>
                  <a:schemeClr val="tx2">
                    <a:lumMod val="75000"/>
                  </a:schemeClr>
                </a:solidFill>
              </a:rPr>
              <a:t>menentukan</a:t>
            </a:r>
            <a:r>
              <a:rPr lang="es-CO" dirty="0" smtClean="0">
                <a:solidFill>
                  <a:schemeClr val="tx2">
                    <a:lumMod val="75000"/>
                  </a:schemeClr>
                </a:solidFill>
              </a:rPr>
              <a:t> </a:t>
            </a:r>
            <a:r>
              <a:rPr lang="es-CO" dirty="0" err="1" smtClean="0">
                <a:solidFill>
                  <a:schemeClr val="tx2">
                    <a:lumMod val="75000"/>
                  </a:schemeClr>
                </a:solidFill>
              </a:rPr>
              <a:t>pendapatan</a:t>
            </a:r>
            <a:r>
              <a:rPr lang="es-CO" dirty="0" smtClean="0">
                <a:solidFill>
                  <a:schemeClr val="tx2">
                    <a:lumMod val="75000"/>
                  </a:schemeClr>
                </a:solidFill>
              </a:rPr>
              <a:t> di </a:t>
            </a:r>
            <a:r>
              <a:rPr lang="es-CO" dirty="0" err="1" smtClean="0">
                <a:solidFill>
                  <a:schemeClr val="tx2">
                    <a:lumMod val="75000"/>
                  </a:schemeClr>
                </a:solidFill>
              </a:rPr>
              <a:t>bawah</a:t>
            </a:r>
            <a:r>
              <a:rPr lang="es-CO" dirty="0" smtClean="0">
                <a:solidFill>
                  <a:schemeClr val="tx2">
                    <a:lumMod val="75000"/>
                  </a:schemeClr>
                </a:solidFill>
              </a:rPr>
              <a:t> 	</a:t>
            </a:r>
            <a:r>
              <a:rPr lang="es-CO" dirty="0" err="1" smtClean="0">
                <a:solidFill>
                  <a:schemeClr val="tx2">
                    <a:lumMod val="75000"/>
                  </a:schemeClr>
                </a:solidFill>
              </a:rPr>
              <a:t>metode</a:t>
            </a:r>
            <a:r>
              <a:rPr lang="es-CO" dirty="0" smtClean="0">
                <a:solidFill>
                  <a:schemeClr val="tx2">
                    <a:lumMod val="75000"/>
                  </a:schemeClr>
                </a:solidFill>
              </a:rPr>
              <a:t> </a:t>
            </a:r>
            <a:r>
              <a:rPr lang="es-CO" dirty="0" err="1" smtClean="0">
                <a:solidFill>
                  <a:schemeClr val="tx2">
                    <a:lumMod val="75000"/>
                  </a:schemeClr>
                </a:solidFill>
              </a:rPr>
              <a:t>akuntansi</a:t>
            </a:r>
            <a:r>
              <a:rPr lang="es-CO" dirty="0" smtClean="0">
                <a:solidFill>
                  <a:schemeClr val="tx2">
                    <a:lumMod val="75000"/>
                  </a:schemeClr>
                </a:solidFill>
              </a:rPr>
              <a:t> yang </a:t>
            </a:r>
            <a:r>
              <a:rPr lang="es-CO" dirty="0" err="1" smtClean="0">
                <a:solidFill>
                  <a:schemeClr val="tx2">
                    <a:lumMod val="75000"/>
                  </a:schemeClr>
                </a:solidFill>
              </a:rPr>
              <a:t>diadopsi</a:t>
            </a:r>
            <a:r>
              <a:rPr lang="es-CO" dirty="0" smtClean="0">
                <a:solidFill>
                  <a:schemeClr val="tx2">
                    <a:lumMod val="75000"/>
                  </a:schemeClr>
                </a:solidFill>
              </a:rPr>
              <a:t>.</a:t>
            </a:r>
          </a:p>
          <a:p>
            <a:pPr>
              <a:buNone/>
            </a:pPr>
            <a:r>
              <a:rPr lang="es-CO" dirty="0" smtClean="0">
                <a:solidFill>
                  <a:schemeClr val="tx2">
                    <a:lumMod val="75000"/>
                  </a:schemeClr>
                </a:solidFill>
              </a:rPr>
              <a:t>	4)   	</a:t>
            </a:r>
            <a:r>
              <a:rPr lang="es-CO" dirty="0" err="1" smtClean="0">
                <a:solidFill>
                  <a:schemeClr val="tx2">
                    <a:lumMod val="75000"/>
                  </a:schemeClr>
                </a:solidFill>
              </a:rPr>
              <a:t>Dampak</a:t>
            </a:r>
            <a:r>
              <a:rPr lang="es-CO" dirty="0" smtClean="0">
                <a:solidFill>
                  <a:schemeClr val="tx2">
                    <a:lumMod val="75000"/>
                  </a:schemeClr>
                </a:solidFill>
              </a:rPr>
              <a:t> </a:t>
            </a:r>
            <a:r>
              <a:rPr lang="es-CO" dirty="0" err="1" smtClean="0">
                <a:solidFill>
                  <a:schemeClr val="tx2">
                    <a:lumMod val="75000"/>
                  </a:schemeClr>
                </a:solidFill>
              </a:rPr>
              <a:t>keseluruhan</a:t>
            </a:r>
            <a:r>
              <a:rPr lang="es-CO" dirty="0" smtClean="0">
                <a:solidFill>
                  <a:schemeClr val="tx2">
                    <a:lumMod val="75000"/>
                  </a:schemeClr>
                </a:solidFill>
              </a:rPr>
              <a:t> </a:t>
            </a:r>
            <a:r>
              <a:rPr lang="es-CO" dirty="0" err="1" smtClean="0">
                <a:solidFill>
                  <a:schemeClr val="tx2">
                    <a:lumMod val="75000"/>
                  </a:schemeClr>
                </a:solidFill>
              </a:rPr>
              <a:t>dari</a:t>
            </a:r>
            <a:r>
              <a:rPr lang="es-CO" dirty="0" smtClean="0">
                <a:solidFill>
                  <a:schemeClr val="tx2">
                    <a:lumMod val="75000"/>
                  </a:schemeClr>
                </a:solidFill>
              </a:rPr>
              <a:t> </a:t>
            </a:r>
            <a:r>
              <a:rPr lang="es-CO" dirty="0" err="1" smtClean="0">
                <a:solidFill>
                  <a:schemeClr val="tx2">
                    <a:lumMod val="75000"/>
                  </a:schemeClr>
                </a:solidFill>
              </a:rPr>
              <a:t>hasil</a:t>
            </a:r>
            <a:r>
              <a:rPr lang="es-CO" dirty="0" smtClean="0">
                <a:solidFill>
                  <a:schemeClr val="tx2">
                    <a:lumMod val="75000"/>
                  </a:schemeClr>
                </a:solidFill>
              </a:rPr>
              <a:t> </a:t>
            </a:r>
            <a:r>
              <a:rPr lang="es-CO" dirty="0" err="1" smtClean="0">
                <a:solidFill>
                  <a:schemeClr val="tx2">
                    <a:lumMod val="75000"/>
                  </a:schemeClr>
                </a:solidFill>
              </a:rPr>
              <a:t>atau</a:t>
            </a:r>
            <a:r>
              <a:rPr lang="es-CO" dirty="0" smtClean="0">
                <a:solidFill>
                  <a:schemeClr val="tx2">
                    <a:lumMod val="75000"/>
                  </a:schemeClr>
                </a:solidFill>
              </a:rPr>
              <a:t> </a:t>
            </a:r>
            <a:r>
              <a:rPr lang="es-CO" dirty="0" err="1" smtClean="0">
                <a:solidFill>
                  <a:schemeClr val="tx2">
                    <a:lumMod val="75000"/>
                  </a:schemeClr>
                </a:solidFill>
              </a:rPr>
              <a:t>pendapatan</a:t>
            </a:r>
            <a:r>
              <a:rPr lang="es-CO" dirty="0" smtClean="0">
                <a:solidFill>
                  <a:schemeClr val="tx2">
                    <a:lumMod val="75000"/>
                  </a:schemeClr>
                </a:solidFill>
              </a:rPr>
              <a:t> </a:t>
            </a:r>
            <a:r>
              <a:rPr lang="es-CO" dirty="0" err="1" smtClean="0">
                <a:solidFill>
                  <a:schemeClr val="tx2">
                    <a:lumMod val="75000"/>
                  </a:schemeClr>
                </a:solidFill>
              </a:rPr>
              <a:t>dari</a:t>
            </a:r>
            <a:r>
              <a:rPr lang="es-CO" dirty="0" smtClean="0">
                <a:solidFill>
                  <a:schemeClr val="tx2">
                    <a:lumMod val="75000"/>
                  </a:schemeClr>
                </a:solidFill>
              </a:rPr>
              <a:t> </a:t>
            </a:r>
            <a:r>
              <a:rPr lang="es-CO" dirty="0" err="1" smtClean="0">
                <a:solidFill>
                  <a:schemeClr val="tx2">
                    <a:lumMod val="75000"/>
                  </a:schemeClr>
                </a:solidFill>
              </a:rPr>
              <a:t>penyesuaian</a:t>
            </a:r>
            <a:r>
              <a:rPr lang="es-CO" dirty="0" smtClean="0">
                <a:solidFill>
                  <a:schemeClr val="tx2">
                    <a:lumMod val="75000"/>
                  </a:schemeClr>
                </a:solidFill>
              </a:rPr>
              <a:t> 	</a:t>
            </a:r>
            <a:r>
              <a:rPr lang="es-CO" dirty="0" err="1" smtClean="0">
                <a:solidFill>
                  <a:schemeClr val="tx2">
                    <a:lumMod val="75000"/>
                  </a:schemeClr>
                </a:solidFill>
              </a:rPr>
              <a:t>sebagaimana</a:t>
            </a:r>
            <a:r>
              <a:rPr lang="es-CO" dirty="0" smtClean="0">
                <a:solidFill>
                  <a:schemeClr val="tx2">
                    <a:lumMod val="75000"/>
                  </a:schemeClr>
                </a:solidFill>
              </a:rPr>
              <a:t> pada pos-pos </a:t>
            </a:r>
            <a:r>
              <a:rPr lang="es-CO" dirty="0" err="1" smtClean="0">
                <a:solidFill>
                  <a:schemeClr val="tx2">
                    <a:lumMod val="75000"/>
                  </a:schemeClr>
                </a:solidFill>
              </a:rPr>
              <a:t>lainnya</a:t>
            </a:r>
            <a:r>
              <a:rPr lang="es-CO" dirty="0" smtClean="0">
                <a:solidFill>
                  <a:schemeClr val="tx2">
                    <a:lumMod val="75000"/>
                  </a:schemeClr>
                </a:solidFill>
              </a:rPr>
              <a:t> yang </a:t>
            </a:r>
            <a:r>
              <a:rPr lang="es-CO" dirty="0" err="1" smtClean="0">
                <a:solidFill>
                  <a:schemeClr val="tx2">
                    <a:lumMod val="75000"/>
                  </a:schemeClr>
                </a:solidFill>
              </a:rPr>
              <a:t>merefleksikan</a:t>
            </a:r>
            <a:r>
              <a:rPr lang="es-CO" dirty="0" smtClean="0">
                <a:solidFill>
                  <a:schemeClr val="tx2">
                    <a:lumMod val="75000"/>
                  </a:schemeClr>
                </a:solidFill>
              </a:rPr>
              <a:t> </a:t>
            </a:r>
            <a:r>
              <a:rPr lang="es-CO" dirty="0" err="1" smtClean="0">
                <a:solidFill>
                  <a:schemeClr val="tx2">
                    <a:lumMod val="75000"/>
                  </a:schemeClr>
                </a:solidFill>
              </a:rPr>
              <a:t>dampak</a:t>
            </a:r>
            <a:r>
              <a:rPr lang="es-CO" dirty="0" smtClean="0">
                <a:solidFill>
                  <a:schemeClr val="tx2">
                    <a:lumMod val="75000"/>
                  </a:schemeClr>
                </a:solidFill>
              </a:rPr>
              <a:t> 	</a:t>
            </a:r>
            <a:r>
              <a:rPr lang="es-CO" dirty="0" err="1" smtClean="0">
                <a:solidFill>
                  <a:schemeClr val="tx2">
                    <a:lumMod val="75000"/>
                  </a:schemeClr>
                </a:solidFill>
              </a:rPr>
              <a:t>perubahan</a:t>
            </a:r>
            <a:r>
              <a:rPr lang="es-CO" dirty="0" smtClean="0">
                <a:solidFill>
                  <a:schemeClr val="tx2">
                    <a:lumMod val="75000"/>
                  </a:schemeClr>
                </a:solidFill>
              </a:rPr>
              <a:t> </a:t>
            </a:r>
            <a:r>
              <a:rPr lang="es-CO" dirty="0" err="1" smtClean="0">
                <a:solidFill>
                  <a:schemeClr val="tx2">
                    <a:lumMod val="75000"/>
                  </a:schemeClr>
                </a:solidFill>
              </a:rPr>
              <a:t>harga</a:t>
            </a:r>
            <a:r>
              <a:rPr lang="es-CO" dirty="0" smtClean="0">
                <a:solidFill>
                  <a:schemeClr val="tx2">
                    <a:lumMod val="75000"/>
                  </a:schemeClr>
                </a:solidFill>
              </a:rPr>
              <a:t> yang </a:t>
            </a:r>
            <a:r>
              <a:rPr lang="es-CO" dirty="0" err="1" smtClean="0">
                <a:solidFill>
                  <a:schemeClr val="tx2">
                    <a:lumMod val="75000"/>
                  </a:schemeClr>
                </a:solidFill>
              </a:rPr>
              <a:t>dilaporkan</a:t>
            </a:r>
            <a:r>
              <a:rPr lang="es-CO" dirty="0" smtClean="0">
                <a:solidFill>
                  <a:schemeClr val="tx2">
                    <a:lumMod val="75000"/>
                  </a:schemeClr>
                </a:solidFill>
              </a:rPr>
              <a:t> di </a:t>
            </a:r>
            <a:r>
              <a:rPr lang="es-CO" dirty="0" err="1" smtClean="0">
                <a:solidFill>
                  <a:schemeClr val="tx2">
                    <a:lumMod val="75000"/>
                  </a:schemeClr>
                </a:solidFill>
              </a:rPr>
              <a:t>bawah</a:t>
            </a:r>
            <a:r>
              <a:rPr lang="es-CO" dirty="0" smtClean="0">
                <a:solidFill>
                  <a:schemeClr val="tx2">
                    <a:lumMod val="75000"/>
                  </a:schemeClr>
                </a:solidFill>
              </a:rPr>
              <a:t> </a:t>
            </a:r>
            <a:r>
              <a:rPr lang="es-CO" dirty="0" err="1" smtClean="0">
                <a:solidFill>
                  <a:schemeClr val="tx2">
                    <a:lumMod val="75000"/>
                  </a:schemeClr>
                </a:solidFill>
              </a:rPr>
              <a:t>metode</a:t>
            </a:r>
            <a:r>
              <a:rPr lang="es-CO" dirty="0" smtClean="0">
                <a:solidFill>
                  <a:schemeClr val="tx2">
                    <a:lumMod val="75000"/>
                  </a:schemeClr>
                </a:solidFill>
              </a:rPr>
              <a:t> </a:t>
            </a:r>
            <a:r>
              <a:rPr lang="es-CO" dirty="0" err="1" smtClean="0">
                <a:solidFill>
                  <a:schemeClr val="tx2">
                    <a:lumMod val="75000"/>
                  </a:schemeClr>
                </a:solidFill>
              </a:rPr>
              <a:t>akuntansi</a:t>
            </a:r>
            <a:r>
              <a:rPr lang="es-CO" dirty="0" smtClean="0">
                <a:solidFill>
                  <a:schemeClr val="tx2">
                    <a:lumMod val="75000"/>
                  </a:schemeClr>
                </a:solidFill>
              </a:rPr>
              <a:t> yang 	</a:t>
            </a:r>
            <a:r>
              <a:rPr lang="es-CO" dirty="0" err="1" smtClean="0">
                <a:solidFill>
                  <a:schemeClr val="tx2">
                    <a:lumMod val="75000"/>
                  </a:schemeClr>
                </a:solidFill>
              </a:rPr>
              <a:t>diadopsi</a:t>
            </a:r>
            <a:r>
              <a:rPr lang="es-CO" dirty="0" smtClean="0">
                <a:solidFill>
                  <a:schemeClr val="tx2">
                    <a:lumMod val="75000"/>
                  </a:schemeClr>
                </a:solidFill>
              </a:rPr>
              <a:t>.</a:t>
            </a:r>
          </a:p>
          <a:p>
            <a:pPr>
              <a:buNone/>
            </a:pPr>
            <a:r>
              <a:rPr lang="es-CO" dirty="0" smtClean="0">
                <a:solidFill>
                  <a:schemeClr val="tx2">
                    <a:lumMod val="75000"/>
                  </a:schemeClr>
                </a:solidFill>
              </a:rPr>
              <a:t>	5)   	</a:t>
            </a:r>
            <a:r>
              <a:rPr lang="es-CO" dirty="0" err="1" smtClean="0">
                <a:solidFill>
                  <a:schemeClr val="tx2">
                    <a:lumMod val="75000"/>
                  </a:schemeClr>
                </a:solidFill>
              </a:rPr>
              <a:t>Ketika</a:t>
            </a:r>
            <a:r>
              <a:rPr lang="es-CO" dirty="0" smtClean="0">
                <a:solidFill>
                  <a:schemeClr val="tx2">
                    <a:lumMod val="75000"/>
                  </a:schemeClr>
                </a:solidFill>
              </a:rPr>
              <a:t> </a:t>
            </a:r>
            <a:r>
              <a:rPr lang="es-CO" dirty="0" err="1" smtClean="0">
                <a:solidFill>
                  <a:schemeClr val="tx2">
                    <a:lumMod val="75000"/>
                  </a:schemeClr>
                </a:solidFill>
              </a:rPr>
              <a:t>metode</a:t>
            </a:r>
            <a:r>
              <a:rPr lang="es-CO" dirty="0" smtClean="0">
                <a:solidFill>
                  <a:schemeClr val="tx2">
                    <a:lumMod val="75000"/>
                  </a:schemeClr>
                </a:solidFill>
              </a:rPr>
              <a:t> </a:t>
            </a:r>
            <a:r>
              <a:rPr lang="es-CO" dirty="0" err="1" smtClean="0">
                <a:solidFill>
                  <a:schemeClr val="tx2">
                    <a:lumMod val="75000"/>
                  </a:schemeClr>
                </a:solidFill>
              </a:rPr>
              <a:t>biaya</a:t>
            </a:r>
            <a:r>
              <a:rPr lang="es-CO" dirty="0" smtClean="0">
                <a:solidFill>
                  <a:schemeClr val="tx2">
                    <a:lumMod val="75000"/>
                  </a:schemeClr>
                </a:solidFill>
              </a:rPr>
              <a:t> </a:t>
            </a:r>
            <a:r>
              <a:rPr lang="es-CO" dirty="0" err="1" smtClean="0">
                <a:solidFill>
                  <a:schemeClr val="tx2">
                    <a:lumMod val="75000"/>
                  </a:schemeClr>
                </a:solidFill>
              </a:rPr>
              <a:t>sekarang</a:t>
            </a:r>
            <a:r>
              <a:rPr lang="es-CO" dirty="0" smtClean="0">
                <a:solidFill>
                  <a:schemeClr val="tx2">
                    <a:lumMod val="75000"/>
                  </a:schemeClr>
                </a:solidFill>
              </a:rPr>
              <a:t> </a:t>
            </a:r>
            <a:r>
              <a:rPr lang="es-CO" dirty="0" err="1" smtClean="0">
                <a:solidFill>
                  <a:schemeClr val="tx2">
                    <a:lumMod val="75000"/>
                  </a:schemeClr>
                </a:solidFill>
              </a:rPr>
              <a:t>diadopsi</a:t>
            </a:r>
            <a:r>
              <a:rPr lang="es-CO" dirty="0" smtClean="0">
                <a:solidFill>
                  <a:schemeClr val="tx2">
                    <a:lumMod val="75000"/>
                  </a:schemeClr>
                </a:solidFill>
              </a:rPr>
              <a:t>, </a:t>
            </a:r>
            <a:r>
              <a:rPr lang="es-CO" dirty="0" err="1" smtClean="0">
                <a:solidFill>
                  <a:schemeClr val="tx2">
                    <a:lumMod val="75000"/>
                  </a:schemeClr>
                </a:solidFill>
              </a:rPr>
              <a:t>biaya</a:t>
            </a:r>
            <a:r>
              <a:rPr lang="es-CO" dirty="0" smtClean="0">
                <a:solidFill>
                  <a:schemeClr val="tx2">
                    <a:lumMod val="75000"/>
                  </a:schemeClr>
                </a:solidFill>
              </a:rPr>
              <a:t> </a:t>
            </a:r>
            <a:r>
              <a:rPr lang="es-CO" dirty="0" err="1" smtClean="0">
                <a:solidFill>
                  <a:schemeClr val="tx2">
                    <a:lumMod val="75000"/>
                  </a:schemeClr>
                </a:solidFill>
              </a:rPr>
              <a:t>sekarang</a:t>
            </a:r>
            <a:r>
              <a:rPr lang="es-CO" dirty="0" smtClean="0">
                <a:solidFill>
                  <a:schemeClr val="tx2">
                    <a:lumMod val="75000"/>
                  </a:schemeClr>
                </a:solidFill>
              </a:rPr>
              <a:t> </a:t>
            </a:r>
            <a:r>
              <a:rPr lang="es-CO" dirty="0" err="1" smtClean="0">
                <a:solidFill>
                  <a:schemeClr val="tx2">
                    <a:lumMod val="75000"/>
                  </a:schemeClr>
                </a:solidFill>
              </a:rPr>
              <a:t>untuk</a:t>
            </a:r>
            <a:r>
              <a:rPr lang="es-CO" dirty="0" smtClean="0">
                <a:solidFill>
                  <a:schemeClr val="tx2">
                    <a:lumMod val="75000"/>
                  </a:schemeClr>
                </a:solidFill>
              </a:rPr>
              <a:t> </a:t>
            </a:r>
            <a:r>
              <a:rPr lang="es-CO" dirty="0" err="1" smtClean="0">
                <a:solidFill>
                  <a:schemeClr val="tx2">
                    <a:lumMod val="75000"/>
                  </a:schemeClr>
                </a:solidFill>
              </a:rPr>
              <a:t>properti</a:t>
            </a:r>
            <a:r>
              <a:rPr lang="es-CO" dirty="0" smtClean="0">
                <a:solidFill>
                  <a:schemeClr val="tx2">
                    <a:lumMod val="75000"/>
                  </a:schemeClr>
                </a:solidFill>
              </a:rPr>
              <a:t>, 	</a:t>
            </a:r>
            <a:r>
              <a:rPr lang="es-CO" dirty="0" err="1" smtClean="0">
                <a:solidFill>
                  <a:schemeClr val="tx2">
                    <a:lumMod val="75000"/>
                  </a:schemeClr>
                </a:solidFill>
              </a:rPr>
              <a:t>bangunan</a:t>
            </a:r>
            <a:r>
              <a:rPr lang="es-CO" dirty="0" smtClean="0">
                <a:solidFill>
                  <a:schemeClr val="tx2">
                    <a:lumMod val="75000"/>
                  </a:schemeClr>
                </a:solidFill>
              </a:rPr>
              <a:t>, dan </a:t>
            </a:r>
            <a:r>
              <a:rPr lang="es-CO" dirty="0" err="1" smtClean="0">
                <a:solidFill>
                  <a:schemeClr val="tx2">
                    <a:lumMod val="75000"/>
                  </a:schemeClr>
                </a:solidFill>
              </a:rPr>
              <a:t>perlatan</a:t>
            </a:r>
            <a:r>
              <a:rPr lang="es-CO" dirty="0" smtClean="0">
                <a:solidFill>
                  <a:schemeClr val="tx2">
                    <a:lumMod val="75000"/>
                  </a:schemeClr>
                </a:solidFill>
              </a:rPr>
              <a:t> </a:t>
            </a:r>
            <a:r>
              <a:rPr lang="es-CO" dirty="0" err="1" smtClean="0">
                <a:solidFill>
                  <a:schemeClr val="tx2">
                    <a:lumMod val="75000"/>
                  </a:schemeClr>
                </a:solidFill>
              </a:rPr>
              <a:t>serta</a:t>
            </a:r>
            <a:r>
              <a:rPr lang="es-CO" dirty="0" smtClean="0">
                <a:solidFill>
                  <a:schemeClr val="tx2">
                    <a:lumMod val="75000"/>
                  </a:schemeClr>
                </a:solidFill>
              </a:rPr>
              <a:t> </a:t>
            </a:r>
            <a:r>
              <a:rPr lang="es-CO" dirty="0" err="1" smtClean="0">
                <a:solidFill>
                  <a:schemeClr val="tx2">
                    <a:lumMod val="75000"/>
                  </a:schemeClr>
                </a:solidFill>
              </a:rPr>
              <a:t>persediaan</a:t>
            </a:r>
            <a:r>
              <a:rPr lang="es-CO" dirty="0" smtClean="0">
                <a:solidFill>
                  <a:schemeClr val="tx2">
                    <a:lumMod val="75000"/>
                  </a:schemeClr>
                </a:solidFill>
              </a:rPr>
              <a:t>.</a:t>
            </a:r>
          </a:p>
          <a:p>
            <a:pPr>
              <a:buNone/>
            </a:pPr>
            <a:r>
              <a:rPr lang="es-CO" dirty="0" smtClean="0">
                <a:solidFill>
                  <a:schemeClr val="tx2">
                    <a:lumMod val="75000"/>
                  </a:schemeClr>
                </a:solidFill>
              </a:rPr>
              <a:t>	6)  	</a:t>
            </a:r>
            <a:r>
              <a:rPr lang="es-CO" dirty="0" err="1" smtClean="0">
                <a:solidFill>
                  <a:schemeClr val="tx2">
                    <a:lumMod val="75000"/>
                  </a:schemeClr>
                </a:solidFill>
              </a:rPr>
              <a:t>Metode</a:t>
            </a:r>
            <a:r>
              <a:rPr lang="es-CO" dirty="0" smtClean="0">
                <a:solidFill>
                  <a:schemeClr val="tx2">
                    <a:lumMod val="75000"/>
                  </a:schemeClr>
                </a:solidFill>
              </a:rPr>
              <a:t> yang </a:t>
            </a:r>
            <a:r>
              <a:rPr lang="es-CO" dirty="0" err="1" smtClean="0">
                <a:solidFill>
                  <a:schemeClr val="tx2">
                    <a:lumMod val="75000"/>
                  </a:schemeClr>
                </a:solidFill>
              </a:rPr>
              <a:t>diadopsi</a:t>
            </a:r>
            <a:r>
              <a:rPr lang="es-CO" dirty="0" smtClean="0">
                <a:solidFill>
                  <a:schemeClr val="tx2">
                    <a:lumMod val="75000"/>
                  </a:schemeClr>
                </a:solidFill>
              </a:rPr>
              <a:t> </a:t>
            </a:r>
            <a:r>
              <a:rPr lang="es-CO" dirty="0" err="1" smtClean="0">
                <a:solidFill>
                  <a:schemeClr val="tx2">
                    <a:lumMod val="75000"/>
                  </a:schemeClr>
                </a:solidFill>
              </a:rPr>
              <a:t>untuk</a:t>
            </a:r>
            <a:r>
              <a:rPr lang="es-CO" dirty="0" smtClean="0">
                <a:solidFill>
                  <a:schemeClr val="tx2">
                    <a:lumMod val="75000"/>
                  </a:schemeClr>
                </a:solidFill>
              </a:rPr>
              <a:t> </a:t>
            </a:r>
            <a:r>
              <a:rPr lang="es-CO" dirty="0" err="1" smtClean="0">
                <a:solidFill>
                  <a:schemeClr val="tx2">
                    <a:lumMod val="75000"/>
                  </a:schemeClr>
                </a:solidFill>
              </a:rPr>
              <a:t>menghitung</a:t>
            </a:r>
            <a:r>
              <a:rPr lang="es-CO" dirty="0" smtClean="0">
                <a:solidFill>
                  <a:schemeClr val="tx2">
                    <a:lumMod val="75000"/>
                  </a:schemeClr>
                </a:solidFill>
              </a:rPr>
              <a:t> </a:t>
            </a:r>
            <a:r>
              <a:rPr lang="es-CO" dirty="0" err="1" smtClean="0">
                <a:solidFill>
                  <a:schemeClr val="tx2">
                    <a:lumMod val="75000"/>
                  </a:schemeClr>
                </a:solidFill>
              </a:rPr>
              <a:t>informasi</a:t>
            </a:r>
            <a:r>
              <a:rPr lang="es-CO" dirty="0" smtClean="0">
                <a:solidFill>
                  <a:schemeClr val="tx2">
                    <a:lumMod val="75000"/>
                  </a:schemeClr>
                </a:solidFill>
              </a:rPr>
              <a:t> yang </a:t>
            </a:r>
            <a:r>
              <a:rPr lang="es-CO" dirty="0" err="1" smtClean="0">
                <a:solidFill>
                  <a:schemeClr val="tx2">
                    <a:lumMod val="75000"/>
                  </a:schemeClr>
                </a:solidFill>
              </a:rPr>
              <a:t>disebut</a:t>
            </a:r>
            <a:r>
              <a:rPr lang="es-CO" dirty="0" smtClean="0">
                <a:solidFill>
                  <a:schemeClr val="tx2">
                    <a:lumMod val="75000"/>
                  </a:schemeClr>
                </a:solidFill>
              </a:rPr>
              <a:t> </a:t>
            </a:r>
            <a:r>
              <a:rPr lang="es-CO" dirty="0" err="1" smtClean="0">
                <a:solidFill>
                  <a:schemeClr val="tx2">
                    <a:lumMod val="75000"/>
                  </a:schemeClr>
                </a:solidFill>
              </a:rPr>
              <a:t>dalam</a:t>
            </a:r>
            <a:r>
              <a:rPr lang="es-CO" dirty="0" smtClean="0">
                <a:solidFill>
                  <a:schemeClr val="tx2">
                    <a:lumMod val="75000"/>
                  </a:schemeClr>
                </a:solidFill>
              </a:rPr>
              <a:t> 	pos-pos </a:t>
            </a:r>
            <a:r>
              <a:rPr lang="es-CO" dirty="0" err="1" smtClean="0">
                <a:solidFill>
                  <a:schemeClr val="tx2">
                    <a:lumMod val="75000"/>
                  </a:schemeClr>
                </a:solidFill>
              </a:rPr>
              <a:t>sebelumnya</a:t>
            </a:r>
            <a:r>
              <a:rPr lang="es-CO" dirty="0" smtClean="0">
                <a:solidFill>
                  <a:schemeClr val="tx2">
                    <a:lumMod val="75000"/>
                  </a:schemeClr>
                </a:solidFill>
              </a:rPr>
              <a:t>, </a:t>
            </a:r>
            <a:r>
              <a:rPr lang="es-CO" dirty="0" err="1" smtClean="0">
                <a:solidFill>
                  <a:schemeClr val="tx2">
                    <a:lumMod val="75000"/>
                  </a:schemeClr>
                </a:solidFill>
              </a:rPr>
              <a:t>termasuk</a:t>
            </a:r>
            <a:r>
              <a:rPr lang="es-CO" dirty="0" smtClean="0">
                <a:solidFill>
                  <a:schemeClr val="tx2">
                    <a:lumMod val="75000"/>
                  </a:schemeClr>
                </a:solidFill>
              </a:rPr>
              <a:t> </a:t>
            </a:r>
            <a:r>
              <a:rPr lang="es-CO" dirty="0" err="1" smtClean="0">
                <a:solidFill>
                  <a:schemeClr val="tx2">
                    <a:lumMod val="75000"/>
                  </a:schemeClr>
                </a:solidFill>
              </a:rPr>
              <a:t>sifat</a:t>
            </a:r>
            <a:r>
              <a:rPr lang="es-CO" dirty="0" smtClean="0">
                <a:solidFill>
                  <a:schemeClr val="tx2">
                    <a:lumMod val="75000"/>
                  </a:schemeClr>
                </a:solidFill>
              </a:rPr>
              <a:t> </a:t>
            </a:r>
            <a:r>
              <a:rPr lang="es-CO" dirty="0" err="1" smtClean="0">
                <a:solidFill>
                  <a:schemeClr val="tx2">
                    <a:lumMod val="75000"/>
                  </a:schemeClr>
                </a:solidFill>
              </a:rPr>
              <a:t>dari</a:t>
            </a:r>
            <a:r>
              <a:rPr lang="es-CO" dirty="0" smtClean="0">
                <a:solidFill>
                  <a:schemeClr val="tx2">
                    <a:lumMod val="75000"/>
                  </a:schemeClr>
                </a:solidFill>
              </a:rPr>
              <a:t> </a:t>
            </a:r>
            <a:r>
              <a:rPr lang="es-CO" dirty="0" err="1" smtClean="0">
                <a:solidFill>
                  <a:schemeClr val="tx2">
                    <a:lumMod val="75000"/>
                  </a:schemeClr>
                </a:solidFill>
              </a:rPr>
              <a:t>indeks</a:t>
            </a:r>
            <a:r>
              <a:rPr lang="es-CO" dirty="0" smtClean="0">
                <a:solidFill>
                  <a:schemeClr val="tx2">
                    <a:lumMod val="75000"/>
                  </a:schemeClr>
                </a:solidFill>
              </a:rPr>
              <a:t> yang </a:t>
            </a:r>
            <a:r>
              <a:rPr lang="es-CO" dirty="0" err="1" smtClean="0">
                <a:solidFill>
                  <a:schemeClr val="tx2">
                    <a:lumMod val="75000"/>
                  </a:schemeClr>
                </a:solidFill>
              </a:rPr>
              <a:t>digunakan</a:t>
            </a:r>
            <a:endParaRPr lang="es-CO" dirty="0">
              <a:solidFill>
                <a:schemeClr val="tx2">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fontScale="90000"/>
          </a:bodyPr>
          <a:lstStyle/>
          <a:p>
            <a:r>
              <a:rPr lang="sv-SE" sz="3200" b="1" dirty="0" smtClean="0"/>
              <a:t>Perkembangan Sistem Akuntansi untuk Inflasi di Inggris, Amerika Serikat dan Benua Eropa</a:t>
            </a:r>
            <a:endParaRPr lang="en-US" sz="3200" dirty="0"/>
          </a:p>
        </p:txBody>
      </p:sp>
      <p:sp>
        <p:nvSpPr>
          <p:cNvPr id="3" name="Content Placeholder 2"/>
          <p:cNvSpPr>
            <a:spLocks noGrp="1"/>
          </p:cNvSpPr>
          <p:nvPr>
            <p:ph idx="1"/>
          </p:nvPr>
        </p:nvSpPr>
        <p:spPr>
          <a:xfrm>
            <a:off x="457200" y="1219200"/>
            <a:ext cx="8229600" cy="5105400"/>
          </a:xfrm>
        </p:spPr>
        <p:txBody>
          <a:bodyPr>
            <a:normAutofit/>
          </a:bodyPr>
          <a:lstStyle/>
          <a:p>
            <a:pPr>
              <a:buNone/>
            </a:pPr>
            <a:r>
              <a:rPr lang="en-US" sz="2000" b="1" dirty="0" smtClean="0">
                <a:solidFill>
                  <a:schemeClr val="tx2">
                    <a:lumMod val="75000"/>
                  </a:schemeClr>
                </a:solidFill>
              </a:rPr>
              <a:t>1.    </a:t>
            </a:r>
            <a:r>
              <a:rPr lang="en-US" sz="2000" b="1" dirty="0" err="1" smtClean="0">
                <a:solidFill>
                  <a:schemeClr val="tx2">
                    <a:lumMod val="75000"/>
                  </a:schemeClr>
                </a:solidFill>
              </a:rPr>
              <a:t>Inggris</a:t>
            </a:r>
            <a:endParaRPr lang="en-US" sz="2000" dirty="0" smtClean="0">
              <a:solidFill>
                <a:schemeClr val="tx2">
                  <a:lumMod val="75000"/>
                </a:schemeClr>
              </a:solidFill>
            </a:endParaRPr>
          </a:p>
          <a:p>
            <a:pPr>
              <a:buNone/>
            </a:pPr>
            <a:r>
              <a:rPr lang="en-US" sz="2000" dirty="0" smtClean="0">
                <a:solidFill>
                  <a:schemeClr val="tx2">
                    <a:lumMod val="75000"/>
                  </a:schemeClr>
                </a:solidFill>
              </a:rPr>
              <a:t>	</a:t>
            </a:r>
            <a:r>
              <a:rPr lang="en-US" sz="2000" dirty="0" err="1" smtClean="0">
                <a:solidFill>
                  <a:schemeClr val="tx2">
                    <a:lumMod val="75000"/>
                  </a:schemeClr>
                </a:solidFill>
              </a:rPr>
              <a:t>Profesi</a:t>
            </a:r>
            <a:r>
              <a:rPr lang="en-US" sz="2000" dirty="0" smtClean="0">
                <a:solidFill>
                  <a:schemeClr val="tx2">
                    <a:lumMod val="75000"/>
                  </a:schemeClr>
                </a:solidFill>
              </a:rPr>
              <a:t> </a:t>
            </a:r>
            <a:r>
              <a:rPr lang="en-US" sz="2000" dirty="0" err="1" smtClean="0">
                <a:solidFill>
                  <a:schemeClr val="tx2">
                    <a:lumMod val="75000"/>
                  </a:schemeClr>
                </a:solidFill>
              </a:rPr>
              <a:t>akuntansi</a:t>
            </a:r>
            <a:r>
              <a:rPr lang="en-US" sz="2000" dirty="0" smtClean="0">
                <a:solidFill>
                  <a:schemeClr val="tx2">
                    <a:lumMod val="75000"/>
                  </a:schemeClr>
                </a:solidFill>
              </a:rPr>
              <a:t> </a:t>
            </a:r>
            <a:r>
              <a:rPr lang="en-US" sz="2000" dirty="0" err="1" smtClean="0">
                <a:solidFill>
                  <a:schemeClr val="tx2">
                    <a:lumMod val="75000"/>
                  </a:schemeClr>
                </a:solidFill>
              </a:rPr>
              <a:t>memperkenalkan</a:t>
            </a:r>
            <a:r>
              <a:rPr lang="en-US" sz="2000" dirty="0" smtClean="0">
                <a:solidFill>
                  <a:schemeClr val="tx2">
                    <a:lumMod val="75000"/>
                  </a:schemeClr>
                </a:solidFill>
              </a:rPr>
              <a:t> SSAP 16 (</a:t>
            </a:r>
            <a:r>
              <a:rPr lang="en-US" sz="2000" i="1" dirty="0" smtClean="0">
                <a:solidFill>
                  <a:schemeClr val="tx2">
                    <a:lumMod val="75000"/>
                  </a:schemeClr>
                </a:solidFill>
              </a:rPr>
              <a:t>Statement of Standard Accounting Practice – 16</a:t>
            </a:r>
            <a:r>
              <a:rPr lang="en-US" sz="2000" dirty="0" smtClean="0">
                <a:solidFill>
                  <a:schemeClr val="tx2">
                    <a:lumMod val="75000"/>
                  </a:schemeClr>
                </a:solidFill>
              </a:rPr>
              <a:t>), </a:t>
            </a:r>
            <a:r>
              <a:rPr lang="en-US" sz="2000" dirty="0" err="1" smtClean="0">
                <a:solidFill>
                  <a:schemeClr val="tx2">
                    <a:lumMod val="75000"/>
                  </a:schemeClr>
                </a:solidFill>
              </a:rPr>
              <a:t>mengenai</a:t>
            </a:r>
            <a:r>
              <a:rPr lang="en-US" sz="2000" dirty="0" smtClean="0">
                <a:solidFill>
                  <a:schemeClr val="tx2">
                    <a:lumMod val="75000"/>
                  </a:schemeClr>
                </a:solidFill>
              </a:rPr>
              <a:t> “</a:t>
            </a:r>
            <a:r>
              <a:rPr lang="en-US" sz="2000" dirty="0" err="1" smtClean="0">
                <a:solidFill>
                  <a:schemeClr val="tx2">
                    <a:lumMod val="75000"/>
                  </a:schemeClr>
                </a:solidFill>
              </a:rPr>
              <a:t>Akuntansi</a:t>
            </a:r>
            <a:r>
              <a:rPr lang="en-US" sz="2000" dirty="0" smtClean="0">
                <a:solidFill>
                  <a:schemeClr val="tx2">
                    <a:lumMod val="75000"/>
                  </a:schemeClr>
                </a:solidFill>
              </a:rPr>
              <a:t> </a:t>
            </a:r>
            <a:r>
              <a:rPr lang="en-US" sz="2000" dirty="0" err="1" smtClean="0">
                <a:solidFill>
                  <a:schemeClr val="tx2">
                    <a:lumMod val="75000"/>
                  </a:schemeClr>
                </a:solidFill>
              </a:rPr>
              <a:t>Biaya</a:t>
            </a:r>
            <a:r>
              <a:rPr lang="en-US" sz="2000" dirty="0" smtClean="0">
                <a:solidFill>
                  <a:schemeClr val="tx2">
                    <a:lumMod val="75000"/>
                  </a:schemeClr>
                </a:solidFill>
              </a:rPr>
              <a:t> </a:t>
            </a:r>
            <a:r>
              <a:rPr lang="en-US" sz="2000" dirty="0" err="1" smtClean="0">
                <a:solidFill>
                  <a:schemeClr val="tx2">
                    <a:lumMod val="75000"/>
                  </a:schemeClr>
                </a:solidFill>
              </a:rPr>
              <a:t>Sekarang</a:t>
            </a:r>
            <a:r>
              <a:rPr lang="en-US" sz="2000" dirty="0" smtClean="0">
                <a:solidFill>
                  <a:schemeClr val="tx2">
                    <a:lumMod val="75000"/>
                  </a:schemeClr>
                </a:solidFill>
              </a:rPr>
              <a:t>” </a:t>
            </a:r>
            <a:r>
              <a:rPr lang="en-US" sz="2000" dirty="0" err="1" smtClean="0">
                <a:solidFill>
                  <a:schemeClr val="tx2">
                    <a:lumMod val="75000"/>
                  </a:schemeClr>
                </a:solidFill>
              </a:rPr>
              <a:t>pada</a:t>
            </a:r>
            <a:r>
              <a:rPr lang="en-US" sz="2000" dirty="0" smtClean="0">
                <a:solidFill>
                  <a:schemeClr val="tx2">
                    <a:lumMod val="75000"/>
                  </a:schemeClr>
                </a:solidFill>
              </a:rPr>
              <a:t> </a:t>
            </a:r>
            <a:r>
              <a:rPr lang="en-US" sz="2000" dirty="0" err="1" smtClean="0">
                <a:solidFill>
                  <a:schemeClr val="tx2">
                    <a:lumMod val="75000"/>
                  </a:schemeClr>
                </a:solidFill>
              </a:rPr>
              <a:t>tahun</a:t>
            </a:r>
            <a:r>
              <a:rPr lang="en-US" sz="2000" dirty="0" smtClean="0">
                <a:solidFill>
                  <a:schemeClr val="tx2">
                    <a:lumMod val="75000"/>
                  </a:schemeClr>
                </a:solidFill>
              </a:rPr>
              <a:t> 1980, </a:t>
            </a:r>
            <a:r>
              <a:rPr lang="en-US" sz="2000" dirty="0" err="1" smtClean="0">
                <a:solidFill>
                  <a:schemeClr val="tx2">
                    <a:lumMod val="75000"/>
                  </a:schemeClr>
                </a:solidFill>
              </a:rPr>
              <a:t>dimana</a:t>
            </a:r>
            <a:r>
              <a:rPr lang="en-US" sz="2000" dirty="0" smtClean="0">
                <a:solidFill>
                  <a:schemeClr val="tx2">
                    <a:lumMod val="75000"/>
                  </a:schemeClr>
                </a:solidFill>
              </a:rPr>
              <a:t> </a:t>
            </a:r>
            <a:r>
              <a:rPr lang="en-US" sz="2000" dirty="0" err="1" smtClean="0">
                <a:solidFill>
                  <a:schemeClr val="tx2">
                    <a:lumMod val="75000"/>
                  </a:schemeClr>
                </a:solidFill>
              </a:rPr>
              <a:t>kebutuhan</a:t>
            </a:r>
            <a:r>
              <a:rPr lang="en-US" sz="2000" dirty="0" smtClean="0">
                <a:solidFill>
                  <a:schemeClr val="tx2">
                    <a:lumMod val="75000"/>
                  </a:schemeClr>
                </a:solidFill>
              </a:rPr>
              <a:t> </a:t>
            </a:r>
            <a:r>
              <a:rPr lang="en-US" sz="2000" dirty="0" err="1" smtClean="0">
                <a:solidFill>
                  <a:schemeClr val="tx2">
                    <a:lumMod val="75000"/>
                  </a:schemeClr>
                </a:solidFill>
              </a:rPr>
              <a:t>laporan</a:t>
            </a:r>
            <a:r>
              <a:rPr lang="en-US" sz="2000" dirty="0" smtClean="0">
                <a:solidFill>
                  <a:schemeClr val="tx2">
                    <a:lumMod val="75000"/>
                  </a:schemeClr>
                </a:solidFill>
              </a:rPr>
              <a:t> </a:t>
            </a:r>
            <a:r>
              <a:rPr lang="en-US" sz="2000" dirty="0" err="1" smtClean="0">
                <a:solidFill>
                  <a:schemeClr val="tx2">
                    <a:lumMod val="75000"/>
                  </a:schemeClr>
                </a:solidFill>
              </a:rPr>
              <a:t>keuangan</a:t>
            </a:r>
            <a:r>
              <a:rPr lang="en-US" sz="2000" dirty="0" smtClean="0">
                <a:solidFill>
                  <a:schemeClr val="tx2">
                    <a:lumMod val="75000"/>
                  </a:schemeClr>
                </a:solidFill>
              </a:rPr>
              <a:t> </a:t>
            </a:r>
            <a:r>
              <a:rPr lang="en-US" sz="2000" dirty="0" err="1" smtClean="0">
                <a:solidFill>
                  <a:schemeClr val="tx2">
                    <a:lumMod val="75000"/>
                  </a:schemeClr>
                </a:solidFill>
              </a:rPr>
              <a:t>akuntansi</a:t>
            </a:r>
            <a:r>
              <a:rPr lang="en-US" sz="2000" dirty="0" smtClean="0">
                <a:solidFill>
                  <a:schemeClr val="tx2">
                    <a:lumMod val="75000"/>
                  </a:schemeClr>
                </a:solidFill>
              </a:rPr>
              <a:t> </a:t>
            </a:r>
            <a:r>
              <a:rPr lang="en-US" sz="2000" dirty="0" err="1" smtClean="0">
                <a:solidFill>
                  <a:schemeClr val="tx2">
                    <a:lumMod val="75000"/>
                  </a:schemeClr>
                </a:solidFill>
              </a:rPr>
              <a:t>biaya</a:t>
            </a:r>
            <a:r>
              <a:rPr lang="en-US" sz="2000" dirty="0" smtClean="0">
                <a:solidFill>
                  <a:schemeClr val="tx2">
                    <a:lumMod val="75000"/>
                  </a:schemeClr>
                </a:solidFill>
              </a:rPr>
              <a:t> </a:t>
            </a:r>
            <a:r>
              <a:rPr lang="en-US" sz="2000" dirty="0" err="1" smtClean="0">
                <a:solidFill>
                  <a:schemeClr val="tx2">
                    <a:lumMod val="75000"/>
                  </a:schemeClr>
                </a:solidFill>
              </a:rPr>
              <a:t>sekarang</a:t>
            </a:r>
            <a:r>
              <a:rPr lang="en-US" sz="2000" dirty="0" smtClean="0">
                <a:solidFill>
                  <a:schemeClr val="tx2">
                    <a:lumMod val="75000"/>
                  </a:schemeClr>
                </a:solidFill>
              </a:rPr>
              <a:t> </a:t>
            </a:r>
            <a:r>
              <a:rPr lang="en-US" sz="2000" dirty="0" err="1" smtClean="0">
                <a:solidFill>
                  <a:schemeClr val="tx2">
                    <a:lumMod val="75000"/>
                  </a:schemeClr>
                </a:solidFill>
              </a:rPr>
              <a:t>baik</a:t>
            </a:r>
            <a:r>
              <a:rPr lang="en-US" sz="2000" dirty="0" smtClean="0">
                <a:solidFill>
                  <a:schemeClr val="tx2">
                    <a:lumMod val="75000"/>
                  </a:schemeClr>
                </a:solidFill>
              </a:rPr>
              <a:t> </a:t>
            </a:r>
            <a:r>
              <a:rPr lang="en-US" sz="2000" dirty="0" err="1" smtClean="0">
                <a:solidFill>
                  <a:schemeClr val="tx2">
                    <a:lumMod val="75000"/>
                  </a:schemeClr>
                </a:solidFill>
              </a:rPr>
              <a:t>itu</a:t>
            </a:r>
            <a:r>
              <a:rPr lang="en-US" sz="2000" dirty="0" smtClean="0">
                <a:solidFill>
                  <a:schemeClr val="tx2">
                    <a:lumMod val="75000"/>
                  </a:schemeClr>
                </a:solidFill>
              </a:rPr>
              <a:t> </a:t>
            </a:r>
            <a:r>
              <a:rPr lang="en-US" sz="2000" dirty="0" err="1" smtClean="0">
                <a:solidFill>
                  <a:schemeClr val="tx2">
                    <a:lumMod val="75000"/>
                  </a:schemeClr>
                </a:solidFill>
              </a:rPr>
              <a:t>sebagai</a:t>
            </a:r>
            <a:r>
              <a:rPr lang="en-US" sz="2000" dirty="0" smtClean="0">
                <a:solidFill>
                  <a:schemeClr val="tx2">
                    <a:lumMod val="75000"/>
                  </a:schemeClr>
                </a:solidFill>
              </a:rPr>
              <a:t> </a:t>
            </a:r>
            <a:r>
              <a:rPr lang="en-US" sz="2000" dirty="0" err="1" smtClean="0">
                <a:solidFill>
                  <a:schemeClr val="tx2">
                    <a:lumMod val="75000"/>
                  </a:schemeClr>
                </a:solidFill>
              </a:rPr>
              <a:t>laporan</a:t>
            </a:r>
            <a:r>
              <a:rPr lang="en-US" sz="2000" dirty="0" smtClean="0">
                <a:solidFill>
                  <a:schemeClr val="tx2">
                    <a:lumMod val="75000"/>
                  </a:schemeClr>
                </a:solidFill>
              </a:rPr>
              <a:t> </a:t>
            </a:r>
            <a:r>
              <a:rPr lang="en-US" sz="2000" dirty="0" err="1" smtClean="0">
                <a:solidFill>
                  <a:schemeClr val="tx2">
                    <a:lumMod val="75000"/>
                  </a:schemeClr>
                </a:solidFill>
              </a:rPr>
              <a:t>tambahan</a:t>
            </a:r>
            <a:r>
              <a:rPr lang="en-US" sz="2000" dirty="0" smtClean="0">
                <a:solidFill>
                  <a:schemeClr val="tx2">
                    <a:lumMod val="75000"/>
                  </a:schemeClr>
                </a:solidFill>
              </a:rPr>
              <a:t> </a:t>
            </a:r>
            <a:r>
              <a:rPr lang="en-US" sz="2000" dirty="0" err="1" smtClean="0">
                <a:solidFill>
                  <a:schemeClr val="tx2">
                    <a:lumMod val="75000"/>
                  </a:schemeClr>
                </a:solidFill>
              </a:rPr>
              <a:t>maupun</a:t>
            </a:r>
            <a:r>
              <a:rPr lang="en-US" sz="2000" dirty="0" smtClean="0">
                <a:solidFill>
                  <a:schemeClr val="tx2">
                    <a:lumMod val="75000"/>
                  </a:schemeClr>
                </a:solidFill>
              </a:rPr>
              <a:t> </a:t>
            </a:r>
            <a:r>
              <a:rPr lang="en-US" sz="2000" dirty="0" err="1" smtClean="0">
                <a:solidFill>
                  <a:schemeClr val="tx2">
                    <a:lumMod val="75000"/>
                  </a:schemeClr>
                </a:solidFill>
              </a:rPr>
              <a:t>sebagai</a:t>
            </a:r>
            <a:r>
              <a:rPr lang="en-US" sz="2000" dirty="0" smtClean="0">
                <a:solidFill>
                  <a:schemeClr val="tx2">
                    <a:lumMod val="75000"/>
                  </a:schemeClr>
                </a:solidFill>
              </a:rPr>
              <a:t> </a:t>
            </a:r>
            <a:r>
              <a:rPr lang="en-US" sz="2000" dirty="0" err="1" smtClean="0">
                <a:solidFill>
                  <a:schemeClr val="tx2">
                    <a:lumMod val="75000"/>
                  </a:schemeClr>
                </a:solidFill>
              </a:rPr>
              <a:t>laporan</a:t>
            </a:r>
            <a:r>
              <a:rPr lang="en-US" sz="2000" dirty="0" smtClean="0">
                <a:solidFill>
                  <a:schemeClr val="tx2">
                    <a:lumMod val="75000"/>
                  </a:schemeClr>
                </a:solidFill>
              </a:rPr>
              <a:t> </a:t>
            </a:r>
            <a:r>
              <a:rPr lang="en-US" sz="2000" dirty="0" err="1" smtClean="0">
                <a:solidFill>
                  <a:schemeClr val="tx2">
                    <a:lumMod val="75000"/>
                  </a:schemeClr>
                </a:solidFill>
              </a:rPr>
              <a:t>utama</a:t>
            </a:r>
            <a:r>
              <a:rPr lang="en-US" sz="2000" dirty="0" smtClean="0">
                <a:solidFill>
                  <a:schemeClr val="tx2">
                    <a:lumMod val="75000"/>
                  </a:schemeClr>
                </a:solidFill>
              </a:rPr>
              <a:t>. </a:t>
            </a:r>
          </a:p>
          <a:p>
            <a:pPr>
              <a:buNone/>
            </a:pPr>
            <a:r>
              <a:rPr lang="en-US" sz="2000" dirty="0" smtClean="0">
                <a:solidFill>
                  <a:schemeClr val="tx2">
                    <a:lumMod val="75000"/>
                  </a:schemeClr>
                </a:solidFill>
              </a:rPr>
              <a:t>	</a:t>
            </a:r>
            <a:r>
              <a:rPr lang="en-US" sz="2000" dirty="0" err="1" smtClean="0">
                <a:solidFill>
                  <a:schemeClr val="tx2">
                    <a:lumMod val="75000"/>
                  </a:schemeClr>
                </a:solidFill>
              </a:rPr>
              <a:t>Dengan</a:t>
            </a:r>
            <a:r>
              <a:rPr lang="en-US" sz="2000" dirty="0" smtClean="0">
                <a:solidFill>
                  <a:schemeClr val="tx2">
                    <a:lumMod val="75000"/>
                  </a:schemeClr>
                </a:solidFill>
              </a:rPr>
              <a:t> </a:t>
            </a:r>
            <a:r>
              <a:rPr lang="en-US" sz="2000" dirty="0" err="1" smtClean="0">
                <a:solidFill>
                  <a:schemeClr val="tx2">
                    <a:lumMod val="75000"/>
                  </a:schemeClr>
                </a:solidFill>
              </a:rPr>
              <a:t>ketentuan</a:t>
            </a:r>
            <a:r>
              <a:rPr lang="en-US" sz="2000" dirty="0" smtClean="0">
                <a:solidFill>
                  <a:schemeClr val="tx2">
                    <a:lumMod val="75000"/>
                  </a:schemeClr>
                </a:solidFill>
              </a:rPr>
              <a:t> </a:t>
            </a:r>
            <a:r>
              <a:rPr lang="en-US" sz="2000" dirty="0" err="1" smtClean="0">
                <a:solidFill>
                  <a:schemeClr val="tx2">
                    <a:lumMod val="75000"/>
                  </a:schemeClr>
                </a:solidFill>
              </a:rPr>
              <a:t>bahwa</a:t>
            </a:r>
            <a:r>
              <a:rPr lang="en-US" sz="2000" dirty="0" smtClean="0">
                <a:solidFill>
                  <a:schemeClr val="tx2">
                    <a:lumMod val="75000"/>
                  </a:schemeClr>
                </a:solidFill>
              </a:rPr>
              <a:t> </a:t>
            </a:r>
            <a:r>
              <a:rPr lang="en-US" sz="2000" dirty="0" err="1" smtClean="0">
                <a:solidFill>
                  <a:schemeClr val="tx2">
                    <a:lumMod val="75000"/>
                  </a:schemeClr>
                </a:solidFill>
              </a:rPr>
              <a:t>laporan</a:t>
            </a:r>
            <a:r>
              <a:rPr lang="en-US" sz="2000" dirty="0" smtClean="0">
                <a:solidFill>
                  <a:schemeClr val="tx2">
                    <a:lumMod val="75000"/>
                  </a:schemeClr>
                </a:solidFill>
              </a:rPr>
              <a:t> </a:t>
            </a:r>
            <a:r>
              <a:rPr lang="en-US" sz="2000" dirty="0" err="1" smtClean="0">
                <a:solidFill>
                  <a:schemeClr val="tx2">
                    <a:lumMod val="75000"/>
                  </a:schemeClr>
                </a:solidFill>
              </a:rPr>
              <a:t>biaya</a:t>
            </a:r>
            <a:r>
              <a:rPr lang="en-US" sz="2000" dirty="0" smtClean="0">
                <a:solidFill>
                  <a:schemeClr val="tx2">
                    <a:lumMod val="75000"/>
                  </a:schemeClr>
                </a:solidFill>
              </a:rPr>
              <a:t> </a:t>
            </a:r>
            <a:r>
              <a:rPr lang="en-US" sz="2000" dirty="0" err="1" smtClean="0">
                <a:solidFill>
                  <a:schemeClr val="tx2">
                    <a:lumMod val="75000"/>
                  </a:schemeClr>
                </a:solidFill>
              </a:rPr>
              <a:t>historis</a:t>
            </a:r>
            <a:r>
              <a:rPr lang="en-US" sz="2000" dirty="0" smtClean="0">
                <a:solidFill>
                  <a:schemeClr val="tx2">
                    <a:lumMod val="75000"/>
                  </a:schemeClr>
                </a:solidFill>
              </a:rPr>
              <a:t> </a:t>
            </a:r>
            <a:r>
              <a:rPr lang="en-US" sz="2000" dirty="0" err="1" smtClean="0">
                <a:solidFill>
                  <a:schemeClr val="tx2">
                    <a:lumMod val="75000"/>
                  </a:schemeClr>
                </a:solidFill>
              </a:rPr>
              <a:t>juga</a:t>
            </a:r>
            <a:r>
              <a:rPr lang="en-US" sz="2000" dirty="0" smtClean="0">
                <a:solidFill>
                  <a:schemeClr val="tx2">
                    <a:lumMod val="75000"/>
                  </a:schemeClr>
                </a:solidFill>
              </a:rPr>
              <a:t> </a:t>
            </a:r>
            <a:r>
              <a:rPr lang="en-US" sz="2000" dirty="0" err="1" smtClean="0">
                <a:solidFill>
                  <a:schemeClr val="tx2">
                    <a:lumMod val="75000"/>
                  </a:schemeClr>
                </a:solidFill>
              </a:rPr>
              <a:t>harus</a:t>
            </a:r>
            <a:r>
              <a:rPr lang="en-US" sz="2000" dirty="0" smtClean="0">
                <a:solidFill>
                  <a:schemeClr val="tx2">
                    <a:lumMod val="75000"/>
                  </a:schemeClr>
                </a:solidFill>
              </a:rPr>
              <a:t> </a:t>
            </a:r>
            <a:r>
              <a:rPr lang="en-US" sz="2000" dirty="0" err="1" smtClean="0">
                <a:solidFill>
                  <a:schemeClr val="tx2">
                    <a:lumMod val="75000"/>
                  </a:schemeClr>
                </a:solidFill>
              </a:rPr>
              <a:t>bisa</a:t>
            </a:r>
            <a:r>
              <a:rPr lang="en-US" sz="2000" dirty="0" smtClean="0">
                <a:solidFill>
                  <a:schemeClr val="tx2">
                    <a:lumMod val="75000"/>
                  </a:schemeClr>
                </a:solidFill>
              </a:rPr>
              <a:t> </a:t>
            </a:r>
            <a:r>
              <a:rPr lang="en-US" sz="2000" dirty="0" err="1" smtClean="0">
                <a:solidFill>
                  <a:schemeClr val="tx2">
                    <a:lumMod val="75000"/>
                  </a:schemeClr>
                </a:solidFill>
              </a:rPr>
              <a:t>disediakan</a:t>
            </a:r>
            <a:r>
              <a:rPr lang="en-US" sz="2000" dirty="0" smtClean="0">
                <a:solidFill>
                  <a:schemeClr val="tx2">
                    <a:lumMod val="75000"/>
                  </a:schemeClr>
                </a:solidFill>
              </a:rPr>
              <a:t>. </a:t>
            </a:r>
            <a:r>
              <a:rPr lang="en-US" sz="2000" dirty="0" err="1" smtClean="0">
                <a:solidFill>
                  <a:schemeClr val="tx2">
                    <a:lumMod val="75000"/>
                  </a:schemeClr>
                </a:solidFill>
              </a:rPr>
              <a:t>Walaupun</a:t>
            </a:r>
            <a:r>
              <a:rPr lang="en-US" sz="2000" dirty="0" smtClean="0">
                <a:solidFill>
                  <a:schemeClr val="tx2">
                    <a:lumMod val="75000"/>
                  </a:schemeClr>
                </a:solidFill>
              </a:rPr>
              <a:t> </a:t>
            </a:r>
            <a:r>
              <a:rPr lang="en-US" sz="2000" dirty="0" err="1" smtClean="0">
                <a:solidFill>
                  <a:schemeClr val="tx2">
                    <a:lumMod val="75000"/>
                  </a:schemeClr>
                </a:solidFill>
              </a:rPr>
              <a:t>begitu</a:t>
            </a:r>
            <a:r>
              <a:rPr lang="en-US" sz="2000" dirty="0" smtClean="0">
                <a:solidFill>
                  <a:schemeClr val="tx2">
                    <a:lumMod val="75000"/>
                  </a:schemeClr>
                </a:solidFill>
              </a:rPr>
              <a:t>, SSAP 16 </a:t>
            </a:r>
            <a:r>
              <a:rPr lang="en-US" sz="2000" dirty="0" err="1" smtClean="0">
                <a:solidFill>
                  <a:schemeClr val="tx2">
                    <a:lumMod val="75000"/>
                  </a:schemeClr>
                </a:solidFill>
              </a:rPr>
              <a:t>secara</a:t>
            </a:r>
            <a:r>
              <a:rPr lang="en-US" sz="2000" dirty="0" smtClean="0">
                <a:solidFill>
                  <a:schemeClr val="tx2">
                    <a:lumMod val="75000"/>
                  </a:schemeClr>
                </a:solidFill>
              </a:rPr>
              <a:t> </a:t>
            </a:r>
            <a:r>
              <a:rPr lang="en-US" sz="2000" dirty="0" err="1" smtClean="0">
                <a:solidFill>
                  <a:schemeClr val="tx2">
                    <a:lumMod val="75000"/>
                  </a:schemeClr>
                </a:solidFill>
              </a:rPr>
              <a:t>resmi</a:t>
            </a:r>
            <a:r>
              <a:rPr lang="en-US" sz="2000" dirty="0" smtClean="0">
                <a:solidFill>
                  <a:schemeClr val="tx2">
                    <a:lumMod val="75000"/>
                  </a:schemeClr>
                </a:solidFill>
              </a:rPr>
              <a:t> </a:t>
            </a:r>
            <a:r>
              <a:rPr lang="en-US" sz="2000" dirty="0" err="1" smtClean="0">
                <a:solidFill>
                  <a:schemeClr val="tx2">
                    <a:lumMod val="75000"/>
                  </a:schemeClr>
                </a:solidFill>
              </a:rPr>
              <a:t>ditarik</a:t>
            </a:r>
            <a:r>
              <a:rPr lang="en-US" sz="2000" dirty="0" smtClean="0">
                <a:solidFill>
                  <a:schemeClr val="tx2">
                    <a:lumMod val="75000"/>
                  </a:schemeClr>
                </a:solidFill>
              </a:rPr>
              <a:t> </a:t>
            </a:r>
            <a:r>
              <a:rPr lang="en-US" sz="2000" dirty="0" err="1" smtClean="0">
                <a:solidFill>
                  <a:schemeClr val="tx2">
                    <a:lumMod val="75000"/>
                  </a:schemeClr>
                </a:solidFill>
              </a:rPr>
              <a:t>pada</a:t>
            </a:r>
            <a:r>
              <a:rPr lang="en-US" sz="2000" dirty="0" smtClean="0">
                <a:solidFill>
                  <a:schemeClr val="tx2">
                    <a:lumMod val="75000"/>
                  </a:schemeClr>
                </a:solidFill>
              </a:rPr>
              <a:t> </a:t>
            </a:r>
            <a:r>
              <a:rPr lang="en-US" sz="2000" dirty="0" err="1" smtClean="0">
                <a:solidFill>
                  <a:schemeClr val="tx2">
                    <a:lumMod val="75000"/>
                  </a:schemeClr>
                </a:solidFill>
              </a:rPr>
              <a:t>tahun</a:t>
            </a:r>
            <a:r>
              <a:rPr lang="en-US" sz="2000" dirty="0" smtClean="0">
                <a:solidFill>
                  <a:schemeClr val="tx2">
                    <a:lumMod val="75000"/>
                  </a:schemeClr>
                </a:solidFill>
              </a:rPr>
              <a:t> 1988 </a:t>
            </a:r>
            <a:r>
              <a:rPr lang="en-US" sz="2000" dirty="0" err="1" smtClean="0">
                <a:solidFill>
                  <a:schemeClr val="tx2">
                    <a:lumMod val="75000"/>
                  </a:schemeClr>
                </a:solidFill>
              </a:rPr>
              <a:t>mengikuti</a:t>
            </a:r>
            <a:r>
              <a:rPr lang="en-US" sz="2000" dirty="0" smtClean="0">
                <a:solidFill>
                  <a:schemeClr val="tx2">
                    <a:lumMod val="75000"/>
                  </a:schemeClr>
                </a:solidFill>
              </a:rPr>
              <a:t> </a:t>
            </a:r>
            <a:r>
              <a:rPr lang="en-US" sz="2000" dirty="0" err="1" smtClean="0">
                <a:solidFill>
                  <a:schemeClr val="tx2">
                    <a:lumMod val="75000"/>
                  </a:schemeClr>
                </a:solidFill>
              </a:rPr>
              <a:t>penolakan</a:t>
            </a:r>
            <a:r>
              <a:rPr lang="en-US" sz="2000" dirty="0" smtClean="0">
                <a:solidFill>
                  <a:schemeClr val="tx2">
                    <a:lumMod val="75000"/>
                  </a:schemeClr>
                </a:solidFill>
              </a:rPr>
              <a:t> </a:t>
            </a:r>
            <a:r>
              <a:rPr lang="en-US" sz="2000" dirty="0" err="1" smtClean="0">
                <a:solidFill>
                  <a:schemeClr val="tx2">
                    <a:lumMod val="75000"/>
                  </a:schemeClr>
                </a:solidFill>
              </a:rPr>
              <a:t>tingkat</a:t>
            </a:r>
            <a:r>
              <a:rPr lang="en-US" sz="2000" dirty="0" smtClean="0">
                <a:solidFill>
                  <a:schemeClr val="tx2">
                    <a:lumMod val="75000"/>
                  </a:schemeClr>
                </a:solidFill>
              </a:rPr>
              <a:t> </a:t>
            </a:r>
            <a:r>
              <a:rPr lang="en-US" sz="2000" dirty="0" err="1" smtClean="0">
                <a:solidFill>
                  <a:schemeClr val="tx2">
                    <a:lumMod val="75000"/>
                  </a:schemeClr>
                </a:solidFill>
              </a:rPr>
              <a:t>inflasi</a:t>
            </a:r>
            <a:r>
              <a:rPr lang="en-US" sz="2000" dirty="0" smtClean="0">
                <a:solidFill>
                  <a:schemeClr val="tx2">
                    <a:lumMod val="75000"/>
                  </a:schemeClr>
                </a:solidFill>
              </a:rPr>
              <a:t> </a:t>
            </a:r>
            <a:r>
              <a:rPr lang="en-US" sz="2000" dirty="0" err="1" smtClean="0">
                <a:solidFill>
                  <a:schemeClr val="tx2">
                    <a:lumMod val="75000"/>
                  </a:schemeClr>
                </a:solidFill>
              </a:rPr>
              <a:t>dan</a:t>
            </a:r>
            <a:r>
              <a:rPr lang="en-US" sz="2000" dirty="0" smtClean="0">
                <a:solidFill>
                  <a:schemeClr val="tx2">
                    <a:lumMod val="75000"/>
                  </a:schemeClr>
                </a:solidFill>
              </a:rPr>
              <a:t> </a:t>
            </a:r>
            <a:r>
              <a:rPr lang="en-US" sz="2000" dirty="0" err="1" smtClean="0">
                <a:solidFill>
                  <a:schemeClr val="tx2">
                    <a:lumMod val="75000"/>
                  </a:schemeClr>
                </a:solidFill>
              </a:rPr>
              <a:t>kecaman</a:t>
            </a:r>
            <a:r>
              <a:rPr lang="en-US" sz="2000" dirty="0" smtClean="0">
                <a:solidFill>
                  <a:schemeClr val="tx2">
                    <a:lumMod val="75000"/>
                  </a:schemeClr>
                </a:solidFill>
              </a:rPr>
              <a:t> </a:t>
            </a:r>
            <a:r>
              <a:rPr lang="en-US" sz="2000" dirty="0" err="1" smtClean="0">
                <a:solidFill>
                  <a:schemeClr val="tx2">
                    <a:lumMod val="75000"/>
                  </a:schemeClr>
                </a:solidFill>
              </a:rPr>
              <a:t>dari</a:t>
            </a:r>
            <a:r>
              <a:rPr lang="en-US" sz="2000" dirty="0" smtClean="0">
                <a:solidFill>
                  <a:schemeClr val="tx2">
                    <a:lumMod val="75000"/>
                  </a:schemeClr>
                </a:solidFill>
              </a:rPr>
              <a:t> </a:t>
            </a:r>
            <a:r>
              <a:rPr lang="en-US" sz="2000" dirty="0" err="1" smtClean="0">
                <a:solidFill>
                  <a:schemeClr val="tx2">
                    <a:lumMod val="75000"/>
                  </a:schemeClr>
                </a:solidFill>
              </a:rPr>
              <a:t>bisnis</a:t>
            </a:r>
            <a:r>
              <a:rPr lang="en-US" sz="2000" dirty="0" smtClean="0">
                <a:solidFill>
                  <a:schemeClr val="tx2">
                    <a:lumMod val="75000"/>
                  </a:schemeClr>
                </a:solidFill>
              </a:rPr>
              <a:t>. </a:t>
            </a:r>
            <a:r>
              <a:rPr lang="en-US" sz="2000" dirty="0" err="1" smtClean="0">
                <a:solidFill>
                  <a:schemeClr val="tx2">
                    <a:lumMod val="75000"/>
                  </a:schemeClr>
                </a:solidFill>
              </a:rPr>
              <a:t>Pada</a:t>
            </a:r>
            <a:r>
              <a:rPr lang="en-US" sz="2000" dirty="0" smtClean="0">
                <a:solidFill>
                  <a:schemeClr val="tx2">
                    <a:lumMod val="75000"/>
                  </a:schemeClr>
                </a:solidFill>
              </a:rPr>
              <a:t> </a:t>
            </a:r>
            <a:r>
              <a:rPr lang="en-US" sz="2000" dirty="0" err="1" smtClean="0">
                <a:solidFill>
                  <a:schemeClr val="tx2">
                    <a:lumMod val="75000"/>
                  </a:schemeClr>
                </a:solidFill>
              </a:rPr>
              <a:t>saat</a:t>
            </a:r>
            <a:r>
              <a:rPr lang="en-US" sz="2000" dirty="0" smtClean="0">
                <a:solidFill>
                  <a:schemeClr val="tx2">
                    <a:lumMod val="75000"/>
                  </a:schemeClr>
                </a:solidFill>
              </a:rPr>
              <a:t> yang </a:t>
            </a:r>
            <a:r>
              <a:rPr lang="en-US" sz="2000" dirty="0" err="1" smtClean="0">
                <a:solidFill>
                  <a:schemeClr val="tx2">
                    <a:lumMod val="75000"/>
                  </a:schemeClr>
                </a:solidFill>
              </a:rPr>
              <a:t>sama</a:t>
            </a:r>
            <a:r>
              <a:rPr lang="en-US" sz="2000" dirty="0" smtClean="0">
                <a:solidFill>
                  <a:schemeClr val="tx2">
                    <a:lumMod val="75000"/>
                  </a:schemeClr>
                </a:solidFill>
              </a:rPr>
              <a:t>, </a:t>
            </a:r>
            <a:r>
              <a:rPr lang="en-US" sz="2000" dirty="0" err="1" smtClean="0">
                <a:solidFill>
                  <a:schemeClr val="tx2">
                    <a:lumMod val="75000"/>
                  </a:schemeClr>
                </a:solidFill>
              </a:rPr>
              <a:t>banyak</a:t>
            </a:r>
            <a:r>
              <a:rPr lang="en-US" sz="2000" dirty="0" smtClean="0">
                <a:solidFill>
                  <a:schemeClr val="tx2">
                    <a:lumMod val="75000"/>
                  </a:schemeClr>
                </a:solidFill>
              </a:rPr>
              <a:t> </a:t>
            </a:r>
            <a:r>
              <a:rPr lang="en-US" sz="2000" dirty="0" err="1" smtClean="0">
                <a:solidFill>
                  <a:schemeClr val="tx2">
                    <a:lumMod val="75000"/>
                  </a:schemeClr>
                </a:solidFill>
              </a:rPr>
              <a:t>perusahaan</a:t>
            </a:r>
            <a:r>
              <a:rPr lang="en-US" sz="2000" dirty="0" smtClean="0">
                <a:solidFill>
                  <a:schemeClr val="tx2">
                    <a:lumMod val="75000"/>
                  </a:schemeClr>
                </a:solidFill>
              </a:rPr>
              <a:t> </a:t>
            </a:r>
            <a:r>
              <a:rPr lang="en-US" sz="2000" dirty="0" err="1" smtClean="0">
                <a:solidFill>
                  <a:schemeClr val="tx2">
                    <a:lumMod val="75000"/>
                  </a:schemeClr>
                </a:solidFill>
              </a:rPr>
              <a:t>mengevaluasi</a:t>
            </a:r>
            <a:r>
              <a:rPr lang="en-US" sz="2000" dirty="0" smtClean="0">
                <a:solidFill>
                  <a:schemeClr val="tx2">
                    <a:lumMod val="75000"/>
                  </a:schemeClr>
                </a:solidFill>
              </a:rPr>
              <a:t> </a:t>
            </a:r>
            <a:r>
              <a:rPr lang="en-US" sz="2000" dirty="0" err="1" smtClean="0">
                <a:solidFill>
                  <a:schemeClr val="tx2">
                    <a:lumMod val="75000"/>
                  </a:schemeClr>
                </a:solidFill>
              </a:rPr>
              <a:t>kembali</a:t>
            </a:r>
            <a:r>
              <a:rPr lang="en-US" sz="2000" dirty="0" smtClean="0">
                <a:solidFill>
                  <a:schemeClr val="tx2">
                    <a:lumMod val="75000"/>
                  </a:schemeClr>
                </a:solidFill>
              </a:rPr>
              <a:t> </a:t>
            </a:r>
            <a:r>
              <a:rPr lang="en-US" sz="2000" dirty="0" err="1" smtClean="0">
                <a:solidFill>
                  <a:schemeClr val="tx2">
                    <a:lumMod val="75000"/>
                  </a:schemeClr>
                </a:solidFill>
              </a:rPr>
              <a:t>secara</a:t>
            </a:r>
            <a:r>
              <a:rPr lang="en-US" sz="2000" dirty="0" smtClean="0">
                <a:solidFill>
                  <a:schemeClr val="tx2">
                    <a:lumMod val="75000"/>
                  </a:schemeClr>
                </a:solidFill>
              </a:rPr>
              <a:t> </a:t>
            </a:r>
            <a:r>
              <a:rPr lang="en-US" sz="2000" dirty="0" err="1" smtClean="0">
                <a:solidFill>
                  <a:schemeClr val="tx2">
                    <a:lumMod val="75000"/>
                  </a:schemeClr>
                </a:solidFill>
              </a:rPr>
              <a:t>periodik</a:t>
            </a:r>
            <a:r>
              <a:rPr lang="en-US" sz="2000" dirty="0" smtClean="0">
                <a:solidFill>
                  <a:schemeClr val="tx2">
                    <a:lumMod val="75000"/>
                  </a:schemeClr>
                </a:solidFill>
              </a:rPr>
              <a:t> </a:t>
            </a:r>
            <a:r>
              <a:rPr lang="en-US" sz="2000" dirty="0" err="1" smtClean="0">
                <a:solidFill>
                  <a:schemeClr val="tx2">
                    <a:lumMod val="75000"/>
                  </a:schemeClr>
                </a:solidFill>
              </a:rPr>
              <a:t>terhadap</a:t>
            </a:r>
            <a:r>
              <a:rPr lang="en-US" sz="2000" dirty="0" smtClean="0">
                <a:solidFill>
                  <a:schemeClr val="tx2">
                    <a:lumMod val="75000"/>
                  </a:schemeClr>
                </a:solidFill>
              </a:rPr>
              <a:t> </a:t>
            </a:r>
            <a:r>
              <a:rPr lang="en-US" sz="2000" dirty="0" err="1" smtClean="0">
                <a:solidFill>
                  <a:schemeClr val="tx2">
                    <a:lumMod val="75000"/>
                  </a:schemeClr>
                </a:solidFill>
              </a:rPr>
              <a:t>tanah</a:t>
            </a:r>
            <a:r>
              <a:rPr lang="en-US" sz="2000" dirty="0" smtClean="0">
                <a:solidFill>
                  <a:schemeClr val="tx2">
                    <a:lumMod val="75000"/>
                  </a:schemeClr>
                </a:solidFill>
              </a:rPr>
              <a:t> </a:t>
            </a:r>
            <a:r>
              <a:rPr lang="en-US" sz="2000" dirty="0" err="1" smtClean="0">
                <a:solidFill>
                  <a:schemeClr val="tx2">
                    <a:lumMod val="75000"/>
                  </a:schemeClr>
                </a:solidFill>
              </a:rPr>
              <a:t>dan</a:t>
            </a:r>
            <a:r>
              <a:rPr lang="en-US" sz="2000" dirty="0" smtClean="0">
                <a:solidFill>
                  <a:schemeClr val="tx2">
                    <a:lumMod val="75000"/>
                  </a:schemeClr>
                </a:solidFill>
              </a:rPr>
              <a:t> </a:t>
            </a:r>
            <a:r>
              <a:rPr lang="en-US" sz="2000" dirty="0" err="1" smtClean="0">
                <a:solidFill>
                  <a:schemeClr val="tx2">
                    <a:lumMod val="75000"/>
                  </a:schemeClr>
                </a:solidFill>
              </a:rPr>
              <a:t>bangunan</a:t>
            </a:r>
            <a:r>
              <a:rPr lang="en-US" sz="2000" dirty="0" smtClean="0">
                <a:solidFill>
                  <a:schemeClr val="tx2">
                    <a:lumMod val="75000"/>
                  </a:schemeClr>
                </a:solidFill>
              </a:rPr>
              <a:t> </a:t>
            </a:r>
            <a:r>
              <a:rPr lang="en-US" sz="2000" dirty="0" err="1" smtClean="0">
                <a:solidFill>
                  <a:schemeClr val="tx2">
                    <a:lumMod val="75000"/>
                  </a:schemeClr>
                </a:solidFill>
              </a:rPr>
              <a:t>mereka</a:t>
            </a:r>
            <a:r>
              <a:rPr lang="en-US" sz="2000" dirty="0" smtClean="0">
                <a:solidFill>
                  <a:schemeClr val="tx2">
                    <a:lumMod val="75000"/>
                  </a:schemeClr>
                </a:solidFill>
              </a:rPr>
              <a:t> </a:t>
            </a:r>
            <a:r>
              <a:rPr lang="en-US" sz="2000" dirty="0" err="1" smtClean="0">
                <a:solidFill>
                  <a:schemeClr val="tx2">
                    <a:lumMod val="75000"/>
                  </a:schemeClr>
                </a:solidFill>
              </a:rPr>
              <a:t>pada</a:t>
            </a:r>
            <a:r>
              <a:rPr lang="en-US" sz="2000" dirty="0" smtClean="0">
                <a:solidFill>
                  <a:schemeClr val="tx2">
                    <a:lumMod val="75000"/>
                  </a:schemeClr>
                </a:solidFill>
              </a:rPr>
              <a:t> </a:t>
            </a:r>
            <a:r>
              <a:rPr lang="en-US" sz="2000" dirty="0" err="1" smtClean="0">
                <a:solidFill>
                  <a:schemeClr val="tx2">
                    <a:lumMod val="75000"/>
                  </a:schemeClr>
                </a:solidFill>
              </a:rPr>
              <a:t>nilai</a:t>
            </a:r>
            <a:r>
              <a:rPr lang="en-US" sz="2000" dirty="0" smtClean="0">
                <a:solidFill>
                  <a:schemeClr val="tx2">
                    <a:lumMod val="75000"/>
                  </a:schemeClr>
                </a:solidFill>
              </a:rPr>
              <a:t> </a:t>
            </a:r>
            <a:r>
              <a:rPr lang="en-US" sz="2000" dirty="0" err="1" smtClean="0">
                <a:solidFill>
                  <a:schemeClr val="tx2">
                    <a:lumMod val="75000"/>
                  </a:schemeClr>
                </a:solidFill>
              </a:rPr>
              <a:t>pasar</a:t>
            </a:r>
            <a:r>
              <a:rPr lang="en-US" sz="2000" dirty="0" smtClean="0">
                <a:solidFill>
                  <a:schemeClr val="tx2">
                    <a:lumMod val="75000"/>
                  </a:schemeClr>
                </a:solidFill>
              </a:rPr>
              <a:t> (</a:t>
            </a:r>
            <a:r>
              <a:rPr lang="en-US" sz="2000" dirty="0" err="1" smtClean="0">
                <a:solidFill>
                  <a:schemeClr val="tx2">
                    <a:lumMod val="75000"/>
                  </a:schemeClr>
                </a:solidFill>
              </a:rPr>
              <a:t>memperkirakan</a:t>
            </a:r>
            <a:r>
              <a:rPr lang="en-US" sz="2000" dirty="0" smtClean="0">
                <a:solidFill>
                  <a:schemeClr val="tx2">
                    <a:lumMod val="75000"/>
                  </a:schemeClr>
                </a:solidFill>
              </a:rPr>
              <a:t> </a:t>
            </a:r>
            <a:r>
              <a:rPr lang="en-US" sz="2000" dirty="0" err="1" smtClean="0">
                <a:solidFill>
                  <a:schemeClr val="tx2">
                    <a:lumMod val="75000"/>
                  </a:schemeClr>
                </a:solidFill>
              </a:rPr>
              <a:t>keluaran</a:t>
            </a:r>
            <a:r>
              <a:rPr lang="en-US" sz="2000" dirty="0" smtClean="0">
                <a:solidFill>
                  <a:schemeClr val="tx2">
                    <a:lumMod val="75000"/>
                  </a:schemeClr>
                </a:solidFill>
              </a:rPr>
              <a:t> </a:t>
            </a:r>
            <a:r>
              <a:rPr lang="en-US" sz="2000" dirty="0" err="1" smtClean="0">
                <a:solidFill>
                  <a:schemeClr val="tx2">
                    <a:lumMod val="75000"/>
                  </a:schemeClr>
                </a:solidFill>
              </a:rPr>
              <a:t>atau</a:t>
            </a:r>
            <a:r>
              <a:rPr lang="en-US" sz="2000" dirty="0" smtClean="0">
                <a:solidFill>
                  <a:schemeClr val="tx2">
                    <a:lumMod val="75000"/>
                  </a:schemeClr>
                </a:solidFill>
              </a:rPr>
              <a:t> </a:t>
            </a:r>
            <a:r>
              <a:rPr lang="en-US" sz="2000" dirty="0" err="1" smtClean="0">
                <a:solidFill>
                  <a:schemeClr val="tx2">
                    <a:lumMod val="75000"/>
                  </a:schemeClr>
                </a:solidFill>
              </a:rPr>
              <a:t>harga</a:t>
            </a:r>
            <a:r>
              <a:rPr lang="en-US" sz="2000" dirty="0" smtClean="0">
                <a:solidFill>
                  <a:schemeClr val="tx2">
                    <a:lumMod val="75000"/>
                  </a:schemeClr>
                </a:solidFill>
              </a:rPr>
              <a:t> </a:t>
            </a:r>
            <a:r>
              <a:rPr lang="en-US" sz="2000" dirty="0" err="1" smtClean="0">
                <a:solidFill>
                  <a:schemeClr val="tx2">
                    <a:lumMod val="75000"/>
                  </a:schemeClr>
                </a:solidFill>
              </a:rPr>
              <a:t>jual</a:t>
            </a:r>
            <a:r>
              <a:rPr lang="en-US" sz="2000" dirty="0" smtClean="0">
                <a:solidFill>
                  <a:schemeClr val="tx2">
                    <a:lumMod val="75000"/>
                  </a:schemeClr>
                </a:solidFill>
              </a:rPr>
              <a:t>).</a:t>
            </a:r>
            <a:endParaRPr lang="en-US" sz="2000" dirty="0">
              <a:solidFill>
                <a:schemeClr val="tx2">
                  <a:lumMod val="7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288</TotalTime>
  <Words>879</Words>
  <Application>Microsoft Office PowerPoint</Application>
  <PresentationFormat>On-screen Show (4:3)</PresentationFormat>
  <Paragraphs>68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BAB 7</vt:lpstr>
      <vt:lpstr>Inflasi</vt:lpstr>
      <vt:lpstr>Pengaruh Inflasi pada Perusahaan</vt:lpstr>
      <vt:lpstr>Alternatif Pengukuran Akuntansi</vt:lpstr>
      <vt:lpstr>Alternatif Pengukuran Akuntansi</vt:lpstr>
      <vt:lpstr>Alternatif Pengukuran Akuntansi</vt:lpstr>
      <vt:lpstr>IASB terhadap Akuntansi untuk Perubahan Harga dan Inflasi</vt:lpstr>
      <vt:lpstr>IASB terhadap Akuntansi untuk Perubahan Harga dan Inflasi.</vt:lpstr>
      <vt:lpstr>Perkembangan Sistem Akuntansi untuk Inflasi di Inggris, Amerika Serikat dan Benua Eropa</vt:lpstr>
      <vt:lpstr>Perkembangan Sistem Akuntansi untuk Inflasi di Inggris, Amerika Serikat dan Benua Eropa</vt:lpstr>
      <vt:lpstr>Perkembangan Sistem Akuntansi untuk Inflasi di Inggris, Amerika Serikat dan Benua Eropa</vt:lpstr>
      <vt:lpstr>Perkembangan Sistem Akuntansi di Amerika Selatan</vt:lpstr>
      <vt:lpstr>Current Value Accounting (Akuntansi Nilai Sekarang) di Belanda</vt:lpstr>
      <vt:lpstr>Alasan Belanda walaupun fokus pada biaya sekarang atau akuntansi GPP yaitu :</vt:lpstr>
      <vt:lpstr>Ilustrasi penerapan Akuntansi Nilai Sekarang pada Philips </vt:lpstr>
      <vt:lpstr>Masalah dan Prospek </vt:lpstr>
      <vt:lpstr>Masalah dan Prospek </vt:lpstr>
    </vt:vector>
  </TitlesOfParts>
  <Company>bp15t1zoob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II</dc:title>
  <dc:creator>yani</dc:creator>
  <cp:lastModifiedBy>anin</cp:lastModifiedBy>
  <cp:revision>71</cp:revision>
  <dcterms:created xsi:type="dcterms:W3CDTF">2012-02-21T05:40:55Z</dcterms:created>
  <dcterms:modified xsi:type="dcterms:W3CDTF">2014-06-19T08:11:29Z</dcterms:modified>
</cp:coreProperties>
</file>