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3" r:id="rId3"/>
    <p:sldId id="257" r:id="rId4"/>
    <p:sldId id="258" r:id="rId5"/>
    <p:sldId id="259" r:id="rId6"/>
    <p:sldId id="260" r:id="rId7"/>
    <p:sldId id="261" r:id="rId8"/>
    <p:sldId id="262" r:id="rId9"/>
    <p:sldId id="263" r:id="rId10"/>
    <p:sldId id="264" r:id="rId11"/>
    <p:sldId id="265" r:id="rId12"/>
    <p:sldId id="266" r:id="rId13"/>
    <p:sldId id="267" r:id="rId14"/>
    <p:sldId id="274" r:id="rId15"/>
    <p:sldId id="268" r:id="rId16"/>
    <p:sldId id="269" r:id="rId17"/>
    <p:sldId id="270" r:id="rId18"/>
    <p:sldId id="271" r:id="rId19"/>
    <p:sldId id="272"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87544" autoAdjust="0"/>
  </p:normalViewPr>
  <p:slideViewPr>
    <p:cSldViewPr>
      <p:cViewPr varScale="1">
        <p:scale>
          <a:sx n="65" d="100"/>
          <a:sy n="65" d="100"/>
        </p:scale>
        <p:origin x="-66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FB095BC-F99A-46FD-A006-2B30BB8EDF3B}" type="datetimeFigureOut">
              <a:rPr lang="en-US" smtClean="0"/>
              <a:pPr/>
              <a:t>6/19/2014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CECA8E47-ABFB-48F7-B774-6E1D17B3900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FB095BC-F99A-46FD-A006-2B30BB8EDF3B}" type="datetimeFigureOut">
              <a:rPr lang="en-US" smtClean="0"/>
              <a:pPr/>
              <a:t>6/19/2014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CA8E47-ABFB-48F7-B774-6E1D17B3900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FB095BC-F99A-46FD-A006-2B30BB8EDF3B}" type="datetimeFigureOut">
              <a:rPr lang="en-US" smtClean="0"/>
              <a:pPr/>
              <a:t>6/19/2014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CA8E47-ABFB-48F7-B774-6E1D17B3900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FB095BC-F99A-46FD-A006-2B30BB8EDF3B}" type="datetimeFigureOut">
              <a:rPr lang="en-US" smtClean="0"/>
              <a:pPr/>
              <a:t>6/19/2014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CA8E47-ABFB-48F7-B774-6E1D17B3900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FB095BC-F99A-46FD-A006-2B30BB8EDF3B}" type="datetimeFigureOut">
              <a:rPr lang="en-US" smtClean="0"/>
              <a:pPr/>
              <a:t>6/19/2014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CA8E47-ABFB-48F7-B774-6E1D17B3900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FB095BC-F99A-46FD-A006-2B30BB8EDF3B}" type="datetimeFigureOut">
              <a:rPr lang="en-US" smtClean="0"/>
              <a:pPr/>
              <a:t>6/19/2014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CA8E47-ABFB-48F7-B774-6E1D17B3900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FB095BC-F99A-46FD-A006-2B30BB8EDF3B}" type="datetimeFigureOut">
              <a:rPr lang="en-US" smtClean="0"/>
              <a:pPr/>
              <a:t>6/19/2014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CA8E47-ABFB-48F7-B774-6E1D17B3900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FB095BC-F99A-46FD-A006-2B30BB8EDF3B}" type="datetimeFigureOut">
              <a:rPr lang="en-US" smtClean="0"/>
              <a:pPr/>
              <a:t>6/19/2014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CA8E47-ABFB-48F7-B774-6E1D17B3900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B095BC-F99A-46FD-A006-2B30BB8EDF3B}" type="datetimeFigureOut">
              <a:rPr lang="en-US" smtClean="0"/>
              <a:pPr/>
              <a:t>6/19/2014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CA8E47-ABFB-48F7-B774-6E1D17B3900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FB095BC-F99A-46FD-A006-2B30BB8EDF3B}" type="datetimeFigureOut">
              <a:rPr lang="en-US" smtClean="0"/>
              <a:pPr/>
              <a:t>6/19/2014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CA8E47-ABFB-48F7-B774-6E1D17B3900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FB095BC-F99A-46FD-A006-2B30BB8EDF3B}" type="datetimeFigureOut">
              <a:rPr lang="en-US" smtClean="0"/>
              <a:pPr/>
              <a:t>6/19/2014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CECA8E47-ABFB-48F7-B774-6E1D17B3900C}"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FB095BC-F99A-46FD-A006-2B30BB8EDF3B}" type="datetimeFigureOut">
              <a:rPr lang="en-US" smtClean="0"/>
              <a:pPr/>
              <a:t>6/19/2014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ECA8E47-ABFB-48F7-B774-6E1D17B3900C}"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5943600" cy="1600200"/>
          </a:xfrm>
        </p:spPr>
        <p:txBody>
          <a:bodyPr/>
          <a:lstStyle/>
          <a:p>
            <a:r>
              <a:rPr lang="en-US" dirty="0" smtClean="0"/>
              <a:t>BAB 8</a:t>
            </a:r>
            <a:endParaRPr lang="en-US" dirty="0"/>
          </a:p>
        </p:txBody>
      </p:sp>
      <p:sp>
        <p:nvSpPr>
          <p:cNvPr id="3" name="Subtitle 2"/>
          <p:cNvSpPr>
            <a:spLocks noGrp="1"/>
          </p:cNvSpPr>
          <p:nvPr>
            <p:ph type="subTitle" idx="1"/>
          </p:nvPr>
        </p:nvSpPr>
        <p:spPr>
          <a:xfrm>
            <a:off x="533400" y="3228536"/>
            <a:ext cx="5943600" cy="1752600"/>
          </a:xfrm>
        </p:spPr>
        <p:txBody>
          <a:bodyPr>
            <a:normAutofit fontScale="92500"/>
          </a:bodyPr>
          <a:lstStyle/>
          <a:p>
            <a:r>
              <a:rPr lang="en-US" sz="4400" b="1" dirty="0" err="1" smtClean="0"/>
              <a:t>Harmonisasi</a:t>
            </a:r>
            <a:r>
              <a:rPr lang="en-US" sz="4400" b="1" dirty="0" smtClean="0"/>
              <a:t> </a:t>
            </a:r>
            <a:r>
              <a:rPr lang="en-US" sz="4400" b="1" dirty="0" err="1" smtClean="0"/>
              <a:t>Akuntansi</a:t>
            </a:r>
            <a:r>
              <a:rPr lang="en-US" sz="4400" b="1" dirty="0" smtClean="0"/>
              <a:t> </a:t>
            </a:r>
            <a:r>
              <a:rPr lang="en-US" sz="4400" b="1" dirty="0" err="1" smtClean="0"/>
              <a:t>Internasional</a:t>
            </a:r>
            <a:endParaRPr lang="en-US" sz="4400" b="1" dirty="0"/>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609600"/>
          </a:xfrm>
        </p:spPr>
        <p:txBody>
          <a:bodyPr>
            <a:normAutofit/>
          </a:bodyPr>
          <a:lstStyle/>
          <a:p>
            <a:r>
              <a:rPr lang="en-US" sz="2800" dirty="0" err="1" smtClean="0"/>
              <a:t>Penerapan</a:t>
            </a:r>
            <a:r>
              <a:rPr lang="en-US" sz="2800" dirty="0" smtClean="0"/>
              <a:t> </a:t>
            </a:r>
            <a:r>
              <a:rPr lang="en-US" sz="2800" dirty="0" err="1" smtClean="0"/>
              <a:t>Standar</a:t>
            </a:r>
            <a:r>
              <a:rPr lang="en-US" sz="2800" dirty="0" smtClean="0"/>
              <a:t> </a:t>
            </a:r>
            <a:r>
              <a:rPr lang="en-US" sz="2800" dirty="0" err="1" smtClean="0"/>
              <a:t>Internasional</a:t>
            </a:r>
            <a:endParaRPr lang="en-US" sz="3200" dirty="0"/>
          </a:p>
        </p:txBody>
      </p:sp>
      <p:sp>
        <p:nvSpPr>
          <p:cNvPr id="3" name="Content Placeholder 2"/>
          <p:cNvSpPr>
            <a:spLocks noGrp="1"/>
          </p:cNvSpPr>
          <p:nvPr>
            <p:ph idx="1"/>
          </p:nvPr>
        </p:nvSpPr>
        <p:spPr>
          <a:xfrm>
            <a:off x="457200" y="1219200"/>
            <a:ext cx="8229600" cy="5105400"/>
          </a:xfrm>
        </p:spPr>
        <p:txBody>
          <a:bodyPr>
            <a:normAutofit/>
          </a:bodyPr>
          <a:lstStyle/>
          <a:p>
            <a:pPr>
              <a:buNone/>
            </a:pPr>
            <a:r>
              <a:rPr lang="en-US" sz="2000" dirty="0" err="1" smtClean="0">
                <a:solidFill>
                  <a:srgbClr val="002060"/>
                </a:solidFill>
              </a:rPr>
              <a:t>Standar</a:t>
            </a:r>
            <a:r>
              <a:rPr lang="en-US" sz="2000" dirty="0" smtClean="0">
                <a:solidFill>
                  <a:srgbClr val="002060"/>
                </a:solidFill>
              </a:rPr>
              <a:t> </a:t>
            </a:r>
            <a:r>
              <a:rPr lang="en-US" sz="2000" dirty="0" err="1" smtClean="0">
                <a:solidFill>
                  <a:srgbClr val="002060"/>
                </a:solidFill>
              </a:rPr>
              <a:t>akuntansi</a:t>
            </a:r>
            <a:r>
              <a:rPr lang="en-US" sz="2000" dirty="0" smtClean="0">
                <a:solidFill>
                  <a:srgbClr val="002060"/>
                </a:solidFill>
              </a:rPr>
              <a:t> </a:t>
            </a:r>
            <a:r>
              <a:rPr lang="en-US" sz="2000" dirty="0" err="1" smtClean="0">
                <a:solidFill>
                  <a:srgbClr val="002060"/>
                </a:solidFill>
              </a:rPr>
              <a:t>internasional</a:t>
            </a:r>
            <a:r>
              <a:rPr lang="en-US" sz="2000" dirty="0" smtClean="0">
                <a:solidFill>
                  <a:srgbClr val="002060"/>
                </a:solidFill>
              </a:rPr>
              <a:t> </a:t>
            </a:r>
            <a:r>
              <a:rPr lang="en-US" sz="2000" dirty="0" err="1" smtClean="0">
                <a:solidFill>
                  <a:srgbClr val="002060"/>
                </a:solidFill>
              </a:rPr>
              <a:t>digunakan</a:t>
            </a:r>
            <a:r>
              <a:rPr lang="en-US" sz="2000" dirty="0" smtClean="0">
                <a:solidFill>
                  <a:srgbClr val="002060"/>
                </a:solidFill>
              </a:rPr>
              <a:t> </a:t>
            </a:r>
            <a:r>
              <a:rPr lang="en-US" sz="2000" dirty="0" err="1" smtClean="0">
                <a:solidFill>
                  <a:srgbClr val="002060"/>
                </a:solidFill>
              </a:rPr>
              <a:t>sebagai</a:t>
            </a:r>
            <a:r>
              <a:rPr lang="en-US" sz="2000" dirty="0" smtClean="0">
                <a:solidFill>
                  <a:srgbClr val="002060"/>
                </a:solidFill>
              </a:rPr>
              <a:t> </a:t>
            </a:r>
            <a:r>
              <a:rPr lang="en-US" sz="2000" dirty="0" err="1" smtClean="0">
                <a:solidFill>
                  <a:srgbClr val="002060"/>
                </a:solidFill>
              </a:rPr>
              <a:t>hasil</a:t>
            </a:r>
            <a:r>
              <a:rPr lang="en-US" sz="2000" dirty="0" smtClean="0">
                <a:solidFill>
                  <a:srgbClr val="002060"/>
                </a:solidFill>
              </a:rPr>
              <a:t> </a:t>
            </a:r>
            <a:r>
              <a:rPr lang="en-US" sz="2000" dirty="0" err="1" smtClean="0">
                <a:solidFill>
                  <a:srgbClr val="002060"/>
                </a:solidFill>
              </a:rPr>
              <a:t>dari</a:t>
            </a:r>
            <a:r>
              <a:rPr lang="en-US" sz="2000" dirty="0" smtClean="0">
                <a:solidFill>
                  <a:srgbClr val="002060"/>
                </a:solidFill>
              </a:rPr>
              <a:t> :</a:t>
            </a:r>
          </a:p>
          <a:p>
            <a:pPr>
              <a:buNone/>
            </a:pPr>
            <a:r>
              <a:rPr lang="en-US" sz="2000" dirty="0" smtClean="0">
                <a:solidFill>
                  <a:srgbClr val="002060"/>
                </a:solidFill>
              </a:rPr>
              <a:t/>
            </a:r>
            <a:br>
              <a:rPr lang="en-US" sz="2000" dirty="0" smtClean="0">
                <a:solidFill>
                  <a:srgbClr val="002060"/>
                </a:solidFill>
              </a:rPr>
            </a:br>
            <a:r>
              <a:rPr lang="en-US" sz="2000" dirty="0" smtClean="0">
                <a:solidFill>
                  <a:srgbClr val="002060"/>
                </a:solidFill>
              </a:rPr>
              <a:t>1. </a:t>
            </a:r>
            <a:r>
              <a:rPr lang="en-US" sz="2000" dirty="0" err="1" smtClean="0">
                <a:solidFill>
                  <a:srgbClr val="002060"/>
                </a:solidFill>
              </a:rPr>
              <a:t>Perjanjian</a:t>
            </a:r>
            <a:r>
              <a:rPr lang="en-US" sz="2000" dirty="0" smtClean="0">
                <a:solidFill>
                  <a:srgbClr val="002060"/>
                </a:solidFill>
              </a:rPr>
              <a:t> </a:t>
            </a:r>
            <a:r>
              <a:rPr lang="en-US" sz="2000" dirty="0" err="1" smtClean="0">
                <a:solidFill>
                  <a:srgbClr val="002060"/>
                </a:solidFill>
              </a:rPr>
              <a:t>internasional</a:t>
            </a:r>
            <a:r>
              <a:rPr lang="en-US" sz="2000" dirty="0" smtClean="0">
                <a:solidFill>
                  <a:srgbClr val="002060"/>
                </a:solidFill>
              </a:rPr>
              <a:t> </a:t>
            </a:r>
            <a:r>
              <a:rPr lang="en-US" sz="2000" dirty="0" err="1" smtClean="0">
                <a:solidFill>
                  <a:srgbClr val="002060"/>
                </a:solidFill>
              </a:rPr>
              <a:t>atau</a:t>
            </a:r>
            <a:r>
              <a:rPr lang="en-US" sz="2000" dirty="0" smtClean="0">
                <a:solidFill>
                  <a:srgbClr val="002060"/>
                </a:solidFill>
              </a:rPr>
              <a:t> </a:t>
            </a:r>
            <a:r>
              <a:rPr lang="en-US" sz="2000" dirty="0" err="1" smtClean="0">
                <a:solidFill>
                  <a:srgbClr val="002060"/>
                </a:solidFill>
              </a:rPr>
              <a:t>politis</a:t>
            </a:r>
            <a:endParaRPr lang="en-US" sz="2000" dirty="0" smtClean="0">
              <a:solidFill>
                <a:srgbClr val="002060"/>
              </a:solidFill>
            </a:endParaRPr>
          </a:p>
          <a:p>
            <a:pPr>
              <a:buNone/>
            </a:pPr>
            <a:r>
              <a:rPr lang="en-US" sz="2000" dirty="0" smtClean="0">
                <a:solidFill>
                  <a:srgbClr val="002060"/>
                </a:solidFill>
              </a:rPr>
              <a:t/>
            </a:r>
            <a:br>
              <a:rPr lang="en-US" sz="2000" dirty="0" smtClean="0">
                <a:solidFill>
                  <a:srgbClr val="002060"/>
                </a:solidFill>
              </a:rPr>
            </a:br>
            <a:r>
              <a:rPr lang="en-US" sz="2000" dirty="0" smtClean="0">
                <a:solidFill>
                  <a:srgbClr val="002060"/>
                </a:solidFill>
              </a:rPr>
              <a:t>2. </a:t>
            </a:r>
            <a:r>
              <a:rPr lang="en-US" sz="2000" dirty="0" err="1" smtClean="0">
                <a:solidFill>
                  <a:srgbClr val="002060"/>
                </a:solidFill>
              </a:rPr>
              <a:t>Kepatuhan</a:t>
            </a:r>
            <a:r>
              <a:rPr lang="en-US" sz="2000" dirty="0" smtClean="0">
                <a:solidFill>
                  <a:srgbClr val="002060"/>
                </a:solidFill>
              </a:rPr>
              <a:t> </a:t>
            </a:r>
            <a:r>
              <a:rPr lang="en-US" sz="2000" dirty="0" err="1" smtClean="0">
                <a:solidFill>
                  <a:srgbClr val="002060"/>
                </a:solidFill>
              </a:rPr>
              <a:t>secara</a:t>
            </a:r>
            <a:r>
              <a:rPr lang="en-US" sz="2000" dirty="0" smtClean="0">
                <a:solidFill>
                  <a:srgbClr val="002060"/>
                </a:solidFill>
              </a:rPr>
              <a:t> </a:t>
            </a:r>
            <a:r>
              <a:rPr lang="en-US" sz="2000" dirty="0" err="1" smtClean="0">
                <a:solidFill>
                  <a:srgbClr val="002060"/>
                </a:solidFill>
              </a:rPr>
              <a:t>sukarela</a:t>
            </a:r>
            <a:r>
              <a:rPr lang="en-US" sz="2000" dirty="0" smtClean="0">
                <a:solidFill>
                  <a:srgbClr val="002060"/>
                </a:solidFill>
              </a:rPr>
              <a:t> (</a:t>
            </a:r>
            <a:r>
              <a:rPr lang="en-US" sz="2000" dirty="0" err="1" smtClean="0">
                <a:solidFill>
                  <a:srgbClr val="002060"/>
                </a:solidFill>
              </a:rPr>
              <a:t>atau</a:t>
            </a:r>
            <a:r>
              <a:rPr lang="en-US" sz="2000" dirty="0" smtClean="0">
                <a:solidFill>
                  <a:srgbClr val="002060"/>
                </a:solidFill>
              </a:rPr>
              <a:t> yang </a:t>
            </a:r>
            <a:r>
              <a:rPr lang="en-US" sz="2000" dirty="0" err="1" smtClean="0">
                <a:solidFill>
                  <a:srgbClr val="002060"/>
                </a:solidFill>
              </a:rPr>
              <a:t>didorong</a:t>
            </a:r>
            <a:r>
              <a:rPr lang="en-US" sz="2000" dirty="0" smtClean="0">
                <a:solidFill>
                  <a:srgbClr val="002060"/>
                </a:solidFill>
              </a:rPr>
              <a:t> </a:t>
            </a:r>
            <a:r>
              <a:rPr lang="en-US" sz="2000" dirty="0" err="1" smtClean="0">
                <a:solidFill>
                  <a:srgbClr val="002060"/>
                </a:solidFill>
              </a:rPr>
              <a:t>secara</a:t>
            </a:r>
            <a:r>
              <a:rPr lang="en-US" sz="2000" dirty="0" smtClean="0">
                <a:solidFill>
                  <a:srgbClr val="002060"/>
                </a:solidFill>
              </a:rPr>
              <a:t> professional)</a:t>
            </a:r>
          </a:p>
          <a:p>
            <a:pPr>
              <a:buNone/>
            </a:pPr>
            <a:r>
              <a:rPr lang="en-US" sz="2000" dirty="0" smtClean="0">
                <a:solidFill>
                  <a:srgbClr val="002060"/>
                </a:solidFill>
              </a:rPr>
              <a:t/>
            </a:r>
            <a:br>
              <a:rPr lang="en-US" sz="2000" dirty="0" smtClean="0">
                <a:solidFill>
                  <a:srgbClr val="002060"/>
                </a:solidFill>
              </a:rPr>
            </a:br>
            <a:r>
              <a:rPr lang="en-US" sz="2000" dirty="0" smtClean="0">
                <a:solidFill>
                  <a:srgbClr val="002060"/>
                </a:solidFill>
              </a:rPr>
              <a:t>3. </a:t>
            </a:r>
            <a:r>
              <a:rPr lang="en-US" sz="2000" dirty="0" err="1" smtClean="0">
                <a:solidFill>
                  <a:srgbClr val="002060"/>
                </a:solidFill>
              </a:rPr>
              <a:t>Keputusan</a:t>
            </a:r>
            <a:r>
              <a:rPr lang="en-US" sz="2000" dirty="0" smtClean="0">
                <a:solidFill>
                  <a:srgbClr val="002060"/>
                </a:solidFill>
              </a:rPr>
              <a:t> </a:t>
            </a:r>
            <a:r>
              <a:rPr lang="en-US" sz="2000" dirty="0" err="1" smtClean="0">
                <a:solidFill>
                  <a:srgbClr val="002060"/>
                </a:solidFill>
              </a:rPr>
              <a:t>oleh</a:t>
            </a:r>
            <a:r>
              <a:rPr lang="en-US" sz="2000" dirty="0" smtClean="0">
                <a:solidFill>
                  <a:srgbClr val="002060"/>
                </a:solidFill>
              </a:rPr>
              <a:t> </a:t>
            </a:r>
            <a:r>
              <a:rPr lang="en-US" sz="2000" dirty="0" err="1" smtClean="0">
                <a:solidFill>
                  <a:srgbClr val="002060"/>
                </a:solidFill>
              </a:rPr>
              <a:t>badan</a:t>
            </a:r>
            <a:r>
              <a:rPr lang="en-US" sz="2000" dirty="0" smtClean="0">
                <a:solidFill>
                  <a:srgbClr val="002060"/>
                </a:solidFill>
              </a:rPr>
              <a:t> </a:t>
            </a:r>
            <a:r>
              <a:rPr lang="en-US" sz="2000" dirty="0" err="1" smtClean="0">
                <a:solidFill>
                  <a:srgbClr val="002060"/>
                </a:solidFill>
              </a:rPr>
              <a:t>pembuat</a:t>
            </a:r>
            <a:r>
              <a:rPr lang="en-US" sz="2000" dirty="0" smtClean="0">
                <a:solidFill>
                  <a:srgbClr val="002060"/>
                </a:solidFill>
              </a:rPr>
              <a:t> </a:t>
            </a:r>
            <a:r>
              <a:rPr lang="en-US" sz="2000" dirty="0" err="1" smtClean="0">
                <a:solidFill>
                  <a:srgbClr val="002060"/>
                </a:solidFill>
              </a:rPr>
              <a:t>standar</a:t>
            </a:r>
            <a:r>
              <a:rPr lang="en-US" sz="2000" dirty="0" smtClean="0">
                <a:solidFill>
                  <a:srgbClr val="002060"/>
                </a:solidFill>
              </a:rPr>
              <a:t> </a:t>
            </a:r>
            <a:r>
              <a:rPr lang="en-US" sz="2000" dirty="0" err="1" smtClean="0">
                <a:solidFill>
                  <a:srgbClr val="002060"/>
                </a:solidFill>
              </a:rPr>
              <a:t>akuntansi</a:t>
            </a:r>
            <a:r>
              <a:rPr lang="en-US" sz="2000" dirty="0" smtClean="0">
                <a:solidFill>
                  <a:srgbClr val="002060"/>
                </a:solidFill>
              </a:rPr>
              <a:t> </a:t>
            </a:r>
            <a:r>
              <a:rPr lang="en-US" sz="2000" dirty="0" err="1" smtClean="0">
                <a:solidFill>
                  <a:srgbClr val="002060"/>
                </a:solidFill>
              </a:rPr>
              <a:t>internasional</a:t>
            </a:r>
            <a:endParaRPr lang="en-US" sz="2000" dirty="0">
              <a:solidFill>
                <a:srgbClr val="00206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819912"/>
          </a:xfrm>
        </p:spPr>
        <p:txBody>
          <a:bodyPr>
            <a:normAutofit/>
          </a:bodyPr>
          <a:lstStyle/>
          <a:p>
            <a:r>
              <a:rPr lang="en-US" sz="2400" dirty="0" err="1" smtClean="0">
                <a:solidFill>
                  <a:srgbClr val="002060"/>
                </a:solidFill>
              </a:rPr>
              <a:t>Organisasi</a:t>
            </a:r>
            <a:r>
              <a:rPr lang="en-US" sz="2400" dirty="0" smtClean="0">
                <a:solidFill>
                  <a:srgbClr val="002060"/>
                </a:solidFill>
              </a:rPr>
              <a:t> </a:t>
            </a:r>
            <a:r>
              <a:rPr lang="en-US" sz="2400" dirty="0" err="1" smtClean="0">
                <a:solidFill>
                  <a:srgbClr val="002060"/>
                </a:solidFill>
              </a:rPr>
              <a:t>Internasional</a:t>
            </a:r>
            <a:r>
              <a:rPr lang="en-US" sz="2400" dirty="0" smtClean="0">
                <a:solidFill>
                  <a:srgbClr val="002060"/>
                </a:solidFill>
              </a:rPr>
              <a:t> </a:t>
            </a:r>
            <a:r>
              <a:rPr lang="en-US" sz="2400" dirty="0" err="1" smtClean="0">
                <a:solidFill>
                  <a:srgbClr val="002060"/>
                </a:solidFill>
              </a:rPr>
              <a:t>Utama</a:t>
            </a:r>
            <a:r>
              <a:rPr lang="en-US" sz="2400" dirty="0" smtClean="0">
                <a:solidFill>
                  <a:srgbClr val="002060"/>
                </a:solidFill>
              </a:rPr>
              <a:t> yang </a:t>
            </a:r>
            <a:r>
              <a:rPr lang="en-US" sz="2400" dirty="0" err="1" smtClean="0">
                <a:solidFill>
                  <a:srgbClr val="002060"/>
                </a:solidFill>
              </a:rPr>
              <a:t>Mendorong</a:t>
            </a:r>
            <a:r>
              <a:rPr lang="en-US" sz="2400" dirty="0" smtClean="0">
                <a:solidFill>
                  <a:srgbClr val="002060"/>
                </a:solidFill>
              </a:rPr>
              <a:t> </a:t>
            </a:r>
            <a:r>
              <a:rPr lang="en-US" sz="2400" dirty="0" err="1" smtClean="0">
                <a:solidFill>
                  <a:srgbClr val="002060"/>
                </a:solidFill>
              </a:rPr>
              <a:t>Harmonisasi</a:t>
            </a:r>
            <a:r>
              <a:rPr lang="en-US" sz="2400" dirty="0" smtClean="0">
                <a:solidFill>
                  <a:srgbClr val="002060"/>
                </a:solidFill>
              </a:rPr>
              <a:t> </a:t>
            </a:r>
            <a:r>
              <a:rPr lang="en-US" sz="2400" dirty="0" err="1" smtClean="0">
                <a:solidFill>
                  <a:srgbClr val="002060"/>
                </a:solidFill>
              </a:rPr>
              <a:t>Akuntansi</a:t>
            </a:r>
            <a:endParaRPr lang="en-US" sz="2800" dirty="0">
              <a:solidFill>
                <a:srgbClr val="002060"/>
              </a:solidFill>
            </a:endParaRPr>
          </a:p>
        </p:txBody>
      </p:sp>
      <p:sp>
        <p:nvSpPr>
          <p:cNvPr id="3" name="Content Placeholder 2"/>
          <p:cNvSpPr>
            <a:spLocks noGrp="1"/>
          </p:cNvSpPr>
          <p:nvPr>
            <p:ph idx="1"/>
          </p:nvPr>
        </p:nvSpPr>
        <p:spPr>
          <a:xfrm>
            <a:off x="457200" y="1371600"/>
            <a:ext cx="8229600" cy="4953000"/>
          </a:xfrm>
        </p:spPr>
        <p:txBody>
          <a:bodyPr>
            <a:normAutofit/>
          </a:bodyPr>
          <a:lstStyle/>
          <a:p>
            <a:pPr>
              <a:buNone/>
            </a:pPr>
            <a:r>
              <a:rPr lang="en-US" sz="1800" dirty="0" smtClean="0">
                <a:solidFill>
                  <a:srgbClr val="002060"/>
                </a:solidFill>
              </a:rPr>
              <a:t/>
            </a:r>
            <a:br>
              <a:rPr lang="en-US" sz="1800" dirty="0" smtClean="0">
                <a:solidFill>
                  <a:srgbClr val="002060"/>
                </a:solidFill>
              </a:rPr>
            </a:br>
            <a:r>
              <a:rPr lang="en-US" sz="1800" dirty="0" err="1" smtClean="0">
                <a:solidFill>
                  <a:srgbClr val="002060"/>
                </a:solidFill>
              </a:rPr>
              <a:t>Enam</a:t>
            </a:r>
            <a:r>
              <a:rPr lang="en-US" sz="1800" dirty="0" smtClean="0">
                <a:solidFill>
                  <a:srgbClr val="002060"/>
                </a:solidFill>
              </a:rPr>
              <a:t> </a:t>
            </a:r>
            <a:r>
              <a:rPr lang="en-US" sz="1800" dirty="0" err="1" smtClean="0">
                <a:solidFill>
                  <a:srgbClr val="002060"/>
                </a:solidFill>
              </a:rPr>
              <a:t>organisasi</a:t>
            </a:r>
            <a:r>
              <a:rPr lang="en-US" sz="1800" dirty="0" smtClean="0">
                <a:solidFill>
                  <a:srgbClr val="002060"/>
                </a:solidFill>
              </a:rPr>
              <a:t> </a:t>
            </a:r>
            <a:r>
              <a:rPr lang="en-US" sz="1800" dirty="0" err="1" smtClean="0">
                <a:solidFill>
                  <a:srgbClr val="002060"/>
                </a:solidFill>
              </a:rPr>
              <a:t>telah</a:t>
            </a:r>
            <a:r>
              <a:rPr lang="en-US" sz="1800" dirty="0" smtClean="0">
                <a:solidFill>
                  <a:srgbClr val="002060"/>
                </a:solidFill>
              </a:rPr>
              <a:t> </a:t>
            </a:r>
            <a:r>
              <a:rPr lang="en-US" sz="1800" dirty="0" err="1" smtClean="0">
                <a:solidFill>
                  <a:srgbClr val="002060"/>
                </a:solidFill>
              </a:rPr>
              <a:t>menjadi</a:t>
            </a:r>
            <a:r>
              <a:rPr lang="en-US" sz="1800" dirty="0" smtClean="0">
                <a:solidFill>
                  <a:srgbClr val="002060"/>
                </a:solidFill>
              </a:rPr>
              <a:t> </a:t>
            </a:r>
            <a:r>
              <a:rPr lang="en-US" sz="1800" dirty="0" err="1" smtClean="0">
                <a:solidFill>
                  <a:srgbClr val="002060"/>
                </a:solidFill>
              </a:rPr>
              <a:t>pemain</a:t>
            </a:r>
            <a:r>
              <a:rPr lang="en-US" sz="1800" dirty="0" smtClean="0">
                <a:solidFill>
                  <a:srgbClr val="002060"/>
                </a:solidFill>
              </a:rPr>
              <a:t> </a:t>
            </a:r>
            <a:r>
              <a:rPr lang="en-US" sz="1800" dirty="0" err="1" smtClean="0">
                <a:solidFill>
                  <a:srgbClr val="002060"/>
                </a:solidFill>
              </a:rPr>
              <a:t>utama</a:t>
            </a:r>
            <a:r>
              <a:rPr lang="en-US" sz="1800" dirty="0" smtClean="0">
                <a:solidFill>
                  <a:srgbClr val="002060"/>
                </a:solidFill>
              </a:rPr>
              <a:t> </a:t>
            </a:r>
            <a:r>
              <a:rPr lang="en-US" sz="1800" dirty="0" err="1" smtClean="0">
                <a:solidFill>
                  <a:srgbClr val="002060"/>
                </a:solidFill>
              </a:rPr>
              <a:t>dalam</a:t>
            </a:r>
            <a:r>
              <a:rPr lang="en-US" sz="1800" dirty="0" smtClean="0">
                <a:solidFill>
                  <a:srgbClr val="002060"/>
                </a:solidFill>
              </a:rPr>
              <a:t> </a:t>
            </a:r>
            <a:r>
              <a:rPr lang="en-US" sz="1800" dirty="0" err="1" smtClean="0">
                <a:solidFill>
                  <a:srgbClr val="002060"/>
                </a:solidFill>
              </a:rPr>
              <a:t>penentuan</a:t>
            </a:r>
            <a:r>
              <a:rPr lang="en-US" sz="1800" dirty="0" smtClean="0">
                <a:solidFill>
                  <a:srgbClr val="002060"/>
                </a:solidFill>
              </a:rPr>
              <a:t> </a:t>
            </a:r>
            <a:r>
              <a:rPr lang="en-US" sz="1800" dirty="0" err="1" smtClean="0">
                <a:solidFill>
                  <a:srgbClr val="002060"/>
                </a:solidFill>
              </a:rPr>
              <a:t>standar</a:t>
            </a:r>
            <a:r>
              <a:rPr lang="en-US" sz="1800" dirty="0" smtClean="0">
                <a:solidFill>
                  <a:srgbClr val="002060"/>
                </a:solidFill>
              </a:rPr>
              <a:t> </a:t>
            </a:r>
            <a:r>
              <a:rPr lang="en-US" sz="1800" dirty="0" err="1" smtClean="0">
                <a:solidFill>
                  <a:srgbClr val="002060"/>
                </a:solidFill>
              </a:rPr>
              <a:t>akuntansi</a:t>
            </a:r>
            <a:r>
              <a:rPr lang="en-US" sz="1800" dirty="0" smtClean="0">
                <a:solidFill>
                  <a:srgbClr val="002060"/>
                </a:solidFill>
              </a:rPr>
              <a:t> </a:t>
            </a:r>
            <a:r>
              <a:rPr lang="en-US" sz="1800" dirty="0" err="1" smtClean="0">
                <a:solidFill>
                  <a:srgbClr val="002060"/>
                </a:solidFill>
              </a:rPr>
              <a:t>internasional</a:t>
            </a:r>
            <a:r>
              <a:rPr lang="en-US" sz="1800" dirty="0" smtClean="0">
                <a:solidFill>
                  <a:srgbClr val="002060"/>
                </a:solidFill>
              </a:rPr>
              <a:t> </a:t>
            </a:r>
            <a:r>
              <a:rPr lang="en-US" sz="1800" dirty="0" err="1" smtClean="0">
                <a:solidFill>
                  <a:srgbClr val="002060"/>
                </a:solidFill>
              </a:rPr>
              <a:t>dan</a:t>
            </a:r>
            <a:r>
              <a:rPr lang="en-US" sz="1800" dirty="0" smtClean="0">
                <a:solidFill>
                  <a:srgbClr val="002060"/>
                </a:solidFill>
              </a:rPr>
              <a:t> </a:t>
            </a:r>
            <a:r>
              <a:rPr lang="en-US" sz="1800" dirty="0" err="1" smtClean="0">
                <a:solidFill>
                  <a:srgbClr val="002060"/>
                </a:solidFill>
              </a:rPr>
              <a:t>dalam</a:t>
            </a:r>
            <a:r>
              <a:rPr lang="en-US" sz="1800" dirty="0" smtClean="0">
                <a:solidFill>
                  <a:srgbClr val="002060"/>
                </a:solidFill>
              </a:rPr>
              <a:t> </a:t>
            </a:r>
            <a:r>
              <a:rPr lang="en-US" sz="1800" dirty="0" err="1" smtClean="0">
                <a:solidFill>
                  <a:srgbClr val="002060"/>
                </a:solidFill>
              </a:rPr>
              <a:t>mempromosikan</a:t>
            </a:r>
            <a:r>
              <a:rPr lang="en-US" sz="1800" dirty="0" smtClean="0">
                <a:solidFill>
                  <a:srgbClr val="002060"/>
                </a:solidFill>
              </a:rPr>
              <a:t> </a:t>
            </a:r>
            <a:r>
              <a:rPr lang="en-US" sz="1800" dirty="0" err="1" smtClean="0">
                <a:solidFill>
                  <a:srgbClr val="002060"/>
                </a:solidFill>
              </a:rPr>
              <a:t>harmonisasi</a:t>
            </a:r>
            <a:r>
              <a:rPr lang="en-US" sz="1800" dirty="0" smtClean="0">
                <a:solidFill>
                  <a:srgbClr val="002060"/>
                </a:solidFill>
              </a:rPr>
              <a:t> </a:t>
            </a:r>
            <a:r>
              <a:rPr lang="en-US" sz="1800" dirty="0" err="1" smtClean="0">
                <a:solidFill>
                  <a:srgbClr val="002060"/>
                </a:solidFill>
              </a:rPr>
              <a:t>akuntansi</a:t>
            </a:r>
            <a:r>
              <a:rPr lang="en-US" sz="1800" dirty="0" smtClean="0">
                <a:solidFill>
                  <a:srgbClr val="002060"/>
                </a:solidFill>
              </a:rPr>
              <a:t> </a:t>
            </a:r>
            <a:r>
              <a:rPr lang="en-US" sz="1800" dirty="0" err="1" smtClean="0">
                <a:solidFill>
                  <a:srgbClr val="002060"/>
                </a:solidFill>
              </a:rPr>
              <a:t>internasional</a:t>
            </a:r>
            <a:r>
              <a:rPr lang="en-US" sz="1800" dirty="0" smtClean="0">
                <a:solidFill>
                  <a:srgbClr val="002060"/>
                </a:solidFill>
              </a:rPr>
              <a:t> :</a:t>
            </a:r>
            <a:br>
              <a:rPr lang="en-US" sz="1800" dirty="0" smtClean="0">
                <a:solidFill>
                  <a:srgbClr val="002060"/>
                </a:solidFill>
              </a:rPr>
            </a:br>
            <a:r>
              <a:rPr lang="en-US" sz="1800" dirty="0" smtClean="0">
                <a:solidFill>
                  <a:srgbClr val="002060"/>
                </a:solidFill>
              </a:rPr>
              <a:t>	1. </a:t>
            </a:r>
            <a:r>
              <a:rPr lang="en-US" sz="1800" dirty="0" err="1" smtClean="0">
                <a:solidFill>
                  <a:srgbClr val="002060"/>
                </a:solidFill>
              </a:rPr>
              <a:t>Badan</a:t>
            </a:r>
            <a:r>
              <a:rPr lang="en-US" sz="1800" dirty="0" smtClean="0">
                <a:solidFill>
                  <a:srgbClr val="002060"/>
                </a:solidFill>
              </a:rPr>
              <a:t> </a:t>
            </a:r>
            <a:r>
              <a:rPr lang="en-US" sz="1800" dirty="0" err="1" smtClean="0">
                <a:solidFill>
                  <a:srgbClr val="002060"/>
                </a:solidFill>
              </a:rPr>
              <a:t>Standar</a:t>
            </a:r>
            <a:r>
              <a:rPr lang="en-US" sz="1800" dirty="0" smtClean="0">
                <a:solidFill>
                  <a:srgbClr val="002060"/>
                </a:solidFill>
              </a:rPr>
              <a:t> </a:t>
            </a:r>
            <a:r>
              <a:rPr lang="en-US" sz="1800" dirty="0" err="1" smtClean="0">
                <a:solidFill>
                  <a:srgbClr val="002060"/>
                </a:solidFill>
              </a:rPr>
              <a:t>Akuntansi</a:t>
            </a:r>
            <a:r>
              <a:rPr lang="en-US" sz="1800" dirty="0" smtClean="0">
                <a:solidFill>
                  <a:srgbClr val="002060"/>
                </a:solidFill>
              </a:rPr>
              <a:t> International (IASB)</a:t>
            </a:r>
            <a:br>
              <a:rPr lang="en-US" sz="1800" dirty="0" smtClean="0">
                <a:solidFill>
                  <a:srgbClr val="002060"/>
                </a:solidFill>
              </a:rPr>
            </a:br>
            <a:r>
              <a:rPr lang="en-US" sz="1800" dirty="0" smtClean="0">
                <a:solidFill>
                  <a:srgbClr val="002060"/>
                </a:solidFill>
              </a:rPr>
              <a:t>	2. </a:t>
            </a:r>
            <a:r>
              <a:rPr lang="en-US" sz="1800" dirty="0" err="1" smtClean="0">
                <a:solidFill>
                  <a:srgbClr val="002060"/>
                </a:solidFill>
              </a:rPr>
              <a:t>Komisi</a:t>
            </a:r>
            <a:r>
              <a:rPr lang="en-US" sz="1800" dirty="0" smtClean="0">
                <a:solidFill>
                  <a:srgbClr val="002060"/>
                </a:solidFill>
              </a:rPr>
              <a:t> </a:t>
            </a:r>
            <a:r>
              <a:rPr lang="en-US" sz="1800" dirty="0" err="1" smtClean="0">
                <a:solidFill>
                  <a:srgbClr val="002060"/>
                </a:solidFill>
              </a:rPr>
              <a:t>Uni</a:t>
            </a:r>
            <a:r>
              <a:rPr lang="en-US" sz="1800" dirty="0" smtClean="0">
                <a:solidFill>
                  <a:srgbClr val="002060"/>
                </a:solidFill>
              </a:rPr>
              <a:t> </a:t>
            </a:r>
            <a:r>
              <a:rPr lang="en-US" sz="1800" dirty="0" err="1" smtClean="0">
                <a:solidFill>
                  <a:srgbClr val="002060"/>
                </a:solidFill>
              </a:rPr>
              <a:t>Eropa</a:t>
            </a:r>
            <a:r>
              <a:rPr lang="en-US" sz="1800" dirty="0" smtClean="0">
                <a:solidFill>
                  <a:srgbClr val="002060"/>
                </a:solidFill>
              </a:rPr>
              <a:t> (EU)</a:t>
            </a:r>
            <a:br>
              <a:rPr lang="en-US" sz="1800" dirty="0" smtClean="0">
                <a:solidFill>
                  <a:srgbClr val="002060"/>
                </a:solidFill>
              </a:rPr>
            </a:br>
            <a:r>
              <a:rPr lang="en-US" sz="1800" dirty="0" smtClean="0">
                <a:solidFill>
                  <a:srgbClr val="002060"/>
                </a:solidFill>
              </a:rPr>
              <a:t>	3. </a:t>
            </a:r>
            <a:r>
              <a:rPr lang="en-US" sz="1800" dirty="0" err="1" smtClean="0">
                <a:solidFill>
                  <a:srgbClr val="002060"/>
                </a:solidFill>
              </a:rPr>
              <a:t>Organisasi</a:t>
            </a:r>
            <a:r>
              <a:rPr lang="en-US" sz="1800" dirty="0" smtClean="0">
                <a:solidFill>
                  <a:srgbClr val="002060"/>
                </a:solidFill>
              </a:rPr>
              <a:t> </a:t>
            </a:r>
            <a:r>
              <a:rPr lang="en-US" sz="1800" dirty="0" err="1" smtClean="0">
                <a:solidFill>
                  <a:srgbClr val="002060"/>
                </a:solidFill>
              </a:rPr>
              <a:t>Internasional</a:t>
            </a:r>
            <a:r>
              <a:rPr lang="en-US" sz="1800" dirty="0" smtClean="0">
                <a:solidFill>
                  <a:srgbClr val="002060"/>
                </a:solidFill>
              </a:rPr>
              <a:t> </a:t>
            </a:r>
            <a:r>
              <a:rPr lang="en-US" sz="1800" dirty="0" err="1" smtClean="0">
                <a:solidFill>
                  <a:srgbClr val="002060"/>
                </a:solidFill>
              </a:rPr>
              <a:t>Komisi</a:t>
            </a:r>
            <a:r>
              <a:rPr lang="en-US" sz="1800" dirty="0" smtClean="0">
                <a:solidFill>
                  <a:srgbClr val="002060"/>
                </a:solidFill>
              </a:rPr>
              <a:t> </a:t>
            </a:r>
            <a:r>
              <a:rPr lang="en-US" sz="1800" dirty="0" err="1" smtClean="0">
                <a:solidFill>
                  <a:srgbClr val="002060"/>
                </a:solidFill>
              </a:rPr>
              <a:t>Pasar</a:t>
            </a:r>
            <a:r>
              <a:rPr lang="en-US" sz="1800" dirty="0" smtClean="0">
                <a:solidFill>
                  <a:srgbClr val="002060"/>
                </a:solidFill>
              </a:rPr>
              <a:t> Modal (IOSCO)</a:t>
            </a:r>
            <a:br>
              <a:rPr lang="en-US" sz="1800" dirty="0" smtClean="0">
                <a:solidFill>
                  <a:srgbClr val="002060"/>
                </a:solidFill>
              </a:rPr>
            </a:br>
            <a:r>
              <a:rPr lang="en-US" sz="1800" dirty="0" smtClean="0">
                <a:solidFill>
                  <a:srgbClr val="002060"/>
                </a:solidFill>
              </a:rPr>
              <a:t>	4. </a:t>
            </a:r>
            <a:r>
              <a:rPr lang="en-US" sz="1800" dirty="0" err="1" smtClean="0">
                <a:solidFill>
                  <a:srgbClr val="002060"/>
                </a:solidFill>
              </a:rPr>
              <a:t>Federasi</a:t>
            </a:r>
            <a:r>
              <a:rPr lang="en-US" sz="1800" dirty="0" smtClean="0">
                <a:solidFill>
                  <a:srgbClr val="002060"/>
                </a:solidFill>
              </a:rPr>
              <a:t> </a:t>
            </a:r>
            <a:r>
              <a:rPr lang="en-US" sz="1800" dirty="0" err="1" smtClean="0">
                <a:solidFill>
                  <a:srgbClr val="002060"/>
                </a:solidFill>
              </a:rPr>
              <a:t>Internasional</a:t>
            </a:r>
            <a:r>
              <a:rPr lang="en-US" sz="1800" dirty="0" smtClean="0">
                <a:solidFill>
                  <a:srgbClr val="002060"/>
                </a:solidFill>
              </a:rPr>
              <a:t> </a:t>
            </a:r>
            <a:r>
              <a:rPr lang="en-US" sz="1800" dirty="0" err="1" smtClean="0">
                <a:solidFill>
                  <a:srgbClr val="002060"/>
                </a:solidFill>
              </a:rPr>
              <a:t>Akuntan</a:t>
            </a:r>
            <a:r>
              <a:rPr lang="en-US" sz="1800" dirty="0" smtClean="0">
                <a:solidFill>
                  <a:srgbClr val="002060"/>
                </a:solidFill>
              </a:rPr>
              <a:t> (IFAC)</a:t>
            </a:r>
            <a:br>
              <a:rPr lang="en-US" sz="1800" dirty="0" smtClean="0">
                <a:solidFill>
                  <a:srgbClr val="002060"/>
                </a:solidFill>
              </a:rPr>
            </a:br>
            <a:r>
              <a:rPr lang="en-US" sz="1800" dirty="0" smtClean="0">
                <a:solidFill>
                  <a:srgbClr val="002060"/>
                </a:solidFill>
              </a:rPr>
              <a:t>	5. </a:t>
            </a:r>
            <a:r>
              <a:rPr lang="en-US" sz="1800" dirty="0" err="1" smtClean="0">
                <a:solidFill>
                  <a:srgbClr val="002060"/>
                </a:solidFill>
              </a:rPr>
              <a:t>Kelompok</a:t>
            </a:r>
            <a:r>
              <a:rPr lang="en-US" sz="1800" dirty="0" smtClean="0">
                <a:solidFill>
                  <a:srgbClr val="002060"/>
                </a:solidFill>
              </a:rPr>
              <a:t> </a:t>
            </a:r>
            <a:r>
              <a:rPr lang="en-US" sz="1800" dirty="0" err="1" smtClean="0">
                <a:solidFill>
                  <a:srgbClr val="002060"/>
                </a:solidFill>
              </a:rPr>
              <a:t>Kerja</a:t>
            </a:r>
            <a:r>
              <a:rPr lang="en-US" sz="1800" dirty="0" smtClean="0">
                <a:solidFill>
                  <a:srgbClr val="002060"/>
                </a:solidFill>
              </a:rPr>
              <a:t> </a:t>
            </a:r>
            <a:r>
              <a:rPr lang="en-US" sz="1800" dirty="0" err="1" smtClean="0">
                <a:solidFill>
                  <a:srgbClr val="002060"/>
                </a:solidFill>
              </a:rPr>
              <a:t>Ahli</a:t>
            </a:r>
            <a:r>
              <a:rPr lang="en-US" sz="1800" dirty="0" smtClean="0">
                <a:solidFill>
                  <a:srgbClr val="002060"/>
                </a:solidFill>
              </a:rPr>
              <a:t> </a:t>
            </a:r>
            <a:r>
              <a:rPr lang="en-US" sz="1800" dirty="0" err="1" smtClean="0">
                <a:solidFill>
                  <a:srgbClr val="002060"/>
                </a:solidFill>
              </a:rPr>
              <a:t>Antarpemerintah</a:t>
            </a:r>
            <a:r>
              <a:rPr lang="en-US" sz="1800" dirty="0" smtClean="0">
                <a:solidFill>
                  <a:srgbClr val="002060"/>
                </a:solidFill>
              </a:rPr>
              <a:t> </a:t>
            </a:r>
            <a:r>
              <a:rPr lang="en-US" sz="1800" dirty="0" err="1" smtClean="0">
                <a:solidFill>
                  <a:srgbClr val="002060"/>
                </a:solidFill>
              </a:rPr>
              <a:t>Perserikatan</a:t>
            </a:r>
            <a:r>
              <a:rPr lang="en-US" sz="1800" dirty="0" smtClean="0">
                <a:solidFill>
                  <a:srgbClr val="002060"/>
                </a:solidFill>
              </a:rPr>
              <a:t> </a:t>
            </a:r>
            <a:r>
              <a:rPr lang="en-US" sz="1800" dirty="0" err="1" smtClean="0">
                <a:solidFill>
                  <a:srgbClr val="002060"/>
                </a:solidFill>
              </a:rPr>
              <a:t>Bangsa-bangsa</a:t>
            </a:r>
            <a:r>
              <a:rPr lang="en-US" sz="1800" dirty="0" smtClean="0">
                <a:solidFill>
                  <a:srgbClr val="002060"/>
                </a:solidFill>
              </a:rPr>
              <a:t> 	    </a:t>
            </a:r>
            <a:r>
              <a:rPr lang="en-US" sz="1800" dirty="0" err="1" smtClean="0">
                <a:solidFill>
                  <a:srgbClr val="002060"/>
                </a:solidFill>
              </a:rPr>
              <a:t>atas</a:t>
            </a:r>
            <a:r>
              <a:rPr lang="en-US" sz="1800" dirty="0" smtClean="0">
                <a:solidFill>
                  <a:srgbClr val="002060"/>
                </a:solidFill>
              </a:rPr>
              <a:t> </a:t>
            </a:r>
            <a:r>
              <a:rPr lang="en-US" sz="1800" dirty="0" err="1" smtClean="0">
                <a:solidFill>
                  <a:srgbClr val="002060"/>
                </a:solidFill>
              </a:rPr>
              <a:t>Standar</a:t>
            </a:r>
            <a:r>
              <a:rPr lang="en-US" sz="1800" dirty="0" smtClean="0">
                <a:solidFill>
                  <a:srgbClr val="002060"/>
                </a:solidFill>
              </a:rPr>
              <a:t> </a:t>
            </a:r>
            <a:r>
              <a:rPr lang="en-US" sz="1800" dirty="0" err="1" smtClean="0">
                <a:solidFill>
                  <a:srgbClr val="002060"/>
                </a:solidFill>
              </a:rPr>
              <a:t>Internasional</a:t>
            </a:r>
            <a:r>
              <a:rPr lang="en-US" sz="1800" dirty="0" smtClean="0">
                <a:solidFill>
                  <a:srgbClr val="002060"/>
                </a:solidFill>
              </a:rPr>
              <a:t> </a:t>
            </a:r>
            <a:r>
              <a:rPr lang="en-US" sz="1800" dirty="0" err="1" smtClean="0">
                <a:solidFill>
                  <a:srgbClr val="002060"/>
                </a:solidFill>
              </a:rPr>
              <a:t>Akuntansi</a:t>
            </a:r>
            <a:r>
              <a:rPr lang="en-US" sz="1800" dirty="0" smtClean="0">
                <a:solidFill>
                  <a:srgbClr val="002060"/>
                </a:solidFill>
              </a:rPr>
              <a:t> </a:t>
            </a:r>
            <a:r>
              <a:rPr lang="en-US" sz="1800" dirty="0" err="1" smtClean="0">
                <a:solidFill>
                  <a:srgbClr val="002060"/>
                </a:solidFill>
              </a:rPr>
              <a:t>dan</a:t>
            </a:r>
            <a:r>
              <a:rPr lang="en-US" sz="1800" dirty="0" smtClean="0">
                <a:solidFill>
                  <a:srgbClr val="002060"/>
                </a:solidFill>
              </a:rPr>
              <a:t> </a:t>
            </a:r>
            <a:r>
              <a:rPr lang="en-US" sz="1800" dirty="0" err="1" smtClean="0">
                <a:solidFill>
                  <a:srgbClr val="002060"/>
                </a:solidFill>
              </a:rPr>
              <a:t>Pelaporan</a:t>
            </a:r>
            <a:r>
              <a:rPr lang="en-US" sz="1800" dirty="0" smtClean="0">
                <a:solidFill>
                  <a:srgbClr val="002060"/>
                </a:solidFill>
              </a:rPr>
              <a:t> (International 	   </a:t>
            </a:r>
            <a:r>
              <a:rPr lang="en-US" sz="1800" dirty="0" err="1" smtClean="0">
                <a:solidFill>
                  <a:srgbClr val="002060"/>
                </a:solidFill>
              </a:rPr>
              <a:t>Standars</a:t>
            </a:r>
            <a:r>
              <a:rPr lang="en-US" sz="1800" dirty="0" smtClean="0">
                <a:solidFill>
                  <a:srgbClr val="002060"/>
                </a:solidFill>
              </a:rPr>
              <a:t> of Accounting and Reporting – ISAR), </a:t>
            </a:r>
            <a:r>
              <a:rPr lang="en-US" sz="1800" dirty="0" err="1" smtClean="0">
                <a:solidFill>
                  <a:srgbClr val="002060"/>
                </a:solidFill>
              </a:rPr>
              <a:t>bagian</a:t>
            </a:r>
            <a:r>
              <a:rPr lang="en-US" sz="1800" dirty="0" smtClean="0">
                <a:solidFill>
                  <a:srgbClr val="002060"/>
                </a:solidFill>
              </a:rPr>
              <a:t> </a:t>
            </a:r>
            <a:r>
              <a:rPr lang="en-US" sz="1800" dirty="0" err="1" smtClean="0">
                <a:solidFill>
                  <a:srgbClr val="002060"/>
                </a:solidFill>
              </a:rPr>
              <a:t>dari</a:t>
            </a:r>
            <a:r>
              <a:rPr lang="en-US" sz="1800" dirty="0" smtClean="0">
                <a:solidFill>
                  <a:srgbClr val="002060"/>
                </a:solidFill>
              </a:rPr>
              <a:t> </a:t>
            </a:r>
            <a:r>
              <a:rPr lang="en-US" sz="1800" dirty="0" err="1" smtClean="0">
                <a:solidFill>
                  <a:srgbClr val="002060"/>
                </a:solidFill>
              </a:rPr>
              <a:t>Konferensi</a:t>
            </a:r>
            <a:r>
              <a:rPr lang="en-US" sz="1800" dirty="0" smtClean="0">
                <a:solidFill>
                  <a:srgbClr val="002060"/>
                </a:solidFill>
              </a:rPr>
              <a:t> 	   </a:t>
            </a:r>
            <a:r>
              <a:rPr lang="en-US" sz="1800" dirty="0" err="1" smtClean="0">
                <a:solidFill>
                  <a:srgbClr val="002060"/>
                </a:solidFill>
              </a:rPr>
              <a:t>Perserikatan</a:t>
            </a:r>
            <a:r>
              <a:rPr lang="en-US" sz="1800" dirty="0" smtClean="0">
                <a:solidFill>
                  <a:srgbClr val="002060"/>
                </a:solidFill>
              </a:rPr>
              <a:t> </a:t>
            </a:r>
            <a:r>
              <a:rPr lang="en-US" sz="1800" dirty="0" err="1" smtClean="0">
                <a:solidFill>
                  <a:srgbClr val="002060"/>
                </a:solidFill>
              </a:rPr>
              <a:t>Bangsa-bangsa</a:t>
            </a:r>
            <a:r>
              <a:rPr lang="en-US" sz="1800" dirty="0" smtClean="0">
                <a:solidFill>
                  <a:srgbClr val="002060"/>
                </a:solidFill>
              </a:rPr>
              <a:t> </a:t>
            </a:r>
            <a:r>
              <a:rPr lang="en-US" sz="1800" dirty="0" err="1" smtClean="0">
                <a:solidFill>
                  <a:srgbClr val="002060"/>
                </a:solidFill>
              </a:rPr>
              <a:t>dalam</a:t>
            </a:r>
            <a:r>
              <a:rPr lang="en-US" sz="1800" dirty="0" smtClean="0">
                <a:solidFill>
                  <a:srgbClr val="002060"/>
                </a:solidFill>
              </a:rPr>
              <a:t> </a:t>
            </a:r>
            <a:r>
              <a:rPr lang="en-US" sz="1800" dirty="0" err="1" smtClean="0">
                <a:solidFill>
                  <a:srgbClr val="002060"/>
                </a:solidFill>
              </a:rPr>
              <a:t>Perdagangan</a:t>
            </a:r>
            <a:r>
              <a:rPr lang="en-US" sz="1800" dirty="0" smtClean="0">
                <a:solidFill>
                  <a:srgbClr val="002060"/>
                </a:solidFill>
              </a:rPr>
              <a:t> </a:t>
            </a:r>
            <a:r>
              <a:rPr lang="en-US" sz="1800" dirty="0" err="1" smtClean="0">
                <a:solidFill>
                  <a:srgbClr val="002060"/>
                </a:solidFill>
              </a:rPr>
              <a:t>dan</a:t>
            </a:r>
            <a:r>
              <a:rPr lang="en-US" sz="1800" dirty="0" smtClean="0">
                <a:solidFill>
                  <a:srgbClr val="002060"/>
                </a:solidFill>
              </a:rPr>
              <a:t> Pembangunan 	   (United Nations Conference on Trade and Development –UNCTAD)</a:t>
            </a:r>
            <a:br>
              <a:rPr lang="en-US" sz="1800" dirty="0" smtClean="0">
                <a:solidFill>
                  <a:srgbClr val="002060"/>
                </a:solidFill>
              </a:rPr>
            </a:br>
            <a:r>
              <a:rPr lang="en-US" sz="1800" dirty="0" smtClean="0">
                <a:solidFill>
                  <a:srgbClr val="002060"/>
                </a:solidFill>
              </a:rPr>
              <a:t>	6. </a:t>
            </a:r>
            <a:r>
              <a:rPr lang="en-US" sz="1800" dirty="0" err="1" smtClean="0">
                <a:solidFill>
                  <a:srgbClr val="002060"/>
                </a:solidFill>
              </a:rPr>
              <a:t>Kelompok</a:t>
            </a:r>
            <a:r>
              <a:rPr lang="en-US" sz="1800" dirty="0" smtClean="0">
                <a:solidFill>
                  <a:srgbClr val="002060"/>
                </a:solidFill>
              </a:rPr>
              <a:t> </a:t>
            </a:r>
            <a:r>
              <a:rPr lang="en-US" sz="1800" dirty="0" err="1" smtClean="0">
                <a:solidFill>
                  <a:srgbClr val="002060"/>
                </a:solidFill>
              </a:rPr>
              <a:t>Kerja</a:t>
            </a:r>
            <a:r>
              <a:rPr lang="en-US" sz="1800" dirty="0" smtClean="0">
                <a:solidFill>
                  <a:srgbClr val="002060"/>
                </a:solidFill>
              </a:rPr>
              <a:t> </a:t>
            </a:r>
            <a:r>
              <a:rPr lang="en-US" sz="1800" dirty="0" err="1" smtClean="0">
                <a:solidFill>
                  <a:srgbClr val="002060"/>
                </a:solidFill>
              </a:rPr>
              <a:t>dalam</a:t>
            </a:r>
            <a:r>
              <a:rPr lang="en-US" sz="1800" dirty="0" smtClean="0">
                <a:solidFill>
                  <a:srgbClr val="002060"/>
                </a:solidFill>
              </a:rPr>
              <a:t> </a:t>
            </a:r>
            <a:r>
              <a:rPr lang="en-US" sz="1800" dirty="0" err="1" smtClean="0">
                <a:solidFill>
                  <a:srgbClr val="002060"/>
                </a:solidFill>
              </a:rPr>
              <a:t>Standar</a:t>
            </a:r>
            <a:r>
              <a:rPr lang="en-US" sz="1800" dirty="0" smtClean="0">
                <a:solidFill>
                  <a:srgbClr val="002060"/>
                </a:solidFill>
              </a:rPr>
              <a:t> </a:t>
            </a:r>
            <a:r>
              <a:rPr lang="en-US" sz="1800" dirty="0" err="1" smtClean="0">
                <a:solidFill>
                  <a:srgbClr val="002060"/>
                </a:solidFill>
              </a:rPr>
              <a:t>Akuntansi</a:t>
            </a:r>
            <a:r>
              <a:rPr lang="en-US" sz="1800" dirty="0" smtClean="0">
                <a:solidFill>
                  <a:srgbClr val="002060"/>
                </a:solidFill>
              </a:rPr>
              <a:t> </a:t>
            </a:r>
            <a:r>
              <a:rPr lang="en-US" sz="1800" dirty="0" err="1" smtClean="0">
                <a:solidFill>
                  <a:srgbClr val="002060"/>
                </a:solidFill>
              </a:rPr>
              <a:t>Organisasi</a:t>
            </a:r>
            <a:r>
              <a:rPr lang="en-US" sz="1800" dirty="0" smtClean="0">
                <a:solidFill>
                  <a:srgbClr val="002060"/>
                </a:solidFill>
              </a:rPr>
              <a:t> </a:t>
            </a:r>
            <a:r>
              <a:rPr lang="en-US" sz="1800" dirty="0" err="1" smtClean="0">
                <a:solidFill>
                  <a:srgbClr val="002060"/>
                </a:solidFill>
              </a:rPr>
              <a:t>Kerja</a:t>
            </a:r>
            <a:r>
              <a:rPr lang="en-US" sz="1800" dirty="0" smtClean="0">
                <a:solidFill>
                  <a:srgbClr val="002060"/>
                </a:solidFill>
              </a:rPr>
              <a:t> </a:t>
            </a:r>
            <a:r>
              <a:rPr lang="en-US" sz="1800" dirty="0" err="1" smtClean="0">
                <a:solidFill>
                  <a:srgbClr val="002060"/>
                </a:solidFill>
              </a:rPr>
              <a:t>Sama</a:t>
            </a:r>
            <a:r>
              <a:rPr lang="en-US" sz="1800" dirty="0" smtClean="0">
                <a:solidFill>
                  <a:srgbClr val="002060"/>
                </a:solidFill>
              </a:rPr>
              <a:t> </a:t>
            </a:r>
            <a:r>
              <a:rPr lang="en-US" sz="1800" dirty="0" err="1" smtClean="0">
                <a:solidFill>
                  <a:srgbClr val="002060"/>
                </a:solidFill>
              </a:rPr>
              <a:t>dan</a:t>
            </a:r>
            <a:r>
              <a:rPr lang="en-US" sz="1800" dirty="0" smtClean="0">
                <a:solidFill>
                  <a:srgbClr val="002060"/>
                </a:solidFill>
              </a:rPr>
              <a:t> 	     Pembangunan </a:t>
            </a:r>
            <a:r>
              <a:rPr lang="en-US" sz="1800" dirty="0" err="1" smtClean="0">
                <a:solidFill>
                  <a:srgbClr val="002060"/>
                </a:solidFill>
              </a:rPr>
              <a:t>Ekonomi</a:t>
            </a:r>
            <a:r>
              <a:rPr lang="en-US" sz="1800" dirty="0" smtClean="0">
                <a:solidFill>
                  <a:srgbClr val="002060"/>
                </a:solidFill>
              </a:rPr>
              <a:t> _</a:t>
            </a:r>
            <a:r>
              <a:rPr lang="en-US" sz="1800" dirty="0" err="1" smtClean="0">
                <a:solidFill>
                  <a:srgbClr val="002060"/>
                </a:solidFill>
              </a:rPr>
              <a:t>Kelompok</a:t>
            </a:r>
            <a:r>
              <a:rPr lang="en-US" sz="1800" dirty="0" smtClean="0">
                <a:solidFill>
                  <a:srgbClr val="002060"/>
                </a:solidFill>
              </a:rPr>
              <a:t> </a:t>
            </a:r>
            <a:r>
              <a:rPr lang="en-US" sz="1800" dirty="0" err="1" smtClean="0">
                <a:solidFill>
                  <a:srgbClr val="002060"/>
                </a:solidFill>
              </a:rPr>
              <a:t>Kerja</a:t>
            </a:r>
            <a:r>
              <a:rPr lang="en-US" sz="1800" dirty="0" smtClean="0">
                <a:solidFill>
                  <a:srgbClr val="002060"/>
                </a:solidFill>
              </a:rPr>
              <a:t> OEDC)</a:t>
            </a:r>
            <a:endParaRPr lang="en-US" sz="1800" dirty="0">
              <a:solidFill>
                <a:srgbClr val="00206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362712"/>
          </a:xfrm>
        </p:spPr>
        <p:txBody>
          <a:bodyPr>
            <a:normAutofit fontScale="90000"/>
          </a:bodyPr>
          <a:lstStyle/>
          <a:p>
            <a:r>
              <a:rPr lang="en-US" sz="2400" dirty="0" err="1" smtClean="0"/>
              <a:t>Badan</a:t>
            </a:r>
            <a:r>
              <a:rPr lang="en-US" sz="2400" dirty="0" smtClean="0"/>
              <a:t> </a:t>
            </a:r>
            <a:r>
              <a:rPr lang="en-US" sz="2400" dirty="0" err="1" smtClean="0"/>
              <a:t>Standar</a:t>
            </a:r>
            <a:r>
              <a:rPr lang="en-US" sz="2400" dirty="0" smtClean="0"/>
              <a:t> </a:t>
            </a:r>
            <a:r>
              <a:rPr lang="en-US" sz="2400" dirty="0" err="1" smtClean="0"/>
              <a:t>Akuntansi</a:t>
            </a:r>
            <a:r>
              <a:rPr lang="en-US" sz="2400" dirty="0" smtClean="0"/>
              <a:t> </a:t>
            </a:r>
            <a:r>
              <a:rPr lang="en-US" sz="2400" dirty="0" err="1" smtClean="0"/>
              <a:t>Internasional</a:t>
            </a:r>
            <a:endParaRPr lang="en-US" sz="2800" dirty="0"/>
          </a:p>
        </p:txBody>
      </p:sp>
      <p:sp>
        <p:nvSpPr>
          <p:cNvPr id="3" name="Content Placeholder 2"/>
          <p:cNvSpPr>
            <a:spLocks noGrp="1"/>
          </p:cNvSpPr>
          <p:nvPr>
            <p:ph idx="1"/>
          </p:nvPr>
        </p:nvSpPr>
        <p:spPr>
          <a:xfrm>
            <a:off x="457200" y="1295400"/>
            <a:ext cx="8229600" cy="5029200"/>
          </a:xfrm>
        </p:spPr>
        <p:txBody>
          <a:bodyPr>
            <a:normAutofit/>
          </a:bodyPr>
          <a:lstStyle/>
          <a:p>
            <a:pPr>
              <a:buNone/>
            </a:pPr>
            <a:r>
              <a:rPr lang="en-US" sz="2000" dirty="0" smtClean="0">
                <a:solidFill>
                  <a:srgbClr val="002060"/>
                </a:solidFill>
              </a:rPr>
              <a:t>	</a:t>
            </a:r>
            <a:r>
              <a:rPr lang="en-US" sz="2000" dirty="0" err="1" smtClean="0">
                <a:solidFill>
                  <a:srgbClr val="002060"/>
                </a:solidFill>
              </a:rPr>
              <a:t>Badan</a:t>
            </a:r>
            <a:r>
              <a:rPr lang="en-US" sz="2000" dirty="0" smtClean="0">
                <a:solidFill>
                  <a:srgbClr val="002060"/>
                </a:solidFill>
              </a:rPr>
              <a:t> </a:t>
            </a:r>
            <a:r>
              <a:rPr lang="en-US" sz="2000" dirty="0" err="1" smtClean="0">
                <a:solidFill>
                  <a:srgbClr val="002060"/>
                </a:solidFill>
              </a:rPr>
              <a:t>Standar</a:t>
            </a:r>
            <a:r>
              <a:rPr lang="en-US" sz="2000" dirty="0" smtClean="0">
                <a:solidFill>
                  <a:srgbClr val="002060"/>
                </a:solidFill>
              </a:rPr>
              <a:t> </a:t>
            </a:r>
            <a:r>
              <a:rPr lang="en-US" sz="2000" dirty="0" err="1" smtClean="0">
                <a:solidFill>
                  <a:srgbClr val="002060"/>
                </a:solidFill>
              </a:rPr>
              <a:t>Akuntansi</a:t>
            </a:r>
            <a:r>
              <a:rPr lang="en-US" sz="2000" dirty="0" smtClean="0">
                <a:solidFill>
                  <a:srgbClr val="002060"/>
                </a:solidFill>
              </a:rPr>
              <a:t> </a:t>
            </a:r>
            <a:r>
              <a:rPr lang="en-US" sz="2000" dirty="0" err="1" smtClean="0">
                <a:solidFill>
                  <a:srgbClr val="002060"/>
                </a:solidFill>
              </a:rPr>
              <a:t>Internasional</a:t>
            </a:r>
            <a:r>
              <a:rPr lang="en-US" sz="2000" dirty="0" smtClean="0">
                <a:solidFill>
                  <a:srgbClr val="002060"/>
                </a:solidFill>
              </a:rPr>
              <a:t> (IASB), </a:t>
            </a:r>
            <a:r>
              <a:rPr lang="en-US" sz="2000" dirty="0" err="1" smtClean="0">
                <a:solidFill>
                  <a:srgbClr val="002060"/>
                </a:solidFill>
              </a:rPr>
              <a:t>dahulu</a:t>
            </a:r>
            <a:r>
              <a:rPr lang="en-US" sz="2000" dirty="0" smtClean="0">
                <a:solidFill>
                  <a:srgbClr val="002060"/>
                </a:solidFill>
              </a:rPr>
              <a:t> IASC, </a:t>
            </a:r>
            <a:r>
              <a:rPr lang="en-US" sz="2000" dirty="0" err="1" smtClean="0">
                <a:solidFill>
                  <a:srgbClr val="002060"/>
                </a:solidFill>
              </a:rPr>
              <a:t>didirikan</a:t>
            </a:r>
            <a:r>
              <a:rPr lang="en-US" sz="2000" dirty="0" smtClean="0">
                <a:solidFill>
                  <a:srgbClr val="002060"/>
                </a:solidFill>
              </a:rPr>
              <a:t> </a:t>
            </a:r>
            <a:r>
              <a:rPr lang="en-US" sz="2000" dirty="0" err="1" smtClean="0">
                <a:solidFill>
                  <a:srgbClr val="002060"/>
                </a:solidFill>
              </a:rPr>
              <a:t>tahun</a:t>
            </a:r>
            <a:r>
              <a:rPr lang="en-US" sz="2000" dirty="0" smtClean="0">
                <a:solidFill>
                  <a:srgbClr val="002060"/>
                </a:solidFill>
              </a:rPr>
              <a:t> 1973 </a:t>
            </a:r>
            <a:r>
              <a:rPr lang="en-US" sz="2000" dirty="0" err="1" smtClean="0">
                <a:solidFill>
                  <a:srgbClr val="002060"/>
                </a:solidFill>
              </a:rPr>
              <a:t>oleh</a:t>
            </a:r>
            <a:r>
              <a:rPr lang="en-US" sz="2000" dirty="0" smtClean="0">
                <a:solidFill>
                  <a:srgbClr val="002060"/>
                </a:solidFill>
              </a:rPr>
              <a:t> </a:t>
            </a:r>
            <a:r>
              <a:rPr lang="en-US" sz="2000" dirty="0" err="1" smtClean="0">
                <a:solidFill>
                  <a:srgbClr val="002060"/>
                </a:solidFill>
              </a:rPr>
              <a:t>organisasi</a:t>
            </a:r>
            <a:r>
              <a:rPr lang="en-US" sz="2000" dirty="0" smtClean="0">
                <a:solidFill>
                  <a:srgbClr val="002060"/>
                </a:solidFill>
              </a:rPr>
              <a:t> </a:t>
            </a:r>
            <a:r>
              <a:rPr lang="en-US" sz="2000" dirty="0" err="1" smtClean="0">
                <a:solidFill>
                  <a:srgbClr val="002060"/>
                </a:solidFill>
              </a:rPr>
              <a:t>akuntansi</a:t>
            </a:r>
            <a:r>
              <a:rPr lang="en-US" sz="2000" dirty="0" smtClean="0">
                <a:solidFill>
                  <a:srgbClr val="002060"/>
                </a:solidFill>
              </a:rPr>
              <a:t> professional </a:t>
            </a:r>
            <a:r>
              <a:rPr lang="en-US" sz="2000" dirty="0" err="1" smtClean="0">
                <a:solidFill>
                  <a:srgbClr val="002060"/>
                </a:solidFill>
              </a:rPr>
              <a:t>di</a:t>
            </a:r>
            <a:r>
              <a:rPr lang="en-US" sz="2000" dirty="0" smtClean="0">
                <a:solidFill>
                  <a:srgbClr val="002060"/>
                </a:solidFill>
              </a:rPr>
              <a:t> Sembilan </a:t>
            </a:r>
            <a:r>
              <a:rPr lang="en-US" sz="2000" dirty="0" err="1" smtClean="0">
                <a:solidFill>
                  <a:srgbClr val="002060"/>
                </a:solidFill>
              </a:rPr>
              <a:t>negara</a:t>
            </a:r>
            <a:r>
              <a:rPr lang="en-US" sz="2000" dirty="0" smtClean="0">
                <a:solidFill>
                  <a:srgbClr val="002060"/>
                </a:solidFill>
              </a:rPr>
              <a:t>.</a:t>
            </a:r>
            <a:br>
              <a:rPr lang="en-US" sz="2000" dirty="0" smtClean="0">
                <a:solidFill>
                  <a:srgbClr val="002060"/>
                </a:solidFill>
              </a:rPr>
            </a:br>
            <a:r>
              <a:rPr lang="en-US" sz="2000" dirty="0" err="1" smtClean="0">
                <a:solidFill>
                  <a:srgbClr val="002060"/>
                </a:solidFill>
              </a:rPr>
              <a:t>Tujuan</a:t>
            </a:r>
            <a:r>
              <a:rPr lang="en-US" sz="2000" dirty="0" smtClean="0">
                <a:solidFill>
                  <a:srgbClr val="002060"/>
                </a:solidFill>
              </a:rPr>
              <a:t> IASB </a:t>
            </a:r>
            <a:r>
              <a:rPr lang="en-US" sz="2000" dirty="0" err="1" smtClean="0">
                <a:solidFill>
                  <a:srgbClr val="002060"/>
                </a:solidFill>
              </a:rPr>
              <a:t>adalah</a:t>
            </a:r>
            <a:r>
              <a:rPr lang="en-US" sz="2000" dirty="0" smtClean="0">
                <a:solidFill>
                  <a:srgbClr val="002060"/>
                </a:solidFill>
              </a:rPr>
              <a:t> :</a:t>
            </a:r>
            <a:br>
              <a:rPr lang="en-US" sz="2000" dirty="0" smtClean="0">
                <a:solidFill>
                  <a:srgbClr val="002060"/>
                </a:solidFill>
              </a:rPr>
            </a:br>
            <a:r>
              <a:rPr lang="en-US" sz="2000" dirty="0" smtClean="0">
                <a:solidFill>
                  <a:srgbClr val="002060"/>
                </a:solidFill>
              </a:rPr>
              <a:t>	1. </a:t>
            </a:r>
            <a:r>
              <a:rPr lang="en-US" sz="2000" dirty="0" err="1" smtClean="0">
                <a:solidFill>
                  <a:srgbClr val="002060"/>
                </a:solidFill>
              </a:rPr>
              <a:t>Untuk</a:t>
            </a:r>
            <a:r>
              <a:rPr lang="en-US" sz="2000" dirty="0" smtClean="0">
                <a:solidFill>
                  <a:srgbClr val="002060"/>
                </a:solidFill>
              </a:rPr>
              <a:t> </a:t>
            </a:r>
            <a:r>
              <a:rPr lang="en-US" sz="2000" dirty="0" err="1" smtClean="0">
                <a:solidFill>
                  <a:srgbClr val="002060"/>
                </a:solidFill>
              </a:rPr>
              <a:t>mengembangkan</a:t>
            </a:r>
            <a:r>
              <a:rPr lang="en-US" sz="2000" dirty="0" smtClean="0">
                <a:solidFill>
                  <a:srgbClr val="002060"/>
                </a:solidFill>
              </a:rPr>
              <a:t> </a:t>
            </a:r>
            <a:r>
              <a:rPr lang="en-US" sz="2000" dirty="0" err="1" smtClean="0">
                <a:solidFill>
                  <a:srgbClr val="002060"/>
                </a:solidFill>
              </a:rPr>
              <a:t>dalam</a:t>
            </a:r>
            <a:r>
              <a:rPr lang="en-US" sz="2000" dirty="0" smtClean="0">
                <a:solidFill>
                  <a:srgbClr val="002060"/>
                </a:solidFill>
              </a:rPr>
              <a:t> </a:t>
            </a:r>
            <a:r>
              <a:rPr lang="en-US" sz="2000" dirty="0" err="1" smtClean="0">
                <a:solidFill>
                  <a:srgbClr val="002060"/>
                </a:solidFill>
              </a:rPr>
              <a:t>kepentingan</a:t>
            </a:r>
            <a:r>
              <a:rPr lang="en-US" sz="2000" dirty="0" smtClean="0">
                <a:solidFill>
                  <a:srgbClr val="002060"/>
                </a:solidFill>
              </a:rPr>
              <a:t> </a:t>
            </a:r>
            <a:r>
              <a:rPr lang="en-US" sz="2000" dirty="0" err="1" smtClean="0">
                <a:solidFill>
                  <a:srgbClr val="002060"/>
                </a:solidFill>
              </a:rPr>
              <a:t>umum</a:t>
            </a:r>
            <a:r>
              <a:rPr lang="en-US" sz="2000" dirty="0" smtClean="0">
                <a:solidFill>
                  <a:srgbClr val="002060"/>
                </a:solidFill>
              </a:rPr>
              <a:t>, </a:t>
            </a:r>
            <a:r>
              <a:rPr lang="en-US" sz="2000" dirty="0" err="1" smtClean="0">
                <a:solidFill>
                  <a:srgbClr val="002060"/>
                </a:solidFill>
              </a:rPr>
              <a:t>satu</a:t>
            </a:r>
            <a:r>
              <a:rPr lang="en-US" sz="2000" dirty="0" smtClean="0">
                <a:solidFill>
                  <a:srgbClr val="002060"/>
                </a:solidFill>
              </a:rPr>
              <a:t> set 	    </a:t>
            </a:r>
            <a:r>
              <a:rPr lang="en-US" sz="2000" dirty="0" err="1" smtClean="0">
                <a:solidFill>
                  <a:srgbClr val="002060"/>
                </a:solidFill>
              </a:rPr>
              <a:t>standar</a:t>
            </a:r>
            <a:r>
              <a:rPr lang="en-US" sz="2000" dirty="0" smtClean="0">
                <a:solidFill>
                  <a:srgbClr val="002060"/>
                </a:solidFill>
              </a:rPr>
              <a:t> </a:t>
            </a:r>
            <a:r>
              <a:rPr lang="en-US" sz="2000" dirty="0" err="1" smtClean="0">
                <a:solidFill>
                  <a:srgbClr val="002060"/>
                </a:solidFill>
              </a:rPr>
              <a:t>akuntansi</a:t>
            </a:r>
            <a:r>
              <a:rPr lang="en-US" sz="2000" dirty="0" smtClean="0">
                <a:solidFill>
                  <a:srgbClr val="002060"/>
                </a:solidFill>
              </a:rPr>
              <a:t> global yang </a:t>
            </a:r>
            <a:r>
              <a:rPr lang="en-US" sz="2000" dirty="0" err="1" smtClean="0">
                <a:solidFill>
                  <a:srgbClr val="002060"/>
                </a:solidFill>
              </a:rPr>
              <a:t>berkualitas</a:t>
            </a:r>
            <a:r>
              <a:rPr lang="en-US" sz="2000" dirty="0" smtClean="0">
                <a:solidFill>
                  <a:srgbClr val="002060"/>
                </a:solidFill>
              </a:rPr>
              <a:t> </a:t>
            </a:r>
            <a:r>
              <a:rPr lang="en-US" sz="2000" dirty="0" err="1" smtClean="0">
                <a:solidFill>
                  <a:srgbClr val="002060"/>
                </a:solidFill>
              </a:rPr>
              <a:t>tinggi</a:t>
            </a:r>
            <a:r>
              <a:rPr lang="en-US" sz="2000" dirty="0" smtClean="0">
                <a:solidFill>
                  <a:srgbClr val="002060"/>
                </a:solidFill>
              </a:rPr>
              <a:t>, </a:t>
            </a:r>
            <a:r>
              <a:rPr lang="en-US" sz="2000" dirty="0" err="1" smtClean="0">
                <a:solidFill>
                  <a:srgbClr val="002060"/>
                </a:solidFill>
              </a:rPr>
              <a:t>dapat</a:t>
            </a:r>
            <a:r>
              <a:rPr lang="en-US" sz="2000" dirty="0" smtClean="0">
                <a:solidFill>
                  <a:srgbClr val="002060"/>
                </a:solidFill>
              </a:rPr>
              <a:t> 	   	    </a:t>
            </a:r>
            <a:r>
              <a:rPr lang="en-US" sz="2000" dirty="0" err="1" smtClean="0">
                <a:solidFill>
                  <a:srgbClr val="002060"/>
                </a:solidFill>
              </a:rPr>
              <a:t>dipahami</a:t>
            </a:r>
            <a:r>
              <a:rPr lang="en-US" sz="2000" dirty="0" smtClean="0">
                <a:solidFill>
                  <a:srgbClr val="002060"/>
                </a:solidFill>
              </a:rPr>
              <a:t> </a:t>
            </a:r>
            <a:r>
              <a:rPr lang="en-US" sz="2000" dirty="0" err="1" smtClean="0">
                <a:solidFill>
                  <a:srgbClr val="002060"/>
                </a:solidFill>
              </a:rPr>
              <a:t>dan</a:t>
            </a:r>
            <a:r>
              <a:rPr lang="en-US" sz="2000" dirty="0" smtClean="0">
                <a:solidFill>
                  <a:srgbClr val="002060"/>
                </a:solidFill>
              </a:rPr>
              <a:t> </a:t>
            </a:r>
            <a:r>
              <a:rPr lang="en-US" sz="2000" dirty="0" err="1" smtClean="0">
                <a:solidFill>
                  <a:srgbClr val="002060"/>
                </a:solidFill>
              </a:rPr>
              <a:t>dapat</a:t>
            </a:r>
            <a:r>
              <a:rPr lang="en-US" sz="2000" dirty="0" smtClean="0">
                <a:solidFill>
                  <a:srgbClr val="002060"/>
                </a:solidFill>
              </a:rPr>
              <a:t> </a:t>
            </a:r>
            <a:r>
              <a:rPr lang="en-US" sz="2000" dirty="0" err="1" smtClean="0">
                <a:solidFill>
                  <a:srgbClr val="002060"/>
                </a:solidFill>
              </a:rPr>
              <a:t>diterapkan</a:t>
            </a:r>
            <a:r>
              <a:rPr lang="en-US" sz="2000" dirty="0" smtClean="0">
                <a:solidFill>
                  <a:srgbClr val="002060"/>
                </a:solidFill>
              </a:rPr>
              <a:t> yang </a:t>
            </a:r>
            <a:r>
              <a:rPr lang="en-US" sz="2000" dirty="0" err="1" smtClean="0">
                <a:solidFill>
                  <a:srgbClr val="002060"/>
                </a:solidFill>
              </a:rPr>
              <a:t>mewajibkan</a:t>
            </a:r>
            <a:r>
              <a:rPr lang="en-US" sz="2000" dirty="0" smtClean="0">
                <a:solidFill>
                  <a:srgbClr val="002060"/>
                </a:solidFill>
              </a:rPr>
              <a:t> </a:t>
            </a:r>
            <a:r>
              <a:rPr lang="en-US" sz="2000" dirty="0" err="1" smtClean="0">
                <a:solidFill>
                  <a:srgbClr val="002060"/>
                </a:solidFill>
              </a:rPr>
              <a:t>informasi</a:t>
            </a:r>
            <a:r>
              <a:rPr lang="en-US" sz="2000" dirty="0" smtClean="0">
                <a:solidFill>
                  <a:srgbClr val="002060"/>
                </a:solidFill>
              </a:rPr>
              <a:t> 	    yang </a:t>
            </a:r>
            <a:r>
              <a:rPr lang="en-US" sz="2000" dirty="0" err="1" smtClean="0">
                <a:solidFill>
                  <a:srgbClr val="002060"/>
                </a:solidFill>
              </a:rPr>
              <a:t>berkualitas</a:t>
            </a:r>
            <a:r>
              <a:rPr lang="en-US" sz="2000" dirty="0" smtClean="0">
                <a:solidFill>
                  <a:srgbClr val="002060"/>
                </a:solidFill>
              </a:rPr>
              <a:t> </a:t>
            </a:r>
            <a:r>
              <a:rPr lang="en-US" sz="2000" dirty="0" err="1" smtClean="0">
                <a:solidFill>
                  <a:srgbClr val="002060"/>
                </a:solidFill>
              </a:rPr>
              <a:t>tinggi</a:t>
            </a:r>
            <a:r>
              <a:rPr lang="en-US" sz="2000" dirty="0" smtClean="0">
                <a:solidFill>
                  <a:srgbClr val="002060"/>
                </a:solidFill>
              </a:rPr>
              <a:t>, </a:t>
            </a:r>
            <a:r>
              <a:rPr lang="en-US" sz="2000" dirty="0" err="1" smtClean="0">
                <a:solidFill>
                  <a:srgbClr val="002060"/>
                </a:solidFill>
              </a:rPr>
              <a:t>transparan</a:t>
            </a:r>
            <a:r>
              <a:rPr lang="en-US" sz="2000" dirty="0" smtClean="0">
                <a:solidFill>
                  <a:srgbClr val="002060"/>
                </a:solidFill>
              </a:rPr>
              <a:t>, </a:t>
            </a:r>
            <a:r>
              <a:rPr lang="en-US" sz="2000" dirty="0" err="1" smtClean="0">
                <a:solidFill>
                  <a:srgbClr val="002060"/>
                </a:solidFill>
              </a:rPr>
              <a:t>dan</a:t>
            </a:r>
            <a:r>
              <a:rPr lang="en-US" sz="2000" dirty="0" smtClean="0">
                <a:solidFill>
                  <a:srgbClr val="002060"/>
                </a:solidFill>
              </a:rPr>
              <a:t> </a:t>
            </a:r>
            <a:r>
              <a:rPr lang="en-US" sz="2000" dirty="0" err="1" smtClean="0">
                <a:solidFill>
                  <a:srgbClr val="002060"/>
                </a:solidFill>
              </a:rPr>
              <a:t>dapat</a:t>
            </a:r>
            <a:r>
              <a:rPr lang="en-US" sz="2000" dirty="0" smtClean="0">
                <a:solidFill>
                  <a:srgbClr val="002060"/>
                </a:solidFill>
              </a:rPr>
              <a:t> </a:t>
            </a:r>
            <a:r>
              <a:rPr lang="en-US" sz="2000" dirty="0" err="1" smtClean="0">
                <a:solidFill>
                  <a:srgbClr val="002060"/>
                </a:solidFill>
              </a:rPr>
              <a:t>dibandingkan</a:t>
            </a:r>
            <a:r>
              <a:rPr lang="en-US" sz="2000" dirty="0" smtClean="0">
                <a:solidFill>
                  <a:srgbClr val="002060"/>
                </a:solidFill>
              </a:rPr>
              <a:t> 	    </a:t>
            </a:r>
            <a:r>
              <a:rPr lang="en-US" sz="2000" dirty="0" err="1" smtClean="0">
                <a:solidFill>
                  <a:srgbClr val="002060"/>
                </a:solidFill>
              </a:rPr>
              <a:t>dalam</a:t>
            </a:r>
            <a:r>
              <a:rPr lang="en-US" sz="2000" dirty="0" smtClean="0">
                <a:solidFill>
                  <a:srgbClr val="002060"/>
                </a:solidFill>
              </a:rPr>
              <a:t> </a:t>
            </a:r>
            <a:r>
              <a:rPr lang="en-US" sz="2000" dirty="0" err="1" smtClean="0">
                <a:solidFill>
                  <a:srgbClr val="002060"/>
                </a:solidFill>
              </a:rPr>
              <a:t>laporan</a:t>
            </a:r>
            <a:r>
              <a:rPr lang="en-US" sz="2000" dirty="0" smtClean="0">
                <a:solidFill>
                  <a:srgbClr val="002060"/>
                </a:solidFill>
              </a:rPr>
              <a:t> </a:t>
            </a:r>
            <a:r>
              <a:rPr lang="en-US" sz="2000" dirty="0" err="1" smtClean="0">
                <a:solidFill>
                  <a:srgbClr val="002060"/>
                </a:solidFill>
              </a:rPr>
              <a:t>keuangan</a:t>
            </a:r>
            <a:r>
              <a:rPr lang="en-US" sz="2000" dirty="0" smtClean="0">
                <a:solidFill>
                  <a:srgbClr val="002060"/>
                </a:solidFill>
              </a:rPr>
              <a:t>.</a:t>
            </a:r>
            <a:br>
              <a:rPr lang="en-US" sz="2000" dirty="0" smtClean="0">
                <a:solidFill>
                  <a:srgbClr val="002060"/>
                </a:solidFill>
              </a:rPr>
            </a:br>
            <a:r>
              <a:rPr lang="en-US" sz="2000" dirty="0" smtClean="0">
                <a:solidFill>
                  <a:srgbClr val="002060"/>
                </a:solidFill>
              </a:rPr>
              <a:t>	2. </a:t>
            </a:r>
            <a:r>
              <a:rPr lang="en-US" sz="2000" dirty="0" err="1" smtClean="0">
                <a:solidFill>
                  <a:srgbClr val="002060"/>
                </a:solidFill>
              </a:rPr>
              <a:t>Untuk</a:t>
            </a:r>
            <a:r>
              <a:rPr lang="en-US" sz="2000" dirty="0" smtClean="0">
                <a:solidFill>
                  <a:srgbClr val="002060"/>
                </a:solidFill>
              </a:rPr>
              <a:t> </a:t>
            </a:r>
            <a:r>
              <a:rPr lang="en-US" sz="2000" dirty="0" err="1" smtClean="0">
                <a:solidFill>
                  <a:srgbClr val="002060"/>
                </a:solidFill>
              </a:rPr>
              <a:t>mendorong</a:t>
            </a:r>
            <a:r>
              <a:rPr lang="en-US" sz="2000" dirty="0" smtClean="0">
                <a:solidFill>
                  <a:srgbClr val="002060"/>
                </a:solidFill>
              </a:rPr>
              <a:t> </a:t>
            </a:r>
            <a:r>
              <a:rPr lang="en-US" sz="2000" dirty="0" err="1" smtClean="0">
                <a:solidFill>
                  <a:srgbClr val="002060"/>
                </a:solidFill>
              </a:rPr>
              <a:t>penggunaan</a:t>
            </a:r>
            <a:r>
              <a:rPr lang="en-US" sz="2000" dirty="0" smtClean="0">
                <a:solidFill>
                  <a:srgbClr val="002060"/>
                </a:solidFill>
              </a:rPr>
              <a:t> </a:t>
            </a:r>
            <a:r>
              <a:rPr lang="en-US" sz="2000" dirty="0" err="1" smtClean="0">
                <a:solidFill>
                  <a:srgbClr val="002060"/>
                </a:solidFill>
              </a:rPr>
              <a:t>dan</a:t>
            </a:r>
            <a:r>
              <a:rPr lang="en-US" sz="2000" dirty="0" smtClean="0">
                <a:solidFill>
                  <a:srgbClr val="002060"/>
                </a:solidFill>
              </a:rPr>
              <a:t> </a:t>
            </a:r>
            <a:r>
              <a:rPr lang="en-US" sz="2000" dirty="0" err="1" smtClean="0">
                <a:solidFill>
                  <a:srgbClr val="002060"/>
                </a:solidFill>
              </a:rPr>
              <a:t>penerapan</a:t>
            </a:r>
            <a:r>
              <a:rPr lang="en-US" sz="2000" dirty="0" smtClean="0">
                <a:solidFill>
                  <a:srgbClr val="002060"/>
                </a:solidFill>
              </a:rPr>
              <a:t> </a:t>
            </a:r>
            <a:r>
              <a:rPr lang="en-US" sz="2000" dirty="0" err="1" smtClean="0">
                <a:solidFill>
                  <a:srgbClr val="002060"/>
                </a:solidFill>
              </a:rPr>
              <a:t>standar</a:t>
            </a:r>
            <a:r>
              <a:rPr lang="en-US" sz="2000" dirty="0" smtClean="0">
                <a:solidFill>
                  <a:srgbClr val="002060"/>
                </a:solidFill>
              </a:rPr>
              <a:t>-	  	    </a:t>
            </a:r>
            <a:r>
              <a:rPr lang="en-US" sz="2000" dirty="0" err="1" smtClean="0">
                <a:solidFill>
                  <a:srgbClr val="002060"/>
                </a:solidFill>
              </a:rPr>
              <a:t>standar</a:t>
            </a:r>
            <a:r>
              <a:rPr lang="en-US" sz="2000" dirty="0" smtClean="0">
                <a:solidFill>
                  <a:srgbClr val="002060"/>
                </a:solidFill>
              </a:rPr>
              <a:t> </a:t>
            </a:r>
            <a:r>
              <a:rPr lang="en-US" sz="2000" dirty="0" err="1" smtClean="0">
                <a:solidFill>
                  <a:srgbClr val="002060"/>
                </a:solidFill>
              </a:rPr>
              <a:t>tersebut</a:t>
            </a:r>
            <a:r>
              <a:rPr lang="en-US" sz="2000" dirty="0" smtClean="0">
                <a:solidFill>
                  <a:srgbClr val="002060"/>
                </a:solidFill>
              </a:rPr>
              <a:t> yang </a:t>
            </a:r>
            <a:r>
              <a:rPr lang="en-US" sz="2000" dirty="0" err="1" smtClean="0">
                <a:solidFill>
                  <a:srgbClr val="002060"/>
                </a:solidFill>
              </a:rPr>
              <a:t>ketat</a:t>
            </a:r>
            <a:endParaRPr lang="en-US" sz="2000" dirty="0" smtClean="0">
              <a:solidFill>
                <a:srgbClr val="002060"/>
              </a:solidFill>
            </a:endParaRPr>
          </a:p>
          <a:p>
            <a:pPr>
              <a:buNone/>
            </a:pPr>
            <a:r>
              <a:rPr lang="en-US" sz="2000" dirty="0" smtClean="0">
                <a:solidFill>
                  <a:srgbClr val="002060"/>
                </a:solidFill>
              </a:rPr>
              <a:t>		3. </a:t>
            </a:r>
            <a:r>
              <a:rPr lang="en-US" sz="2000" dirty="0" err="1" smtClean="0">
                <a:solidFill>
                  <a:srgbClr val="002060"/>
                </a:solidFill>
              </a:rPr>
              <a:t>Untuk</a:t>
            </a:r>
            <a:r>
              <a:rPr lang="en-US" sz="2000" dirty="0" smtClean="0">
                <a:solidFill>
                  <a:srgbClr val="002060"/>
                </a:solidFill>
              </a:rPr>
              <a:t> </a:t>
            </a:r>
            <a:r>
              <a:rPr lang="en-US" sz="2000" dirty="0" err="1" smtClean="0">
                <a:solidFill>
                  <a:srgbClr val="002060"/>
                </a:solidFill>
              </a:rPr>
              <a:t>membawa</a:t>
            </a:r>
            <a:r>
              <a:rPr lang="en-US" sz="2000" dirty="0" smtClean="0">
                <a:solidFill>
                  <a:srgbClr val="002060"/>
                </a:solidFill>
              </a:rPr>
              <a:t> </a:t>
            </a:r>
            <a:r>
              <a:rPr lang="en-US" sz="2000" dirty="0" err="1" smtClean="0">
                <a:solidFill>
                  <a:srgbClr val="002060"/>
                </a:solidFill>
              </a:rPr>
              <a:t>konvergensi</a:t>
            </a:r>
            <a:r>
              <a:rPr lang="en-US" sz="2000" dirty="0" smtClean="0">
                <a:solidFill>
                  <a:srgbClr val="002060"/>
                </a:solidFill>
              </a:rPr>
              <a:t> </a:t>
            </a:r>
            <a:r>
              <a:rPr lang="en-US" sz="2000" dirty="0" err="1" smtClean="0">
                <a:solidFill>
                  <a:srgbClr val="002060"/>
                </a:solidFill>
              </a:rPr>
              <a:t>standar</a:t>
            </a:r>
            <a:r>
              <a:rPr lang="en-US" sz="2000" dirty="0" smtClean="0">
                <a:solidFill>
                  <a:srgbClr val="002060"/>
                </a:solidFill>
              </a:rPr>
              <a:t> </a:t>
            </a:r>
            <a:r>
              <a:rPr lang="en-US" sz="2000" dirty="0" err="1" smtClean="0">
                <a:solidFill>
                  <a:srgbClr val="002060"/>
                </a:solidFill>
              </a:rPr>
              <a:t>akuntansi</a:t>
            </a:r>
            <a:r>
              <a:rPr lang="en-US" sz="2000" dirty="0" smtClean="0">
                <a:solidFill>
                  <a:srgbClr val="002060"/>
                </a:solidFill>
              </a:rPr>
              <a:t> </a:t>
            </a:r>
            <a:r>
              <a:rPr lang="en-US" sz="2000" dirty="0" err="1" smtClean="0">
                <a:solidFill>
                  <a:srgbClr val="002060"/>
                </a:solidFill>
              </a:rPr>
              <a:t>nasional</a:t>
            </a:r>
            <a:r>
              <a:rPr lang="en-US" sz="2000" dirty="0" smtClean="0">
                <a:solidFill>
                  <a:srgbClr val="002060"/>
                </a:solidFill>
              </a:rPr>
              <a:t> </a:t>
            </a:r>
            <a:r>
              <a:rPr lang="en-US" sz="2000" dirty="0" err="1" smtClean="0">
                <a:solidFill>
                  <a:srgbClr val="002060"/>
                </a:solidFill>
              </a:rPr>
              <a:t>dan</a:t>
            </a:r>
            <a:r>
              <a:rPr lang="en-US" sz="2000" dirty="0" smtClean="0">
                <a:solidFill>
                  <a:srgbClr val="002060"/>
                </a:solidFill>
              </a:rPr>
              <a:t> 	    </a:t>
            </a:r>
            <a:r>
              <a:rPr lang="en-US" sz="2000" dirty="0" err="1" smtClean="0">
                <a:solidFill>
                  <a:srgbClr val="002060"/>
                </a:solidFill>
              </a:rPr>
              <a:t>Standar</a:t>
            </a:r>
            <a:r>
              <a:rPr lang="en-US" sz="2000" dirty="0" smtClean="0">
                <a:solidFill>
                  <a:srgbClr val="002060"/>
                </a:solidFill>
              </a:rPr>
              <a:t> </a:t>
            </a:r>
            <a:r>
              <a:rPr lang="en-US" sz="2000" dirty="0" err="1" smtClean="0">
                <a:solidFill>
                  <a:srgbClr val="002060"/>
                </a:solidFill>
              </a:rPr>
              <a:t>Akuntansi</a:t>
            </a:r>
            <a:r>
              <a:rPr lang="en-US" sz="2000" dirty="0" smtClean="0">
                <a:solidFill>
                  <a:srgbClr val="002060"/>
                </a:solidFill>
              </a:rPr>
              <a:t> </a:t>
            </a:r>
            <a:r>
              <a:rPr lang="en-US" sz="2000" dirty="0" err="1" smtClean="0">
                <a:solidFill>
                  <a:srgbClr val="002060"/>
                </a:solidFill>
              </a:rPr>
              <a:t>Internasional</a:t>
            </a:r>
            <a:r>
              <a:rPr lang="en-US" sz="2000" dirty="0" smtClean="0">
                <a:solidFill>
                  <a:srgbClr val="002060"/>
                </a:solidFill>
              </a:rPr>
              <a:t> </a:t>
            </a:r>
            <a:r>
              <a:rPr lang="en-US" sz="2000" dirty="0" err="1" smtClean="0">
                <a:solidFill>
                  <a:srgbClr val="002060"/>
                </a:solidFill>
              </a:rPr>
              <a:t>dan</a:t>
            </a:r>
            <a:r>
              <a:rPr lang="en-US" sz="2000" dirty="0" smtClean="0">
                <a:solidFill>
                  <a:srgbClr val="002060"/>
                </a:solidFill>
              </a:rPr>
              <a:t> </a:t>
            </a:r>
            <a:r>
              <a:rPr lang="en-US" sz="2000" dirty="0" err="1" smtClean="0">
                <a:solidFill>
                  <a:srgbClr val="002060"/>
                </a:solidFill>
              </a:rPr>
              <a:t>Pelaporan</a:t>
            </a:r>
            <a:r>
              <a:rPr lang="en-US" sz="2000" dirty="0" smtClean="0">
                <a:solidFill>
                  <a:srgbClr val="002060"/>
                </a:solidFill>
              </a:rPr>
              <a:t> </a:t>
            </a:r>
            <a:r>
              <a:rPr lang="en-US" sz="2000" dirty="0" err="1" smtClean="0">
                <a:solidFill>
                  <a:srgbClr val="002060"/>
                </a:solidFill>
              </a:rPr>
              <a:t>Keuangan</a:t>
            </a:r>
            <a:r>
              <a:rPr lang="en-US" sz="2000" dirty="0" smtClean="0">
                <a:solidFill>
                  <a:srgbClr val="002060"/>
                </a:solidFill>
              </a:rPr>
              <a:t> 	    </a:t>
            </a:r>
            <a:r>
              <a:rPr lang="en-US" sz="2000" dirty="0" err="1" smtClean="0">
                <a:solidFill>
                  <a:srgbClr val="002060"/>
                </a:solidFill>
              </a:rPr>
              <a:t>Internasional</a:t>
            </a:r>
            <a:r>
              <a:rPr lang="en-US" sz="2000" dirty="0" smtClean="0">
                <a:solidFill>
                  <a:srgbClr val="002060"/>
                </a:solidFill>
              </a:rPr>
              <a:t> kea rah </a:t>
            </a:r>
            <a:r>
              <a:rPr lang="en-US" sz="2000" dirty="0" err="1" smtClean="0">
                <a:solidFill>
                  <a:srgbClr val="002060"/>
                </a:solidFill>
              </a:rPr>
              <a:t>solusi</a:t>
            </a:r>
            <a:r>
              <a:rPr lang="en-US" sz="2000" dirty="0" smtClean="0">
                <a:solidFill>
                  <a:srgbClr val="002060"/>
                </a:solidFill>
              </a:rPr>
              <a:t> </a:t>
            </a:r>
            <a:r>
              <a:rPr lang="en-US" sz="2000" dirty="0" err="1" smtClean="0">
                <a:solidFill>
                  <a:srgbClr val="002060"/>
                </a:solidFill>
              </a:rPr>
              <a:t>berkualitas</a:t>
            </a:r>
            <a:r>
              <a:rPr lang="en-US" sz="2000" dirty="0" smtClean="0">
                <a:solidFill>
                  <a:srgbClr val="002060"/>
                </a:solidFill>
              </a:rPr>
              <a:t> </a:t>
            </a:r>
            <a:r>
              <a:rPr lang="en-US" sz="2000" dirty="0" err="1" smtClean="0">
                <a:solidFill>
                  <a:srgbClr val="002060"/>
                </a:solidFill>
              </a:rPr>
              <a:t>tinggi</a:t>
            </a:r>
            <a:endParaRPr lang="en-US" sz="2000" dirty="0">
              <a:solidFill>
                <a:srgbClr val="00206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229600" cy="304800"/>
          </a:xfrm>
        </p:spPr>
        <p:txBody>
          <a:bodyPr>
            <a:normAutofit fontScale="90000"/>
          </a:bodyPr>
          <a:lstStyle/>
          <a:p>
            <a:r>
              <a:rPr lang="en-US" sz="3200" dirty="0" err="1" smtClean="0"/>
              <a:t>Konvergensi</a:t>
            </a:r>
            <a:r>
              <a:rPr lang="en-US" sz="3200" dirty="0" smtClean="0"/>
              <a:t> IFRS</a:t>
            </a:r>
            <a:endParaRPr lang="en-US" sz="3200" dirty="0"/>
          </a:p>
        </p:txBody>
      </p:sp>
      <p:sp>
        <p:nvSpPr>
          <p:cNvPr id="3" name="Content Placeholder 2"/>
          <p:cNvSpPr>
            <a:spLocks noGrp="1"/>
          </p:cNvSpPr>
          <p:nvPr>
            <p:ph idx="1"/>
          </p:nvPr>
        </p:nvSpPr>
        <p:spPr>
          <a:xfrm>
            <a:off x="457200" y="838200"/>
            <a:ext cx="8229600" cy="5486400"/>
          </a:xfrm>
        </p:spPr>
        <p:txBody>
          <a:bodyPr>
            <a:normAutofit fontScale="77500" lnSpcReduction="20000"/>
          </a:bodyPr>
          <a:lstStyle/>
          <a:p>
            <a:pPr>
              <a:buNone/>
            </a:pPr>
            <a:r>
              <a:rPr lang="en-US" sz="2400" dirty="0" smtClean="0">
                <a:solidFill>
                  <a:srgbClr val="002060"/>
                </a:solidFill>
              </a:rPr>
              <a:t/>
            </a:r>
            <a:br>
              <a:rPr lang="en-US" sz="2400" dirty="0" smtClean="0">
                <a:solidFill>
                  <a:srgbClr val="002060"/>
                </a:solidFill>
              </a:rPr>
            </a:br>
            <a:r>
              <a:rPr lang="en-US" sz="2400" dirty="0" err="1" smtClean="0">
                <a:solidFill>
                  <a:srgbClr val="002060"/>
                </a:solidFill>
              </a:rPr>
              <a:t>Dunia</a:t>
            </a:r>
            <a:r>
              <a:rPr lang="en-US" sz="2400" dirty="0" smtClean="0">
                <a:solidFill>
                  <a:srgbClr val="002060"/>
                </a:solidFill>
              </a:rPr>
              <a:t> </a:t>
            </a:r>
            <a:r>
              <a:rPr lang="en-US" sz="2400" dirty="0" err="1" smtClean="0">
                <a:solidFill>
                  <a:srgbClr val="002060"/>
                </a:solidFill>
              </a:rPr>
              <a:t>akuntansi</a:t>
            </a:r>
            <a:r>
              <a:rPr lang="en-US" sz="2400" dirty="0" smtClean="0">
                <a:solidFill>
                  <a:srgbClr val="002060"/>
                </a:solidFill>
              </a:rPr>
              <a:t> </a:t>
            </a:r>
            <a:r>
              <a:rPr lang="en-US" sz="2400" dirty="0" err="1" smtClean="0">
                <a:solidFill>
                  <a:srgbClr val="002060"/>
                </a:solidFill>
              </a:rPr>
              <a:t>saat</a:t>
            </a:r>
            <a:r>
              <a:rPr lang="en-US" sz="2400" dirty="0" smtClean="0">
                <a:solidFill>
                  <a:srgbClr val="002060"/>
                </a:solidFill>
              </a:rPr>
              <a:t> </a:t>
            </a:r>
            <a:r>
              <a:rPr lang="en-US" sz="2400" dirty="0" err="1" smtClean="0">
                <a:solidFill>
                  <a:srgbClr val="002060"/>
                </a:solidFill>
              </a:rPr>
              <a:t>ini</a:t>
            </a:r>
            <a:r>
              <a:rPr lang="en-US" sz="2400" dirty="0" smtClean="0">
                <a:solidFill>
                  <a:srgbClr val="002060"/>
                </a:solidFill>
              </a:rPr>
              <a:t> </a:t>
            </a:r>
            <a:r>
              <a:rPr lang="en-US" sz="2400" dirty="0" err="1" smtClean="0">
                <a:solidFill>
                  <a:srgbClr val="002060"/>
                </a:solidFill>
              </a:rPr>
              <a:t>masih</a:t>
            </a:r>
            <a:r>
              <a:rPr lang="en-US" sz="2400" dirty="0" smtClean="0">
                <a:solidFill>
                  <a:srgbClr val="002060"/>
                </a:solidFill>
              </a:rPr>
              <a:t> </a:t>
            </a:r>
            <a:r>
              <a:rPr lang="en-US" sz="2400" dirty="0" err="1" smtClean="0">
                <a:solidFill>
                  <a:srgbClr val="002060"/>
                </a:solidFill>
              </a:rPr>
              <a:t>disibukkan</a:t>
            </a:r>
            <a:r>
              <a:rPr lang="en-US" sz="2400" dirty="0" smtClean="0">
                <a:solidFill>
                  <a:srgbClr val="002060"/>
                </a:solidFill>
              </a:rPr>
              <a:t> </a:t>
            </a:r>
            <a:r>
              <a:rPr lang="en-US" sz="2400" dirty="0" err="1" smtClean="0">
                <a:solidFill>
                  <a:srgbClr val="002060"/>
                </a:solidFill>
              </a:rPr>
              <a:t>dengan</a:t>
            </a:r>
            <a:r>
              <a:rPr lang="en-US" sz="2400" dirty="0" smtClean="0">
                <a:solidFill>
                  <a:srgbClr val="002060"/>
                </a:solidFill>
              </a:rPr>
              <a:t> </a:t>
            </a:r>
            <a:r>
              <a:rPr lang="en-US" sz="2400" dirty="0" err="1" smtClean="0">
                <a:solidFill>
                  <a:srgbClr val="002060"/>
                </a:solidFill>
              </a:rPr>
              <a:t>adanya</a:t>
            </a:r>
            <a:r>
              <a:rPr lang="en-US" sz="2400" dirty="0" smtClean="0">
                <a:solidFill>
                  <a:srgbClr val="002060"/>
                </a:solidFill>
              </a:rPr>
              <a:t> </a:t>
            </a:r>
            <a:r>
              <a:rPr lang="en-US" sz="2400" dirty="0" err="1" smtClean="0">
                <a:solidFill>
                  <a:srgbClr val="002060"/>
                </a:solidFill>
              </a:rPr>
              <a:t>standar</a:t>
            </a:r>
            <a:r>
              <a:rPr lang="en-US" sz="2400" dirty="0" smtClean="0">
                <a:solidFill>
                  <a:srgbClr val="002060"/>
                </a:solidFill>
              </a:rPr>
              <a:t> </a:t>
            </a:r>
            <a:r>
              <a:rPr lang="en-US" sz="2400" dirty="0" err="1" smtClean="0">
                <a:solidFill>
                  <a:srgbClr val="002060"/>
                </a:solidFill>
              </a:rPr>
              <a:t>akuntansi</a:t>
            </a:r>
            <a:r>
              <a:rPr lang="en-US" sz="2400" dirty="0" smtClean="0">
                <a:solidFill>
                  <a:srgbClr val="002060"/>
                </a:solidFill>
              </a:rPr>
              <a:t> yang </a:t>
            </a:r>
            <a:r>
              <a:rPr lang="en-US" sz="2400" dirty="0" err="1" smtClean="0">
                <a:solidFill>
                  <a:srgbClr val="002060"/>
                </a:solidFill>
              </a:rPr>
              <a:t>baru</a:t>
            </a:r>
            <a:r>
              <a:rPr lang="en-US" sz="2400" dirty="0" smtClean="0">
                <a:solidFill>
                  <a:srgbClr val="002060"/>
                </a:solidFill>
              </a:rPr>
              <a:t> </a:t>
            </a:r>
            <a:r>
              <a:rPr lang="en-US" sz="2400" dirty="0" err="1" smtClean="0">
                <a:solidFill>
                  <a:srgbClr val="002060"/>
                </a:solidFill>
              </a:rPr>
              <a:t>yaitu</a:t>
            </a:r>
            <a:r>
              <a:rPr lang="en-US" sz="2400" dirty="0" smtClean="0">
                <a:solidFill>
                  <a:srgbClr val="002060"/>
                </a:solidFill>
              </a:rPr>
              <a:t> </a:t>
            </a:r>
            <a:r>
              <a:rPr lang="en-US" sz="2400" dirty="0" err="1" smtClean="0">
                <a:solidFill>
                  <a:srgbClr val="002060"/>
                </a:solidFill>
              </a:rPr>
              <a:t>Standar</a:t>
            </a:r>
            <a:r>
              <a:rPr lang="en-US" sz="2400" dirty="0" smtClean="0">
                <a:solidFill>
                  <a:srgbClr val="002060"/>
                </a:solidFill>
              </a:rPr>
              <a:t> </a:t>
            </a:r>
            <a:r>
              <a:rPr lang="en-US" sz="2400" dirty="0" err="1" smtClean="0">
                <a:solidFill>
                  <a:srgbClr val="002060"/>
                </a:solidFill>
              </a:rPr>
              <a:t>Akuntansi</a:t>
            </a:r>
            <a:r>
              <a:rPr lang="en-US" sz="2400" dirty="0" smtClean="0">
                <a:solidFill>
                  <a:srgbClr val="002060"/>
                </a:solidFill>
              </a:rPr>
              <a:t> </a:t>
            </a:r>
            <a:r>
              <a:rPr lang="en-US" sz="2400" dirty="0" err="1" smtClean="0">
                <a:solidFill>
                  <a:srgbClr val="002060"/>
                </a:solidFill>
              </a:rPr>
              <a:t>Keuangan</a:t>
            </a:r>
            <a:r>
              <a:rPr lang="en-US" sz="2400" dirty="0" smtClean="0">
                <a:solidFill>
                  <a:srgbClr val="002060"/>
                </a:solidFill>
              </a:rPr>
              <a:t> </a:t>
            </a:r>
            <a:r>
              <a:rPr lang="en-US" sz="2400" dirty="0" err="1" smtClean="0">
                <a:solidFill>
                  <a:srgbClr val="002060"/>
                </a:solidFill>
              </a:rPr>
              <a:t>Internasional</a:t>
            </a:r>
            <a:r>
              <a:rPr lang="en-US" sz="2400" dirty="0" smtClean="0">
                <a:solidFill>
                  <a:srgbClr val="002060"/>
                </a:solidFill>
              </a:rPr>
              <a:t> IFRS. </a:t>
            </a:r>
          </a:p>
          <a:p>
            <a:pPr>
              <a:buNone/>
            </a:pPr>
            <a:r>
              <a:rPr lang="en-US" sz="2400" dirty="0" smtClean="0">
                <a:solidFill>
                  <a:srgbClr val="002060"/>
                </a:solidFill>
              </a:rPr>
              <a:t/>
            </a:r>
            <a:br>
              <a:rPr lang="en-US" sz="2400" dirty="0" smtClean="0">
                <a:solidFill>
                  <a:srgbClr val="002060"/>
                </a:solidFill>
              </a:rPr>
            </a:br>
            <a:r>
              <a:rPr lang="en-US" sz="2400" dirty="0" err="1" smtClean="0">
                <a:solidFill>
                  <a:srgbClr val="002060"/>
                </a:solidFill>
              </a:rPr>
              <a:t>Tentang</a:t>
            </a:r>
            <a:r>
              <a:rPr lang="en-US" sz="2400" dirty="0" smtClean="0">
                <a:solidFill>
                  <a:srgbClr val="002060"/>
                </a:solidFill>
              </a:rPr>
              <a:t> </a:t>
            </a:r>
            <a:r>
              <a:rPr lang="en-US" sz="2400" dirty="0" err="1" smtClean="0">
                <a:solidFill>
                  <a:srgbClr val="002060"/>
                </a:solidFill>
              </a:rPr>
              <a:t>tujuan</a:t>
            </a:r>
            <a:r>
              <a:rPr lang="en-US" sz="2400" dirty="0" smtClean="0">
                <a:solidFill>
                  <a:srgbClr val="002060"/>
                </a:solidFill>
              </a:rPr>
              <a:t> </a:t>
            </a:r>
            <a:r>
              <a:rPr lang="en-US" sz="2400" dirty="0" err="1" smtClean="0">
                <a:solidFill>
                  <a:srgbClr val="002060"/>
                </a:solidFill>
              </a:rPr>
              <a:t>penerapan</a:t>
            </a:r>
            <a:r>
              <a:rPr lang="en-US" sz="2400" dirty="0" smtClean="0">
                <a:solidFill>
                  <a:srgbClr val="002060"/>
                </a:solidFill>
              </a:rPr>
              <a:t> IFRS </a:t>
            </a:r>
            <a:r>
              <a:rPr lang="en-US" sz="2400" dirty="0" err="1" smtClean="0">
                <a:solidFill>
                  <a:srgbClr val="002060"/>
                </a:solidFill>
              </a:rPr>
              <a:t>adalah</a:t>
            </a:r>
            <a:r>
              <a:rPr lang="en-US" sz="2400" dirty="0" smtClean="0">
                <a:solidFill>
                  <a:srgbClr val="002060"/>
                </a:solidFill>
              </a:rPr>
              <a:t> </a:t>
            </a:r>
            <a:r>
              <a:rPr lang="en-US" sz="2400" dirty="0" err="1" smtClean="0">
                <a:solidFill>
                  <a:srgbClr val="002060"/>
                </a:solidFill>
              </a:rPr>
              <a:t>memastikan</a:t>
            </a:r>
            <a:r>
              <a:rPr lang="en-US" sz="2400" dirty="0" smtClean="0">
                <a:solidFill>
                  <a:srgbClr val="002060"/>
                </a:solidFill>
              </a:rPr>
              <a:t> </a:t>
            </a:r>
            <a:r>
              <a:rPr lang="en-US" sz="2400" dirty="0" err="1" smtClean="0">
                <a:solidFill>
                  <a:srgbClr val="002060"/>
                </a:solidFill>
              </a:rPr>
              <a:t>bahwa</a:t>
            </a:r>
            <a:r>
              <a:rPr lang="en-US" sz="2400" dirty="0" smtClean="0">
                <a:solidFill>
                  <a:srgbClr val="002060"/>
                </a:solidFill>
              </a:rPr>
              <a:t> </a:t>
            </a:r>
            <a:r>
              <a:rPr lang="en-US" sz="2400" dirty="0" err="1" smtClean="0">
                <a:solidFill>
                  <a:srgbClr val="002060"/>
                </a:solidFill>
              </a:rPr>
              <a:t>penyusunan</a:t>
            </a:r>
            <a:r>
              <a:rPr lang="en-US" sz="2400" dirty="0" smtClean="0">
                <a:solidFill>
                  <a:srgbClr val="002060"/>
                </a:solidFill>
              </a:rPr>
              <a:t> </a:t>
            </a:r>
            <a:r>
              <a:rPr lang="en-US" sz="2400" dirty="0" err="1" smtClean="0">
                <a:solidFill>
                  <a:srgbClr val="002060"/>
                </a:solidFill>
              </a:rPr>
              <a:t>laporan</a:t>
            </a:r>
            <a:r>
              <a:rPr lang="en-US" sz="2400" dirty="0" smtClean="0">
                <a:solidFill>
                  <a:srgbClr val="002060"/>
                </a:solidFill>
              </a:rPr>
              <a:t> </a:t>
            </a:r>
            <a:r>
              <a:rPr lang="en-US" sz="2400" dirty="0" err="1" smtClean="0">
                <a:solidFill>
                  <a:srgbClr val="002060"/>
                </a:solidFill>
              </a:rPr>
              <a:t>keuangan</a:t>
            </a:r>
            <a:r>
              <a:rPr lang="en-US" sz="2400" dirty="0" smtClean="0">
                <a:solidFill>
                  <a:srgbClr val="002060"/>
                </a:solidFill>
              </a:rPr>
              <a:t> interim </a:t>
            </a:r>
            <a:r>
              <a:rPr lang="en-US" sz="2400" dirty="0" err="1" smtClean="0">
                <a:solidFill>
                  <a:srgbClr val="002060"/>
                </a:solidFill>
              </a:rPr>
              <a:t>perusahaan</a:t>
            </a:r>
            <a:r>
              <a:rPr lang="en-US" sz="2400" dirty="0" smtClean="0">
                <a:solidFill>
                  <a:srgbClr val="002060"/>
                </a:solidFill>
              </a:rPr>
              <a:t> </a:t>
            </a:r>
            <a:r>
              <a:rPr lang="en-US" sz="2400" dirty="0" err="1" smtClean="0">
                <a:solidFill>
                  <a:srgbClr val="002060"/>
                </a:solidFill>
              </a:rPr>
              <a:t>untuk</a:t>
            </a:r>
            <a:r>
              <a:rPr lang="en-US" sz="2400" dirty="0" smtClean="0">
                <a:solidFill>
                  <a:srgbClr val="002060"/>
                </a:solidFill>
              </a:rPr>
              <a:t> </a:t>
            </a:r>
            <a:r>
              <a:rPr lang="en-US" sz="2400" dirty="0" err="1" smtClean="0">
                <a:solidFill>
                  <a:srgbClr val="002060"/>
                </a:solidFill>
              </a:rPr>
              <a:t>periode-periode</a:t>
            </a:r>
            <a:r>
              <a:rPr lang="en-US" sz="2400" dirty="0" smtClean="0">
                <a:solidFill>
                  <a:srgbClr val="002060"/>
                </a:solidFill>
              </a:rPr>
              <a:t> yang </a:t>
            </a:r>
            <a:r>
              <a:rPr lang="en-US" sz="2400" dirty="0" err="1" smtClean="0">
                <a:solidFill>
                  <a:srgbClr val="002060"/>
                </a:solidFill>
              </a:rPr>
              <a:t>dimasukkan</a:t>
            </a:r>
            <a:r>
              <a:rPr lang="en-US" sz="2400" dirty="0" smtClean="0">
                <a:solidFill>
                  <a:srgbClr val="002060"/>
                </a:solidFill>
              </a:rPr>
              <a:t> </a:t>
            </a:r>
            <a:r>
              <a:rPr lang="en-US" sz="2400" dirty="0" err="1" smtClean="0">
                <a:solidFill>
                  <a:srgbClr val="002060"/>
                </a:solidFill>
              </a:rPr>
              <a:t>dalam</a:t>
            </a:r>
            <a:r>
              <a:rPr lang="en-US" sz="2400" dirty="0" smtClean="0">
                <a:solidFill>
                  <a:srgbClr val="002060"/>
                </a:solidFill>
              </a:rPr>
              <a:t> </a:t>
            </a:r>
            <a:r>
              <a:rPr lang="en-US" sz="2400" dirty="0" err="1" smtClean="0">
                <a:solidFill>
                  <a:srgbClr val="002060"/>
                </a:solidFill>
              </a:rPr>
              <a:t>laporan</a:t>
            </a:r>
            <a:r>
              <a:rPr lang="en-US" sz="2400" dirty="0" smtClean="0">
                <a:solidFill>
                  <a:srgbClr val="002060"/>
                </a:solidFill>
              </a:rPr>
              <a:t> </a:t>
            </a:r>
            <a:r>
              <a:rPr lang="en-US" sz="2400" dirty="0" err="1" smtClean="0">
                <a:solidFill>
                  <a:srgbClr val="002060"/>
                </a:solidFill>
              </a:rPr>
              <a:t>keuangan</a:t>
            </a:r>
            <a:r>
              <a:rPr lang="en-US" sz="2400" dirty="0" smtClean="0">
                <a:solidFill>
                  <a:srgbClr val="002060"/>
                </a:solidFill>
              </a:rPr>
              <a:t> </a:t>
            </a:r>
            <a:r>
              <a:rPr lang="en-US" sz="2400" dirty="0" err="1" smtClean="0">
                <a:solidFill>
                  <a:srgbClr val="002060"/>
                </a:solidFill>
              </a:rPr>
              <a:t>tahunan</a:t>
            </a:r>
            <a:r>
              <a:rPr lang="en-US" sz="2400" dirty="0" smtClean="0">
                <a:solidFill>
                  <a:srgbClr val="002060"/>
                </a:solidFill>
              </a:rPr>
              <a:t>, </a:t>
            </a:r>
            <a:r>
              <a:rPr lang="en-US" sz="2400" dirty="0" err="1" smtClean="0">
                <a:solidFill>
                  <a:srgbClr val="002060"/>
                </a:solidFill>
              </a:rPr>
              <a:t>mengandung</a:t>
            </a:r>
            <a:r>
              <a:rPr lang="en-US" sz="2400" dirty="0" smtClean="0">
                <a:solidFill>
                  <a:srgbClr val="002060"/>
                </a:solidFill>
              </a:rPr>
              <a:t> </a:t>
            </a:r>
            <a:r>
              <a:rPr lang="en-US" sz="2400" dirty="0" err="1" smtClean="0">
                <a:solidFill>
                  <a:srgbClr val="002060"/>
                </a:solidFill>
              </a:rPr>
              <a:t>informasi</a:t>
            </a:r>
            <a:r>
              <a:rPr lang="en-US" sz="2400" dirty="0" smtClean="0">
                <a:solidFill>
                  <a:srgbClr val="002060"/>
                </a:solidFill>
              </a:rPr>
              <a:t> </a:t>
            </a:r>
            <a:r>
              <a:rPr lang="en-US" sz="2400" dirty="0" err="1" smtClean="0">
                <a:solidFill>
                  <a:srgbClr val="002060"/>
                </a:solidFill>
              </a:rPr>
              <a:t>berkualitas</a:t>
            </a:r>
            <a:r>
              <a:rPr lang="en-US" sz="2400" dirty="0" smtClean="0">
                <a:solidFill>
                  <a:srgbClr val="002060"/>
                </a:solidFill>
              </a:rPr>
              <a:t> </a:t>
            </a:r>
            <a:r>
              <a:rPr lang="en-US" sz="2400" dirty="0" err="1" smtClean="0">
                <a:solidFill>
                  <a:srgbClr val="002060"/>
                </a:solidFill>
              </a:rPr>
              <a:t>tinggi</a:t>
            </a:r>
            <a:r>
              <a:rPr lang="en-US" sz="2400" dirty="0" smtClean="0">
                <a:solidFill>
                  <a:srgbClr val="002060"/>
                </a:solidFill>
              </a:rPr>
              <a:t> yang </a:t>
            </a:r>
            <a:r>
              <a:rPr lang="en-US" sz="2400" dirty="0" err="1" smtClean="0">
                <a:solidFill>
                  <a:srgbClr val="002060"/>
                </a:solidFill>
              </a:rPr>
              <a:t>terdiri</a:t>
            </a:r>
            <a:r>
              <a:rPr lang="en-US" sz="2400" dirty="0" smtClean="0">
                <a:solidFill>
                  <a:srgbClr val="002060"/>
                </a:solidFill>
              </a:rPr>
              <a:t> </a:t>
            </a:r>
            <a:r>
              <a:rPr lang="en-US" sz="2400" dirty="0" err="1" smtClean="0">
                <a:solidFill>
                  <a:srgbClr val="002060"/>
                </a:solidFill>
              </a:rPr>
              <a:t>dari</a:t>
            </a:r>
            <a:r>
              <a:rPr lang="en-US" sz="2400" dirty="0" smtClean="0">
                <a:solidFill>
                  <a:srgbClr val="002060"/>
                </a:solidFill>
              </a:rPr>
              <a:t> :</a:t>
            </a:r>
          </a:p>
          <a:p>
            <a:pPr>
              <a:buNone/>
            </a:pPr>
            <a:r>
              <a:rPr lang="en-US" sz="2400" dirty="0" smtClean="0">
                <a:solidFill>
                  <a:srgbClr val="002060"/>
                </a:solidFill>
              </a:rPr>
              <a:t/>
            </a:r>
            <a:br>
              <a:rPr lang="en-US" sz="2400" dirty="0" smtClean="0">
                <a:solidFill>
                  <a:srgbClr val="002060"/>
                </a:solidFill>
              </a:rPr>
            </a:br>
            <a:r>
              <a:rPr lang="en-US" sz="2400" dirty="0" smtClean="0">
                <a:solidFill>
                  <a:srgbClr val="002060"/>
                </a:solidFill>
              </a:rPr>
              <a:t>	• </a:t>
            </a:r>
            <a:r>
              <a:rPr lang="en-US" sz="2400" dirty="0" err="1" smtClean="0">
                <a:solidFill>
                  <a:srgbClr val="002060"/>
                </a:solidFill>
              </a:rPr>
              <a:t>Memastikan</a:t>
            </a:r>
            <a:r>
              <a:rPr lang="en-US" sz="2400" dirty="0" smtClean="0">
                <a:solidFill>
                  <a:srgbClr val="002060"/>
                </a:solidFill>
              </a:rPr>
              <a:t> </a:t>
            </a:r>
            <a:r>
              <a:rPr lang="en-US" sz="2400" dirty="0" err="1" smtClean="0">
                <a:solidFill>
                  <a:srgbClr val="002060"/>
                </a:solidFill>
              </a:rPr>
              <a:t>bahwa</a:t>
            </a:r>
            <a:r>
              <a:rPr lang="en-US" sz="2400" dirty="0" smtClean="0">
                <a:solidFill>
                  <a:srgbClr val="002060"/>
                </a:solidFill>
              </a:rPr>
              <a:t> </a:t>
            </a:r>
            <a:r>
              <a:rPr lang="en-US" sz="2400" dirty="0" err="1" smtClean="0">
                <a:solidFill>
                  <a:srgbClr val="002060"/>
                </a:solidFill>
              </a:rPr>
              <a:t>laporan</a:t>
            </a:r>
            <a:r>
              <a:rPr lang="en-US" sz="2400" dirty="0" smtClean="0">
                <a:solidFill>
                  <a:srgbClr val="002060"/>
                </a:solidFill>
              </a:rPr>
              <a:t> </a:t>
            </a:r>
            <a:r>
              <a:rPr lang="en-US" sz="2400" dirty="0" err="1" smtClean="0">
                <a:solidFill>
                  <a:srgbClr val="002060"/>
                </a:solidFill>
              </a:rPr>
              <a:t>keuangan</a:t>
            </a:r>
            <a:r>
              <a:rPr lang="en-US" sz="2400" dirty="0" smtClean="0">
                <a:solidFill>
                  <a:srgbClr val="002060"/>
                </a:solidFill>
              </a:rPr>
              <a:t> internal 	  	  	   </a:t>
            </a:r>
            <a:r>
              <a:rPr lang="en-US" sz="2400" dirty="0" err="1" smtClean="0">
                <a:solidFill>
                  <a:srgbClr val="002060"/>
                </a:solidFill>
              </a:rPr>
              <a:t>perusahaan</a:t>
            </a:r>
            <a:r>
              <a:rPr lang="en-US" sz="2400" dirty="0" smtClean="0">
                <a:solidFill>
                  <a:srgbClr val="002060"/>
                </a:solidFill>
              </a:rPr>
              <a:t> </a:t>
            </a:r>
            <a:r>
              <a:rPr lang="en-US" sz="2400" dirty="0" err="1" smtClean="0">
                <a:solidFill>
                  <a:srgbClr val="002060"/>
                </a:solidFill>
              </a:rPr>
              <a:t>mmengandung</a:t>
            </a:r>
            <a:r>
              <a:rPr lang="en-US" sz="2400" dirty="0" smtClean="0">
                <a:solidFill>
                  <a:srgbClr val="002060"/>
                </a:solidFill>
              </a:rPr>
              <a:t> </a:t>
            </a:r>
            <a:r>
              <a:rPr lang="en-US" sz="2400" dirty="0" err="1" smtClean="0">
                <a:solidFill>
                  <a:srgbClr val="002060"/>
                </a:solidFill>
              </a:rPr>
              <a:t>infomasi</a:t>
            </a:r>
            <a:r>
              <a:rPr lang="en-US" sz="2400" dirty="0" smtClean="0">
                <a:solidFill>
                  <a:srgbClr val="002060"/>
                </a:solidFill>
              </a:rPr>
              <a:t> </a:t>
            </a:r>
            <a:r>
              <a:rPr lang="en-US" sz="2400" dirty="0" err="1" smtClean="0">
                <a:solidFill>
                  <a:srgbClr val="002060"/>
                </a:solidFill>
              </a:rPr>
              <a:t>berkualitas</a:t>
            </a:r>
            <a:r>
              <a:rPr lang="en-US" sz="2400" dirty="0" smtClean="0">
                <a:solidFill>
                  <a:srgbClr val="002060"/>
                </a:solidFill>
              </a:rPr>
              <a:t> </a:t>
            </a:r>
            <a:r>
              <a:rPr lang="en-US" sz="2400" dirty="0" err="1" smtClean="0">
                <a:solidFill>
                  <a:srgbClr val="002060"/>
                </a:solidFill>
              </a:rPr>
              <a:t>tinggi</a:t>
            </a:r>
            <a:endParaRPr lang="en-US" sz="2400" dirty="0" smtClean="0">
              <a:solidFill>
                <a:srgbClr val="002060"/>
              </a:solidFill>
            </a:endParaRPr>
          </a:p>
          <a:p>
            <a:pPr>
              <a:buNone/>
            </a:pPr>
            <a:r>
              <a:rPr lang="en-US" sz="2400" dirty="0" smtClean="0">
                <a:solidFill>
                  <a:srgbClr val="002060"/>
                </a:solidFill>
              </a:rPr>
              <a:t/>
            </a:r>
            <a:br>
              <a:rPr lang="en-US" sz="2400" dirty="0" smtClean="0">
                <a:solidFill>
                  <a:srgbClr val="002060"/>
                </a:solidFill>
              </a:rPr>
            </a:br>
            <a:r>
              <a:rPr lang="en-US" sz="2400" dirty="0" smtClean="0">
                <a:solidFill>
                  <a:srgbClr val="002060"/>
                </a:solidFill>
              </a:rPr>
              <a:t>	• </a:t>
            </a:r>
            <a:r>
              <a:rPr lang="en-US" sz="2400" dirty="0" err="1" smtClean="0">
                <a:solidFill>
                  <a:srgbClr val="002060"/>
                </a:solidFill>
              </a:rPr>
              <a:t>Tranparansi</a:t>
            </a:r>
            <a:r>
              <a:rPr lang="en-US" sz="2400" dirty="0" smtClean="0">
                <a:solidFill>
                  <a:srgbClr val="002060"/>
                </a:solidFill>
              </a:rPr>
              <a:t> </a:t>
            </a:r>
            <a:r>
              <a:rPr lang="en-US" sz="2400" dirty="0" err="1" smtClean="0">
                <a:solidFill>
                  <a:srgbClr val="002060"/>
                </a:solidFill>
              </a:rPr>
              <a:t>bagi</a:t>
            </a:r>
            <a:r>
              <a:rPr lang="en-US" sz="2400" dirty="0" smtClean="0">
                <a:solidFill>
                  <a:srgbClr val="002060"/>
                </a:solidFill>
              </a:rPr>
              <a:t> </a:t>
            </a:r>
            <a:r>
              <a:rPr lang="en-US" sz="2400" dirty="0" err="1" smtClean="0">
                <a:solidFill>
                  <a:srgbClr val="002060"/>
                </a:solidFill>
              </a:rPr>
              <a:t>para</a:t>
            </a:r>
            <a:r>
              <a:rPr lang="en-US" sz="2400" dirty="0" smtClean="0">
                <a:solidFill>
                  <a:srgbClr val="002060"/>
                </a:solidFill>
              </a:rPr>
              <a:t> </a:t>
            </a:r>
            <a:r>
              <a:rPr lang="en-US" sz="2400" dirty="0" err="1" smtClean="0">
                <a:solidFill>
                  <a:srgbClr val="002060"/>
                </a:solidFill>
              </a:rPr>
              <a:t>pengguna</a:t>
            </a:r>
            <a:r>
              <a:rPr lang="en-US" sz="2400" dirty="0" smtClean="0">
                <a:solidFill>
                  <a:srgbClr val="002060"/>
                </a:solidFill>
              </a:rPr>
              <a:t> </a:t>
            </a:r>
            <a:r>
              <a:rPr lang="en-US" sz="2400" dirty="0" err="1" smtClean="0">
                <a:solidFill>
                  <a:srgbClr val="002060"/>
                </a:solidFill>
              </a:rPr>
              <a:t>dan</a:t>
            </a:r>
            <a:r>
              <a:rPr lang="en-US" sz="2400" dirty="0" smtClean="0">
                <a:solidFill>
                  <a:srgbClr val="002060"/>
                </a:solidFill>
              </a:rPr>
              <a:t> </a:t>
            </a:r>
            <a:r>
              <a:rPr lang="en-US" sz="2400" dirty="0" err="1" smtClean="0">
                <a:solidFill>
                  <a:srgbClr val="002060"/>
                </a:solidFill>
              </a:rPr>
              <a:t>dapat</a:t>
            </a:r>
            <a:r>
              <a:rPr lang="en-US" sz="2400" dirty="0" smtClean="0">
                <a:solidFill>
                  <a:srgbClr val="002060"/>
                </a:solidFill>
              </a:rPr>
              <a:t> </a:t>
            </a:r>
            <a:r>
              <a:rPr lang="en-US" sz="2400" dirty="0" err="1" smtClean="0">
                <a:solidFill>
                  <a:srgbClr val="002060"/>
                </a:solidFill>
              </a:rPr>
              <a:t>dibandingkan</a:t>
            </a:r>
            <a:r>
              <a:rPr lang="en-US" sz="2400" dirty="0" smtClean="0">
                <a:solidFill>
                  <a:srgbClr val="002060"/>
                </a:solidFill>
              </a:rPr>
              <a:t> 	   	  </a:t>
            </a:r>
            <a:r>
              <a:rPr lang="en-US" sz="2400" dirty="0" err="1" smtClean="0">
                <a:solidFill>
                  <a:srgbClr val="002060"/>
                </a:solidFill>
              </a:rPr>
              <a:t>sepanjang</a:t>
            </a:r>
            <a:r>
              <a:rPr lang="en-US" sz="2400" dirty="0" smtClean="0">
                <a:solidFill>
                  <a:srgbClr val="002060"/>
                </a:solidFill>
              </a:rPr>
              <a:t> </a:t>
            </a:r>
            <a:r>
              <a:rPr lang="en-US" sz="2400" dirty="0" err="1" smtClean="0">
                <a:solidFill>
                  <a:srgbClr val="002060"/>
                </a:solidFill>
              </a:rPr>
              <a:t>periode</a:t>
            </a:r>
            <a:r>
              <a:rPr lang="en-US" sz="2400" dirty="0" smtClean="0">
                <a:solidFill>
                  <a:srgbClr val="002060"/>
                </a:solidFill>
              </a:rPr>
              <a:t> yang </a:t>
            </a:r>
            <a:r>
              <a:rPr lang="en-US" sz="2400" dirty="0" err="1" smtClean="0">
                <a:solidFill>
                  <a:srgbClr val="002060"/>
                </a:solidFill>
              </a:rPr>
              <a:t>disajikan</a:t>
            </a:r>
            <a:endParaRPr lang="en-US" sz="2400" dirty="0" smtClean="0">
              <a:solidFill>
                <a:srgbClr val="002060"/>
              </a:solidFill>
            </a:endParaRPr>
          </a:p>
          <a:p>
            <a:pPr>
              <a:buNone/>
            </a:pPr>
            <a:r>
              <a:rPr lang="en-US" sz="2400" dirty="0" smtClean="0">
                <a:solidFill>
                  <a:srgbClr val="002060"/>
                </a:solidFill>
              </a:rPr>
              <a:t/>
            </a:r>
            <a:br>
              <a:rPr lang="en-US" sz="2400" dirty="0" smtClean="0">
                <a:solidFill>
                  <a:srgbClr val="002060"/>
                </a:solidFill>
              </a:rPr>
            </a:br>
            <a:r>
              <a:rPr lang="en-US" sz="2400" dirty="0" smtClean="0">
                <a:solidFill>
                  <a:srgbClr val="002060"/>
                </a:solidFill>
              </a:rPr>
              <a:t>	• </a:t>
            </a:r>
            <a:r>
              <a:rPr lang="en-US" sz="2400" dirty="0" err="1" smtClean="0">
                <a:solidFill>
                  <a:srgbClr val="002060"/>
                </a:solidFill>
              </a:rPr>
              <a:t>Dapat</a:t>
            </a:r>
            <a:r>
              <a:rPr lang="en-US" sz="2400" dirty="0" smtClean="0">
                <a:solidFill>
                  <a:srgbClr val="002060"/>
                </a:solidFill>
              </a:rPr>
              <a:t> </a:t>
            </a:r>
            <a:r>
              <a:rPr lang="en-US" sz="2400" dirty="0" err="1" smtClean="0">
                <a:solidFill>
                  <a:srgbClr val="002060"/>
                </a:solidFill>
              </a:rPr>
              <a:t>dihasilkan</a:t>
            </a:r>
            <a:r>
              <a:rPr lang="en-US" sz="2400" dirty="0" smtClean="0">
                <a:solidFill>
                  <a:srgbClr val="002060"/>
                </a:solidFill>
              </a:rPr>
              <a:t> </a:t>
            </a:r>
            <a:r>
              <a:rPr lang="en-US" sz="2400" dirty="0" err="1" smtClean="0">
                <a:solidFill>
                  <a:srgbClr val="002060"/>
                </a:solidFill>
              </a:rPr>
              <a:t>dengan</a:t>
            </a:r>
            <a:r>
              <a:rPr lang="en-US" sz="2400" dirty="0" smtClean="0">
                <a:solidFill>
                  <a:srgbClr val="002060"/>
                </a:solidFill>
              </a:rPr>
              <a:t> </a:t>
            </a:r>
            <a:r>
              <a:rPr lang="en-US" sz="2400" dirty="0" err="1" smtClean="0">
                <a:solidFill>
                  <a:srgbClr val="002060"/>
                </a:solidFill>
              </a:rPr>
              <a:t>biaya</a:t>
            </a:r>
            <a:r>
              <a:rPr lang="en-US" sz="2400" dirty="0" smtClean="0">
                <a:solidFill>
                  <a:srgbClr val="002060"/>
                </a:solidFill>
              </a:rPr>
              <a:t> yang </a:t>
            </a:r>
            <a:r>
              <a:rPr lang="en-US" sz="2400" dirty="0" err="1" smtClean="0">
                <a:solidFill>
                  <a:srgbClr val="002060"/>
                </a:solidFill>
              </a:rPr>
              <a:t>tidak</a:t>
            </a:r>
            <a:r>
              <a:rPr lang="en-US" sz="2400" dirty="0" smtClean="0">
                <a:solidFill>
                  <a:srgbClr val="002060"/>
                </a:solidFill>
              </a:rPr>
              <a:t> </a:t>
            </a:r>
            <a:r>
              <a:rPr lang="en-US" sz="2400" dirty="0" err="1" smtClean="0">
                <a:solidFill>
                  <a:srgbClr val="002060"/>
                </a:solidFill>
              </a:rPr>
              <a:t>melebihi</a:t>
            </a:r>
            <a:r>
              <a:rPr lang="en-US" sz="2400" dirty="0" smtClean="0">
                <a:solidFill>
                  <a:srgbClr val="002060"/>
                </a:solidFill>
              </a:rPr>
              <a:t> 	   	   </a:t>
            </a:r>
            <a:r>
              <a:rPr lang="en-US" sz="2400" dirty="0" err="1" smtClean="0">
                <a:solidFill>
                  <a:srgbClr val="002060"/>
                </a:solidFill>
              </a:rPr>
              <a:t>manfaat</a:t>
            </a:r>
            <a:r>
              <a:rPr lang="en-US" sz="2400" dirty="0" smtClean="0">
                <a:solidFill>
                  <a:srgbClr val="002060"/>
                </a:solidFill>
              </a:rPr>
              <a:t> </a:t>
            </a:r>
            <a:r>
              <a:rPr lang="en-US" sz="2400" dirty="0" err="1" smtClean="0">
                <a:solidFill>
                  <a:srgbClr val="002060"/>
                </a:solidFill>
              </a:rPr>
              <a:t>untuk</a:t>
            </a:r>
            <a:r>
              <a:rPr lang="en-US" sz="2400" dirty="0" smtClean="0">
                <a:solidFill>
                  <a:srgbClr val="002060"/>
                </a:solidFill>
              </a:rPr>
              <a:t> </a:t>
            </a:r>
            <a:r>
              <a:rPr lang="en-US" sz="2400" dirty="0" err="1" smtClean="0">
                <a:solidFill>
                  <a:srgbClr val="002060"/>
                </a:solidFill>
              </a:rPr>
              <a:t>para</a:t>
            </a:r>
            <a:r>
              <a:rPr lang="en-US" sz="2400" dirty="0" smtClean="0">
                <a:solidFill>
                  <a:srgbClr val="002060"/>
                </a:solidFill>
              </a:rPr>
              <a:t> </a:t>
            </a:r>
            <a:r>
              <a:rPr lang="en-US" sz="2400" dirty="0" err="1" smtClean="0">
                <a:solidFill>
                  <a:srgbClr val="002060"/>
                </a:solidFill>
              </a:rPr>
              <a:t>pengguna</a:t>
            </a:r>
            <a:endParaRPr lang="en-US" sz="2400" dirty="0" smtClean="0">
              <a:solidFill>
                <a:srgbClr val="002060"/>
              </a:solidFill>
            </a:endParaRPr>
          </a:p>
          <a:p>
            <a:pPr>
              <a:buNone/>
            </a:pPr>
            <a:r>
              <a:rPr lang="en-US" sz="2400" dirty="0" smtClean="0">
                <a:solidFill>
                  <a:srgbClr val="002060"/>
                </a:solidFill>
              </a:rPr>
              <a:t/>
            </a:r>
            <a:br>
              <a:rPr lang="en-US" sz="2400" dirty="0" smtClean="0">
                <a:solidFill>
                  <a:srgbClr val="002060"/>
                </a:solidFill>
              </a:rPr>
            </a:br>
            <a:r>
              <a:rPr lang="en-US" sz="2400" dirty="0" smtClean="0">
                <a:solidFill>
                  <a:srgbClr val="002060"/>
                </a:solidFill>
              </a:rPr>
              <a:t>	• </a:t>
            </a:r>
            <a:r>
              <a:rPr lang="en-US" sz="2400" dirty="0" err="1" smtClean="0">
                <a:solidFill>
                  <a:srgbClr val="002060"/>
                </a:solidFill>
              </a:rPr>
              <a:t>Meningkatkan</a:t>
            </a:r>
            <a:r>
              <a:rPr lang="en-US" sz="2400" dirty="0" smtClean="0">
                <a:solidFill>
                  <a:srgbClr val="002060"/>
                </a:solidFill>
              </a:rPr>
              <a:t> </a:t>
            </a:r>
            <a:r>
              <a:rPr lang="en-US" sz="2400" dirty="0" err="1" smtClean="0">
                <a:solidFill>
                  <a:srgbClr val="002060"/>
                </a:solidFill>
              </a:rPr>
              <a:t>investasi</a:t>
            </a:r>
            <a:r>
              <a:rPr lang="en-US" sz="2400" dirty="0" smtClean="0">
                <a:solidFill>
                  <a:srgbClr val="002060"/>
                </a:solidFill>
              </a:rPr>
              <a:t/>
            </a:r>
            <a:br>
              <a:rPr lang="en-US" sz="2400" dirty="0" smtClean="0">
                <a:solidFill>
                  <a:srgbClr val="002060"/>
                </a:solidFill>
              </a:rPr>
            </a:br>
            <a:endParaRPr lang="en-US" sz="2400" dirty="0">
              <a:solidFill>
                <a:srgbClr val="00206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229600" cy="533400"/>
          </a:xfrm>
        </p:spPr>
        <p:txBody>
          <a:bodyPr>
            <a:normAutofit/>
          </a:bodyPr>
          <a:lstStyle/>
          <a:p>
            <a:r>
              <a:rPr lang="en-US" sz="3200" dirty="0" err="1" smtClean="0"/>
              <a:t>Konvergensi</a:t>
            </a:r>
            <a:r>
              <a:rPr lang="en-US" sz="3200" dirty="0" smtClean="0"/>
              <a:t> IFRS</a:t>
            </a:r>
            <a:endParaRPr lang="en-US" sz="3200" dirty="0"/>
          </a:p>
        </p:txBody>
      </p:sp>
      <p:sp>
        <p:nvSpPr>
          <p:cNvPr id="3" name="Content Placeholder 2"/>
          <p:cNvSpPr>
            <a:spLocks noGrp="1"/>
          </p:cNvSpPr>
          <p:nvPr>
            <p:ph idx="1"/>
          </p:nvPr>
        </p:nvSpPr>
        <p:spPr>
          <a:xfrm>
            <a:off x="457200" y="990600"/>
            <a:ext cx="8229600" cy="5486400"/>
          </a:xfrm>
        </p:spPr>
        <p:txBody>
          <a:bodyPr>
            <a:noAutofit/>
          </a:bodyPr>
          <a:lstStyle/>
          <a:p>
            <a:r>
              <a:rPr lang="en-US" sz="1800" dirty="0" err="1" smtClean="0">
                <a:solidFill>
                  <a:srgbClr val="002060"/>
                </a:solidFill>
              </a:rPr>
              <a:t>Sedangkan</a:t>
            </a:r>
            <a:r>
              <a:rPr lang="en-US" sz="1800" dirty="0" smtClean="0">
                <a:solidFill>
                  <a:srgbClr val="002060"/>
                </a:solidFill>
              </a:rPr>
              <a:t> </a:t>
            </a:r>
            <a:r>
              <a:rPr lang="en-US" sz="1800" dirty="0" err="1" smtClean="0">
                <a:solidFill>
                  <a:srgbClr val="002060"/>
                </a:solidFill>
              </a:rPr>
              <a:t>manfaat</a:t>
            </a:r>
            <a:r>
              <a:rPr lang="en-US" sz="1800" dirty="0" smtClean="0">
                <a:solidFill>
                  <a:srgbClr val="002060"/>
                </a:solidFill>
              </a:rPr>
              <a:t> yang </a:t>
            </a:r>
            <a:r>
              <a:rPr lang="en-US" sz="1800" dirty="0" err="1" smtClean="0">
                <a:solidFill>
                  <a:srgbClr val="002060"/>
                </a:solidFill>
              </a:rPr>
              <a:t>dapat</a:t>
            </a:r>
            <a:r>
              <a:rPr lang="en-US" sz="1800" dirty="0" smtClean="0">
                <a:solidFill>
                  <a:srgbClr val="002060"/>
                </a:solidFill>
              </a:rPr>
              <a:t> </a:t>
            </a:r>
            <a:r>
              <a:rPr lang="en-US" sz="1800" dirty="0" err="1" smtClean="0">
                <a:solidFill>
                  <a:srgbClr val="002060"/>
                </a:solidFill>
              </a:rPr>
              <a:t>diperoleh</a:t>
            </a:r>
            <a:r>
              <a:rPr lang="en-US" sz="1800" dirty="0" smtClean="0">
                <a:solidFill>
                  <a:srgbClr val="002060"/>
                </a:solidFill>
              </a:rPr>
              <a:t> </a:t>
            </a:r>
            <a:r>
              <a:rPr lang="en-US" sz="1800" dirty="0" err="1" smtClean="0">
                <a:solidFill>
                  <a:srgbClr val="002060"/>
                </a:solidFill>
              </a:rPr>
              <a:t>adanya</a:t>
            </a:r>
            <a:r>
              <a:rPr lang="en-US" sz="1800" dirty="0" smtClean="0">
                <a:solidFill>
                  <a:srgbClr val="002060"/>
                </a:solidFill>
              </a:rPr>
              <a:t> </a:t>
            </a:r>
            <a:r>
              <a:rPr lang="en-US" sz="1800" dirty="0" err="1" smtClean="0">
                <a:solidFill>
                  <a:srgbClr val="002060"/>
                </a:solidFill>
              </a:rPr>
              <a:t>suatu</a:t>
            </a:r>
            <a:r>
              <a:rPr lang="en-US" sz="1800" dirty="0" smtClean="0">
                <a:solidFill>
                  <a:srgbClr val="002060"/>
                </a:solidFill>
              </a:rPr>
              <a:t> </a:t>
            </a:r>
            <a:r>
              <a:rPr lang="en-US" sz="1800" dirty="0" err="1" smtClean="0">
                <a:solidFill>
                  <a:srgbClr val="002060"/>
                </a:solidFill>
              </a:rPr>
              <a:t>perubahan</a:t>
            </a:r>
            <a:r>
              <a:rPr lang="en-US" sz="1800" dirty="0" smtClean="0">
                <a:solidFill>
                  <a:srgbClr val="002060"/>
                </a:solidFill>
              </a:rPr>
              <a:t> </a:t>
            </a:r>
            <a:r>
              <a:rPr lang="en-US" sz="1800" dirty="0" err="1" smtClean="0">
                <a:solidFill>
                  <a:srgbClr val="002060"/>
                </a:solidFill>
              </a:rPr>
              <a:t>sistem</a:t>
            </a:r>
            <a:r>
              <a:rPr lang="en-US" sz="1800" dirty="0" smtClean="0">
                <a:solidFill>
                  <a:srgbClr val="002060"/>
                </a:solidFill>
              </a:rPr>
              <a:t> IFRS </a:t>
            </a:r>
            <a:r>
              <a:rPr lang="en-US" sz="1800" dirty="0" err="1" smtClean="0">
                <a:solidFill>
                  <a:srgbClr val="002060"/>
                </a:solidFill>
              </a:rPr>
              <a:t>sebagai</a:t>
            </a:r>
            <a:r>
              <a:rPr lang="en-US" sz="1800" dirty="0" smtClean="0">
                <a:solidFill>
                  <a:srgbClr val="002060"/>
                </a:solidFill>
              </a:rPr>
              <a:t> </a:t>
            </a:r>
            <a:r>
              <a:rPr lang="en-US" sz="1800" dirty="0" err="1" smtClean="0">
                <a:solidFill>
                  <a:srgbClr val="002060"/>
                </a:solidFill>
              </a:rPr>
              <a:t>standar</a:t>
            </a:r>
            <a:r>
              <a:rPr lang="en-US" sz="1800" dirty="0" smtClean="0">
                <a:solidFill>
                  <a:srgbClr val="002060"/>
                </a:solidFill>
              </a:rPr>
              <a:t> global </a:t>
            </a:r>
            <a:r>
              <a:rPr lang="en-US" sz="1800" dirty="0" err="1" smtClean="0">
                <a:solidFill>
                  <a:srgbClr val="002060"/>
                </a:solidFill>
              </a:rPr>
              <a:t>yatitu</a:t>
            </a:r>
            <a:r>
              <a:rPr lang="en-US" sz="1800" dirty="0" smtClean="0">
                <a:solidFill>
                  <a:srgbClr val="002060"/>
                </a:solidFill>
              </a:rPr>
              <a:t> :</a:t>
            </a:r>
          </a:p>
          <a:p>
            <a:pPr>
              <a:buNone/>
            </a:pPr>
            <a:r>
              <a:rPr lang="en-US" sz="1800" dirty="0" smtClean="0">
                <a:solidFill>
                  <a:srgbClr val="002060"/>
                </a:solidFill>
              </a:rPr>
              <a:t>		• </a:t>
            </a:r>
            <a:r>
              <a:rPr lang="en-US" sz="1800" dirty="0" err="1" smtClean="0">
                <a:solidFill>
                  <a:srgbClr val="002060"/>
                </a:solidFill>
              </a:rPr>
              <a:t>Pasar</a:t>
            </a:r>
            <a:r>
              <a:rPr lang="en-US" sz="1800" dirty="0" smtClean="0">
                <a:solidFill>
                  <a:srgbClr val="002060"/>
                </a:solidFill>
              </a:rPr>
              <a:t> modal </a:t>
            </a:r>
            <a:r>
              <a:rPr lang="en-US" sz="1800" dirty="0" err="1" smtClean="0">
                <a:solidFill>
                  <a:srgbClr val="002060"/>
                </a:solidFill>
              </a:rPr>
              <a:t>menjadi</a:t>
            </a:r>
            <a:r>
              <a:rPr lang="en-US" sz="1800" dirty="0" smtClean="0">
                <a:solidFill>
                  <a:srgbClr val="002060"/>
                </a:solidFill>
              </a:rPr>
              <a:t> global </a:t>
            </a:r>
            <a:r>
              <a:rPr lang="en-US" sz="1800" dirty="0" err="1" smtClean="0">
                <a:solidFill>
                  <a:srgbClr val="002060"/>
                </a:solidFill>
              </a:rPr>
              <a:t>dan</a:t>
            </a:r>
            <a:r>
              <a:rPr lang="en-US" sz="1800" dirty="0" smtClean="0">
                <a:solidFill>
                  <a:srgbClr val="002060"/>
                </a:solidFill>
              </a:rPr>
              <a:t> modal </a:t>
            </a:r>
            <a:r>
              <a:rPr lang="en-US" sz="1800" dirty="0" err="1" smtClean="0">
                <a:solidFill>
                  <a:srgbClr val="002060"/>
                </a:solidFill>
              </a:rPr>
              <a:t>investasi</a:t>
            </a:r>
            <a:r>
              <a:rPr lang="en-US" sz="1800" dirty="0" smtClean="0">
                <a:solidFill>
                  <a:srgbClr val="002060"/>
                </a:solidFill>
              </a:rPr>
              <a:t> </a:t>
            </a:r>
            <a:r>
              <a:rPr lang="en-US" sz="1800" dirty="0" err="1" smtClean="0">
                <a:solidFill>
                  <a:srgbClr val="002060"/>
                </a:solidFill>
              </a:rPr>
              <a:t>dapat</a:t>
            </a:r>
            <a:r>
              <a:rPr lang="en-US" sz="1800" dirty="0" smtClean="0">
                <a:solidFill>
                  <a:srgbClr val="002060"/>
                </a:solidFill>
              </a:rPr>
              <a:t> </a:t>
            </a:r>
            <a:r>
              <a:rPr lang="en-US" sz="1800" dirty="0" err="1" smtClean="0">
                <a:solidFill>
                  <a:srgbClr val="002060"/>
                </a:solidFill>
              </a:rPr>
              <a:t>bergerak</a:t>
            </a:r>
            <a:r>
              <a:rPr lang="en-US" sz="1800" dirty="0" smtClean="0">
                <a:solidFill>
                  <a:srgbClr val="002060"/>
                </a:solidFill>
              </a:rPr>
              <a:t> 	  </a:t>
            </a:r>
            <a:r>
              <a:rPr lang="en-US" sz="1800" dirty="0" err="1" smtClean="0">
                <a:solidFill>
                  <a:srgbClr val="002060"/>
                </a:solidFill>
              </a:rPr>
              <a:t>di</a:t>
            </a:r>
            <a:r>
              <a:rPr lang="en-US" sz="1800" dirty="0" smtClean="0">
                <a:solidFill>
                  <a:srgbClr val="002060"/>
                </a:solidFill>
              </a:rPr>
              <a:t>      </a:t>
            </a:r>
            <a:r>
              <a:rPr lang="en-US" sz="1800" dirty="0" err="1" smtClean="0">
                <a:solidFill>
                  <a:srgbClr val="002060"/>
                </a:solidFill>
              </a:rPr>
              <a:t>seluruh</a:t>
            </a:r>
            <a:r>
              <a:rPr lang="en-US" sz="1800" dirty="0" smtClean="0">
                <a:solidFill>
                  <a:srgbClr val="002060"/>
                </a:solidFill>
              </a:rPr>
              <a:t> </a:t>
            </a:r>
            <a:r>
              <a:rPr lang="en-US" sz="1800" dirty="0" err="1" smtClean="0">
                <a:solidFill>
                  <a:srgbClr val="002060"/>
                </a:solidFill>
              </a:rPr>
              <a:t>dunia</a:t>
            </a:r>
            <a:r>
              <a:rPr lang="en-US" sz="1800" dirty="0" smtClean="0">
                <a:solidFill>
                  <a:srgbClr val="002060"/>
                </a:solidFill>
              </a:rPr>
              <a:t> </a:t>
            </a:r>
            <a:r>
              <a:rPr lang="en-US" sz="1800" dirty="0" err="1" smtClean="0">
                <a:solidFill>
                  <a:srgbClr val="002060"/>
                </a:solidFill>
              </a:rPr>
              <a:t>tanpa</a:t>
            </a:r>
            <a:r>
              <a:rPr lang="en-US" sz="1800" dirty="0" smtClean="0">
                <a:solidFill>
                  <a:srgbClr val="002060"/>
                </a:solidFill>
              </a:rPr>
              <a:t> </a:t>
            </a:r>
            <a:r>
              <a:rPr lang="en-US" sz="1800" dirty="0" err="1" smtClean="0">
                <a:solidFill>
                  <a:srgbClr val="002060"/>
                </a:solidFill>
              </a:rPr>
              <a:t>hambatan</a:t>
            </a:r>
            <a:r>
              <a:rPr lang="en-US" sz="1800" dirty="0" smtClean="0">
                <a:solidFill>
                  <a:srgbClr val="002060"/>
                </a:solidFill>
              </a:rPr>
              <a:t> </a:t>
            </a:r>
            <a:r>
              <a:rPr lang="en-US" sz="1800" dirty="0" err="1" smtClean="0">
                <a:solidFill>
                  <a:srgbClr val="002060"/>
                </a:solidFill>
              </a:rPr>
              <a:t>berarti</a:t>
            </a:r>
            <a:r>
              <a:rPr lang="en-US" sz="1800" dirty="0" smtClean="0">
                <a:solidFill>
                  <a:srgbClr val="002060"/>
                </a:solidFill>
              </a:rPr>
              <a:t>. </a:t>
            </a:r>
            <a:r>
              <a:rPr lang="en-US" sz="1800" dirty="0" err="1" smtClean="0">
                <a:solidFill>
                  <a:srgbClr val="002060"/>
                </a:solidFill>
              </a:rPr>
              <a:t>Stadart</a:t>
            </a:r>
            <a:r>
              <a:rPr lang="en-US" sz="1800" dirty="0" smtClean="0">
                <a:solidFill>
                  <a:srgbClr val="002060"/>
                </a:solidFill>
              </a:rPr>
              <a:t> </a:t>
            </a:r>
            <a:r>
              <a:rPr lang="en-US" sz="1800" dirty="0" err="1" smtClean="0">
                <a:solidFill>
                  <a:srgbClr val="002060"/>
                </a:solidFill>
              </a:rPr>
              <a:t>pelaporan</a:t>
            </a:r>
            <a:r>
              <a:rPr lang="en-US" sz="1800" dirty="0" smtClean="0">
                <a:solidFill>
                  <a:srgbClr val="002060"/>
                </a:solidFill>
              </a:rPr>
              <a:t> 	  	  </a:t>
            </a:r>
            <a:r>
              <a:rPr lang="en-US" sz="1800" dirty="0" err="1" smtClean="0">
                <a:solidFill>
                  <a:srgbClr val="002060"/>
                </a:solidFill>
              </a:rPr>
              <a:t>keuangan</a:t>
            </a:r>
            <a:r>
              <a:rPr lang="en-US" sz="1800" dirty="0" smtClean="0">
                <a:solidFill>
                  <a:srgbClr val="002060"/>
                </a:solidFill>
              </a:rPr>
              <a:t> </a:t>
            </a:r>
            <a:r>
              <a:rPr lang="en-US" sz="1800" dirty="0" err="1" smtClean="0">
                <a:solidFill>
                  <a:srgbClr val="002060"/>
                </a:solidFill>
              </a:rPr>
              <a:t>berkualitas</a:t>
            </a:r>
            <a:r>
              <a:rPr lang="en-US" sz="1800" dirty="0" smtClean="0">
                <a:solidFill>
                  <a:srgbClr val="002060"/>
                </a:solidFill>
              </a:rPr>
              <a:t> </a:t>
            </a:r>
            <a:r>
              <a:rPr lang="en-US" sz="1800" dirty="0" err="1" smtClean="0">
                <a:solidFill>
                  <a:srgbClr val="002060"/>
                </a:solidFill>
              </a:rPr>
              <a:t>tinggi</a:t>
            </a:r>
            <a:r>
              <a:rPr lang="en-US" sz="1800" dirty="0" smtClean="0">
                <a:solidFill>
                  <a:srgbClr val="002060"/>
                </a:solidFill>
              </a:rPr>
              <a:t> yang </a:t>
            </a:r>
            <a:r>
              <a:rPr lang="en-US" sz="1800" dirty="0" err="1" smtClean="0">
                <a:solidFill>
                  <a:srgbClr val="002060"/>
                </a:solidFill>
              </a:rPr>
              <a:t>digunakan</a:t>
            </a:r>
            <a:r>
              <a:rPr lang="en-US" sz="1800" dirty="0" smtClean="0">
                <a:solidFill>
                  <a:srgbClr val="002060"/>
                </a:solidFill>
              </a:rPr>
              <a:t> </a:t>
            </a:r>
            <a:r>
              <a:rPr lang="en-US" sz="1800" dirty="0" err="1" smtClean="0">
                <a:solidFill>
                  <a:srgbClr val="002060"/>
                </a:solidFill>
              </a:rPr>
              <a:t>secara</a:t>
            </a:r>
            <a:r>
              <a:rPr lang="en-US" sz="1800" dirty="0" smtClean="0">
                <a:solidFill>
                  <a:srgbClr val="002060"/>
                </a:solidFill>
              </a:rPr>
              <a:t> </a:t>
            </a:r>
            <a:r>
              <a:rPr lang="en-US" sz="1800" dirty="0" err="1" smtClean="0">
                <a:solidFill>
                  <a:srgbClr val="002060"/>
                </a:solidFill>
              </a:rPr>
              <a:t>konsisten</a:t>
            </a:r>
            <a:r>
              <a:rPr lang="en-US" sz="1800" dirty="0" smtClean="0">
                <a:solidFill>
                  <a:srgbClr val="002060"/>
                </a:solidFill>
              </a:rPr>
              <a:t> </a:t>
            </a:r>
            <a:r>
              <a:rPr lang="en-US" sz="1800" dirty="0" err="1" smtClean="0">
                <a:solidFill>
                  <a:srgbClr val="002060"/>
                </a:solidFill>
              </a:rPr>
              <a:t>di</a:t>
            </a:r>
            <a:r>
              <a:rPr lang="en-US" sz="1800" dirty="0" smtClean="0">
                <a:solidFill>
                  <a:srgbClr val="002060"/>
                </a:solidFill>
              </a:rPr>
              <a:t> 	  </a:t>
            </a:r>
            <a:r>
              <a:rPr lang="en-US" sz="1800" dirty="0" err="1" smtClean="0">
                <a:solidFill>
                  <a:srgbClr val="002060"/>
                </a:solidFill>
              </a:rPr>
              <a:t>seluruh</a:t>
            </a:r>
            <a:r>
              <a:rPr lang="en-US" sz="1800" dirty="0" smtClean="0">
                <a:solidFill>
                  <a:srgbClr val="002060"/>
                </a:solidFill>
              </a:rPr>
              <a:t> </a:t>
            </a:r>
            <a:r>
              <a:rPr lang="en-US" sz="1800" dirty="0" err="1" smtClean="0">
                <a:solidFill>
                  <a:srgbClr val="002060"/>
                </a:solidFill>
              </a:rPr>
              <a:t>dunia</a:t>
            </a:r>
            <a:r>
              <a:rPr lang="en-US" sz="1800" dirty="0" smtClean="0">
                <a:solidFill>
                  <a:srgbClr val="002060"/>
                </a:solidFill>
              </a:rPr>
              <a:t> </a:t>
            </a:r>
            <a:r>
              <a:rPr lang="en-US" sz="1800" dirty="0" err="1" smtClean="0">
                <a:solidFill>
                  <a:srgbClr val="002060"/>
                </a:solidFill>
              </a:rPr>
              <a:t>akan</a:t>
            </a:r>
            <a:r>
              <a:rPr lang="en-US" sz="1800" dirty="0" smtClean="0">
                <a:solidFill>
                  <a:srgbClr val="002060"/>
                </a:solidFill>
              </a:rPr>
              <a:t> </a:t>
            </a:r>
            <a:r>
              <a:rPr lang="en-US" sz="1800" dirty="0" err="1" smtClean="0">
                <a:solidFill>
                  <a:srgbClr val="002060"/>
                </a:solidFill>
              </a:rPr>
              <a:t>memperbaiki</a:t>
            </a:r>
            <a:r>
              <a:rPr lang="en-US" sz="1800" dirty="0" smtClean="0">
                <a:solidFill>
                  <a:srgbClr val="002060"/>
                </a:solidFill>
              </a:rPr>
              <a:t> </a:t>
            </a:r>
            <a:r>
              <a:rPr lang="en-US" sz="1800" dirty="0" err="1" smtClean="0">
                <a:solidFill>
                  <a:srgbClr val="002060"/>
                </a:solidFill>
              </a:rPr>
              <a:t>efisiensi</a:t>
            </a:r>
            <a:r>
              <a:rPr lang="en-US" sz="1800" dirty="0" smtClean="0">
                <a:solidFill>
                  <a:srgbClr val="002060"/>
                </a:solidFill>
              </a:rPr>
              <a:t> </a:t>
            </a:r>
            <a:r>
              <a:rPr lang="en-US" sz="1800" dirty="0" err="1" smtClean="0">
                <a:solidFill>
                  <a:srgbClr val="002060"/>
                </a:solidFill>
              </a:rPr>
              <a:t>alokasi</a:t>
            </a:r>
            <a:r>
              <a:rPr lang="en-US" sz="1800" dirty="0" smtClean="0">
                <a:solidFill>
                  <a:srgbClr val="002060"/>
                </a:solidFill>
              </a:rPr>
              <a:t> </a:t>
            </a:r>
            <a:r>
              <a:rPr lang="en-US" sz="1800" dirty="0" err="1" smtClean="0">
                <a:solidFill>
                  <a:srgbClr val="002060"/>
                </a:solidFill>
              </a:rPr>
              <a:t>lokal</a:t>
            </a:r>
            <a:r>
              <a:rPr lang="en-US" sz="1800" dirty="0" smtClean="0">
                <a:solidFill>
                  <a:srgbClr val="002060"/>
                </a:solidFill>
              </a:rPr>
              <a:t/>
            </a:r>
            <a:br>
              <a:rPr lang="en-US" sz="1800" dirty="0" smtClean="0">
                <a:solidFill>
                  <a:srgbClr val="002060"/>
                </a:solidFill>
              </a:rPr>
            </a:br>
            <a:r>
              <a:rPr lang="en-US" sz="1800" dirty="0" smtClean="0">
                <a:solidFill>
                  <a:srgbClr val="002060"/>
                </a:solidFill>
              </a:rPr>
              <a:t>	• Investor </a:t>
            </a:r>
            <a:r>
              <a:rPr lang="en-US" sz="1800" dirty="0" err="1" smtClean="0">
                <a:solidFill>
                  <a:srgbClr val="002060"/>
                </a:solidFill>
              </a:rPr>
              <a:t>dapat</a:t>
            </a:r>
            <a:r>
              <a:rPr lang="en-US" sz="1800" dirty="0" smtClean="0">
                <a:solidFill>
                  <a:srgbClr val="002060"/>
                </a:solidFill>
              </a:rPr>
              <a:t> </a:t>
            </a:r>
            <a:r>
              <a:rPr lang="en-US" sz="1800" dirty="0" err="1" smtClean="0">
                <a:solidFill>
                  <a:srgbClr val="002060"/>
                </a:solidFill>
              </a:rPr>
              <a:t>membuat</a:t>
            </a:r>
            <a:r>
              <a:rPr lang="en-US" sz="1800" dirty="0" smtClean="0">
                <a:solidFill>
                  <a:srgbClr val="002060"/>
                </a:solidFill>
              </a:rPr>
              <a:t> </a:t>
            </a:r>
            <a:r>
              <a:rPr lang="en-US" sz="1800" dirty="0" err="1" smtClean="0">
                <a:solidFill>
                  <a:srgbClr val="002060"/>
                </a:solidFill>
              </a:rPr>
              <a:t>keputusan</a:t>
            </a:r>
            <a:r>
              <a:rPr lang="en-US" sz="1800" dirty="0" smtClean="0">
                <a:solidFill>
                  <a:srgbClr val="002060"/>
                </a:solidFill>
              </a:rPr>
              <a:t> yang </a:t>
            </a:r>
            <a:r>
              <a:rPr lang="en-US" sz="1800" dirty="0" err="1" smtClean="0">
                <a:solidFill>
                  <a:srgbClr val="002060"/>
                </a:solidFill>
              </a:rPr>
              <a:t>lebih</a:t>
            </a:r>
            <a:r>
              <a:rPr lang="en-US" sz="1800" dirty="0" smtClean="0">
                <a:solidFill>
                  <a:srgbClr val="002060"/>
                </a:solidFill>
              </a:rPr>
              <a:t> </a:t>
            </a:r>
            <a:r>
              <a:rPr lang="en-US" sz="1800" dirty="0" err="1" smtClean="0">
                <a:solidFill>
                  <a:srgbClr val="002060"/>
                </a:solidFill>
              </a:rPr>
              <a:t>baik</a:t>
            </a:r>
            <a:r>
              <a:rPr lang="en-US" sz="1800" dirty="0" smtClean="0">
                <a:solidFill>
                  <a:srgbClr val="002060"/>
                </a:solidFill>
              </a:rPr>
              <a:t/>
            </a:r>
            <a:br>
              <a:rPr lang="en-US" sz="1800" dirty="0" smtClean="0">
                <a:solidFill>
                  <a:srgbClr val="002060"/>
                </a:solidFill>
              </a:rPr>
            </a:br>
            <a:r>
              <a:rPr lang="en-US" sz="1800" dirty="0" smtClean="0">
                <a:solidFill>
                  <a:srgbClr val="002060"/>
                </a:solidFill>
              </a:rPr>
              <a:t>	• Perusahaan-</a:t>
            </a:r>
            <a:r>
              <a:rPr lang="en-US" sz="1800" dirty="0" err="1" smtClean="0">
                <a:solidFill>
                  <a:srgbClr val="002060"/>
                </a:solidFill>
              </a:rPr>
              <a:t>perusahaan</a:t>
            </a:r>
            <a:r>
              <a:rPr lang="en-US" sz="1800" dirty="0" smtClean="0">
                <a:solidFill>
                  <a:srgbClr val="002060"/>
                </a:solidFill>
              </a:rPr>
              <a:t> </a:t>
            </a:r>
            <a:r>
              <a:rPr lang="en-US" sz="1800" dirty="0" err="1" smtClean="0">
                <a:solidFill>
                  <a:srgbClr val="002060"/>
                </a:solidFill>
              </a:rPr>
              <a:t>dapat</a:t>
            </a:r>
            <a:r>
              <a:rPr lang="en-US" sz="1800" dirty="0" smtClean="0">
                <a:solidFill>
                  <a:srgbClr val="002060"/>
                </a:solidFill>
              </a:rPr>
              <a:t> </a:t>
            </a:r>
            <a:r>
              <a:rPr lang="en-US" sz="1800" dirty="0" err="1" smtClean="0">
                <a:solidFill>
                  <a:srgbClr val="002060"/>
                </a:solidFill>
              </a:rPr>
              <a:t>memperbaiki</a:t>
            </a:r>
            <a:r>
              <a:rPr lang="en-US" sz="1800" dirty="0" smtClean="0">
                <a:solidFill>
                  <a:srgbClr val="002060"/>
                </a:solidFill>
              </a:rPr>
              <a:t> </a:t>
            </a:r>
            <a:r>
              <a:rPr lang="en-US" sz="1800" dirty="0" err="1" smtClean="0">
                <a:solidFill>
                  <a:srgbClr val="002060"/>
                </a:solidFill>
              </a:rPr>
              <a:t>proses</a:t>
            </a:r>
            <a:r>
              <a:rPr lang="en-US" sz="1800" dirty="0" smtClean="0">
                <a:solidFill>
                  <a:srgbClr val="002060"/>
                </a:solidFill>
              </a:rPr>
              <a:t> </a:t>
            </a:r>
            <a:r>
              <a:rPr lang="en-US" sz="1800" dirty="0" err="1" smtClean="0">
                <a:solidFill>
                  <a:srgbClr val="002060"/>
                </a:solidFill>
              </a:rPr>
              <a:t>pengambilan</a:t>
            </a:r>
            <a:r>
              <a:rPr lang="en-US" sz="1800" dirty="0" smtClean="0">
                <a:solidFill>
                  <a:srgbClr val="002060"/>
                </a:solidFill>
              </a:rPr>
              <a:t> 	  </a:t>
            </a:r>
            <a:r>
              <a:rPr lang="en-US" sz="1800" dirty="0" err="1" smtClean="0">
                <a:solidFill>
                  <a:srgbClr val="002060"/>
                </a:solidFill>
              </a:rPr>
              <a:t>keputusan</a:t>
            </a:r>
            <a:r>
              <a:rPr lang="en-US" sz="1800" dirty="0" smtClean="0">
                <a:solidFill>
                  <a:srgbClr val="002060"/>
                </a:solidFill>
              </a:rPr>
              <a:t> </a:t>
            </a:r>
            <a:r>
              <a:rPr lang="en-US" sz="1800" dirty="0" err="1" smtClean="0">
                <a:solidFill>
                  <a:srgbClr val="002060"/>
                </a:solidFill>
              </a:rPr>
              <a:t>mengenai</a:t>
            </a:r>
            <a:r>
              <a:rPr lang="en-US" sz="1800" dirty="0" smtClean="0">
                <a:solidFill>
                  <a:srgbClr val="002060"/>
                </a:solidFill>
              </a:rPr>
              <a:t> merger </a:t>
            </a:r>
            <a:r>
              <a:rPr lang="en-US" sz="1800" dirty="0" err="1" smtClean="0">
                <a:solidFill>
                  <a:srgbClr val="002060"/>
                </a:solidFill>
              </a:rPr>
              <a:t>dan</a:t>
            </a:r>
            <a:r>
              <a:rPr lang="en-US" sz="1800" dirty="0" smtClean="0">
                <a:solidFill>
                  <a:srgbClr val="002060"/>
                </a:solidFill>
              </a:rPr>
              <a:t> </a:t>
            </a:r>
            <a:r>
              <a:rPr lang="en-US" sz="1800" dirty="0" err="1" smtClean="0">
                <a:solidFill>
                  <a:srgbClr val="002060"/>
                </a:solidFill>
              </a:rPr>
              <a:t>akuisisi</a:t>
            </a:r>
            <a:r>
              <a:rPr lang="en-US" sz="1800" dirty="0" smtClean="0">
                <a:solidFill>
                  <a:srgbClr val="002060"/>
                </a:solidFill>
              </a:rPr>
              <a:t/>
            </a:r>
            <a:br>
              <a:rPr lang="en-US" sz="1800" dirty="0" smtClean="0">
                <a:solidFill>
                  <a:srgbClr val="002060"/>
                </a:solidFill>
              </a:rPr>
            </a:br>
            <a:r>
              <a:rPr lang="en-US" sz="1800" dirty="0" smtClean="0">
                <a:solidFill>
                  <a:srgbClr val="002060"/>
                </a:solidFill>
              </a:rPr>
              <a:t>	• </a:t>
            </a:r>
            <a:r>
              <a:rPr lang="en-US" sz="1800" dirty="0" err="1" smtClean="0">
                <a:solidFill>
                  <a:srgbClr val="002060"/>
                </a:solidFill>
              </a:rPr>
              <a:t>Gagasan</a:t>
            </a:r>
            <a:r>
              <a:rPr lang="en-US" sz="1800" dirty="0" smtClean="0">
                <a:solidFill>
                  <a:srgbClr val="002060"/>
                </a:solidFill>
              </a:rPr>
              <a:t> </a:t>
            </a:r>
            <a:r>
              <a:rPr lang="en-US" sz="1800" dirty="0" err="1" smtClean="0">
                <a:solidFill>
                  <a:srgbClr val="002060"/>
                </a:solidFill>
              </a:rPr>
              <a:t>terbaik</a:t>
            </a:r>
            <a:r>
              <a:rPr lang="en-US" sz="1800" dirty="0" smtClean="0">
                <a:solidFill>
                  <a:srgbClr val="002060"/>
                </a:solidFill>
              </a:rPr>
              <a:t> yang </a:t>
            </a:r>
            <a:r>
              <a:rPr lang="en-US" sz="1800" dirty="0" err="1" smtClean="0">
                <a:solidFill>
                  <a:srgbClr val="002060"/>
                </a:solidFill>
              </a:rPr>
              <a:t>timbul</a:t>
            </a:r>
            <a:r>
              <a:rPr lang="en-US" sz="1800" dirty="0" smtClean="0">
                <a:solidFill>
                  <a:srgbClr val="002060"/>
                </a:solidFill>
              </a:rPr>
              <a:t> </a:t>
            </a:r>
            <a:r>
              <a:rPr lang="en-US" sz="1800" dirty="0" err="1" smtClean="0">
                <a:solidFill>
                  <a:srgbClr val="002060"/>
                </a:solidFill>
              </a:rPr>
              <a:t>dari</a:t>
            </a:r>
            <a:r>
              <a:rPr lang="en-US" sz="1800" dirty="0" smtClean="0">
                <a:solidFill>
                  <a:srgbClr val="002060"/>
                </a:solidFill>
              </a:rPr>
              <a:t> </a:t>
            </a:r>
            <a:r>
              <a:rPr lang="en-US" sz="1800" dirty="0" err="1" smtClean="0">
                <a:solidFill>
                  <a:srgbClr val="002060"/>
                </a:solidFill>
              </a:rPr>
              <a:t>aktivitas</a:t>
            </a:r>
            <a:r>
              <a:rPr lang="en-US" sz="1800" dirty="0" smtClean="0">
                <a:solidFill>
                  <a:srgbClr val="002060"/>
                </a:solidFill>
              </a:rPr>
              <a:t> </a:t>
            </a:r>
            <a:r>
              <a:rPr lang="en-US" sz="1800" dirty="0" err="1" smtClean="0">
                <a:solidFill>
                  <a:srgbClr val="002060"/>
                </a:solidFill>
              </a:rPr>
              <a:t>pembuatan</a:t>
            </a:r>
            <a:r>
              <a:rPr lang="en-US" sz="1800" dirty="0" smtClean="0">
                <a:solidFill>
                  <a:srgbClr val="002060"/>
                </a:solidFill>
              </a:rPr>
              <a:t> standard 	  </a:t>
            </a:r>
            <a:r>
              <a:rPr lang="en-US" sz="1800" dirty="0" err="1" smtClean="0">
                <a:solidFill>
                  <a:srgbClr val="002060"/>
                </a:solidFill>
              </a:rPr>
              <a:t>dapat</a:t>
            </a:r>
            <a:r>
              <a:rPr lang="en-US" sz="1800" dirty="0" smtClean="0">
                <a:solidFill>
                  <a:srgbClr val="002060"/>
                </a:solidFill>
              </a:rPr>
              <a:t> </a:t>
            </a:r>
            <a:r>
              <a:rPr lang="en-US" sz="1800" dirty="0" err="1" smtClean="0">
                <a:solidFill>
                  <a:srgbClr val="002060"/>
                </a:solidFill>
              </a:rPr>
              <a:t>disebarkan</a:t>
            </a:r>
            <a:r>
              <a:rPr lang="en-US" sz="1800" dirty="0" smtClean="0">
                <a:solidFill>
                  <a:srgbClr val="002060"/>
                </a:solidFill>
              </a:rPr>
              <a:t> </a:t>
            </a:r>
            <a:r>
              <a:rPr lang="en-US" sz="1800" dirty="0" err="1" smtClean="0">
                <a:solidFill>
                  <a:srgbClr val="002060"/>
                </a:solidFill>
              </a:rPr>
              <a:t>dalam</a:t>
            </a:r>
            <a:r>
              <a:rPr lang="en-US" sz="1800" dirty="0" smtClean="0">
                <a:solidFill>
                  <a:srgbClr val="002060"/>
                </a:solidFill>
              </a:rPr>
              <a:t> </a:t>
            </a:r>
            <a:r>
              <a:rPr lang="en-US" sz="1800" dirty="0" err="1" smtClean="0">
                <a:solidFill>
                  <a:srgbClr val="002060"/>
                </a:solidFill>
              </a:rPr>
              <a:t>mengembangkan</a:t>
            </a:r>
            <a:r>
              <a:rPr lang="en-US" sz="1800" dirty="0" smtClean="0">
                <a:solidFill>
                  <a:srgbClr val="002060"/>
                </a:solidFill>
              </a:rPr>
              <a:t> standard global yang 	  	  </a:t>
            </a:r>
            <a:r>
              <a:rPr lang="en-US" sz="1800" dirty="0" err="1" smtClean="0">
                <a:solidFill>
                  <a:srgbClr val="002060"/>
                </a:solidFill>
              </a:rPr>
              <a:t>berkualitas</a:t>
            </a:r>
            <a:r>
              <a:rPr lang="en-US" sz="1800" dirty="0" smtClean="0">
                <a:solidFill>
                  <a:srgbClr val="002060"/>
                </a:solidFill>
              </a:rPr>
              <a:t> </a:t>
            </a:r>
            <a:r>
              <a:rPr lang="en-US" sz="1800" dirty="0" err="1" smtClean="0">
                <a:solidFill>
                  <a:srgbClr val="002060"/>
                </a:solidFill>
              </a:rPr>
              <a:t>tertinggi</a:t>
            </a:r>
            <a:r>
              <a:rPr lang="en-US" sz="1800" dirty="0" smtClean="0">
                <a:solidFill>
                  <a:srgbClr val="002060"/>
                </a:solidFill>
              </a:rPr>
              <a:t>.</a:t>
            </a:r>
          </a:p>
          <a:p>
            <a:pPr>
              <a:buNone/>
            </a:pPr>
            <a:r>
              <a:rPr lang="en-US" sz="1800" dirty="0" smtClean="0">
                <a:solidFill>
                  <a:srgbClr val="002060"/>
                </a:solidFill>
              </a:rPr>
              <a:t/>
            </a:r>
            <a:br>
              <a:rPr lang="en-US" sz="1800" dirty="0" smtClean="0">
                <a:solidFill>
                  <a:srgbClr val="002060"/>
                </a:solidFill>
              </a:rPr>
            </a:br>
            <a:r>
              <a:rPr lang="en-US" sz="1800" dirty="0" err="1" smtClean="0">
                <a:solidFill>
                  <a:srgbClr val="002060"/>
                </a:solidFill>
              </a:rPr>
              <a:t>Demikian</a:t>
            </a:r>
            <a:r>
              <a:rPr lang="en-US" sz="1800" dirty="0" smtClean="0">
                <a:solidFill>
                  <a:srgbClr val="002060"/>
                </a:solidFill>
              </a:rPr>
              <a:t> </a:t>
            </a:r>
            <a:r>
              <a:rPr lang="en-US" sz="1800" dirty="0" err="1" smtClean="0">
                <a:solidFill>
                  <a:srgbClr val="002060"/>
                </a:solidFill>
              </a:rPr>
              <a:t>peran</a:t>
            </a:r>
            <a:r>
              <a:rPr lang="en-US" sz="1800" dirty="0" smtClean="0">
                <a:solidFill>
                  <a:srgbClr val="002060"/>
                </a:solidFill>
              </a:rPr>
              <a:t> regulator </a:t>
            </a:r>
            <a:r>
              <a:rPr lang="en-US" sz="1800" dirty="0" err="1" smtClean="0">
                <a:solidFill>
                  <a:srgbClr val="002060"/>
                </a:solidFill>
              </a:rPr>
              <a:t>dalam</a:t>
            </a:r>
            <a:r>
              <a:rPr lang="en-US" sz="1800" dirty="0" smtClean="0">
                <a:solidFill>
                  <a:srgbClr val="002060"/>
                </a:solidFill>
              </a:rPr>
              <a:t> </a:t>
            </a:r>
            <a:r>
              <a:rPr lang="en-US" sz="1800" dirty="0" err="1" smtClean="0">
                <a:solidFill>
                  <a:srgbClr val="002060"/>
                </a:solidFill>
              </a:rPr>
              <a:t>mensosialisasikan</a:t>
            </a:r>
            <a:r>
              <a:rPr lang="en-US" sz="1800" dirty="0" smtClean="0">
                <a:solidFill>
                  <a:srgbClr val="002060"/>
                </a:solidFill>
              </a:rPr>
              <a:t> </a:t>
            </a:r>
            <a:r>
              <a:rPr lang="en-US" sz="1800" dirty="0" err="1" smtClean="0">
                <a:solidFill>
                  <a:srgbClr val="002060"/>
                </a:solidFill>
              </a:rPr>
              <a:t>betapa</a:t>
            </a:r>
            <a:r>
              <a:rPr lang="en-US" sz="1800" dirty="0" smtClean="0">
                <a:solidFill>
                  <a:srgbClr val="002060"/>
                </a:solidFill>
              </a:rPr>
              <a:t> </a:t>
            </a:r>
            <a:r>
              <a:rPr lang="en-US" sz="1800" dirty="0" err="1" smtClean="0">
                <a:solidFill>
                  <a:srgbClr val="002060"/>
                </a:solidFill>
              </a:rPr>
              <a:t>besar</a:t>
            </a:r>
            <a:r>
              <a:rPr lang="en-US" sz="1800" dirty="0" smtClean="0">
                <a:solidFill>
                  <a:srgbClr val="002060"/>
                </a:solidFill>
              </a:rPr>
              <a:t> </a:t>
            </a:r>
            <a:r>
              <a:rPr lang="en-US" sz="1800" dirty="0" err="1" smtClean="0">
                <a:solidFill>
                  <a:srgbClr val="002060"/>
                </a:solidFill>
              </a:rPr>
              <a:t>tujuan</a:t>
            </a:r>
            <a:r>
              <a:rPr lang="en-US" sz="1800" dirty="0" smtClean="0">
                <a:solidFill>
                  <a:srgbClr val="002060"/>
                </a:solidFill>
              </a:rPr>
              <a:t> </a:t>
            </a:r>
            <a:r>
              <a:rPr lang="en-US" sz="1800" dirty="0" err="1" smtClean="0">
                <a:solidFill>
                  <a:srgbClr val="002060"/>
                </a:solidFill>
              </a:rPr>
              <a:t>dan</a:t>
            </a:r>
            <a:r>
              <a:rPr lang="en-US" sz="1800" dirty="0" smtClean="0">
                <a:solidFill>
                  <a:srgbClr val="002060"/>
                </a:solidFill>
              </a:rPr>
              <a:t> </a:t>
            </a:r>
            <a:r>
              <a:rPr lang="en-US" sz="1800" dirty="0" err="1" smtClean="0">
                <a:solidFill>
                  <a:srgbClr val="002060"/>
                </a:solidFill>
              </a:rPr>
              <a:t>manfaat</a:t>
            </a:r>
            <a:r>
              <a:rPr lang="en-US" sz="1800" dirty="0" smtClean="0">
                <a:solidFill>
                  <a:srgbClr val="002060"/>
                </a:solidFill>
              </a:rPr>
              <a:t> yang </a:t>
            </a:r>
            <a:r>
              <a:rPr lang="en-US" sz="1800" dirty="0" err="1" smtClean="0">
                <a:solidFill>
                  <a:srgbClr val="002060"/>
                </a:solidFill>
              </a:rPr>
              <a:t>diperoleh</a:t>
            </a:r>
            <a:r>
              <a:rPr lang="en-US" sz="1800" dirty="0" smtClean="0">
                <a:solidFill>
                  <a:srgbClr val="002060"/>
                </a:solidFill>
              </a:rPr>
              <a:t> </a:t>
            </a:r>
            <a:r>
              <a:rPr lang="en-US" sz="1800" dirty="0" err="1" smtClean="0">
                <a:solidFill>
                  <a:srgbClr val="002060"/>
                </a:solidFill>
              </a:rPr>
              <a:t>menuju</a:t>
            </a:r>
            <a:r>
              <a:rPr lang="en-US" sz="1800" dirty="0" smtClean="0">
                <a:solidFill>
                  <a:srgbClr val="002060"/>
                </a:solidFill>
              </a:rPr>
              <a:t> </a:t>
            </a:r>
            <a:r>
              <a:rPr lang="en-US" sz="1800" dirty="0" err="1" smtClean="0">
                <a:solidFill>
                  <a:srgbClr val="002060"/>
                </a:solidFill>
              </a:rPr>
              <a:t>ke</a:t>
            </a:r>
            <a:r>
              <a:rPr lang="en-US" sz="1800" dirty="0" smtClean="0">
                <a:solidFill>
                  <a:srgbClr val="002060"/>
                </a:solidFill>
              </a:rPr>
              <a:t> IFRS . "Perusahaan </a:t>
            </a:r>
            <a:r>
              <a:rPr lang="en-US" sz="1800" dirty="0" err="1" smtClean="0">
                <a:solidFill>
                  <a:srgbClr val="002060"/>
                </a:solidFill>
              </a:rPr>
              <a:t>juga</a:t>
            </a:r>
            <a:r>
              <a:rPr lang="en-US" sz="1800" dirty="0" smtClean="0">
                <a:solidFill>
                  <a:srgbClr val="002060"/>
                </a:solidFill>
              </a:rPr>
              <a:t> </a:t>
            </a:r>
            <a:r>
              <a:rPr lang="en-US" sz="1800" dirty="0" err="1" smtClean="0">
                <a:solidFill>
                  <a:srgbClr val="002060"/>
                </a:solidFill>
              </a:rPr>
              <a:t>akan</a:t>
            </a:r>
            <a:r>
              <a:rPr lang="en-US" sz="1800" dirty="0" smtClean="0">
                <a:solidFill>
                  <a:srgbClr val="002060"/>
                </a:solidFill>
              </a:rPr>
              <a:t> </a:t>
            </a:r>
            <a:r>
              <a:rPr lang="en-US" sz="1800" dirty="0" err="1" smtClean="0">
                <a:solidFill>
                  <a:srgbClr val="002060"/>
                </a:solidFill>
              </a:rPr>
              <a:t>menikmati</a:t>
            </a:r>
            <a:r>
              <a:rPr lang="en-US" sz="1800" dirty="0" smtClean="0">
                <a:solidFill>
                  <a:srgbClr val="002060"/>
                </a:solidFill>
              </a:rPr>
              <a:t> </a:t>
            </a:r>
            <a:r>
              <a:rPr lang="en-US" sz="1800" dirty="0" err="1" smtClean="0">
                <a:solidFill>
                  <a:srgbClr val="002060"/>
                </a:solidFill>
              </a:rPr>
              <a:t>biaya</a:t>
            </a:r>
            <a:r>
              <a:rPr lang="en-US" sz="1800" dirty="0" smtClean="0">
                <a:solidFill>
                  <a:srgbClr val="002060"/>
                </a:solidFill>
              </a:rPr>
              <a:t> modal yang </a:t>
            </a:r>
            <a:r>
              <a:rPr lang="en-US" sz="1800" dirty="0" err="1" smtClean="0">
                <a:solidFill>
                  <a:srgbClr val="002060"/>
                </a:solidFill>
              </a:rPr>
              <a:t>lebih</a:t>
            </a:r>
            <a:r>
              <a:rPr lang="en-US" sz="1800" dirty="0" smtClean="0">
                <a:solidFill>
                  <a:srgbClr val="002060"/>
                </a:solidFill>
              </a:rPr>
              <a:t> </a:t>
            </a:r>
            <a:r>
              <a:rPr lang="en-US" sz="1800" dirty="0" err="1" smtClean="0">
                <a:solidFill>
                  <a:srgbClr val="002060"/>
                </a:solidFill>
              </a:rPr>
              <a:t>rendah</a:t>
            </a:r>
            <a:r>
              <a:rPr lang="en-US" sz="1800" dirty="0" smtClean="0">
                <a:solidFill>
                  <a:srgbClr val="002060"/>
                </a:solidFill>
              </a:rPr>
              <a:t>, </a:t>
            </a:r>
            <a:r>
              <a:rPr lang="en-US" sz="1800" dirty="0" err="1" smtClean="0">
                <a:solidFill>
                  <a:srgbClr val="002060"/>
                </a:solidFill>
              </a:rPr>
              <a:t>konsolidasi</a:t>
            </a:r>
            <a:r>
              <a:rPr lang="en-US" sz="1800" dirty="0" smtClean="0">
                <a:solidFill>
                  <a:srgbClr val="002060"/>
                </a:solidFill>
              </a:rPr>
              <a:t> yang </a:t>
            </a:r>
            <a:r>
              <a:rPr lang="en-US" sz="1800" dirty="0" err="1" smtClean="0">
                <a:solidFill>
                  <a:srgbClr val="002060"/>
                </a:solidFill>
              </a:rPr>
              <a:t>lebih</a:t>
            </a:r>
            <a:r>
              <a:rPr lang="en-US" sz="1800" dirty="0" smtClean="0">
                <a:solidFill>
                  <a:srgbClr val="002060"/>
                </a:solidFill>
              </a:rPr>
              <a:t> </a:t>
            </a:r>
            <a:r>
              <a:rPr lang="en-US" sz="1800" dirty="0" err="1" smtClean="0">
                <a:solidFill>
                  <a:srgbClr val="002060"/>
                </a:solidFill>
              </a:rPr>
              <a:t>mudah</a:t>
            </a:r>
            <a:r>
              <a:rPr lang="en-US" sz="1800" dirty="0" smtClean="0">
                <a:solidFill>
                  <a:srgbClr val="002060"/>
                </a:solidFill>
              </a:rPr>
              <a:t>, </a:t>
            </a:r>
            <a:r>
              <a:rPr lang="en-US" sz="1800" dirty="0" err="1" smtClean="0">
                <a:solidFill>
                  <a:srgbClr val="002060"/>
                </a:solidFill>
              </a:rPr>
              <a:t>dan</a:t>
            </a:r>
            <a:r>
              <a:rPr lang="en-US" sz="1800" dirty="0" smtClean="0">
                <a:solidFill>
                  <a:srgbClr val="002060"/>
                </a:solidFill>
              </a:rPr>
              <a:t> </a:t>
            </a:r>
            <a:r>
              <a:rPr lang="en-US" sz="1800" dirty="0" err="1" smtClean="0">
                <a:solidFill>
                  <a:srgbClr val="002060"/>
                </a:solidFill>
              </a:rPr>
              <a:t>sistem</a:t>
            </a:r>
            <a:r>
              <a:rPr lang="en-US" sz="1800" dirty="0" smtClean="0">
                <a:solidFill>
                  <a:srgbClr val="002060"/>
                </a:solidFill>
              </a:rPr>
              <a:t> </a:t>
            </a:r>
            <a:r>
              <a:rPr lang="en-US" sz="1800" dirty="0" err="1" smtClean="0">
                <a:solidFill>
                  <a:srgbClr val="002060"/>
                </a:solidFill>
              </a:rPr>
              <a:t>teknologi</a:t>
            </a:r>
            <a:r>
              <a:rPr lang="en-US" sz="1800" dirty="0" smtClean="0">
                <a:solidFill>
                  <a:srgbClr val="002060"/>
                </a:solidFill>
              </a:rPr>
              <a:t> </a:t>
            </a:r>
            <a:r>
              <a:rPr lang="en-US" sz="1800" dirty="0" err="1" smtClean="0">
                <a:solidFill>
                  <a:srgbClr val="002060"/>
                </a:solidFill>
              </a:rPr>
              <a:t>informasi</a:t>
            </a:r>
            <a:r>
              <a:rPr lang="en-US" sz="1800" dirty="0" smtClean="0">
                <a:solidFill>
                  <a:srgbClr val="002060"/>
                </a:solidFill>
              </a:rPr>
              <a:t> yang </a:t>
            </a:r>
            <a:r>
              <a:rPr lang="en-US" sz="1800" dirty="0" err="1" smtClean="0">
                <a:solidFill>
                  <a:srgbClr val="002060"/>
                </a:solidFill>
              </a:rPr>
              <a:t>terpadu</a:t>
            </a:r>
            <a:r>
              <a:rPr lang="en-US" sz="1800" dirty="0" smtClean="0">
                <a:solidFill>
                  <a:srgbClr val="002060"/>
                </a:solidFill>
              </a:rPr>
              <a:t>," </a:t>
            </a:r>
            <a:r>
              <a:rPr lang="en-US" sz="1800" dirty="0" err="1" smtClean="0">
                <a:solidFill>
                  <a:srgbClr val="002060"/>
                </a:solidFill>
              </a:rPr>
              <a:t>kata</a:t>
            </a:r>
            <a:r>
              <a:rPr lang="en-US" sz="1800" dirty="0" smtClean="0">
                <a:solidFill>
                  <a:srgbClr val="002060"/>
                </a:solidFill>
              </a:rPr>
              <a:t> Patrick Finnegan, </a:t>
            </a:r>
            <a:r>
              <a:rPr lang="en-US" sz="1800" dirty="0" err="1" smtClean="0">
                <a:solidFill>
                  <a:srgbClr val="002060"/>
                </a:solidFill>
              </a:rPr>
              <a:t>anggota</a:t>
            </a:r>
            <a:r>
              <a:rPr lang="en-US" sz="1800" dirty="0" smtClean="0">
                <a:solidFill>
                  <a:srgbClr val="002060"/>
                </a:solidFill>
              </a:rPr>
              <a:t> </a:t>
            </a:r>
            <a:r>
              <a:rPr lang="en-US" sz="1800" dirty="0" err="1" smtClean="0">
                <a:solidFill>
                  <a:srgbClr val="002060"/>
                </a:solidFill>
              </a:rPr>
              <a:t>Dewan</a:t>
            </a:r>
            <a:r>
              <a:rPr lang="en-US" sz="1800" dirty="0" smtClean="0">
                <a:solidFill>
                  <a:srgbClr val="002060"/>
                </a:solidFill>
              </a:rPr>
              <a:t> </a:t>
            </a:r>
            <a:r>
              <a:rPr lang="en-US" sz="1800" dirty="0" err="1" smtClean="0">
                <a:solidFill>
                  <a:srgbClr val="002060"/>
                </a:solidFill>
              </a:rPr>
              <a:t>Standar</a:t>
            </a:r>
            <a:r>
              <a:rPr lang="en-US" sz="1800" dirty="0" smtClean="0">
                <a:solidFill>
                  <a:srgbClr val="002060"/>
                </a:solidFill>
              </a:rPr>
              <a:t> </a:t>
            </a:r>
            <a:r>
              <a:rPr lang="en-US" sz="1800" dirty="0" err="1" smtClean="0">
                <a:solidFill>
                  <a:srgbClr val="002060"/>
                </a:solidFill>
              </a:rPr>
              <a:t>Akuntansi</a:t>
            </a:r>
            <a:r>
              <a:rPr lang="en-US" sz="1800" dirty="0" smtClean="0">
                <a:solidFill>
                  <a:srgbClr val="002060"/>
                </a:solidFill>
              </a:rPr>
              <a:t> International (International Accounting Standards Board/IASB), </a:t>
            </a:r>
            <a:r>
              <a:rPr lang="en-US" sz="1800" dirty="0" err="1" smtClean="0">
                <a:solidFill>
                  <a:srgbClr val="002060"/>
                </a:solidFill>
              </a:rPr>
              <a:t>dalam</a:t>
            </a:r>
            <a:r>
              <a:rPr lang="en-US" sz="1800" dirty="0" smtClean="0">
                <a:solidFill>
                  <a:srgbClr val="002060"/>
                </a:solidFill>
              </a:rPr>
              <a:t> Seminar </a:t>
            </a:r>
            <a:r>
              <a:rPr lang="en-US" sz="1800" dirty="0" err="1" smtClean="0">
                <a:solidFill>
                  <a:srgbClr val="002060"/>
                </a:solidFill>
              </a:rPr>
              <a:t>Nasional</a:t>
            </a:r>
            <a:r>
              <a:rPr lang="en-US" sz="1800" dirty="0" smtClean="0">
                <a:solidFill>
                  <a:srgbClr val="002060"/>
                </a:solidFill>
              </a:rPr>
              <a:t> IFRS </a:t>
            </a:r>
            <a:r>
              <a:rPr lang="en-US" sz="1800" dirty="0" err="1" smtClean="0">
                <a:solidFill>
                  <a:srgbClr val="002060"/>
                </a:solidFill>
              </a:rPr>
              <a:t>di</a:t>
            </a:r>
            <a:r>
              <a:rPr lang="en-US" sz="1800" dirty="0" smtClean="0">
                <a:solidFill>
                  <a:srgbClr val="002060"/>
                </a:solidFill>
              </a:rPr>
              <a:t> Jakarta. </a:t>
            </a:r>
          </a:p>
          <a:p>
            <a:endParaRPr lang="en-US" sz="1800" dirty="0">
              <a:solidFill>
                <a:srgbClr val="00206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743712"/>
          </a:xfrm>
        </p:spPr>
        <p:txBody>
          <a:bodyPr>
            <a:normAutofit/>
          </a:bodyPr>
          <a:lstStyle/>
          <a:p>
            <a:r>
              <a:rPr lang="en-US" sz="2800" dirty="0" err="1" smtClean="0"/>
              <a:t>Perlunya</a:t>
            </a:r>
            <a:r>
              <a:rPr lang="en-US" sz="2800" dirty="0" smtClean="0"/>
              <a:t> </a:t>
            </a:r>
            <a:r>
              <a:rPr lang="en-US" sz="2800" dirty="0" err="1" smtClean="0"/>
              <a:t>Harmonisasi</a:t>
            </a:r>
            <a:r>
              <a:rPr lang="en-US" sz="2800" dirty="0" smtClean="0"/>
              <a:t> </a:t>
            </a:r>
            <a:r>
              <a:rPr lang="en-US" sz="2800" dirty="0" err="1" smtClean="0"/>
              <a:t>Standar</a:t>
            </a:r>
            <a:r>
              <a:rPr lang="en-US" sz="2800" dirty="0" smtClean="0"/>
              <a:t> </a:t>
            </a:r>
            <a:r>
              <a:rPr lang="en-US" sz="2800" dirty="0" err="1" smtClean="0"/>
              <a:t>Akuntansi</a:t>
            </a:r>
            <a:r>
              <a:rPr lang="en-US" sz="2800" dirty="0" smtClean="0"/>
              <a:t> Indonesia</a:t>
            </a:r>
            <a:endParaRPr lang="en-US" sz="3200" dirty="0"/>
          </a:p>
        </p:txBody>
      </p:sp>
      <p:sp>
        <p:nvSpPr>
          <p:cNvPr id="3" name="Content Placeholder 2"/>
          <p:cNvSpPr>
            <a:spLocks noGrp="1"/>
          </p:cNvSpPr>
          <p:nvPr>
            <p:ph idx="1"/>
          </p:nvPr>
        </p:nvSpPr>
        <p:spPr>
          <a:xfrm>
            <a:off x="457200" y="1371600"/>
            <a:ext cx="8229600" cy="4953000"/>
          </a:xfrm>
        </p:spPr>
        <p:txBody>
          <a:bodyPr>
            <a:normAutofit fontScale="70000" lnSpcReduction="20000"/>
          </a:bodyPr>
          <a:lstStyle/>
          <a:p>
            <a:r>
              <a:rPr lang="en-US" dirty="0" smtClean="0">
                <a:solidFill>
                  <a:srgbClr val="002060"/>
                </a:solidFill>
              </a:rPr>
              <a:t>Indonesia </a:t>
            </a:r>
            <a:r>
              <a:rPr lang="en-US" dirty="0" err="1" smtClean="0">
                <a:solidFill>
                  <a:srgbClr val="002060"/>
                </a:solidFill>
              </a:rPr>
              <a:t>perlu</a:t>
            </a:r>
            <a:r>
              <a:rPr lang="en-US" dirty="0" smtClean="0">
                <a:solidFill>
                  <a:srgbClr val="002060"/>
                </a:solidFill>
              </a:rPr>
              <a:t> </a:t>
            </a:r>
            <a:r>
              <a:rPr lang="en-US" dirty="0" err="1" smtClean="0">
                <a:solidFill>
                  <a:srgbClr val="002060"/>
                </a:solidFill>
              </a:rPr>
              <a:t>mengadopsi</a:t>
            </a:r>
            <a:r>
              <a:rPr lang="en-US" dirty="0" smtClean="0">
                <a:solidFill>
                  <a:srgbClr val="002060"/>
                </a:solidFill>
              </a:rPr>
              <a:t> </a:t>
            </a:r>
            <a:r>
              <a:rPr lang="en-US" dirty="0" err="1" smtClean="0">
                <a:solidFill>
                  <a:srgbClr val="002060"/>
                </a:solidFill>
              </a:rPr>
              <a:t>standar</a:t>
            </a:r>
            <a:r>
              <a:rPr lang="en-US" dirty="0" smtClean="0">
                <a:solidFill>
                  <a:srgbClr val="002060"/>
                </a:solidFill>
              </a:rPr>
              <a:t> </a:t>
            </a:r>
            <a:r>
              <a:rPr lang="en-US" dirty="0" err="1" smtClean="0">
                <a:solidFill>
                  <a:srgbClr val="002060"/>
                </a:solidFill>
              </a:rPr>
              <a:t>akuntansi</a:t>
            </a:r>
            <a:r>
              <a:rPr lang="en-US" dirty="0" smtClean="0">
                <a:solidFill>
                  <a:srgbClr val="002060"/>
                </a:solidFill>
              </a:rPr>
              <a:t> international </a:t>
            </a:r>
            <a:r>
              <a:rPr lang="en-US" dirty="0" err="1" smtClean="0">
                <a:solidFill>
                  <a:srgbClr val="002060"/>
                </a:solidFill>
              </a:rPr>
              <a:t>untuk</a:t>
            </a:r>
            <a:r>
              <a:rPr lang="en-US" dirty="0" smtClean="0">
                <a:solidFill>
                  <a:srgbClr val="002060"/>
                </a:solidFill>
              </a:rPr>
              <a:t> </a:t>
            </a:r>
            <a:r>
              <a:rPr lang="en-US" dirty="0" err="1" smtClean="0">
                <a:solidFill>
                  <a:srgbClr val="002060"/>
                </a:solidFill>
              </a:rPr>
              <a:t>memudahkan</a:t>
            </a:r>
            <a:r>
              <a:rPr lang="en-US" dirty="0" smtClean="0">
                <a:solidFill>
                  <a:srgbClr val="002060"/>
                </a:solidFill>
              </a:rPr>
              <a:t> </a:t>
            </a:r>
            <a:r>
              <a:rPr lang="en-US" dirty="0" err="1" smtClean="0">
                <a:solidFill>
                  <a:srgbClr val="002060"/>
                </a:solidFill>
              </a:rPr>
              <a:t>perusahaan</a:t>
            </a:r>
            <a:r>
              <a:rPr lang="en-US" dirty="0" smtClean="0">
                <a:solidFill>
                  <a:srgbClr val="002060"/>
                </a:solidFill>
              </a:rPr>
              <a:t> </a:t>
            </a:r>
            <a:r>
              <a:rPr lang="en-US" dirty="0" err="1" smtClean="0">
                <a:solidFill>
                  <a:srgbClr val="002060"/>
                </a:solidFill>
              </a:rPr>
              <a:t>asing</a:t>
            </a:r>
            <a:r>
              <a:rPr lang="en-US" dirty="0" smtClean="0">
                <a:solidFill>
                  <a:srgbClr val="002060"/>
                </a:solidFill>
              </a:rPr>
              <a:t> yang </a:t>
            </a:r>
            <a:r>
              <a:rPr lang="en-US" dirty="0" err="1" smtClean="0">
                <a:solidFill>
                  <a:srgbClr val="002060"/>
                </a:solidFill>
              </a:rPr>
              <a:t>akan</a:t>
            </a:r>
            <a:r>
              <a:rPr lang="en-US" dirty="0" smtClean="0">
                <a:solidFill>
                  <a:srgbClr val="002060"/>
                </a:solidFill>
              </a:rPr>
              <a:t> </a:t>
            </a:r>
            <a:r>
              <a:rPr lang="en-US" dirty="0" err="1" smtClean="0">
                <a:solidFill>
                  <a:srgbClr val="002060"/>
                </a:solidFill>
              </a:rPr>
              <a:t>menjual</a:t>
            </a:r>
            <a:r>
              <a:rPr lang="en-US" dirty="0" smtClean="0">
                <a:solidFill>
                  <a:srgbClr val="002060"/>
                </a:solidFill>
              </a:rPr>
              <a:t> </a:t>
            </a:r>
            <a:r>
              <a:rPr lang="en-US" dirty="0" err="1" smtClean="0">
                <a:solidFill>
                  <a:srgbClr val="002060"/>
                </a:solidFill>
              </a:rPr>
              <a:t>saham</a:t>
            </a:r>
            <a:r>
              <a:rPr lang="en-US" dirty="0" smtClean="0">
                <a:solidFill>
                  <a:srgbClr val="002060"/>
                </a:solidFill>
              </a:rPr>
              <a:t> </a:t>
            </a:r>
            <a:r>
              <a:rPr lang="en-US" dirty="0" err="1" smtClean="0">
                <a:solidFill>
                  <a:srgbClr val="002060"/>
                </a:solidFill>
              </a:rPr>
              <a:t>dinegara</a:t>
            </a:r>
            <a:r>
              <a:rPr lang="en-US" dirty="0" smtClean="0">
                <a:solidFill>
                  <a:srgbClr val="002060"/>
                </a:solidFill>
              </a:rPr>
              <a:t> </a:t>
            </a:r>
            <a:r>
              <a:rPr lang="en-US" dirty="0" err="1" smtClean="0">
                <a:solidFill>
                  <a:srgbClr val="002060"/>
                </a:solidFill>
              </a:rPr>
              <a:t>ini</a:t>
            </a:r>
            <a:r>
              <a:rPr lang="en-US" dirty="0" smtClean="0">
                <a:solidFill>
                  <a:srgbClr val="002060"/>
                </a:solidFill>
              </a:rPr>
              <a:t> </a:t>
            </a:r>
            <a:r>
              <a:rPr lang="en-US" dirty="0" err="1" smtClean="0">
                <a:solidFill>
                  <a:srgbClr val="002060"/>
                </a:solidFill>
              </a:rPr>
              <a:t>atau</a:t>
            </a:r>
            <a:r>
              <a:rPr lang="en-US" dirty="0" smtClean="0">
                <a:solidFill>
                  <a:srgbClr val="002060"/>
                </a:solidFill>
              </a:rPr>
              <a:t> </a:t>
            </a:r>
            <a:r>
              <a:rPr lang="en-US" dirty="0" err="1" smtClean="0">
                <a:solidFill>
                  <a:srgbClr val="002060"/>
                </a:solidFill>
              </a:rPr>
              <a:t>sebaliknya</a:t>
            </a:r>
            <a:r>
              <a:rPr lang="en-US" dirty="0" smtClean="0">
                <a:solidFill>
                  <a:srgbClr val="002060"/>
                </a:solidFill>
              </a:rPr>
              <a:t>. </a:t>
            </a:r>
          </a:p>
          <a:p>
            <a:endParaRPr lang="en-US" dirty="0" smtClean="0">
              <a:solidFill>
                <a:srgbClr val="002060"/>
              </a:solidFill>
            </a:endParaRPr>
          </a:p>
          <a:p>
            <a:r>
              <a:rPr lang="en-US" dirty="0" err="1" smtClean="0">
                <a:solidFill>
                  <a:srgbClr val="002060"/>
                </a:solidFill>
              </a:rPr>
              <a:t>Namun</a:t>
            </a:r>
            <a:r>
              <a:rPr lang="en-US" dirty="0" smtClean="0">
                <a:solidFill>
                  <a:srgbClr val="002060"/>
                </a:solidFill>
              </a:rPr>
              <a:t> </a:t>
            </a:r>
            <a:r>
              <a:rPr lang="en-US" dirty="0" err="1" smtClean="0">
                <a:solidFill>
                  <a:srgbClr val="002060"/>
                </a:solidFill>
              </a:rPr>
              <a:t>demikian</a:t>
            </a:r>
            <a:r>
              <a:rPr lang="en-US" dirty="0" smtClean="0">
                <a:solidFill>
                  <a:srgbClr val="002060"/>
                </a:solidFill>
              </a:rPr>
              <a:t> </a:t>
            </a:r>
            <a:r>
              <a:rPr lang="en-US" dirty="0" err="1" smtClean="0">
                <a:solidFill>
                  <a:srgbClr val="002060"/>
                </a:solidFill>
              </a:rPr>
              <a:t>untuk</a:t>
            </a:r>
            <a:r>
              <a:rPr lang="en-US" dirty="0" smtClean="0">
                <a:solidFill>
                  <a:srgbClr val="002060"/>
                </a:solidFill>
              </a:rPr>
              <a:t> </a:t>
            </a:r>
            <a:r>
              <a:rPr lang="en-US" dirty="0" err="1" smtClean="0">
                <a:solidFill>
                  <a:srgbClr val="002060"/>
                </a:solidFill>
              </a:rPr>
              <a:t>mengadopsi</a:t>
            </a:r>
            <a:r>
              <a:rPr lang="en-US" dirty="0" smtClean="0">
                <a:solidFill>
                  <a:srgbClr val="002060"/>
                </a:solidFill>
              </a:rPr>
              <a:t> </a:t>
            </a:r>
            <a:r>
              <a:rPr lang="en-US" dirty="0" err="1" smtClean="0">
                <a:solidFill>
                  <a:srgbClr val="002060"/>
                </a:solidFill>
              </a:rPr>
              <a:t>standar</a:t>
            </a:r>
            <a:r>
              <a:rPr lang="en-US" dirty="0" smtClean="0">
                <a:solidFill>
                  <a:srgbClr val="002060"/>
                </a:solidFill>
              </a:rPr>
              <a:t> international </a:t>
            </a:r>
            <a:r>
              <a:rPr lang="en-US" dirty="0" err="1" smtClean="0">
                <a:solidFill>
                  <a:srgbClr val="002060"/>
                </a:solidFill>
              </a:rPr>
              <a:t>itu</a:t>
            </a:r>
            <a:r>
              <a:rPr lang="en-US" dirty="0" smtClean="0">
                <a:solidFill>
                  <a:srgbClr val="002060"/>
                </a:solidFill>
              </a:rPr>
              <a:t> </a:t>
            </a:r>
            <a:r>
              <a:rPr lang="en-US" dirty="0" err="1" smtClean="0">
                <a:solidFill>
                  <a:srgbClr val="002060"/>
                </a:solidFill>
              </a:rPr>
              <a:t>bukan</a:t>
            </a:r>
            <a:r>
              <a:rPr lang="en-US" dirty="0" smtClean="0">
                <a:solidFill>
                  <a:srgbClr val="002060"/>
                </a:solidFill>
              </a:rPr>
              <a:t> </a:t>
            </a:r>
            <a:r>
              <a:rPr lang="en-US" dirty="0" err="1" smtClean="0">
                <a:solidFill>
                  <a:srgbClr val="002060"/>
                </a:solidFill>
              </a:rPr>
              <a:t>perkara</a:t>
            </a:r>
            <a:r>
              <a:rPr lang="en-US" dirty="0" smtClean="0">
                <a:solidFill>
                  <a:srgbClr val="002060"/>
                </a:solidFill>
              </a:rPr>
              <a:t> </a:t>
            </a:r>
            <a:r>
              <a:rPr lang="en-US" dirty="0" err="1" smtClean="0">
                <a:solidFill>
                  <a:srgbClr val="002060"/>
                </a:solidFill>
              </a:rPr>
              <a:t>mudah</a:t>
            </a:r>
            <a:r>
              <a:rPr lang="en-US" dirty="0" smtClean="0">
                <a:solidFill>
                  <a:srgbClr val="002060"/>
                </a:solidFill>
              </a:rPr>
              <a:t> </a:t>
            </a:r>
            <a:r>
              <a:rPr lang="en-US" dirty="0" err="1" smtClean="0">
                <a:solidFill>
                  <a:srgbClr val="002060"/>
                </a:solidFill>
              </a:rPr>
              <a:t>karena</a:t>
            </a:r>
            <a:r>
              <a:rPr lang="en-US" dirty="0" smtClean="0">
                <a:solidFill>
                  <a:srgbClr val="002060"/>
                </a:solidFill>
              </a:rPr>
              <a:t> </a:t>
            </a:r>
            <a:r>
              <a:rPr lang="en-US" dirty="0" err="1" smtClean="0">
                <a:solidFill>
                  <a:srgbClr val="002060"/>
                </a:solidFill>
              </a:rPr>
              <a:t>memerlukan</a:t>
            </a:r>
            <a:r>
              <a:rPr lang="en-US" dirty="0" smtClean="0">
                <a:solidFill>
                  <a:srgbClr val="002060"/>
                </a:solidFill>
              </a:rPr>
              <a:t> </a:t>
            </a:r>
            <a:r>
              <a:rPr lang="en-US" dirty="0" err="1" smtClean="0">
                <a:solidFill>
                  <a:srgbClr val="002060"/>
                </a:solidFill>
              </a:rPr>
              <a:t>pemahaman</a:t>
            </a:r>
            <a:r>
              <a:rPr lang="en-US" dirty="0" smtClean="0">
                <a:solidFill>
                  <a:srgbClr val="002060"/>
                </a:solidFill>
              </a:rPr>
              <a:t> </a:t>
            </a:r>
            <a:r>
              <a:rPr lang="en-US" dirty="0" err="1" smtClean="0">
                <a:solidFill>
                  <a:srgbClr val="002060"/>
                </a:solidFill>
              </a:rPr>
              <a:t>dan</a:t>
            </a:r>
            <a:r>
              <a:rPr lang="en-US" dirty="0" smtClean="0">
                <a:solidFill>
                  <a:srgbClr val="002060"/>
                </a:solidFill>
              </a:rPr>
              <a:t> </a:t>
            </a:r>
            <a:r>
              <a:rPr lang="en-US" dirty="0" err="1" smtClean="0">
                <a:solidFill>
                  <a:srgbClr val="002060"/>
                </a:solidFill>
              </a:rPr>
              <a:t>biaya</a:t>
            </a:r>
            <a:r>
              <a:rPr lang="en-US" dirty="0" smtClean="0">
                <a:solidFill>
                  <a:srgbClr val="002060"/>
                </a:solidFill>
              </a:rPr>
              <a:t> </a:t>
            </a:r>
            <a:r>
              <a:rPr lang="en-US" dirty="0" err="1" smtClean="0">
                <a:solidFill>
                  <a:srgbClr val="002060"/>
                </a:solidFill>
              </a:rPr>
              <a:t>sosialisasi</a:t>
            </a:r>
            <a:r>
              <a:rPr lang="en-US" dirty="0" smtClean="0">
                <a:solidFill>
                  <a:srgbClr val="002060"/>
                </a:solidFill>
              </a:rPr>
              <a:t> yang </a:t>
            </a:r>
            <a:r>
              <a:rPr lang="en-US" dirty="0" err="1" smtClean="0">
                <a:solidFill>
                  <a:srgbClr val="002060"/>
                </a:solidFill>
              </a:rPr>
              <a:t>mahal</a:t>
            </a:r>
            <a:r>
              <a:rPr lang="en-US" dirty="0" smtClean="0">
                <a:solidFill>
                  <a:srgbClr val="002060"/>
                </a:solidFill>
              </a:rPr>
              <a:t>. Indonesia </a:t>
            </a:r>
            <a:r>
              <a:rPr lang="en-US" dirty="0" err="1" smtClean="0">
                <a:solidFill>
                  <a:srgbClr val="002060"/>
                </a:solidFill>
              </a:rPr>
              <a:t>sudah</a:t>
            </a:r>
            <a:r>
              <a:rPr lang="en-US" dirty="0" smtClean="0">
                <a:solidFill>
                  <a:srgbClr val="002060"/>
                </a:solidFill>
              </a:rPr>
              <a:t> </a:t>
            </a:r>
            <a:r>
              <a:rPr lang="en-US" dirty="0" err="1" smtClean="0">
                <a:solidFill>
                  <a:srgbClr val="002060"/>
                </a:solidFill>
              </a:rPr>
              <a:t>melakukannya</a:t>
            </a:r>
            <a:r>
              <a:rPr lang="en-US" dirty="0" smtClean="0">
                <a:solidFill>
                  <a:srgbClr val="002060"/>
                </a:solidFill>
              </a:rPr>
              <a:t> </a:t>
            </a:r>
            <a:r>
              <a:rPr lang="en-US" dirty="0" err="1" smtClean="0">
                <a:solidFill>
                  <a:srgbClr val="002060"/>
                </a:solidFill>
              </a:rPr>
              <a:t>namun</a:t>
            </a:r>
            <a:r>
              <a:rPr lang="en-US" dirty="0" smtClean="0">
                <a:solidFill>
                  <a:srgbClr val="002060"/>
                </a:solidFill>
              </a:rPr>
              <a:t> </a:t>
            </a:r>
            <a:r>
              <a:rPr lang="en-US" dirty="0" err="1" smtClean="0">
                <a:solidFill>
                  <a:srgbClr val="002060"/>
                </a:solidFill>
              </a:rPr>
              <a:t>sifatnya</a:t>
            </a:r>
            <a:r>
              <a:rPr lang="en-US" dirty="0" smtClean="0">
                <a:solidFill>
                  <a:srgbClr val="002060"/>
                </a:solidFill>
              </a:rPr>
              <a:t> </a:t>
            </a:r>
            <a:r>
              <a:rPr lang="en-US" dirty="0" err="1" smtClean="0">
                <a:solidFill>
                  <a:srgbClr val="002060"/>
                </a:solidFill>
              </a:rPr>
              <a:t>baru</a:t>
            </a:r>
            <a:r>
              <a:rPr lang="en-US" dirty="0" smtClean="0">
                <a:solidFill>
                  <a:srgbClr val="002060"/>
                </a:solidFill>
              </a:rPr>
              <a:t> </a:t>
            </a:r>
            <a:r>
              <a:rPr lang="en-US" dirty="0" err="1" smtClean="0">
                <a:solidFill>
                  <a:srgbClr val="002060"/>
                </a:solidFill>
              </a:rPr>
              <a:t>harmonisasi</a:t>
            </a:r>
            <a:r>
              <a:rPr lang="en-US" dirty="0" smtClean="0">
                <a:solidFill>
                  <a:srgbClr val="002060"/>
                </a:solidFill>
              </a:rPr>
              <a:t> </a:t>
            </a:r>
            <a:r>
              <a:rPr lang="en-US" dirty="0" err="1" smtClean="0">
                <a:solidFill>
                  <a:srgbClr val="002060"/>
                </a:solidFill>
              </a:rPr>
              <a:t>dan</a:t>
            </a:r>
            <a:r>
              <a:rPr lang="en-US" dirty="0" smtClean="0">
                <a:solidFill>
                  <a:srgbClr val="002060"/>
                </a:solidFill>
              </a:rPr>
              <a:t> </a:t>
            </a:r>
            <a:r>
              <a:rPr lang="en-US" dirty="0" err="1" smtClean="0">
                <a:solidFill>
                  <a:srgbClr val="002060"/>
                </a:solidFill>
              </a:rPr>
              <a:t>selanjutnya</a:t>
            </a:r>
            <a:r>
              <a:rPr lang="en-US" dirty="0" smtClean="0">
                <a:solidFill>
                  <a:srgbClr val="002060"/>
                </a:solidFill>
              </a:rPr>
              <a:t> </a:t>
            </a:r>
            <a:r>
              <a:rPr lang="en-US" dirty="0" err="1" smtClean="0">
                <a:solidFill>
                  <a:srgbClr val="002060"/>
                </a:solidFill>
              </a:rPr>
              <a:t>akan</a:t>
            </a:r>
            <a:r>
              <a:rPr lang="en-US" dirty="0" smtClean="0">
                <a:solidFill>
                  <a:srgbClr val="002060"/>
                </a:solidFill>
              </a:rPr>
              <a:t> </a:t>
            </a:r>
            <a:r>
              <a:rPr lang="en-US" dirty="0" err="1" smtClean="0">
                <a:solidFill>
                  <a:srgbClr val="002060"/>
                </a:solidFill>
              </a:rPr>
              <a:t>dilakukan</a:t>
            </a:r>
            <a:r>
              <a:rPr lang="en-US" dirty="0" smtClean="0">
                <a:solidFill>
                  <a:srgbClr val="002060"/>
                </a:solidFill>
              </a:rPr>
              <a:t> full adoption </a:t>
            </a:r>
            <a:r>
              <a:rPr lang="en-US" dirty="0" err="1" smtClean="0">
                <a:solidFill>
                  <a:srgbClr val="002060"/>
                </a:solidFill>
              </a:rPr>
              <a:t>atas</a:t>
            </a:r>
            <a:r>
              <a:rPr lang="en-US" dirty="0" smtClean="0">
                <a:solidFill>
                  <a:srgbClr val="002060"/>
                </a:solidFill>
              </a:rPr>
              <a:t> </a:t>
            </a:r>
            <a:r>
              <a:rPr lang="en-US" dirty="0" err="1" smtClean="0">
                <a:solidFill>
                  <a:srgbClr val="002060"/>
                </a:solidFill>
              </a:rPr>
              <a:t>standar</a:t>
            </a:r>
            <a:r>
              <a:rPr lang="en-US" dirty="0" smtClean="0">
                <a:solidFill>
                  <a:srgbClr val="002060"/>
                </a:solidFill>
              </a:rPr>
              <a:t> </a:t>
            </a:r>
            <a:r>
              <a:rPr lang="en-US" dirty="0" err="1" smtClean="0">
                <a:solidFill>
                  <a:srgbClr val="002060"/>
                </a:solidFill>
              </a:rPr>
              <a:t>inetrnasional</a:t>
            </a:r>
            <a:r>
              <a:rPr lang="en-US" dirty="0" smtClean="0">
                <a:solidFill>
                  <a:srgbClr val="002060"/>
                </a:solidFill>
              </a:rPr>
              <a:t> </a:t>
            </a:r>
            <a:r>
              <a:rPr lang="en-US" dirty="0" err="1" smtClean="0">
                <a:solidFill>
                  <a:srgbClr val="002060"/>
                </a:solidFill>
              </a:rPr>
              <a:t>tersebut</a:t>
            </a:r>
            <a:r>
              <a:rPr lang="en-US" dirty="0" smtClean="0">
                <a:solidFill>
                  <a:srgbClr val="002060"/>
                </a:solidFill>
              </a:rPr>
              <a:t>. </a:t>
            </a:r>
          </a:p>
          <a:p>
            <a:endParaRPr lang="en-US" dirty="0" smtClean="0">
              <a:solidFill>
                <a:srgbClr val="002060"/>
              </a:solidFill>
            </a:endParaRPr>
          </a:p>
          <a:p>
            <a:r>
              <a:rPr lang="en-US" dirty="0" err="1" smtClean="0">
                <a:solidFill>
                  <a:srgbClr val="002060"/>
                </a:solidFill>
              </a:rPr>
              <a:t>Adopsi</a:t>
            </a:r>
            <a:r>
              <a:rPr lang="en-US" dirty="0" smtClean="0">
                <a:solidFill>
                  <a:srgbClr val="002060"/>
                </a:solidFill>
              </a:rPr>
              <a:t> </a:t>
            </a:r>
            <a:r>
              <a:rPr lang="en-US" dirty="0" err="1" smtClean="0">
                <a:solidFill>
                  <a:srgbClr val="002060"/>
                </a:solidFill>
              </a:rPr>
              <a:t>standar</a:t>
            </a:r>
            <a:r>
              <a:rPr lang="en-US" dirty="0" smtClean="0">
                <a:solidFill>
                  <a:srgbClr val="002060"/>
                </a:solidFill>
              </a:rPr>
              <a:t> </a:t>
            </a:r>
            <a:r>
              <a:rPr lang="en-US" dirty="0" err="1" smtClean="0">
                <a:solidFill>
                  <a:srgbClr val="002060"/>
                </a:solidFill>
              </a:rPr>
              <a:t>akuntansi</a:t>
            </a:r>
            <a:r>
              <a:rPr lang="en-US" dirty="0" smtClean="0">
                <a:solidFill>
                  <a:srgbClr val="002060"/>
                </a:solidFill>
              </a:rPr>
              <a:t> international </a:t>
            </a:r>
            <a:r>
              <a:rPr lang="en-US" dirty="0" err="1" smtClean="0">
                <a:solidFill>
                  <a:srgbClr val="002060"/>
                </a:solidFill>
              </a:rPr>
              <a:t>tersebut</a:t>
            </a:r>
            <a:r>
              <a:rPr lang="en-US" dirty="0" smtClean="0">
                <a:solidFill>
                  <a:srgbClr val="002060"/>
                </a:solidFill>
              </a:rPr>
              <a:t> </a:t>
            </a:r>
            <a:r>
              <a:rPr lang="en-US" dirty="0" err="1" smtClean="0">
                <a:solidFill>
                  <a:srgbClr val="002060"/>
                </a:solidFill>
              </a:rPr>
              <a:t>terutama</a:t>
            </a:r>
            <a:r>
              <a:rPr lang="en-US" dirty="0" smtClean="0">
                <a:solidFill>
                  <a:srgbClr val="002060"/>
                </a:solidFill>
              </a:rPr>
              <a:t> </a:t>
            </a:r>
            <a:r>
              <a:rPr lang="en-US" dirty="0" err="1" smtClean="0">
                <a:solidFill>
                  <a:srgbClr val="002060"/>
                </a:solidFill>
              </a:rPr>
              <a:t>untuk</a:t>
            </a:r>
            <a:r>
              <a:rPr lang="en-US" dirty="0" smtClean="0">
                <a:solidFill>
                  <a:srgbClr val="002060"/>
                </a:solidFill>
              </a:rPr>
              <a:t> </a:t>
            </a:r>
            <a:r>
              <a:rPr lang="en-US" dirty="0" err="1" smtClean="0">
                <a:solidFill>
                  <a:srgbClr val="002060"/>
                </a:solidFill>
              </a:rPr>
              <a:t>perusahaan</a:t>
            </a:r>
            <a:r>
              <a:rPr lang="en-US" dirty="0" smtClean="0">
                <a:solidFill>
                  <a:srgbClr val="002060"/>
                </a:solidFill>
              </a:rPr>
              <a:t> </a:t>
            </a:r>
            <a:r>
              <a:rPr lang="en-US" dirty="0" err="1" smtClean="0">
                <a:solidFill>
                  <a:srgbClr val="002060"/>
                </a:solidFill>
              </a:rPr>
              <a:t>publik</a:t>
            </a:r>
            <a:r>
              <a:rPr lang="en-US" dirty="0" smtClean="0">
                <a:solidFill>
                  <a:srgbClr val="002060"/>
                </a:solidFill>
              </a:rPr>
              <a:t>. Hal </a:t>
            </a:r>
            <a:r>
              <a:rPr lang="en-US" dirty="0" err="1" smtClean="0">
                <a:solidFill>
                  <a:srgbClr val="002060"/>
                </a:solidFill>
              </a:rPr>
              <a:t>ini</a:t>
            </a:r>
            <a:r>
              <a:rPr lang="en-US" dirty="0" smtClean="0">
                <a:solidFill>
                  <a:srgbClr val="002060"/>
                </a:solidFill>
              </a:rPr>
              <a:t> </a:t>
            </a:r>
            <a:r>
              <a:rPr lang="en-US" dirty="0" err="1" smtClean="0">
                <a:solidFill>
                  <a:srgbClr val="002060"/>
                </a:solidFill>
              </a:rPr>
              <a:t>dikarenakan</a:t>
            </a:r>
            <a:r>
              <a:rPr lang="en-US" dirty="0" smtClean="0">
                <a:solidFill>
                  <a:srgbClr val="002060"/>
                </a:solidFill>
              </a:rPr>
              <a:t> </a:t>
            </a:r>
            <a:r>
              <a:rPr lang="en-US" dirty="0" err="1" smtClean="0">
                <a:solidFill>
                  <a:srgbClr val="002060"/>
                </a:solidFill>
              </a:rPr>
              <a:t>perusahaan</a:t>
            </a:r>
            <a:r>
              <a:rPr lang="en-US" dirty="0" smtClean="0">
                <a:solidFill>
                  <a:srgbClr val="002060"/>
                </a:solidFill>
              </a:rPr>
              <a:t> </a:t>
            </a:r>
            <a:r>
              <a:rPr lang="en-US" dirty="0" err="1" smtClean="0">
                <a:solidFill>
                  <a:srgbClr val="002060"/>
                </a:solidFill>
              </a:rPr>
              <a:t>publik</a:t>
            </a:r>
            <a:r>
              <a:rPr lang="en-US" dirty="0" smtClean="0">
                <a:solidFill>
                  <a:srgbClr val="002060"/>
                </a:solidFill>
              </a:rPr>
              <a:t> </a:t>
            </a:r>
            <a:r>
              <a:rPr lang="en-US" dirty="0" err="1" smtClean="0">
                <a:solidFill>
                  <a:srgbClr val="002060"/>
                </a:solidFill>
              </a:rPr>
              <a:t>merupakan</a:t>
            </a:r>
            <a:r>
              <a:rPr lang="en-US" dirty="0" smtClean="0">
                <a:solidFill>
                  <a:srgbClr val="002060"/>
                </a:solidFill>
              </a:rPr>
              <a:t> </a:t>
            </a:r>
            <a:r>
              <a:rPr lang="en-US" dirty="0" err="1" smtClean="0">
                <a:solidFill>
                  <a:srgbClr val="002060"/>
                </a:solidFill>
              </a:rPr>
              <a:t>perusahaan</a:t>
            </a:r>
            <a:r>
              <a:rPr lang="en-US" dirty="0" smtClean="0">
                <a:solidFill>
                  <a:srgbClr val="002060"/>
                </a:solidFill>
              </a:rPr>
              <a:t> yang </a:t>
            </a:r>
            <a:r>
              <a:rPr lang="en-US" dirty="0" err="1" smtClean="0">
                <a:solidFill>
                  <a:srgbClr val="002060"/>
                </a:solidFill>
              </a:rPr>
              <a:t>melakukan</a:t>
            </a:r>
            <a:r>
              <a:rPr lang="en-US" dirty="0" smtClean="0">
                <a:solidFill>
                  <a:srgbClr val="002060"/>
                </a:solidFill>
              </a:rPr>
              <a:t> </a:t>
            </a:r>
            <a:r>
              <a:rPr lang="en-US" dirty="0" err="1" smtClean="0">
                <a:solidFill>
                  <a:srgbClr val="002060"/>
                </a:solidFill>
              </a:rPr>
              <a:t>transaksi</a:t>
            </a:r>
            <a:r>
              <a:rPr lang="en-US" dirty="0" smtClean="0">
                <a:solidFill>
                  <a:srgbClr val="002060"/>
                </a:solidFill>
              </a:rPr>
              <a:t> </a:t>
            </a:r>
            <a:r>
              <a:rPr lang="en-US" dirty="0" err="1" smtClean="0">
                <a:solidFill>
                  <a:srgbClr val="002060"/>
                </a:solidFill>
              </a:rPr>
              <a:t>bukan</a:t>
            </a:r>
            <a:r>
              <a:rPr lang="en-US" dirty="0" smtClean="0">
                <a:solidFill>
                  <a:srgbClr val="002060"/>
                </a:solidFill>
              </a:rPr>
              <a:t> </a:t>
            </a:r>
            <a:r>
              <a:rPr lang="en-US" dirty="0" err="1" smtClean="0">
                <a:solidFill>
                  <a:srgbClr val="002060"/>
                </a:solidFill>
              </a:rPr>
              <a:t>hanya</a:t>
            </a:r>
            <a:r>
              <a:rPr lang="en-US" dirty="0" smtClean="0">
                <a:solidFill>
                  <a:srgbClr val="002060"/>
                </a:solidFill>
              </a:rPr>
              <a:t> </a:t>
            </a:r>
            <a:r>
              <a:rPr lang="en-US" dirty="0" err="1" smtClean="0">
                <a:solidFill>
                  <a:srgbClr val="002060"/>
                </a:solidFill>
              </a:rPr>
              <a:t>nasional</a:t>
            </a:r>
            <a:r>
              <a:rPr lang="en-US" dirty="0" smtClean="0">
                <a:solidFill>
                  <a:srgbClr val="002060"/>
                </a:solidFill>
              </a:rPr>
              <a:t> </a:t>
            </a:r>
            <a:r>
              <a:rPr lang="en-US" dirty="0" err="1" smtClean="0">
                <a:solidFill>
                  <a:srgbClr val="002060"/>
                </a:solidFill>
              </a:rPr>
              <a:t>tetapi</a:t>
            </a:r>
            <a:r>
              <a:rPr lang="en-US" dirty="0" smtClean="0">
                <a:solidFill>
                  <a:srgbClr val="002060"/>
                </a:solidFill>
              </a:rPr>
              <a:t> </a:t>
            </a:r>
            <a:r>
              <a:rPr lang="en-US" dirty="0" err="1" smtClean="0">
                <a:solidFill>
                  <a:srgbClr val="002060"/>
                </a:solidFill>
              </a:rPr>
              <a:t>juga</a:t>
            </a:r>
            <a:r>
              <a:rPr lang="en-US" dirty="0" smtClean="0">
                <a:solidFill>
                  <a:srgbClr val="002060"/>
                </a:solidFill>
              </a:rPr>
              <a:t> </a:t>
            </a:r>
            <a:r>
              <a:rPr lang="en-US" dirty="0" err="1" smtClean="0">
                <a:solidFill>
                  <a:srgbClr val="002060"/>
                </a:solidFill>
              </a:rPr>
              <a:t>secara</a:t>
            </a:r>
            <a:r>
              <a:rPr lang="en-US" dirty="0" smtClean="0">
                <a:solidFill>
                  <a:srgbClr val="002060"/>
                </a:solidFill>
              </a:rPr>
              <a:t> </a:t>
            </a:r>
            <a:r>
              <a:rPr lang="en-US" dirty="0" err="1" smtClean="0">
                <a:solidFill>
                  <a:srgbClr val="002060"/>
                </a:solidFill>
              </a:rPr>
              <a:t>internasional</a:t>
            </a:r>
            <a:r>
              <a:rPr lang="en-US" dirty="0" smtClean="0">
                <a:solidFill>
                  <a:srgbClr val="002060"/>
                </a:solidFill>
              </a:rPr>
              <a:t>. </a:t>
            </a:r>
            <a:r>
              <a:rPr lang="en-US" dirty="0" err="1" smtClean="0">
                <a:solidFill>
                  <a:srgbClr val="002060"/>
                </a:solidFill>
              </a:rPr>
              <a:t>Jika</a:t>
            </a:r>
            <a:r>
              <a:rPr lang="en-US" dirty="0" smtClean="0">
                <a:solidFill>
                  <a:srgbClr val="002060"/>
                </a:solidFill>
              </a:rPr>
              <a:t> </a:t>
            </a:r>
            <a:r>
              <a:rPr lang="en-US" dirty="0" err="1" smtClean="0">
                <a:solidFill>
                  <a:srgbClr val="002060"/>
                </a:solidFill>
              </a:rPr>
              <a:t>terjadi</a:t>
            </a:r>
            <a:r>
              <a:rPr lang="en-US" dirty="0" smtClean="0">
                <a:solidFill>
                  <a:srgbClr val="002060"/>
                </a:solidFill>
              </a:rPr>
              <a:t> </a:t>
            </a:r>
            <a:r>
              <a:rPr lang="en-US" dirty="0" err="1" smtClean="0">
                <a:solidFill>
                  <a:srgbClr val="002060"/>
                </a:solidFill>
              </a:rPr>
              <a:t>jual</a:t>
            </a:r>
            <a:r>
              <a:rPr lang="en-US" dirty="0" smtClean="0">
                <a:solidFill>
                  <a:srgbClr val="002060"/>
                </a:solidFill>
              </a:rPr>
              <a:t> </a:t>
            </a:r>
            <a:r>
              <a:rPr lang="en-US" dirty="0" err="1" smtClean="0">
                <a:solidFill>
                  <a:srgbClr val="002060"/>
                </a:solidFill>
              </a:rPr>
              <a:t>beli</a:t>
            </a:r>
            <a:r>
              <a:rPr lang="en-US" dirty="0" smtClean="0">
                <a:solidFill>
                  <a:srgbClr val="002060"/>
                </a:solidFill>
              </a:rPr>
              <a:t> </a:t>
            </a:r>
            <a:r>
              <a:rPr lang="en-US" dirty="0" err="1" smtClean="0">
                <a:solidFill>
                  <a:srgbClr val="002060"/>
                </a:solidFill>
              </a:rPr>
              <a:t>saham</a:t>
            </a:r>
            <a:r>
              <a:rPr lang="en-US" dirty="0" smtClean="0">
                <a:solidFill>
                  <a:srgbClr val="002060"/>
                </a:solidFill>
              </a:rPr>
              <a:t> </a:t>
            </a:r>
            <a:r>
              <a:rPr lang="en-US" dirty="0" err="1" smtClean="0">
                <a:solidFill>
                  <a:srgbClr val="002060"/>
                </a:solidFill>
              </a:rPr>
              <a:t>di</a:t>
            </a:r>
            <a:r>
              <a:rPr lang="en-US" dirty="0" smtClean="0">
                <a:solidFill>
                  <a:srgbClr val="002060"/>
                </a:solidFill>
              </a:rPr>
              <a:t> Indonesia </a:t>
            </a:r>
            <a:r>
              <a:rPr lang="en-US" dirty="0" err="1" smtClean="0">
                <a:solidFill>
                  <a:srgbClr val="002060"/>
                </a:solidFill>
              </a:rPr>
              <a:t>atau</a:t>
            </a:r>
            <a:r>
              <a:rPr lang="en-US" dirty="0" smtClean="0">
                <a:solidFill>
                  <a:srgbClr val="002060"/>
                </a:solidFill>
              </a:rPr>
              <a:t> </a:t>
            </a:r>
            <a:r>
              <a:rPr lang="en-US" dirty="0" err="1" smtClean="0">
                <a:solidFill>
                  <a:srgbClr val="002060"/>
                </a:solidFill>
              </a:rPr>
              <a:t>sebaliknya</a:t>
            </a:r>
            <a:r>
              <a:rPr lang="en-US" dirty="0" smtClean="0">
                <a:solidFill>
                  <a:srgbClr val="002060"/>
                </a:solidFill>
              </a:rPr>
              <a:t>, </a:t>
            </a:r>
            <a:r>
              <a:rPr lang="en-US" dirty="0" err="1" smtClean="0">
                <a:solidFill>
                  <a:srgbClr val="002060"/>
                </a:solidFill>
              </a:rPr>
              <a:t>tidak</a:t>
            </a:r>
            <a:r>
              <a:rPr lang="en-US" dirty="0" smtClean="0">
                <a:solidFill>
                  <a:srgbClr val="002060"/>
                </a:solidFill>
              </a:rPr>
              <a:t> </a:t>
            </a:r>
            <a:r>
              <a:rPr lang="en-US" dirty="0" err="1" smtClean="0">
                <a:solidFill>
                  <a:srgbClr val="002060"/>
                </a:solidFill>
              </a:rPr>
              <a:t>akan</a:t>
            </a:r>
            <a:r>
              <a:rPr lang="en-US" dirty="0" smtClean="0">
                <a:solidFill>
                  <a:srgbClr val="002060"/>
                </a:solidFill>
              </a:rPr>
              <a:t> </a:t>
            </a:r>
            <a:r>
              <a:rPr lang="en-US" dirty="0" err="1" smtClean="0">
                <a:solidFill>
                  <a:srgbClr val="002060"/>
                </a:solidFill>
              </a:rPr>
              <a:t>lagi</a:t>
            </a:r>
            <a:r>
              <a:rPr lang="en-US" dirty="0" smtClean="0">
                <a:solidFill>
                  <a:srgbClr val="002060"/>
                </a:solidFill>
              </a:rPr>
              <a:t> </a:t>
            </a:r>
            <a:r>
              <a:rPr lang="en-US" dirty="0" err="1" smtClean="0">
                <a:solidFill>
                  <a:srgbClr val="002060"/>
                </a:solidFill>
              </a:rPr>
              <a:t>dipersoalkan</a:t>
            </a:r>
            <a:r>
              <a:rPr lang="en-US" dirty="0" smtClean="0">
                <a:solidFill>
                  <a:srgbClr val="002060"/>
                </a:solidFill>
              </a:rPr>
              <a:t> </a:t>
            </a:r>
            <a:r>
              <a:rPr lang="en-US" dirty="0" err="1" smtClean="0">
                <a:solidFill>
                  <a:srgbClr val="002060"/>
                </a:solidFill>
              </a:rPr>
              <a:t>perbedaan</a:t>
            </a:r>
            <a:r>
              <a:rPr lang="en-US" dirty="0" smtClean="0">
                <a:solidFill>
                  <a:srgbClr val="002060"/>
                </a:solidFill>
              </a:rPr>
              <a:t> </a:t>
            </a:r>
            <a:r>
              <a:rPr lang="en-US" dirty="0" err="1" smtClean="0">
                <a:solidFill>
                  <a:srgbClr val="002060"/>
                </a:solidFill>
              </a:rPr>
              <a:t>standar</a:t>
            </a:r>
            <a:r>
              <a:rPr lang="en-US" dirty="0" smtClean="0">
                <a:solidFill>
                  <a:srgbClr val="002060"/>
                </a:solidFill>
              </a:rPr>
              <a:t> </a:t>
            </a:r>
            <a:r>
              <a:rPr lang="en-US" dirty="0" err="1" smtClean="0">
                <a:solidFill>
                  <a:srgbClr val="002060"/>
                </a:solidFill>
              </a:rPr>
              <a:t>akuntansi</a:t>
            </a:r>
            <a:r>
              <a:rPr lang="en-US" dirty="0" smtClean="0">
                <a:solidFill>
                  <a:srgbClr val="002060"/>
                </a:solidFill>
              </a:rPr>
              <a:t> yang </a:t>
            </a:r>
            <a:r>
              <a:rPr lang="en-US" dirty="0" err="1" smtClean="0">
                <a:solidFill>
                  <a:srgbClr val="002060"/>
                </a:solidFill>
              </a:rPr>
              <a:t>dipergunakan</a:t>
            </a:r>
            <a:r>
              <a:rPr lang="en-US" dirty="0" smtClean="0">
                <a:solidFill>
                  <a:srgbClr val="002060"/>
                </a:solidFill>
              </a:rPr>
              <a:t> </a:t>
            </a:r>
            <a:r>
              <a:rPr lang="en-US" dirty="0" err="1" smtClean="0">
                <a:solidFill>
                  <a:srgbClr val="002060"/>
                </a:solidFill>
              </a:rPr>
              <a:t>dalam</a:t>
            </a:r>
            <a:r>
              <a:rPr lang="en-US" dirty="0" smtClean="0">
                <a:solidFill>
                  <a:srgbClr val="002060"/>
                </a:solidFill>
              </a:rPr>
              <a:t> </a:t>
            </a:r>
            <a:r>
              <a:rPr lang="en-US" dirty="0" err="1" smtClean="0">
                <a:solidFill>
                  <a:srgbClr val="002060"/>
                </a:solidFill>
              </a:rPr>
              <a:t>penyusunan</a:t>
            </a:r>
            <a:r>
              <a:rPr lang="en-US" dirty="0" smtClean="0">
                <a:solidFill>
                  <a:srgbClr val="002060"/>
                </a:solidFill>
              </a:rPr>
              <a:t> </a:t>
            </a:r>
            <a:r>
              <a:rPr lang="en-US" dirty="0" err="1" smtClean="0">
                <a:solidFill>
                  <a:srgbClr val="002060"/>
                </a:solidFill>
              </a:rPr>
              <a:t>laporan</a:t>
            </a:r>
            <a:r>
              <a:rPr lang="en-US" dirty="0" smtClean="0">
                <a:solidFill>
                  <a:srgbClr val="002060"/>
                </a:solidFill>
              </a:rPr>
              <a:t>. </a:t>
            </a:r>
          </a:p>
          <a:p>
            <a:endParaRPr lang="en-US" dirty="0" smtClean="0">
              <a:solidFill>
                <a:srgbClr val="002060"/>
              </a:solidFill>
            </a:endParaRPr>
          </a:p>
          <a:p>
            <a:r>
              <a:rPr lang="en-US" dirty="0" err="1" smtClean="0">
                <a:solidFill>
                  <a:srgbClr val="002060"/>
                </a:solidFill>
              </a:rPr>
              <a:t>Ada</a:t>
            </a:r>
            <a:r>
              <a:rPr lang="en-US" dirty="0" smtClean="0">
                <a:solidFill>
                  <a:srgbClr val="002060"/>
                </a:solidFill>
              </a:rPr>
              <a:t> </a:t>
            </a:r>
            <a:r>
              <a:rPr lang="en-US" dirty="0" err="1" smtClean="0">
                <a:solidFill>
                  <a:srgbClr val="002060"/>
                </a:solidFill>
              </a:rPr>
              <a:t>beberapa</a:t>
            </a:r>
            <a:r>
              <a:rPr lang="en-US" dirty="0" smtClean="0">
                <a:solidFill>
                  <a:srgbClr val="002060"/>
                </a:solidFill>
              </a:rPr>
              <a:t> </a:t>
            </a:r>
            <a:r>
              <a:rPr lang="en-US" dirty="0" err="1" smtClean="0">
                <a:solidFill>
                  <a:srgbClr val="002060"/>
                </a:solidFill>
              </a:rPr>
              <a:t>pilihan</a:t>
            </a:r>
            <a:r>
              <a:rPr lang="en-US" dirty="0" smtClean="0">
                <a:solidFill>
                  <a:srgbClr val="002060"/>
                </a:solidFill>
              </a:rPr>
              <a:t> </a:t>
            </a:r>
            <a:r>
              <a:rPr lang="en-US" dirty="0" err="1" smtClean="0">
                <a:solidFill>
                  <a:srgbClr val="002060"/>
                </a:solidFill>
              </a:rPr>
              <a:t>untuk</a:t>
            </a:r>
            <a:r>
              <a:rPr lang="en-US" dirty="0" smtClean="0">
                <a:solidFill>
                  <a:srgbClr val="002060"/>
                </a:solidFill>
              </a:rPr>
              <a:t> </a:t>
            </a:r>
            <a:r>
              <a:rPr lang="en-US" dirty="0" err="1" smtClean="0">
                <a:solidFill>
                  <a:srgbClr val="002060"/>
                </a:solidFill>
              </a:rPr>
              <a:t>melakukan</a:t>
            </a:r>
            <a:r>
              <a:rPr lang="en-US" dirty="0" smtClean="0">
                <a:solidFill>
                  <a:srgbClr val="002060"/>
                </a:solidFill>
              </a:rPr>
              <a:t> </a:t>
            </a:r>
            <a:r>
              <a:rPr lang="en-US" dirty="0" err="1" smtClean="0">
                <a:solidFill>
                  <a:srgbClr val="002060"/>
                </a:solidFill>
              </a:rPr>
              <a:t>adopsi</a:t>
            </a:r>
            <a:r>
              <a:rPr lang="en-US" dirty="0" smtClean="0">
                <a:solidFill>
                  <a:srgbClr val="002060"/>
                </a:solidFill>
              </a:rPr>
              <a:t>, </a:t>
            </a:r>
            <a:r>
              <a:rPr lang="en-US" dirty="0" err="1" smtClean="0">
                <a:solidFill>
                  <a:srgbClr val="002060"/>
                </a:solidFill>
              </a:rPr>
              <a:t>menggunakan</a:t>
            </a:r>
            <a:r>
              <a:rPr lang="en-US" dirty="0" smtClean="0">
                <a:solidFill>
                  <a:srgbClr val="002060"/>
                </a:solidFill>
              </a:rPr>
              <a:t> IAS </a:t>
            </a:r>
            <a:r>
              <a:rPr lang="en-US" dirty="0" err="1" smtClean="0">
                <a:solidFill>
                  <a:srgbClr val="002060"/>
                </a:solidFill>
              </a:rPr>
              <a:t>apa</a:t>
            </a:r>
            <a:r>
              <a:rPr lang="en-US" dirty="0" smtClean="0">
                <a:solidFill>
                  <a:srgbClr val="002060"/>
                </a:solidFill>
              </a:rPr>
              <a:t> </a:t>
            </a:r>
            <a:r>
              <a:rPr lang="en-US" dirty="0" err="1" smtClean="0">
                <a:solidFill>
                  <a:srgbClr val="002060"/>
                </a:solidFill>
              </a:rPr>
              <a:t>adanya</a:t>
            </a:r>
            <a:r>
              <a:rPr lang="en-US" dirty="0" smtClean="0">
                <a:solidFill>
                  <a:srgbClr val="002060"/>
                </a:solidFill>
              </a:rPr>
              <a:t>, </a:t>
            </a:r>
            <a:r>
              <a:rPr lang="en-US" dirty="0" err="1" smtClean="0">
                <a:solidFill>
                  <a:srgbClr val="002060"/>
                </a:solidFill>
              </a:rPr>
              <a:t>atau</a:t>
            </a:r>
            <a:r>
              <a:rPr lang="en-US" dirty="0" smtClean="0">
                <a:solidFill>
                  <a:srgbClr val="002060"/>
                </a:solidFill>
              </a:rPr>
              <a:t> </a:t>
            </a:r>
            <a:r>
              <a:rPr lang="en-US" dirty="0" err="1" smtClean="0">
                <a:solidFill>
                  <a:srgbClr val="002060"/>
                </a:solidFill>
              </a:rPr>
              <a:t>harmonisasi</a:t>
            </a:r>
            <a:r>
              <a:rPr lang="en-US" dirty="0" smtClean="0">
                <a:solidFill>
                  <a:srgbClr val="002060"/>
                </a:solidFill>
              </a:rPr>
              <a:t>. </a:t>
            </a:r>
            <a:r>
              <a:rPr lang="en-US" dirty="0" err="1" smtClean="0">
                <a:solidFill>
                  <a:srgbClr val="002060"/>
                </a:solidFill>
              </a:rPr>
              <a:t>Harmonisasi</a:t>
            </a:r>
            <a:r>
              <a:rPr lang="en-US" dirty="0" smtClean="0">
                <a:solidFill>
                  <a:srgbClr val="002060"/>
                </a:solidFill>
              </a:rPr>
              <a:t> </a:t>
            </a:r>
            <a:r>
              <a:rPr lang="en-US" dirty="0" err="1" smtClean="0">
                <a:solidFill>
                  <a:srgbClr val="002060"/>
                </a:solidFill>
              </a:rPr>
              <a:t>adalah</a:t>
            </a:r>
            <a:r>
              <a:rPr lang="en-US" dirty="0" smtClean="0">
                <a:solidFill>
                  <a:srgbClr val="002060"/>
                </a:solidFill>
              </a:rPr>
              <a:t> </a:t>
            </a:r>
            <a:r>
              <a:rPr lang="en-US" dirty="0" err="1" smtClean="0">
                <a:solidFill>
                  <a:srgbClr val="002060"/>
                </a:solidFill>
              </a:rPr>
              <a:t>kita</a:t>
            </a:r>
            <a:r>
              <a:rPr lang="en-US" dirty="0" smtClean="0">
                <a:solidFill>
                  <a:srgbClr val="002060"/>
                </a:solidFill>
              </a:rPr>
              <a:t> yang </a:t>
            </a:r>
            <a:r>
              <a:rPr lang="en-US" dirty="0" err="1" smtClean="0">
                <a:solidFill>
                  <a:srgbClr val="002060"/>
                </a:solidFill>
              </a:rPr>
              <a:t>menentukan</a:t>
            </a:r>
            <a:r>
              <a:rPr lang="en-US" dirty="0" smtClean="0">
                <a:solidFill>
                  <a:srgbClr val="002060"/>
                </a:solidFill>
              </a:rPr>
              <a:t> </a:t>
            </a:r>
            <a:r>
              <a:rPr lang="en-US" dirty="0" err="1" smtClean="0">
                <a:solidFill>
                  <a:srgbClr val="002060"/>
                </a:solidFill>
              </a:rPr>
              <a:t>mana</a:t>
            </a:r>
            <a:r>
              <a:rPr lang="en-US" dirty="0" smtClean="0">
                <a:solidFill>
                  <a:srgbClr val="002060"/>
                </a:solidFill>
              </a:rPr>
              <a:t> </a:t>
            </a:r>
            <a:r>
              <a:rPr lang="en-US" dirty="0" err="1" smtClean="0">
                <a:solidFill>
                  <a:srgbClr val="002060"/>
                </a:solidFill>
              </a:rPr>
              <a:t>saja</a:t>
            </a:r>
            <a:r>
              <a:rPr lang="en-US" dirty="0" smtClean="0">
                <a:solidFill>
                  <a:srgbClr val="002060"/>
                </a:solidFill>
              </a:rPr>
              <a:t> yang </a:t>
            </a:r>
            <a:r>
              <a:rPr lang="en-US" dirty="0" err="1" smtClean="0">
                <a:solidFill>
                  <a:srgbClr val="002060"/>
                </a:solidFill>
              </a:rPr>
              <a:t>harus</a:t>
            </a:r>
            <a:r>
              <a:rPr lang="en-US" dirty="0" smtClean="0">
                <a:solidFill>
                  <a:srgbClr val="002060"/>
                </a:solidFill>
              </a:rPr>
              <a:t> </a:t>
            </a:r>
            <a:r>
              <a:rPr lang="en-US" dirty="0" err="1" smtClean="0">
                <a:solidFill>
                  <a:srgbClr val="002060"/>
                </a:solidFill>
              </a:rPr>
              <a:t>diadopsi</a:t>
            </a:r>
            <a:r>
              <a:rPr lang="en-US" dirty="0" smtClean="0">
                <a:solidFill>
                  <a:srgbClr val="002060"/>
                </a:solidFill>
              </a:rPr>
              <a:t> , </a:t>
            </a:r>
            <a:r>
              <a:rPr lang="en-US" dirty="0" err="1" smtClean="0">
                <a:solidFill>
                  <a:srgbClr val="002060"/>
                </a:solidFill>
              </a:rPr>
              <a:t>sesuai</a:t>
            </a:r>
            <a:r>
              <a:rPr lang="en-US" dirty="0" smtClean="0">
                <a:solidFill>
                  <a:srgbClr val="002060"/>
                </a:solidFill>
              </a:rPr>
              <a:t> </a:t>
            </a:r>
            <a:r>
              <a:rPr lang="en-US" dirty="0" err="1" smtClean="0">
                <a:solidFill>
                  <a:srgbClr val="002060"/>
                </a:solidFill>
              </a:rPr>
              <a:t>dengan</a:t>
            </a:r>
            <a:r>
              <a:rPr lang="en-US" dirty="0" smtClean="0">
                <a:solidFill>
                  <a:srgbClr val="002060"/>
                </a:solidFill>
              </a:rPr>
              <a:t> </a:t>
            </a:r>
            <a:r>
              <a:rPr lang="en-US" dirty="0" err="1" smtClean="0">
                <a:solidFill>
                  <a:srgbClr val="002060"/>
                </a:solidFill>
              </a:rPr>
              <a:t>kebutuhan</a:t>
            </a:r>
            <a:endParaRPr lang="en-US" dirty="0">
              <a:solidFill>
                <a:srgbClr val="00206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96112"/>
          </a:xfrm>
        </p:spPr>
        <p:txBody>
          <a:bodyPr>
            <a:noAutofit/>
          </a:bodyPr>
          <a:lstStyle/>
          <a:p>
            <a:endParaRPr lang="en-US" sz="2800" dirty="0"/>
          </a:p>
        </p:txBody>
      </p:sp>
      <p:sp>
        <p:nvSpPr>
          <p:cNvPr id="3" name="Content Placeholder 2"/>
          <p:cNvSpPr>
            <a:spLocks noGrp="1"/>
          </p:cNvSpPr>
          <p:nvPr>
            <p:ph idx="1"/>
          </p:nvPr>
        </p:nvSpPr>
        <p:spPr>
          <a:xfrm>
            <a:off x="457200" y="1600200"/>
            <a:ext cx="8229600" cy="4724400"/>
          </a:xfrm>
        </p:spPr>
        <p:txBody>
          <a:bodyPr>
            <a:normAutofit fontScale="85000" lnSpcReduction="10000"/>
          </a:bodyPr>
          <a:lstStyle/>
          <a:p>
            <a:pPr>
              <a:buNone/>
            </a:pPr>
            <a:r>
              <a:rPr lang="en-US" dirty="0" err="1" smtClean="0"/>
              <a:t>Contohnya</a:t>
            </a:r>
            <a:r>
              <a:rPr lang="en-US" dirty="0" smtClean="0"/>
              <a:t> </a:t>
            </a:r>
            <a:r>
              <a:rPr lang="en-US" dirty="0" err="1" smtClean="0"/>
              <a:t>adalah</a:t>
            </a:r>
            <a:r>
              <a:rPr lang="en-US" dirty="0" smtClean="0"/>
              <a:t> PSAK no 24, </a:t>
            </a:r>
            <a:r>
              <a:rPr lang="en-US" dirty="0" err="1" smtClean="0"/>
              <a:t>itu</a:t>
            </a:r>
            <a:r>
              <a:rPr lang="en-US" dirty="0" smtClean="0"/>
              <a:t> </a:t>
            </a:r>
            <a:r>
              <a:rPr lang="en-US" dirty="0" err="1" smtClean="0"/>
              <a:t>mengadopsi</a:t>
            </a:r>
            <a:r>
              <a:rPr lang="en-US" dirty="0" smtClean="0"/>
              <a:t> </a:t>
            </a:r>
            <a:r>
              <a:rPr lang="en-US" dirty="0" err="1" smtClean="0"/>
              <a:t>sepenuhnya</a:t>
            </a:r>
            <a:r>
              <a:rPr lang="en-US" dirty="0" smtClean="0"/>
              <a:t> IAS </a:t>
            </a:r>
            <a:r>
              <a:rPr lang="en-US" dirty="0" err="1" smtClean="0"/>
              <a:t>nomor</a:t>
            </a:r>
            <a:r>
              <a:rPr lang="en-US" dirty="0" smtClean="0"/>
              <a:t> 19. </a:t>
            </a:r>
            <a:r>
              <a:rPr lang="en-US" dirty="0" err="1" smtClean="0"/>
              <a:t>Standar</a:t>
            </a:r>
            <a:r>
              <a:rPr lang="en-US" dirty="0" smtClean="0"/>
              <a:t> </a:t>
            </a:r>
            <a:r>
              <a:rPr lang="en-US" dirty="0" err="1" smtClean="0"/>
              <a:t>berhubungan</a:t>
            </a:r>
            <a:r>
              <a:rPr lang="en-US" dirty="0" smtClean="0"/>
              <a:t> </a:t>
            </a:r>
            <a:r>
              <a:rPr lang="en-US" dirty="0" err="1" smtClean="0"/>
              <a:t>dengan</a:t>
            </a:r>
            <a:r>
              <a:rPr lang="en-US" dirty="0" smtClean="0"/>
              <a:t> </a:t>
            </a:r>
            <a:r>
              <a:rPr lang="en-US" dirty="0" err="1" smtClean="0"/>
              <a:t>imbalan</a:t>
            </a:r>
            <a:r>
              <a:rPr lang="en-US" dirty="0" smtClean="0"/>
              <a:t> </a:t>
            </a:r>
            <a:r>
              <a:rPr lang="en-US" dirty="0" err="1" smtClean="0"/>
              <a:t>kerja</a:t>
            </a:r>
            <a:r>
              <a:rPr lang="en-US" dirty="0" smtClean="0"/>
              <a:t> </a:t>
            </a:r>
            <a:r>
              <a:rPr lang="en-US" dirty="0" err="1" smtClean="0"/>
              <a:t>atau</a:t>
            </a:r>
            <a:r>
              <a:rPr lang="en-US" dirty="0" smtClean="0"/>
              <a:t> employee benefit. </a:t>
            </a:r>
            <a:r>
              <a:rPr lang="en-US" dirty="0" err="1" smtClean="0"/>
              <a:t>Bapepam</a:t>
            </a:r>
            <a:r>
              <a:rPr lang="en-US" dirty="0" smtClean="0"/>
              <a:t> </a:t>
            </a:r>
            <a:r>
              <a:rPr lang="en-US" dirty="0" err="1" smtClean="0"/>
              <a:t>telah</a:t>
            </a:r>
            <a:r>
              <a:rPr lang="en-US" dirty="0" smtClean="0"/>
              <a:t> </a:t>
            </a:r>
            <a:r>
              <a:rPr lang="en-US" dirty="0" err="1" smtClean="0"/>
              <a:t>memberikan</a:t>
            </a:r>
            <a:r>
              <a:rPr lang="en-US" dirty="0" smtClean="0"/>
              <a:t> </a:t>
            </a:r>
            <a:r>
              <a:rPr lang="en-US" dirty="0" err="1" smtClean="0"/>
              <a:t>sinyal</a:t>
            </a:r>
            <a:r>
              <a:rPr lang="en-US" dirty="0" smtClean="0"/>
              <a:t> </a:t>
            </a:r>
            <a:r>
              <a:rPr lang="en-US" dirty="0" err="1" smtClean="0"/>
              <a:t>kepada</a:t>
            </a:r>
            <a:r>
              <a:rPr lang="en-US" dirty="0" smtClean="0"/>
              <a:t> </a:t>
            </a:r>
            <a:r>
              <a:rPr lang="en-US" dirty="0" err="1" smtClean="0"/>
              <a:t>semua</a:t>
            </a:r>
            <a:r>
              <a:rPr lang="en-US" dirty="0" smtClean="0"/>
              <a:t> </a:t>
            </a:r>
            <a:r>
              <a:rPr lang="en-US" dirty="0" err="1" smtClean="0"/>
              <a:t>perusahaan</a:t>
            </a:r>
            <a:r>
              <a:rPr lang="en-US" dirty="0" smtClean="0"/>
              <a:t> go public </a:t>
            </a:r>
            <a:r>
              <a:rPr lang="en-US" dirty="0" err="1" smtClean="0"/>
              <a:t>tentang</a:t>
            </a:r>
            <a:r>
              <a:rPr lang="en-US" dirty="0" smtClean="0"/>
              <a:t> </a:t>
            </a:r>
            <a:r>
              <a:rPr lang="en-US" dirty="0" err="1" smtClean="0"/>
              <a:t>kerugian</a:t>
            </a:r>
            <a:r>
              <a:rPr lang="en-US" dirty="0" smtClean="0"/>
              <a:t> </a:t>
            </a:r>
            <a:r>
              <a:rPr lang="en-US" dirty="0" err="1" smtClean="0"/>
              <a:t>apa</a:t>
            </a:r>
            <a:r>
              <a:rPr lang="en-US" dirty="0" smtClean="0"/>
              <a:t> yang </a:t>
            </a:r>
            <a:r>
              <a:rPr lang="en-US" dirty="0" err="1" smtClean="0"/>
              <a:t>akan</a:t>
            </a:r>
            <a:r>
              <a:rPr lang="en-US" dirty="0" smtClean="0"/>
              <a:t> </a:t>
            </a:r>
            <a:r>
              <a:rPr lang="en-US" dirty="0" err="1" smtClean="0"/>
              <a:t>kita</a:t>
            </a:r>
            <a:r>
              <a:rPr lang="en-US" dirty="0" smtClean="0"/>
              <a:t> </a:t>
            </a:r>
            <a:r>
              <a:rPr lang="en-US" dirty="0" err="1" smtClean="0"/>
              <a:t>hadapi</a:t>
            </a:r>
            <a:r>
              <a:rPr lang="en-US" dirty="0" smtClean="0"/>
              <a:t> </a:t>
            </a:r>
            <a:r>
              <a:rPr lang="en-US" dirty="0" err="1" smtClean="0"/>
              <a:t>bila</a:t>
            </a:r>
            <a:r>
              <a:rPr lang="en-US" dirty="0" smtClean="0"/>
              <a:t> </a:t>
            </a:r>
            <a:r>
              <a:rPr lang="en-US" dirty="0" err="1" smtClean="0"/>
              <a:t>kita</a:t>
            </a:r>
            <a:r>
              <a:rPr lang="en-US" dirty="0" smtClean="0"/>
              <a:t> </a:t>
            </a:r>
            <a:r>
              <a:rPr lang="en-US" dirty="0" err="1" smtClean="0"/>
              <a:t>tidak</a:t>
            </a:r>
            <a:r>
              <a:rPr lang="en-US" dirty="0" smtClean="0"/>
              <a:t> </a:t>
            </a:r>
            <a:r>
              <a:rPr lang="en-US" dirty="0" err="1" smtClean="0"/>
              <a:t>melakukan</a:t>
            </a:r>
            <a:r>
              <a:rPr lang="en-US" dirty="0" smtClean="0"/>
              <a:t> </a:t>
            </a:r>
            <a:r>
              <a:rPr lang="en-US" dirty="0" err="1" smtClean="0"/>
              <a:t>harmonisasi</a:t>
            </a:r>
            <a:r>
              <a:rPr lang="en-US" dirty="0" smtClean="0"/>
              <a:t>, </a:t>
            </a:r>
            <a:r>
              <a:rPr lang="en-US" dirty="0" err="1" smtClean="0"/>
              <a:t>Dalam</a:t>
            </a:r>
            <a:r>
              <a:rPr lang="en-US" dirty="0" smtClean="0"/>
              <a:t> </a:t>
            </a:r>
            <a:r>
              <a:rPr lang="en-US" dirty="0" err="1" smtClean="0"/>
              <a:t>pernyataannya</a:t>
            </a:r>
            <a:r>
              <a:rPr lang="en-US" dirty="0" smtClean="0"/>
              <a:t> </a:t>
            </a:r>
            <a:r>
              <a:rPr lang="en-US" dirty="0" err="1" smtClean="0"/>
              <a:t>Bapepam</a:t>
            </a:r>
            <a:r>
              <a:rPr lang="en-US" dirty="0" smtClean="0"/>
              <a:t> </a:t>
            </a:r>
            <a:r>
              <a:rPr lang="en-US" dirty="0" err="1" smtClean="0"/>
              <a:t>menjelaskan</a:t>
            </a:r>
            <a:r>
              <a:rPr lang="en-US" dirty="0" smtClean="0"/>
              <a:t> </a:t>
            </a:r>
            <a:r>
              <a:rPr lang="en-US" dirty="0" err="1" smtClean="0"/>
              <a:t>bahwa</a:t>
            </a:r>
            <a:r>
              <a:rPr lang="en-US" dirty="0" smtClean="0"/>
              <a:t> </a:t>
            </a:r>
            <a:r>
              <a:rPr lang="en-US" dirty="0" err="1" smtClean="0"/>
              <a:t>kerugian</a:t>
            </a:r>
            <a:r>
              <a:rPr lang="en-US" dirty="0" smtClean="0"/>
              <a:t> yang </a:t>
            </a:r>
            <a:r>
              <a:rPr lang="en-US" dirty="0" err="1" smtClean="0"/>
              <a:t>berkaitan</a:t>
            </a:r>
            <a:r>
              <a:rPr lang="en-US" dirty="0" smtClean="0"/>
              <a:t> </a:t>
            </a:r>
            <a:r>
              <a:rPr lang="en-US" dirty="0" err="1" smtClean="0"/>
              <a:t>dengan</a:t>
            </a:r>
            <a:r>
              <a:rPr lang="en-US" dirty="0" smtClean="0"/>
              <a:t> </a:t>
            </a:r>
            <a:r>
              <a:rPr lang="en-US" dirty="0" err="1" smtClean="0"/>
              <a:t>pasar</a:t>
            </a:r>
            <a:r>
              <a:rPr lang="en-US" dirty="0" smtClean="0"/>
              <a:t> modal yang </a:t>
            </a:r>
            <a:r>
              <a:rPr lang="en-US" dirty="0" err="1" smtClean="0"/>
              <a:t>masuk</a:t>
            </a:r>
            <a:r>
              <a:rPr lang="en-US" dirty="0" smtClean="0"/>
              <a:t> </a:t>
            </a:r>
            <a:r>
              <a:rPr lang="en-US" dirty="0" err="1" smtClean="0"/>
              <a:t>ke</a:t>
            </a:r>
            <a:r>
              <a:rPr lang="en-US" dirty="0" smtClean="0"/>
              <a:t> Indonesia, </a:t>
            </a:r>
            <a:r>
              <a:rPr lang="en-US" dirty="0" err="1" smtClean="0"/>
              <a:t>maupun</a:t>
            </a:r>
            <a:r>
              <a:rPr lang="en-US" dirty="0" smtClean="0"/>
              <a:t> </a:t>
            </a:r>
            <a:r>
              <a:rPr lang="en-US" dirty="0" err="1" smtClean="0"/>
              <a:t>perusahaan</a:t>
            </a:r>
            <a:r>
              <a:rPr lang="en-US" dirty="0" smtClean="0"/>
              <a:t> Indonesia yang listing </a:t>
            </a:r>
            <a:r>
              <a:rPr lang="en-US" dirty="0" err="1" smtClean="0"/>
              <a:t>di</a:t>
            </a:r>
            <a:r>
              <a:rPr lang="en-US" dirty="0" smtClean="0"/>
              <a:t> bursa </a:t>
            </a:r>
            <a:r>
              <a:rPr lang="en-US" dirty="0" err="1" smtClean="0"/>
              <a:t>efek</a:t>
            </a:r>
            <a:r>
              <a:rPr lang="en-US" dirty="0" smtClean="0"/>
              <a:t> </a:t>
            </a:r>
            <a:r>
              <a:rPr lang="en-US" dirty="0" err="1" smtClean="0"/>
              <a:t>di</a:t>
            </a:r>
            <a:r>
              <a:rPr lang="en-US" dirty="0" smtClean="0"/>
              <a:t> Negara lain. Perusahaan </a:t>
            </a:r>
            <a:r>
              <a:rPr lang="en-US" dirty="0" err="1" smtClean="0"/>
              <a:t>Asing</a:t>
            </a:r>
            <a:r>
              <a:rPr lang="en-US" dirty="0" smtClean="0"/>
              <a:t> </a:t>
            </a:r>
            <a:r>
              <a:rPr lang="en-US" dirty="0" err="1" smtClean="0"/>
              <a:t>akan</a:t>
            </a:r>
            <a:r>
              <a:rPr lang="en-US" dirty="0" smtClean="0"/>
              <a:t> </a:t>
            </a:r>
            <a:r>
              <a:rPr lang="en-US" dirty="0" err="1" smtClean="0"/>
              <a:t>kesulitan</a:t>
            </a:r>
            <a:r>
              <a:rPr lang="en-US" dirty="0" smtClean="0"/>
              <a:t> </a:t>
            </a:r>
            <a:r>
              <a:rPr lang="en-US" dirty="0" err="1" smtClean="0"/>
              <a:t>untuk</a:t>
            </a:r>
            <a:r>
              <a:rPr lang="en-US" dirty="0" smtClean="0"/>
              <a:t> </a:t>
            </a:r>
            <a:r>
              <a:rPr lang="en-US" dirty="0" err="1" smtClean="0"/>
              <a:t>menterjemahkan</a:t>
            </a:r>
            <a:r>
              <a:rPr lang="en-US" dirty="0" smtClean="0"/>
              <a:t> </a:t>
            </a:r>
            <a:r>
              <a:rPr lang="en-US" dirty="0" err="1" smtClean="0"/>
              <a:t>laporan</a:t>
            </a:r>
            <a:r>
              <a:rPr lang="en-US" dirty="0" smtClean="0"/>
              <a:t> </a:t>
            </a:r>
            <a:r>
              <a:rPr lang="en-US" dirty="0" err="1" smtClean="0"/>
              <a:t>keuangannya</a:t>
            </a:r>
            <a:r>
              <a:rPr lang="en-US" dirty="0" smtClean="0"/>
              <a:t> </a:t>
            </a:r>
            <a:r>
              <a:rPr lang="en-US" dirty="0" err="1" smtClean="0"/>
              <a:t>dulu</a:t>
            </a:r>
            <a:r>
              <a:rPr lang="en-US" dirty="0" smtClean="0"/>
              <a:t> </a:t>
            </a:r>
            <a:r>
              <a:rPr lang="en-US" dirty="0" err="1" smtClean="0"/>
              <a:t>sesuai</a:t>
            </a:r>
            <a:r>
              <a:rPr lang="en-US" dirty="0" smtClean="0"/>
              <a:t> </a:t>
            </a:r>
            <a:r>
              <a:rPr lang="en-US" dirty="0" err="1" smtClean="0"/>
              <a:t>standar</a:t>
            </a:r>
            <a:r>
              <a:rPr lang="en-US" dirty="0" smtClean="0"/>
              <a:t> </a:t>
            </a:r>
            <a:r>
              <a:rPr lang="en-US" dirty="0" err="1" smtClean="0"/>
              <a:t>nasional</a:t>
            </a:r>
            <a:r>
              <a:rPr lang="en-US" dirty="0" smtClean="0"/>
              <a:t> </a:t>
            </a:r>
            <a:r>
              <a:rPr lang="en-US" dirty="0" err="1" smtClean="0"/>
              <a:t>kita</a:t>
            </a:r>
            <a:r>
              <a:rPr lang="en-US" dirty="0" smtClean="0"/>
              <a:t> </a:t>
            </a:r>
            <a:r>
              <a:rPr lang="en-US" dirty="0" err="1" smtClean="0"/>
              <a:t>sebaliknya</a:t>
            </a:r>
            <a:r>
              <a:rPr lang="en-US" dirty="0" smtClean="0"/>
              <a:t> </a:t>
            </a:r>
            <a:r>
              <a:rPr lang="en-US" dirty="0" err="1" smtClean="0"/>
              <a:t>perusahaan</a:t>
            </a:r>
            <a:r>
              <a:rPr lang="en-US" dirty="0" smtClean="0"/>
              <a:t> Indonesia yang listing </a:t>
            </a:r>
            <a:r>
              <a:rPr lang="en-US" dirty="0" err="1" smtClean="0"/>
              <a:t>di</a:t>
            </a:r>
            <a:r>
              <a:rPr lang="en-US" dirty="0" smtClean="0"/>
              <a:t> Negara lain, </a:t>
            </a:r>
            <a:r>
              <a:rPr lang="en-US" dirty="0" err="1" smtClean="0"/>
              <a:t>juga</a:t>
            </a:r>
            <a:r>
              <a:rPr lang="en-US" dirty="0" smtClean="0"/>
              <a:t> </a:t>
            </a:r>
            <a:r>
              <a:rPr lang="en-US" dirty="0" err="1" smtClean="0"/>
              <a:t>cukup</a:t>
            </a:r>
            <a:r>
              <a:rPr lang="en-US" dirty="0" smtClean="0"/>
              <a:t> </a:t>
            </a:r>
            <a:r>
              <a:rPr lang="en-US" dirty="0" err="1" smtClean="0"/>
              <a:t>kesulitan</a:t>
            </a:r>
            <a:r>
              <a:rPr lang="en-US" dirty="0" smtClean="0"/>
              <a:t> </a:t>
            </a:r>
            <a:r>
              <a:rPr lang="en-US" dirty="0" err="1" smtClean="0"/>
              <a:t>untuk</a:t>
            </a:r>
            <a:r>
              <a:rPr lang="en-US" dirty="0" smtClean="0"/>
              <a:t> </a:t>
            </a:r>
            <a:r>
              <a:rPr lang="en-US" dirty="0" err="1" smtClean="0"/>
              <a:t>membadingkan</a:t>
            </a:r>
            <a:r>
              <a:rPr lang="en-US" dirty="0" smtClean="0"/>
              <a:t> </a:t>
            </a:r>
            <a:r>
              <a:rPr lang="en-US" dirty="0" err="1" smtClean="0"/>
              <a:t>laporan</a:t>
            </a:r>
            <a:r>
              <a:rPr lang="en-US" dirty="0" smtClean="0"/>
              <a:t> </a:t>
            </a:r>
            <a:r>
              <a:rPr lang="en-US" dirty="0" err="1" smtClean="0"/>
              <a:t>keuangan</a:t>
            </a:r>
            <a:r>
              <a:rPr lang="en-US" dirty="0" smtClean="0"/>
              <a:t> </a:t>
            </a:r>
            <a:r>
              <a:rPr lang="en-US" dirty="0" err="1" smtClean="0"/>
              <a:t>sesuai</a:t>
            </a:r>
            <a:r>
              <a:rPr lang="en-US" dirty="0" smtClean="0"/>
              <a:t> </a:t>
            </a:r>
            <a:r>
              <a:rPr lang="en-US" dirty="0" err="1" smtClean="0"/>
              <a:t>standar</a:t>
            </a:r>
            <a:r>
              <a:rPr lang="en-US" dirty="0" smtClean="0"/>
              <a:t> </a:t>
            </a:r>
            <a:r>
              <a:rPr lang="en-US" dirty="0" err="1" smtClean="0"/>
              <a:t>di</a:t>
            </a:r>
            <a:r>
              <a:rPr lang="en-US" dirty="0" smtClean="0"/>
              <a:t> Negara </a:t>
            </a:r>
            <a:r>
              <a:rPr lang="en-US" dirty="0" err="1" smtClean="0"/>
              <a:t>tersebut</a:t>
            </a:r>
            <a:r>
              <a:rPr lang="en-US" dirty="0" smtClean="0"/>
              <a:t>. Hal </a:t>
            </a:r>
            <a:r>
              <a:rPr lang="en-US" dirty="0" err="1" smtClean="0"/>
              <a:t>ini</a:t>
            </a:r>
            <a:r>
              <a:rPr lang="en-US" dirty="0" smtClean="0"/>
              <a:t> </a:t>
            </a:r>
            <a:r>
              <a:rPr lang="en-US" dirty="0" err="1" smtClean="0"/>
              <a:t>akan</a:t>
            </a:r>
            <a:r>
              <a:rPr lang="en-US" dirty="0" smtClean="0"/>
              <a:t> </a:t>
            </a:r>
            <a:r>
              <a:rPr lang="en-US" dirty="0" err="1" smtClean="0"/>
              <a:t>menghambat</a:t>
            </a:r>
            <a:r>
              <a:rPr lang="en-US" dirty="0" smtClean="0"/>
              <a:t> </a:t>
            </a:r>
            <a:r>
              <a:rPr lang="en-US" dirty="0" err="1" smtClean="0"/>
              <a:t>perekonomian</a:t>
            </a:r>
            <a:r>
              <a:rPr lang="en-US" dirty="0" smtClean="0"/>
              <a:t> </a:t>
            </a:r>
            <a:r>
              <a:rPr lang="en-US" dirty="0" err="1" smtClean="0"/>
              <a:t>dunia</a:t>
            </a:r>
            <a:r>
              <a:rPr lang="en-US" dirty="0" smtClean="0"/>
              <a:t>, </a:t>
            </a:r>
            <a:r>
              <a:rPr lang="en-US" dirty="0" err="1" smtClean="0"/>
              <a:t>dan</a:t>
            </a:r>
            <a:r>
              <a:rPr lang="en-US" dirty="0" smtClean="0"/>
              <a:t> </a:t>
            </a:r>
            <a:r>
              <a:rPr lang="en-US" dirty="0" err="1" smtClean="0"/>
              <a:t>aliran</a:t>
            </a:r>
            <a:r>
              <a:rPr lang="en-US" dirty="0" smtClean="0"/>
              <a:t> modal </a:t>
            </a:r>
            <a:r>
              <a:rPr lang="en-US" dirty="0" err="1" smtClean="0"/>
              <a:t>akan</a:t>
            </a:r>
            <a:r>
              <a:rPr lang="en-US" dirty="0" smtClean="0"/>
              <a:t> </a:t>
            </a:r>
            <a:r>
              <a:rPr lang="en-US" dirty="0" err="1" smtClean="0"/>
              <a:t>berkurang</a:t>
            </a:r>
            <a:r>
              <a:rPr lang="en-US" dirty="0" smtClean="0"/>
              <a:t> </a:t>
            </a:r>
            <a:r>
              <a:rPr lang="en-US" dirty="0" err="1" smtClean="0"/>
              <a:t>dan</a:t>
            </a:r>
            <a:r>
              <a:rPr lang="en-US" dirty="0" smtClean="0"/>
              <a:t> </a:t>
            </a:r>
            <a:r>
              <a:rPr lang="en-US" dirty="0" err="1" smtClean="0"/>
              <a:t>tidak</a:t>
            </a:r>
            <a:r>
              <a:rPr lang="en-US" dirty="0" smtClean="0"/>
              <a:t> </a:t>
            </a:r>
            <a:r>
              <a:rPr lang="en-US" dirty="0" err="1" smtClean="0"/>
              <a:t>mengglobal</a:t>
            </a:r>
            <a:r>
              <a:rPr lang="en-US" dirty="0" smtClean="0"/>
              <a:t>.</a:t>
            </a:r>
            <a:r>
              <a:rPr lang="id-ID" dirty="0" smtClean="0">
                <a:solidFill>
                  <a:schemeClr val="tx2">
                    <a:lumMod val="75000"/>
                  </a:schemeClr>
                </a:solidFill>
              </a:rPr>
              <a:t>.  </a:t>
            </a:r>
            <a:endParaRPr lang="en-US" dirty="0">
              <a:solidFill>
                <a:schemeClr val="tx2">
                  <a:lumMod val="75000"/>
                </a:schemeClr>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438912"/>
          </a:xfrm>
        </p:spPr>
        <p:txBody>
          <a:bodyPr>
            <a:noAutofit/>
          </a:bodyPr>
          <a:lstStyle/>
          <a:p>
            <a:r>
              <a:rPr lang="en-US" sz="2800" dirty="0" err="1" smtClean="0"/>
              <a:t>Tantangan</a:t>
            </a:r>
            <a:r>
              <a:rPr lang="en-US" sz="2800" dirty="0" smtClean="0"/>
              <a:t> </a:t>
            </a:r>
            <a:r>
              <a:rPr lang="en-US" sz="2800" dirty="0" err="1" smtClean="0"/>
              <a:t>dalam</a:t>
            </a:r>
            <a:r>
              <a:rPr lang="en-US" sz="2800" dirty="0" smtClean="0"/>
              <a:t> </a:t>
            </a:r>
            <a:r>
              <a:rPr lang="en-US" sz="2800" dirty="0" err="1" smtClean="0"/>
              <a:t>konfergensi</a:t>
            </a:r>
            <a:endParaRPr lang="en-US" sz="2800" dirty="0"/>
          </a:p>
        </p:txBody>
      </p:sp>
      <p:sp>
        <p:nvSpPr>
          <p:cNvPr id="3" name="Content Placeholder 2"/>
          <p:cNvSpPr>
            <a:spLocks noGrp="1"/>
          </p:cNvSpPr>
          <p:nvPr>
            <p:ph idx="1"/>
          </p:nvPr>
        </p:nvSpPr>
        <p:spPr>
          <a:xfrm>
            <a:off x="457200" y="1371600"/>
            <a:ext cx="8229600" cy="4953000"/>
          </a:xfrm>
        </p:spPr>
        <p:txBody>
          <a:bodyPr>
            <a:normAutofit fontScale="55000" lnSpcReduction="20000"/>
          </a:bodyPr>
          <a:lstStyle/>
          <a:p>
            <a:r>
              <a:rPr lang="en-US" dirty="0" err="1" smtClean="0"/>
              <a:t>Dalam</a:t>
            </a:r>
            <a:r>
              <a:rPr lang="en-US" dirty="0" smtClean="0"/>
              <a:t> </a:t>
            </a:r>
            <a:r>
              <a:rPr lang="en-US" dirty="0" err="1" smtClean="0"/>
              <a:t>rangka</a:t>
            </a:r>
            <a:r>
              <a:rPr lang="en-US" dirty="0" smtClean="0"/>
              <a:t> </a:t>
            </a:r>
            <a:r>
              <a:rPr lang="en-US" dirty="0" err="1" smtClean="0"/>
              <a:t>menyongsong</a:t>
            </a:r>
            <a:r>
              <a:rPr lang="en-US" dirty="0" smtClean="0"/>
              <a:t> </a:t>
            </a:r>
            <a:r>
              <a:rPr lang="en-US" dirty="0" err="1" smtClean="0"/>
              <a:t>pemberlakuan</a:t>
            </a:r>
            <a:r>
              <a:rPr lang="en-US" dirty="0" smtClean="0"/>
              <a:t> </a:t>
            </a:r>
            <a:r>
              <a:rPr lang="en-US" dirty="0" err="1" smtClean="0"/>
              <a:t>Standar</a:t>
            </a:r>
            <a:r>
              <a:rPr lang="en-US" dirty="0" smtClean="0"/>
              <a:t> </a:t>
            </a:r>
            <a:r>
              <a:rPr lang="en-US" dirty="0" err="1" smtClean="0"/>
              <a:t>Akuntansi</a:t>
            </a:r>
            <a:r>
              <a:rPr lang="en-US" dirty="0" smtClean="0"/>
              <a:t> </a:t>
            </a:r>
            <a:r>
              <a:rPr lang="en-US" dirty="0" err="1" smtClean="0"/>
              <a:t>Keuangan</a:t>
            </a:r>
            <a:r>
              <a:rPr lang="en-US" dirty="0" smtClean="0"/>
              <a:t> yang </a:t>
            </a:r>
            <a:r>
              <a:rPr lang="en-US" dirty="0" err="1" smtClean="0"/>
              <a:t>sudah</a:t>
            </a:r>
            <a:r>
              <a:rPr lang="en-US" dirty="0" smtClean="0"/>
              <a:t> </a:t>
            </a:r>
            <a:r>
              <a:rPr lang="en-US" dirty="0" err="1" smtClean="0"/>
              <a:t>secara</a:t>
            </a:r>
            <a:r>
              <a:rPr lang="en-US" dirty="0" smtClean="0"/>
              <a:t> </a:t>
            </a:r>
            <a:r>
              <a:rPr lang="en-US" dirty="0" err="1" smtClean="0"/>
              <a:t>penuh</a:t>
            </a:r>
            <a:r>
              <a:rPr lang="en-US" dirty="0" smtClean="0"/>
              <a:t> </a:t>
            </a:r>
            <a:r>
              <a:rPr lang="en-US" dirty="0" err="1" smtClean="0"/>
              <a:t>menggunakan</a:t>
            </a:r>
            <a:r>
              <a:rPr lang="en-US" dirty="0" smtClean="0"/>
              <a:t> </a:t>
            </a:r>
            <a:r>
              <a:rPr lang="en-US" dirty="0" err="1" smtClean="0"/>
              <a:t>standar</a:t>
            </a:r>
            <a:r>
              <a:rPr lang="en-US" dirty="0" smtClean="0"/>
              <a:t> </a:t>
            </a:r>
            <a:r>
              <a:rPr lang="en-US" dirty="0" err="1" smtClean="0"/>
              <a:t>akuntansi</a:t>
            </a:r>
            <a:r>
              <a:rPr lang="en-US" dirty="0" smtClean="0"/>
              <a:t> </a:t>
            </a:r>
            <a:r>
              <a:rPr lang="en-US" dirty="0" err="1" smtClean="0"/>
              <a:t>internasional</a:t>
            </a:r>
            <a:r>
              <a:rPr lang="en-US" dirty="0" smtClean="0"/>
              <a:t> (</a:t>
            </a:r>
            <a:r>
              <a:rPr lang="en-US" dirty="0" err="1" smtClean="0"/>
              <a:t>Konvergensi</a:t>
            </a:r>
            <a:r>
              <a:rPr lang="en-US" dirty="0" smtClean="0"/>
              <a:t> IFRS) </a:t>
            </a:r>
            <a:r>
              <a:rPr lang="en-US" dirty="0" err="1" smtClean="0"/>
              <a:t>pada</a:t>
            </a:r>
            <a:r>
              <a:rPr lang="en-US" dirty="0" smtClean="0"/>
              <a:t> </a:t>
            </a:r>
            <a:r>
              <a:rPr lang="en-US" dirty="0" err="1" smtClean="0"/>
              <a:t>awal</a:t>
            </a:r>
            <a:r>
              <a:rPr lang="en-US" dirty="0" smtClean="0"/>
              <a:t> </a:t>
            </a:r>
            <a:r>
              <a:rPr lang="en-US" dirty="0" err="1" smtClean="0"/>
              <a:t>tahun</a:t>
            </a:r>
            <a:r>
              <a:rPr lang="en-US" dirty="0" smtClean="0"/>
              <a:t> 2012, </a:t>
            </a:r>
            <a:r>
              <a:rPr lang="en-US" dirty="0" err="1" smtClean="0"/>
              <a:t>Bapepam</a:t>
            </a:r>
            <a:r>
              <a:rPr lang="en-US" dirty="0" smtClean="0"/>
              <a:t> </a:t>
            </a:r>
            <a:r>
              <a:rPr lang="en-US" dirty="0" err="1" smtClean="0"/>
              <a:t>maupun</a:t>
            </a:r>
            <a:r>
              <a:rPr lang="en-US" dirty="0" smtClean="0"/>
              <a:t> </a:t>
            </a:r>
            <a:r>
              <a:rPr lang="en-US" dirty="0" err="1" smtClean="0"/>
              <a:t>lembaga</a:t>
            </a:r>
            <a:r>
              <a:rPr lang="en-US" dirty="0" smtClean="0"/>
              <a:t> </a:t>
            </a:r>
            <a:r>
              <a:rPr lang="en-US" dirty="0" err="1" smtClean="0"/>
              <a:t>keuangan</a:t>
            </a:r>
            <a:r>
              <a:rPr lang="en-US" dirty="0" smtClean="0"/>
              <a:t> </a:t>
            </a:r>
            <a:r>
              <a:rPr lang="en-US" dirty="0" err="1" smtClean="0"/>
              <a:t>lainnya</a:t>
            </a:r>
            <a:r>
              <a:rPr lang="en-US" dirty="0" smtClean="0"/>
              <a:t> </a:t>
            </a:r>
            <a:r>
              <a:rPr lang="en-US" dirty="0" err="1" smtClean="0"/>
              <a:t>memandang</a:t>
            </a:r>
            <a:r>
              <a:rPr lang="en-US" dirty="0" smtClean="0"/>
              <a:t> </a:t>
            </a:r>
            <a:r>
              <a:rPr lang="en-US" dirty="0" err="1" smtClean="0"/>
              <a:t>perlu</a:t>
            </a:r>
            <a:r>
              <a:rPr lang="en-US" dirty="0" smtClean="0"/>
              <a:t> </a:t>
            </a:r>
            <a:r>
              <a:rPr lang="en-US" dirty="0" err="1" smtClean="0"/>
              <a:t>untuk</a:t>
            </a:r>
            <a:r>
              <a:rPr lang="en-US" dirty="0" smtClean="0"/>
              <a:t> </a:t>
            </a:r>
            <a:r>
              <a:rPr lang="en-US" dirty="0" err="1" smtClean="0"/>
              <a:t>mengambil</a:t>
            </a:r>
            <a:r>
              <a:rPr lang="en-US" dirty="0" smtClean="0"/>
              <a:t> </a:t>
            </a:r>
            <a:r>
              <a:rPr lang="en-US" dirty="0" err="1" smtClean="0"/>
              <a:t>langkah-langkah</a:t>
            </a:r>
            <a:r>
              <a:rPr lang="en-US" dirty="0" smtClean="0"/>
              <a:t> </a:t>
            </a:r>
            <a:r>
              <a:rPr lang="en-US" dirty="0" err="1" smtClean="0"/>
              <a:t>sosialisasi</a:t>
            </a:r>
            <a:r>
              <a:rPr lang="en-US" dirty="0" smtClean="0"/>
              <a:t> </a:t>
            </a:r>
            <a:r>
              <a:rPr lang="en-US" dirty="0" err="1" smtClean="0"/>
              <a:t>dini</a:t>
            </a:r>
            <a:r>
              <a:rPr lang="en-US" dirty="0" smtClean="0"/>
              <a:t> </a:t>
            </a:r>
            <a:r>
              <a:rPr lang="en-US" dirty="0" err="1" smtClean="0"/>
              <a:t>kepada</a:t>
            </a:r>
            <a:r>
              <a:rPr lang="en-US" dirty="0" smtClean="0"/>
              <a:t> </a:t>
            </a:r>
            <a:r>
              <a:rPr lang="en-US" dirty="0" err="1" smtClean="0"/>
              <a:t>publik</a:t>
            </a:r>
            <a:r>
              <a:rPr lang="en-US" dirty="0" smtClean="0"/>
              <a:t> </a:t>
            </a:r>
            <a:r>
              <a:rPr lang="en-US" dirty="0" err="1" smtClean="0"/>
              <a:t>mengenai</a:t>
            </a:r>
            <a:r>
              <a:rPr lang="en-US" dirty="0" smtClean="0"/>
              <a:t> </a:t>
            </a:r>
            <a:r>
              <a:rPr lang="en-US" dirty="0" err="1" smtClean="0"/>
              <a:t>dampak</a:t>
            </a:r>
            <a:r>
              <a:rPr lang="en-US" dirty="0" smtClean="0"/>
              <a:t> </a:t>
            </a:r>
            <a:r>
              <a:rPr lang="en-US" dirty="0" err="1" smtClean="0"/>
              <a:t>konvergensi</a:t>
            </a:r>
            <a:r>
              <a:rPr lang="en-US" dirty="0" smtClean="0"/>
              <a:t> IFRS </a:t>
            </a:r>
            <a:r>
              <a:rPr lang="en-US" dirty="0" err="1" smtClean="0"/>
              <a:t>terhadap</a:t>
            </a:r>
            <a:r>
              <a:rPr lang="en-US" dirty="0" smtClean="0"/>
              <a:t> </a:t>
            </a:r>
            <a:r>
              <a:rPr lang="en-US" dirty="0" err="1" smtClean="0"/>
              <a:t>laporan</a:t>
            </a:r>
            <a:r>
              <a:rPr lang="en-US" dirty="0" smtClean="0"/>
              <a:t> </a:t>
            </a:r>
            <a:r>
              <a:rPr lang="en-US" dirty="0" err="1" smtClean="0"/>
              <a:t>keuangan</a:t>
            </a:r>
            <a:r>
              <a:rPr lang="en-US" dirty="0" smtClean="0"/>
              <a:t> . </a:t>
            </a:r>
            <a:r>
              <a:rPr lang="en-US" dirty="0" err="1" smtClean="0"/>
              <a:t>Saat</a:t>
            </a:r>
            <a:r>
              <a:rPr lang="en-US" dirty="0" smtClean="0"/>
              <a:t> </a:t>
            </a:r>
            <a:r>
              <a:rPr lang="en-US" dirty="0" err="1" smtClean="0"/>
              <a:t>ini</a:t>
            </a:r>
            <a:r>
              <a:rPr lang="en-US" dirty="0" smtClean="0"/>
              <a:t> </a:t>
            </a:r>
            <a:r>
              <a:rPr lang="en-US" dirty="0" err="1" smtClean="0"/>
              <a:t>perusahaan</a:t>
            </a:r>
            <a:r>
              <a:rPr lang="en-US" dirty="0" smtClean="0"/>
              <a:t> Indonesia </a:t>
            </a:r>
            <a:r>
              <a:rPr lang="en-US" dirty="0" err="1" smtClean="0"/>
              <a:t>masih</a:t>
            </a:r>
            <a:r>
              <a:rPr lang="en-US" dirty="0" smtClean="0"/>
              <a:t> </a:t>
            </a:r>
            <a:r>
              <a:rPr lang="en-US" dirty="0" err="1" smtClean="0"/>
              <a:t>menerapkan</a:t>
            </a:r>
            <a:r>
              <a:rPr lang="en-US" dirty="0" smtClean="0"/>
              <a:t> </a:t>
            </a:r>
            <a:r>
              <a:rPr lang="en-US" dirty="0" err="1" smtClean="0"/>
              <a:t>standar</a:t>
            </a:r>
            <a:r>
              <a:rPr lang="en-US" dirty="0" smtClean="0"/>
              <a:t> </a:t>
            </a:r>
            <a:r>
              <a:rPr lang="en-US" dirty="0" err="1" smtClean="0"/>
              <a:t>laporan</a:t>
            </a:r>
            <a:r>
              <a:rPr lang="en-US" dirty="0" smtClean="0"/>
              <a:t> </a:t>
            </a:r>
            <a:r>
              <a:rPr lang="en-US" dirty="0" err="1" smtClean="0"/>
              <a:t>Pernyataan</a:t>
            </a:r>
            <a:r>
              <a:rPr lang="en-US" dirty="0" smtClean="0"/>
              <a:t> </a:t>
            </a:r>
            <a:r>
              <a:rPr lang="en-US" dirty="0" err="1" smtClean="0"/>
              <a:t>Standar</a:t>
            </a:r>
            <a:r>
              <a:rPr lang="en-US" dirty="0" smtClean="0"/>
              <a:t> </a:t>
            </a:r>
            <a:r>
              <a:rPr lang="en-US" dirty="0" err="1" smtClean="0"/>
              <a:t>Akuntansi</a:t>
            </a:r>
            <a:r>
              <a:rPr lang="en-US" dirty="0" smtClean="0"/>
              <a:t> </a:t>
            </a:r>
            <a:r>
              <a:rPr lang="en-US" dirty="0" err="1" smtClean="0"/>
              <a:t>Keuangan</a:t>
            </a:r>
            <a:r>
              <a:rPr lang="en-US" dirty="0" smtClean="0"/>
              <a:t> (PSAK). </a:t>
            </a:r>
            <a:r>
              <a:rPr lang="en-US" dirty="0" err="1" smtClean="0"/>
              <a:t>Menghadapi</a:t>
            </a:r>
            <a:r>
              <a:rPr lang="en-US" dirty="0" smtClean="0"/>
              <a:t> </a:t>
            </a:r>
            <a:r>
              <a:rPr lang="en-US" dirty="0" err="1" smtClean="0"/>
              <a:t>pengalihan</a:t>
            </a:r>
            <a:r>
              <a:rPr lang="en-US" dirty="0" smtClean="0"/>
              <a:t> </a:t>
            </a:r>
            <a:r>
              <a:rPr lang="en-US" dirty="0" err="1" smtClean="0"/>
              <a:t>ke</a:t>
            </a:r>
            <a:r>
              <a:rPr lang="en-US" dirty="0" smtClean="0"/>
              <a:t> IFRS, </a:t>
            </a:r>
            <a:r>
              <a:rPr lang="en-US" dirty="0" err="1" smtClean="0"/>
              <a:t>terdapat</a:t>
            </a:r>
            <a:r>
              <a:rPr lang="en-US" dirty="0" smtClean="0"/>
              <a:t> </a:t>
            </a:r>
            <a:r>
              <a:rPr lang="en-US" dirty="0" err="1" smtClean="0"/>
              <a:t>beberapa</a:t>
            </a:r>
            <a:r>
              <a:rPr lang="en-US" dirty="0" smtClean="0"/>
              <a:t> </a:t>
            </a:r>
            <a:r>
              <a:rPr lang="en-US" dirty="0" err="1" smtClean="0"/>
              <a:t>tantangan</a:t>
            </a:r>
            <a:r>
              <a:rPr lang="en-US" dirty="0" smtClean="0"/>
              <a:t> </a:t>
            </a:r>
            <a:r>
              <a:rPr lang="en-US" dirty="0" err="1" smtClean="0"/>
              <a:t>mendasar</a:t>
            </a:r>
            <a:r>
              <a:rPr lang="en-US" dirty="0" smtClean="0"/>
              <a:t> yang </a:t>
            </a:r>
            <a:r>
              <a:rPr lang="en-US" dirty="0" err="1" smtClean="0"/>
              <a:t>perlu</a:t>
            </a:r>
            <a:r>
              <a:rPr lang="en-US" dirty="0" smtClean="0"/>
              <a:t> </a:t>
            </a:r>
            <a:r>
              <a:rPr lang="en-US" dirty="0" err="1" smtClean="0"/>
              <a:t>dicermati</a:t>
            </a:r>
            <a:r>
              <a:rPr lang="en-US" dirty="0" smtClean="0"/>
              <a:t> </a:t>
            </a:r>
            <a:r>
              <a:rPr lang="en-US" dirty="0" err="1" smtClean="0"/>
              <a:t>peran</a:t>
            </a:r>
            <a:r>
              <a:rPr lang="en-US" dirty="0" smtClean="0"/>
              <a:t> regulator </a:t>
            </a:r>
            <a:r>
              <a:rPr lang="en-US" dirty="0" err="1" smtClean="0"/>
              <a:t>terhadap</a:t>
            </a:r>
            <a:r>
              <a:rPr lang="en-US" dirty="0" smtClean="0"/>
              <a:t> </a:t>
            </a:r>
            <a:r>
              <a:rPr lang="en-US" dirty="0" err="1" smtClean="0"/>
              <a:t>perusahaan</a:t>
            </a:r>
            <a:r>
              <a:rPr lang="en-US" dirty="0" smtClean="0"/>
              <a:t> – </a:t>
            </a:r>
            <a:r>
              <a:rPr lang="en-US" dirty="0" err="1" smtClean="0"/>
              <a:t>perusahaan</a:t>
            </a:r>
            <a:r>
              <a:rPr lang="en-US" dirty="0" smtClean="0"/>
              <a:t> </a:t>
            </a:r>
            <a:r>
              <a:rPr lang="en-US" dirty="0" err="1" smtClean="0"/>
              <a:t>di</a:t>
            </a:r>
            <a:r>
              <a:rPr lang="en-US" dirty="0" smtClean="0"/>
              <a:t> Indonesia </a:t>
            </a:r>
            <a:r>
              <a:rPr lang="en-US" dirty="0" err="1" smtClean="0"/>
              <a:t>diantaranya</a:t>
            </a:r>
            <a:r>
              <a:rPr lang="en-US" dirty="0" smtClean="0"/>
              <a:t> </a:t>
            </a:r>
            <a:r>
              <a:rPr lang="en-US" dirty="0" err="1" smtClean="0"/>
              <a:t>perubahan</a:t>
            </a:r>
            <a:r>
              <a:rPr lang="en-US" dirty="0" smtClean="0"/>
              <a:t> </a:t>
            </a:r>
            <a:r>
              <a:rPr lang="en-US" dirty="0" err="1" smtClean="0"/>
              <a:t>peraturan</a:t>
            </a:r>
            <a:r>
              <a:rPr lang="en-US" dirty="0" smtClean="0"/>
              <a:t>, </a:t>
            </a:r>
            <a:r>
              <a:rPr lang="en-US" dirty="0" err="1" smtClean="0"/>
              <a:t>pengukuran</a:t>
            </a:r>
            <a:r>
              <a:rPr lang="en-US" dirty="0" smtClean="0"/>
              <a:t> </a:t>
            </a:r>
            <a:r>
              <a:rPr lang="en-US" dirty="0" err="1" smtClean="0"/>
              <a:t>nilai</a:t>
            </a:r>
            <a:r>
              <a:rPr lang="en-US" dirty="0" smtClean="0"/>
              <a:t> </a:t>
            </a:r>
            <a:r>
              <a:rPr lang="en-US" dirty="0" err="1" smtClean="0"/>
              <a:t>wajar</a:t>
            </a:r>
            <a:r>
              <a:rPr lang="en-US" dirty="0" smtClean="0"/>
              <a:t>, </a:t>
            </a:r>
            <a:r>
              <a:rPr lang="en-US" dirty="0" err="1" smtClean="0"/>
              <a:t>penetuan</a:t>
            </a:r>
            <a:r>
              <a:rPr lang="en-US" dirty="0" smtClean="0"/>
              <a:t> </a:t>
            </a:r>
            <a:r>
              <a:rPr lang="en-US" dirty="0" err="1" smtClean="0"/>
              <a:t>dampak</a:t>
            </a:r>
            <a:r>
              <a:rPr lang="en-US" dirty="0" smtClean="0"/>
              <a:t> yang </a:t>
            </a:r>
            <a:r>
              <a:rPr lang="en-US" dirty="0" err="1" smtClean="0"/>
              <a:t>akan</a:t>
            </a:r>
            <a:r>
              <a:rPr lang="en-US" dirty="0" smtClean="0"/>
              <a:t> </a:t>
            </a:r>
            <a:r>
              <a:rPr lang="en-US" dirty="0" err="1" smtClean="0"/>
              <a:t>terjadi</a:t>
            </a:r>
            <a:r>
              <a:rPr lang="en-US" dirty="0" smtClean="0"/>
              <a:t>. </a:t>
            </a:r>
            <a:r>
              <a:rPr lang="en-US" dirty="0" err="1" smtClean="0"/>
              <a:t>Sistem</a:t>
            </a:r>
            <a:r>
              <a:rPr lang="en-US" dirty="0" smtClean="0"/>
              <a:t> IT , </a:t>
            </a:r>
            <a:r>
              <a:rPr lang="en-US" dirty="0" err="1" smtClean="0"/>
              <a:t>konversi</a:t>
            </a:r>
            <a:r>
              <a:rPr lang="en-US" dirty="0" smtClean="0"/>
              <a:t> data </a:t>
            </a:r>
            <a:r>
              <a:rPr lang="en-US" dirty="0" err="1" smtClean="0"/>
              <a:t>historis</a:t>
            </a:r>
            <a:r>
              <a:rPr lang="en-US" dirty="0" smtClean="0"/>
              <a:t>, </a:t>
            </a:r>
            <a:r>
              <a:rPr lang="en-US" dirty="0" err="1" smtClean="0"/>
              <a:t>dan</a:t>
            </a:r>
            <a:r>
              <a:rPr lang="en-US" dirty="0" smtClean="0"/>
              <a:t> </a:t>
            </a:r>
            <a:r>
              <a:rPr lang="en-US" dirty="0" err="1" smtClean="0"/>
              <a:t>ketersediaan</a:t>
            </a:r>
            <a:r>
              <a:rPr lang="en-US" dirty="0" smtClean="0"/>
              <a:t> professional. </a:t>
            </a:r>
            <a:r>
              <a:rPr lang="en-US" dirty="0" err="1" smtClean="0"/>
              <a:t>Perubahan</a:t>
            </a:r>
            <a:r>
              <a:rPr lang="en-US" dirty="0" smtClean="0"/>
              <a:t> </a:t>
            </a:r>
            <a:r>
              <a:rPr lang="en-US" dirty="0" err="1" smtClean="0"/>
              <a:t>atas</a:t>
            </a:r>
            <a:r>
              <a:rPr lang="en-US" dirty="0" smtClean="0"/>
              <a:t> </a:t>
            </a:r>
            <a:r>
              <a:rPr lang="en-US" dirty="0" err="1" smtClean="0"/>
              <a:t>perlakuan</a:t>
            </a:r>
            <a:r>
              <a:rPr lang="en-US" dirty="0" smtClean="0"/>
              <a:t> </a:t>
            </a:r>
            <a:r>
              <a:rPr lang="en-US" dirty="0" err="1" smtClean="0"/>
              <a:t>transaksi</a:t>
            </a:r>
            <a:r>
              <a:rPr lang="en-US" dirty="0" smtClean="0"/>
              <a:t> </a:t>
            </a:r>
            <a:r>
              <a:rPr lang="en-US" dirty="0" err="1" smtClean="0"/>
              <a:t>akuntansi</a:t>
            </a:r>
            <a:r>
              <a:rPr lang="en-US" dirty="0" smtClean="0"/>
              <a:t> </a:t>
            </a:r>
            <a:r>
              <a:rPr lang="en-US" dirty="0" err="1" smtClean="0"/>
              <a:t>tentunya</a:t>
            </a:r>
            <a:r>
              <a:rPr lang="en-US" dirty="0" smtClean="0"/>
              <a:t> </a:t>
            </a:r>
            <a:r>
              <a:rPr lang="en-US" dirty="0" err="1" smtClean="0"/>
              <a:t>akan</a:t>
            </a:r>
            <a:r>
              <a:rPr lang="en-US" dirty="0" smtClean="0"/>
              <a:t> </a:t>
            </a:r>
            <a:r>
              <a:rPr lang="en-US" dirty="0" err="1" smtClean="0"/>
              <a:t>signifikan</a:t>
            </a:r>
            <a:r>
              <a:rPr lang="en-US" dirty="0" smtClean="0"/>
              <a:t>, </a:t>
            </a:r>
            <a:r>
              <a:rPr lang="en-US" dirty="0" err="1" smtClean="0"/>
              <a:t>sehingga</a:t>
            </a:r>
            <a:r>
              <a:rPr lang="en-US" dirty="0" smtClean="0"/>
              <a:t> </a:t>
            </a:r>
            <a:r>
              <a:rPr lang="en-US" dirty="0" err="1" smtClean="0"/>
              <a:t>akan</a:t>
            </a:r>
            <a:r>
              <a:rPr lang="en-US" dirty="0" smtClean="0"/>
              <a:t> </a:t>
            </a:r>
            <a:r>
              <a:rPr lang="en-US" dirty="0" err="1" smtClean="0"/>
              <a:t>terdapat</a:t>
            </a:r>
            <a:r>
              <a:rPr lang="en-US" dirty="0" smtClean="0"/>
              <a:t> </a:t>
            </a:r>
            <a:r>
              <a:rPr lang="en-US" dirty="0" err="1" smtClean="0"/>
              <a:t>amandemen</a:t>
            </a:r>
            <a:r>
              <a:rPr lang="en-US" dirty="0" smtClean="0"/>
              <a:t> </a:t>
            </a:r>
            <a:r>
              <a:rPr lang="en-US" dirty="0" err="1" smtClean="0"/>
              <a:t>regulasi</a:t>
            </a:r>
            <a:r>
              <a:rPr lang="en-US" dirty="0" smtClean="0"/>
              <a:t> </a:t>
            </a:r>
            <a:r>
              <a:rPr lang="en-US" dirty="0" err="1" smtClean="0"/>
              <a:t>tentang</a:t>
            </a:r>
            <a:r>
              <a:rPr lang="en-US" dirty="0" smtClean="0"/>
              <a:t> </a:t>
            </a:r>
            <a:r>
              <a:rPr lang="en-US" dirty="0" err="1" smtClean="0"/>
              <a:t>standar</a:t>
            </a:r>
            <a:r>
              <a:rPr lang="en-US" dirty="0" smtClean="0"/>
              <a:t> </a:t>
            </a:r>
            <a:r>
              <a:rPr lang="en-US" dirty="0" err="1" smtClean="0"/>
              <a:t>akuntansi</a:t>
            </a:r>
            <a:r>
              <a:rPr lang="en-US" dirty="0" smtClean="0"/>
              <a:t>. </a:t>
            </a:r>
            <a:r>
              <a:rPr lang="en-US" dirty="0" err="1" smtClean="0"/>
              <a:t>Namun</a:t>
            </a:r>
            <a:r>
              <a:rPr lang="en-US" dirty="0" smtClean="0"/>
              <a:t> yang </a:t>
            </a:r>
            <a:r>
              <a:rPr lang="en-US" dirty="0" err="1" smtClean="0"/>
              <a:t>perlu</a:t>
            </a:r>
            <a:r>
              <a:rPr lang="en-US" dirty="0" smtClean="0"/>
              <a:t> </a:t>
            </a:r>
            <a:r>
              <a:rPr lang="en-US" dirty="0" err="1" smtClean="0"/>
              <a:t>dicermati</a:t>
            </a:r>
            <a:r>
              <a:rPr lang="en-US" dirty="0" smtClean="0"/>
              <a:t>, </a:t>
            </a:r>
            <a:r>
              <a:rPr lang="en-US" dirty="0" err="1" smtClean="0"/>
              <a:t>amandemen</a:t>
            </a:r>
            <a:r>
              <a:rPr lang="en-US" dirty="0" smtClean="0"/>
              <a:t> </a:t>
            </a:r>
            <a:r>
              <a:rPr lang="en-US" dirty="0" err="1" smtClean="0"/>
              <a:t>sejatinya</a:t>
            </a:r>
            <a:r>
              <a:rPr lang="en-US" dirty="0" smtClean="0"/>
              <a:t> yang </a:t>
            </a:r>
            <a:r>
              <a:rPr lang="en-US" dirty="0" err="1" smtClean="0"/>
              <a:t>dikeluarkan</a:t>
            </a:r>
            <a:r>
              <a:rPr lang="en-US" dirty="0" smtClean="0"/>
              <a:t> </a:t>
            </a:r>
            <a:r>
              <a:rPr lang="en-US" dirty="0" err="1" smtClean="0"/>
              <a:t>oleh</a:t>
            </a:r>
            <a:r>
              <a:rPr lang="en-US" dirty="0" smtClean="0"/>
              <a:t> </a:t>
            </a:r>
            <a:r>
              <a:rPr lang="en-US" dirty="0" err="1" smtClean="0"/>
              <a:t>Bapepam</a:t>
            </a:r>
            <a:r>
              <a:rPr lang="en-US" dirty="0" smtClean="0"/>
              <a:t>, Bank Indonesia, </a:t>
            </a:r>
            <a:r>
              <a:rPr lang="en-US" dirty="0" err="1" smtClean="0"/>
              <a:t>Direktorat</a:t>
            </a:r>
            <a:r>
              <a:rPr lang="en-US" dirty="0" smtClean="0"/>
              <a:t> </a:t>
            </a:r>
            <a:r>
              <a:rPr lang="en-US" dirty="0" err="1" smtClean="0"/>
              <a:t>jenderal</a:t>
            </a:r>
            <a:r>
              <a:rPr lang="en-US" dirty="0" smtClean="0"/>
              <a:t> </a:t>
            </a:r>
            <a:r>
              <a:rPr lang="en-US" dirty="0" err="1" smtClean="0"/>
              <a:t>pajak</a:t>
            </a:r>
            <a:r>
              <a:rPr lang="en-US" dirty="0" smtClean="0"/>
              <a:t> </a:t>
            </a:r>
            <a:r>
              <a:rPr lang="en-US" dirty="0" err="1" smtClean="0"/>
              <a:t>dan</a:t>
            </a:r>
            <a:r>
              <a:rPr lang="en-US" dirty="0" smtClean="0"/>
              <a:t> </a:t>
            </a:r>
            <a:r>
              <a:rPr lang="en-US" dirty="0" err="1" smtClean="0"/>
              <a:t>juga</a:t>
            </a:r>
            <a:r>
              <a:rPr lang="en-US" dirty="0" smtClean="0"/>
              <a:t> IAPI. </a:t>
            </a:r>
            <a:r>
              <a:rPr lang="en-US" dirty="0" err="1" smtClean="0"/>
              <a:t>Peran</a:t>
            </a:r>
            <a:r>
              <a:rPr lang="en-US" dirty="0" smtClean="0"/>
              <a:t> </a:t>
            </a:r>
            <a:r>
              <a:rPr lang="en-US" dirty="0" err="1" smtClean="0"/>
              <a:t>Ditjen</a:t>
            </a:r>
            <a:r>
              <a:rPr lang="en-US" dirty="0" smtClean="0"/>
              <a:t> </a:t>
            </a:r>
            <a:r>
              <a:rPr lang="en-US" dirty="0" err="1" smtClean="0"/>
              <a:t>Pajak</a:t>
            </a:r>
            <a:r>
              <a:rPr lang="en-US" dirty="0" smtClean="0"/>
              <a:t> </a:t>
            </a:r>
            <a:r>
              <a:rPr lang="en-US" dirty="0" err="1" smtClean="0"/>
              <a:t>di</a:t>
            </a:r>
            <a:r>
              <a:rPr lang="en-US" dirty="0" smtClean="0"/>
              <a:t> </a:t>
            </a:r>
            <a:r>
              <a:rPr lang="en-US" dirty="0" err="1" smtClean="0"/>
              <a:t>bidang</a:t>
            </a:r>
            <a:r>
              <a:rPr lang="en-US" dirty="0" smtClean="0"/>
              <a:t> </a:t>
            </a:r>
            <a:r>
              <a:rPr lang="en-US" dirty="0" err="1" smtClean="0"/>
              <a:t>perpajakan</a:t>
            </a:r>
            <a:r>
              <a:rPr lang="en-US" dirty="0" smtClean="0"/>
              <a:t> </a:t>
            </a:r>
            <a:r>
              <a:rPr lang="en-US" dirty="0" err="1" smtClean="0"/>
              <a:t>mengalami</a:t>
            </a:r>
            <a:r>
              <a:rPr lang="en-US" dirty="0" smtClean="0"/>
              <a:t> </a:t>
            </a:r>
            <a:r>
              <a:rPr lang="en-US" dirty="0" err="1" smtClean="0"/>
              <a:t>perubahan</a:t>
            </a:r>
            <a:r>
              <a:rPr lang="en-US" dirty="0" smtClean="0"/>
              <a:t> </a:t>
            </a:r>
            <a:r>
              <a:rPr lang="en-US" dirty="0" err="1" smtClean="0"/>
              <a:t>standar</a:t>
            </a:r>
            <a:r>
              <a:rPr lang="en-US" dirty="0" smtClean="0"/>
              <a:t> </a:t>
            </a:r>
            <a:r>
              <a:rPr lang="en-US" dirty="0" err="1" smtClean="0"/>
              <a:t>akuntansi</a:t>
            </a:r>
            <a:r>
              <a:rPr lang="en-US" dirty="0" smtClean="0"/>
              <a:t> </a:t>
            </a:r>
            <a:r>
              <a:rPr lang="en-US" dirty="0" err="1" smtClean="0"/>
              <a:t>terkait</a:t>
            </a:r>
            <a:r>
              <a:rPr lang="en-US" dirty="0" smtClean="0"/>
              <a:t> </a:t>
            </a:r>
            <a:r>
              <a:rPr lang="en-US" dirty="0" err="1" smtClean="0"/>
              <a:t>dengan</a:t>
            </a:r>
            <a:r>
              <a:rPr lang="en-US" dirty="0" smtClean="0"/>
              <a:t> </a:t>
            </a:r>
            <a:r>
              <a:rPr lang="en-US" dirty="0" err="1" smtClean="0"/>
              <a:t>perhitungan</a:t>
            </a:r>
            <a:r>
              <a:rPr lang="en-US" dirty="0" smtClean="0"/>
              <a:t> </a:t>
            </a:r>
            <a:r>
              <a:rPr lang="en-US" dirty="0" err="1" smtClean="0"/>
              <a:t>penghasilan</a:t>
            </a:r>
            <a:r>
              <a:rPr lang="en-US" dirty="0" smtClean="0"/>
              <a:t> </a:t>
            </a:r>
            <a:r>
              <a:rPr lang="en-US" dirty="0" err="1" smtClean="0"/>
              <a:t>kena</a:t>
            </a:r>
            <a:r>
              <a:rPr lang="en-US" dirty="0" smtClean="0"/>
              <a:t> </a:t>
            </a:r>
            <a:r>
              <a:rPr lang="en-US" dirty="0" err="1" smtClean="0"/>
              <a:t>pajak</a:t>
            </a:r>
            <a:r>
              <a:rPr lang="en-US" dirty="0" smtClean="0"/>
              <a:t> </a:t>
            </a:r>
            <a:r>
              <a:rPr lang="en-US" dirty="0" err="1" smtClean="0"/>
              <a:t>perlu</a:t>
            </a:r>
            <a:r>
              <a:rPr lang="en-US" dirty="0" smtClean="0"/>
              <a:t> </a:t>
            </a:r>
            <a:r>
              <a:rPr lang="en-US" dirty="0" err="1" smtClean="0"/>
              <a:t>diatur</a:t>
            </a:r>
            <a:r>
              <a:rPr lang="en-US" dirty="0" smtClean="0"/>
              <a:t> </a:t>
            </a:r>
            <a:r>
              <a:rPr lang="en-US" dirty="0" err="1" smtClean="0"/>
              <a:t>oleh</a:t>
            </a:r>
            <a:r>
              <a:rPr lang="en-US" dirty="0" smtClean="0"/>
              <a:t> </a:t>
            </a:r>
            <a:r>
              <a:rPr lang="en-US" dirty="0" err="1" smtClean="0"/>
              <a:t>peraturan</a:t>
            </a:r>
            <a:r>
              <a:rPr lang="en-US" dirty="0" smtClean="0"/>
              <a:t> </a:t>
            </a:r>
            <a:r>
              <a:rPr lang="en-US" dirty="0" err="1" smtClean="0"/>
              <a:t>pelaksana</a:t>
            </a:r>
            <a:r>
              <a:rPr lang="en-US" dirty="0" smtClean="0"/>
              <a:t> </a:t>
            </a:r>
            <a:r>
              <a:rPr lang="en-US" dirty="0" err="1" smtClean="0"/>
              <a:t>Konvergensi</a:t>
            </a:r>
            <a:r>
              <a:rPr lang="en-US" dirty="0" smtClean="0"/>
              <a:t> IFRS </a:t>
            </a:r>
            <a:r>
              <a:rPr lang="en-US" dirty="0" err="1" smtClean="0"/>
              <a:t>akan</a:t>
            </a:r>
            <a:r>
              <a:rPr lang="en-US" dirty="0" smtClean="0"/>
              <a:t> </a:t>
            </a:r>
            <a:r>
              <a:rPr lang="en-US" dirty="0" err="1" smtClean="0"/>
              <a:t>mengakibatkan</a:t>
            </a:r>
            <a:r>
              <a:rPr lang="en-US" dirty="0" smtClean="0"/>
              <a:t> </a:t>
            </a:r>
            <a:r>
              <a:rPr lang="en-US" dirty="0" err="1" smtClean="0"/>
              <a:t>beberpa</a:t>
            </a:r>
            <a:r>
              <a:rPr lang="en-US" dirty="0" smtClean="0"/>
              <a:t> </a:t>
            </a:r>
            <a:r>
              <a:rPr lang="en-US" dirty="0" err="1" smtClean="0"/>
              <a:t>perubahan</a:t>
            </a:r>
            <a:r>
              <a:rPr lang="en-US" dirty="0" smtClean="0"/>
              <a:t> </a:t>
            </a:r>
            <a:r>
              <a:rPr lang="en-US" dirty="0" err="1" smtClean="0"/>
              <a:t>akuntansi</a:t>
            </a:r>
            <a:r>
              <a:rPr lang="en-US" dirty="0" smtClean="0"/>
              <a:t> </a:t>
            </a:r>
            <a:r>
              <a:rPr lang="en-US" dirty="0" err="1" smtClean="0"/>
              <a:t>dari</a:t>
            </a:r>
            <a:r>
              <a:rPr lang="en-US" dirty="0" smtClean="0"/>
              <a:t> </a:t>
            </a:r>
            <a:r>
              <a:rPr lang="en-US" dirty="0" err="1" smtClean="0"/>
              <a:t>Ditjen</a:t>
            </a:r>
            <a:r>
              <a:rPr lang="en-US" dirty="0" smtClean="0"/>
              <a:t> </a:t>
            </a:r>
            <a:r>
              <a:rPr lang="en-US" dirty="0" err="1" smtClean="0"/>
              <a:t>Pajak</a:t>
            </a:r>
            <a:r>
              <a:rPr lang="en-US" dirty="0" smtClean="0"/>
              <a:t> </a:t>
            </a:r>
            <a:r>
              <a:rPr lang="en-US" dirty="0" err="1" smtClean="0"/>
              <a:t>tentang</a:t>
            </a:r>
            <a:r>
              <a:rPr lang="en-US" dirty="0" smtClean="0"/>
              <a:t> </a:t>
            </a:r>
            <a:r>
              <a:rPr lang="en-US" dirty="0" err="1" smtClean="0"/>
              <a:t>keuntungan</a:t>
            </a:r>
            <a:r>
              <a:rPr lang="en-US" dirty="0" smtClean="0"/>
              <a:t> </a:t>
            </a:r>
            <a:r>
              <a:rPr lang="en-US" dirty="0" err="1" smtClean="0"/>
              <a:t>dan</a:t>
            </a:r>
            <a:r>
              <a:rPr lang="en-US" dirty="0" smtClean="0"/>
              <a:t> </a:t>
            </a:r>
            <a:r>
              <a:rPr lang="en-US" dirty="0" err="1" smtClean="0"/>
              <a:t>kerugian</a:t>
            </a:r>
            <a:r>
              <a:rPr lang="en-US" dirty="0" smtClean="0"/>
              <a:t> yang </a:t>
            </a:r>
            <a:r>
              <a:rPr lang="en-US" dirty="0" err="1" smtClean="0"/>
              <a:t>belum</a:t>
            </a:r>
            <a:r>
              <a:rPr lang="en-US" dirty="0" smtClean="0"/>
              <a:t> </a:t>
            </a:r>
            <a:r>
              <a:rPr lang="en-US" dirty="0" err="1" smtClean="0"/>
              <a:t>terealisasi</a:t>
            </a:r>
            <a:r>
              <a:rPr lang="en-US" dirty="0" smtClean="0"/>
              <a:t> </a:t>
            </a:r>
            <a:r>
              <a:rPr lang="en-US" dirty="0" err="1" smtClean="0"/>
              <a:t>dari</a:t>
            </a:r>
            <a:r>
              <a:rPr lang="en-US" dirty="0" smtClean="0"/>
              <a:t> instrument derivative </a:t>
            </a:r>
            <a:r>
              <a:rPr lang="en-US" dirty="0" err="1" smtClean="0"/>
              <a:t>akan</a:t>
            </a:r>
            <a:r>
              <a:rPr lang="en-US" dirty="0" smtClean="0"/>
              <a:t> </a:t>
            </a:r>
            <a:r>
              <a:rPr lang="en-US" dirty="0" err="1" smtClean="0"/>
              <a:t>dinilai</a:t>
            </a:r>
            <a:r>
              <a:rPr lang="en-US" dirty="0" smtClean="0"/>
              <a:t> </a:t>
            </a:r>
            <a:r>
              <a:rPr lang="en-US" dirty="0" err="1" smtClean="0"/>
              <a:t>berdasarkan</a:t>
            </a:r>
            <a:r>
              <a:rPr lang="en-US" dirty="0" smtClean="0"/>
              <a:t> IFRS . </a:t>
            </a:r>
            <a:r>
              <a:rPr lang="en-US" dirty="0" err="1" smtClean="0"/>
              <a:t>Kerangka</a:t>
            </a:r>
            <a:r>
              <a:rPr lang="en-US" dirty="0" smtClean="0"/>
              <a:t> </a:t>
            </a:r>
            <a:r>
              <a:rPr lang="en-US" dirty="0" err="1" smtClean="0"/>
              <a:t>perpajakan</a:t>
            </a:r>
            <a:r>
              <a:rPr lang="en-US" dirty="0" smtClean="0"/>
              <a:t> yang </a:t>
            </a:r>
            <a:r>
              <a:rPr lang="en-US" dirty="0" err="1" smtClean="0"/>
              <a:t>berbeda</a:t>
            </a:r>
            <a:r>
              <a:rPr lang="en-US" dirty="0" smtClean="0"/>
              <a:t> </a:t>
            </a:r>
            <a:r>
              <a:rPr lang="en-US" dirty="0" err="1" smtClean="0"/>
              <a:t>memungkinkan</a:t>
            </a:r>
            <a:r>
              <a:rPr lang="en-US" dirty="0" smtClean="0"/>
              <a:t> </a:t>
            </a:r>
            <a:r>
              <a:rPr lang="en-US" dirty="0" err="1" smtClean="0"/>
              <a:t>perlakuan</a:t>
            </a:r>
            <a:r>
              <a:rPr lang="en-US" dirty="0" smtClean="0"/>
              <a:t> yang </a:t>
            </a:r>
            <a:r>
              <a:rPr lang="en-US" dirty="0" err="1" smtClean="0"/>
              <a:t>berbeda</a:t>
            </a:r>
            <a:r>
              <a:rPr lang="en-US" dirty="0" smtClean="0"/>
              <a:t> pula. Hal yang paling </a:t>
            </a:r>
            <a:r>
              <a:rPr lang="en-US" dirty="0" err="1" smtClean="0"/>
              <a:t>utama</a:t>
            </a:r>
            <a:r>
              <a:rPr lang="en-US" dirty="0" smtClean="0"/>
              <a:t> </a:t>
            </a:r>
            <a:r>
              <a:rPr lang="en-US" dirty="0" err="1" smtClean="0"/>
              <a:t>akan</a:t>
            </a:r>
            <a:r>
              <a:rPr lang="en-US" dirty="0" smtClean="0"/>
              <a:t> </a:t>
            </a:r>
            <a:r>
              <a:rPr lang="en-US" dirty="0" err="1" smtClean="0"/>
              <a:t>berdampak</a:t>
            </a:r>
            <a:r>
              <a:rPr lang="en-US" dirty="0" smtClean="0"/>
              <a:t> </a:t>
            </a:r>
            <a:r>
              <a:rPr lang="en-US" dirty="0" err="1" smtClean="0"/>
              <a:t>pada</a:t>
            </a:r>
            <a:r>
              <a:rPr lang="en-US" dirty="0" smtClean="0"/>
              <a:t> </a:t>
            </a:r>
            <a:r>
              <a:rPr lang="en-US" dirty="0" err="1" smtClean="0"/>
              <a:t>persediaan</a:t>
            </a:r>
            <a:r>
              <a:rPr lang="en-US" dirty="0" smtClean="0"/>
              <a:t>, </a:t>
            </a:r>
            <a:r>
              <a:rPr lang="en-US" dirty="0" err="1" smtClean="0"/>
              <a:t>manajemen</a:t>
            </a:r>
            <a:r>
              <a:rPr lang="en-US" dirty="0" smtClean="0"/>
              <a:t> </a:t>
            </a:r>
            <a:r>
              <a:rPr lang="en-US" dirty="0" err="1" smtClean="0"/>
              <a:t>aset</a:t>
            </a:r>
            <a:r>
              <a:rPr lang="en-US" dirty="0" smtClean="0"/>
              <a:t>, </a:t>
            </a:r>
            <a:r>
              <a:rPr lang="en-US" dirty="0" err="1" smtClean="0"/>
              <a:t>pajak</a:t>
            </a:r>
            <a:r>
              <a:rPr lang="en-US" dirty="0" smtClean="0"/>
              <a:t> </a:t>
            </a:r>
            <a:r>
              <a:rPr lang="en-US" dirty="0" err="1" smtClean="0"/>
              <a:t>tangguhan</a:t>
            </a:r>
            <a:r>
              <a:rPr lang="en-US" dirty="0" smtClean="0"/>
              <a:t>, </a:t>
            </a:r>
            <a:r>
              <a:rPr lang="en-US" dirty="0" err="1" smtClean="0"/>
              <a:t>pelaporan</a:t>
            </a:r>
            <a:r>
              <a:rPr lang="en-US" dirty="0" smtClean="0"/>
              <a:t> </a:t>
            </a:r>
            <a:r>
              <a:rPr lang="en-US" dirty="0" err="1" smtClean="0"/>
              <a:t>keuangan</a:t>
            </a:r>
            <a:r>
              <a:rPr lang="en-US" dirty="0" smtClean="0"/>
              <a:t>, </a:t>
            </a:r>
            <a:r>
              <a:rPr lang="en-US" dirty="0" err="1" smtClean="0"/>
              <a:t>pengakuan</a:t>
            </a:r>
            <a:r>
              <a:rPr lang="en-US" dirty="0" smtClean="0"/>
              <a:t> </a:t>
            </a:r>
            <a:r>
              <a:rPr lang="en-US" dirty="0" err="1" smtClean="0"/>
              <a:t>pendapatan</a:t>
            </a:r>
            <a:r>
              <a:rPr lang="en-US" dirty="0" smtClean="0"/>
              <a:t> , </a:t>
            </a:r>
            <a:r>
              <a:rPr lang="en-US" dirty="0" err="1" smtClean="0"/>
              <a:t>pembelian</a:t>
            </a:r>
            <a:r>
              <a:rPr lang="en-US" dirty="0" smtClean="0"/>
              <a:t> </a:t>
            </a:r>
            <a:r>
              <a:rPr lang="en-US" dirty="0" err="1" smtClean="0"/>
              <a:t>dan</a:t>
            </a:r>
            <a:r>
              <a:rPr lang="en-US" dirty="0" smtClean="0"/>
              <a:t> lain-lain. </a:t>
            </a:r>
            <a:r>
              <a:rPr lang="en-US" dirty="0" err="1" smtClean="0"/>
              <a:t>Selain</a:t>
            </a:r>
            <a:r>
              <a:rPr lang="en-US" dirty="0" smtClean="0"/>
              <a:t> </a:t>
            </a:r>
            <a:r>
              <a:rPr lang="en-US" dirty="0" err="1" smtClean="0"/>
              <a:t>itu</a:t>
            </a:r>
            <a:r>
              <a:rPr lang="en-US" dirty="0" smtClean="0"/>
              <a:t>, </a:t>
            </a:r>
            <a:r>
              <a:rPr lang="en-US" dirty="0" err="1" smtClean="0"/>
              <a:t>konversi</a:t>
            </a:r>
            <a:r>
              <a:rPr lang="en-US" dirty="0" smtClean="0"/>
              <a:t> </a:t>
            </a:r>
            <a:r>
              <a:rPr lang="en-US" dirty="0" err="1" smtClean="0"/>
              <a:t>standar</a:t>
            </a:r>
            <a:r>
              <a:rPr lang="en-US" dirty="0" smtClean="0"/>
              <a:t> </a:t>
            </a:r>
            <a:r>
              <a:rPr lang="en-US" dirty="0" err="1" smtClean="0"/>
              <a:t>akuntansi</a:t>
            </a:r>
            <a:r>
              <a:rPr lang="en-US" dirty="0" smtClean="0"/>
              <a:t> Indonesia </a:t>
            </a:r>
            <a:r>
              <a:rPr lang="en-US" dirty="0" err="1" smtClean="0"/>
              <a:t>terhadap</a:t>
            </a:r>
            <a:r>
              <a:rPr lang="en-US" dirty="0" smtClean="0"/>
              <a:t> IFRS </a:t>
            </a:r>
            <a:r>
              <a:rPr lang="en-US" dirty="0" err="1" smtClean="0"/>
              <a:t>akan</a:t>
            </a:r>
            <a:r>
              <a:rPr lang="en-US" dirty="0" smtClean="0"/>
              <a:t> </a:t>
            </a:r>
            <a:r>
              <a:rPr lang="en-US" dirty="0" err="1" smtClean="0"/>
              <a:t>berdampak</a:t>
            </a:r>
            <a:r>
              <a:rPr lang="en-US" dirty="0" smtClean="0"/>
              <a:t> </a:t>
            </a:r>
            <a:r>
              <a:rPr lang="en-US" dirty="0" err="1" smtClean="0"/>
              <a:t>juga</a:t>
            </a:r>
            <a:r>
              <a:rPr lang="en-US" dirty="0" smtClean="0"/>
              <a:t> </a:t>
            </a:r>
            <a:r>
              <a:rPr lang="en-US" dirty="0" err="1" smtClean="0"/>
              <a:t>pada</a:t>
            </a:r>
            <a:r>
              <a:rPr lang="en-US" dirty="0" smtClean="0"/>
              <a:t> </a:t>
            </a:r>
            <a:r>
              <a:rPr lang="en-US" dirty="0" err="1" smtClean="0"/>
              <a:t>beberapa</a:t>
            </a:r>
            <a:r>
              <a:rPr lang="en-US" dirty="0" smtClean="0"/>
              <a:t> </a:t>
            </a:r>
            <a:r>
              <a:rPr lang="en-US" dirty="0" err="1" smtClean="0"/>
              <a:t>praktek</a:t>
            </a:r>
            <a:r>
              <a:rPr lang="en-US" dirty="0" smtClean="0"/>
              <a:t> </a:t>
            </a:r>
            <a:r>
              <a:rPr lang="en-US" dirty="0" err="1" smtClean="0"/>
              <a:t>akuntansi</a:t>
            </a:r>
            <a:r>
              <a:rPr lang="en-US" dirty="0" smtClean="0"/>
              <a:t> yang fundamental. </a:t>
            </a:r>
            <a:r>
              <a:rPr lang="en-US" dirty="0" err="1" smtClean="0"/>
              <a:t>Seperti</a:t>
            </a:r>
            <a:r>
              <a:rPr lang="en-US" dirty="0" smtClean="0"/>
              <a:t> </a:t>
            </a:r>
            <a:r>
              <a:rPr lang="en-US" dirty="0" err="1" smtClean="0"/>
              <a:t>konsep</a:t>
            </a:r>
            <a:r>
              <a:rPr lang="en-US" dirty="0" smtClean="0"/>
              <a:t> </a:t>
            </a:r>
            <a:r>
              <a:rPr lang="en-US" dirty="0" err="1" smtClean="0"/>
              <a:t>nilai</a:t>
            </a:r>
            <a:r>
              <a:rPr lang="en-US" dirty="0" smtClean="0"/>
              <a:t> </a:t>
            </a:r>
            <a:r>
              <a:rPr lang="en-US" dirty="0" err="1" smtClean="0"/>
              <a:t>wajar</a:t>
            </a:r>
            <a:r>
              <a:rPr lang="en-US" dirty="0" smtClean="0"/>
              <a:t>, </a:t>
            </a:r>
            <a:r>
              <a:rPr lang="en-US" dirty="0" err="1" smtClean="0"/>
              <a:t>pengungkapan</a:t>
            </a:r>
            <a:r>
              <a:rPr lang="en-US" dirty="0" smtClean="0"/>
              <a:t> </a:t>
            </a:r>
            <a:r>
              <a:rPr lang="en-US" dirty="0" err="1" smtClean="0"/>
              <a:t>keuangan</a:t>
            </a:r>
            <a:r>
              <a:rPr lang="en-US" dirty="0" smtClean="0"/>
              <a:t> </a:t>
            </a:r>
            <a:r>
              <a:rPr lang="en-US" dirty="0" err="1" smtClean="0"/>
              <a:t>aspek</a:t>
            </a:r>
            <a:r>
              <a:rPr lang="en-US" dirty="0" smtClean="0"/>
              <a:t> </a:t>
            </a:r>
            <a:r>
              <a:rPr lang="en-US" dirty="0" err="1" smtClean="0"/>
              <a:t>penyajian</a:t>
            </a:r>
            <a:r>
              <a:rPr lang="en-US" dirty="0" smtClean="0"/>
              <a:t> </a:t>
            </a:r>
            <a:r>
              <a:rPr lang="en-US" dirty="0" err="1" smtClean="0"/>
              <a:t>kembali</a:t>
            </a:r>
            <a:r>
              <a:rPr lang="en-US" dirty="0" smtClean="0"/>
              <a:t> </a:t>
            </a:r>
            <a:r>
              <a:rPr lang="en-US" dirty="0" err="1" smtClean="0"/>
              <a:t>laporan</a:t>
            </a:r>
            <a:r>
              <a:rPr lang="en-US" dirty="0" smtClean="0"/>
              <a:t> </a:t>
            </a:r>
            <a:r>
              <a:rPr lang="en-US" dirty="0" err="1" smtClean="0"/>
              <a:t>keuangan</a:t>
            </a:r>
            <a:r>
              <a:rPr lang="en-US" dirty="0" smtClean="0"/>
              <a:t>, </a:t>
            </a:r>
            <a:r>
              <a:rPr lang="en-US" dirty="0" err="1" smtClean="0"/>
              <a:t>penentuan</a:t>
            </a:r>
            <a:r>
              <a:rPr lang="en-US" dirty="0" smtClean="0"/>
              <a:t> </a:t>
            </a:r>
            <a:r>
              <a:rPr lang="en-US" dirty="0" err="1" smtClean="0"/>
              <a:t>mata</a:t>
            </a:r>
            <a:r>
              <a:rPr lang="en-US" dirty="0" smtClean="0"/>
              <a:t> </a:t>
            </a:r>
            <a:r>
              <a:rPr lang="en-US" dirty="0" err="1" smtClean="0"/>
              <a:t>uang</a:t>
            </a:r>
            <a:r>
              <a:rPr lang="en-US" dirty="0" smtClean="0"/>
              <a:t> </a:t>
            </a:r>
            <a:r>
              <a:rPr lang="en-US" dirty="0" err="1" smtClean="0"/>
              <a:t>keuangan</a:t>
            </a:r>
            <a:r>
              <a:rPr lang="en-US" dirty="0" smtClean="0"/>
              <a:t>, </a:t>
            </a:r>
            <a:r>
              <a:rPr lang="en-US" dirty="0" err="1" smtClean="0"/>
              <a:t>dan</a:t>
            </a:r>
            <a:r>
              <a:rPr lang="en-US" dirty="0" smtClean="0"/>
              <a:t> </a:t>
            </a:r>
            <a:r>
              <a:rPr lang="en-US" dirty="0" err="1" smtClean="0"/>
              <a:t>lainnya</a:t>
            </a:r>
            <a:r>
              <a:rPr lang="en-US" dirty="0" smtClean="0"/>
              <a:t> yang </a:t>
            </a:r>
            <a:r>
              <a:rPr lang="en-US" dirty="0" err="1" smtClean="0"/>
              <a:t>harus</a:t>
            </a:r>
            <a:r>
              <a:rPr lang="en-US" dirty="0" smtClean="0"/>
              <a:t> </a:t>
            </a:r>
            <a:r>
              <a:rPr lang="en-US" dirty="0" err="1" smtClean="0"/>
              <a:t>diketahui</a:t>
            </a:r>
            <a:r>
              <a:rPr lang="en-US" dirty="0" smtClean="0"/>
              <a:t> </a:t>
            </a:r>
            <a:r>
              <a:rPr lang="en-US" dirty="0" err="1" smtClean="0"/>
              <a:t>oleh</a:t>
            </a:r>
            <a:r>
              <a:rPr lang="en-US" dirty="0" smtClean="0"/>
              <a:t> </a:t>
            </a:r>
            <a:r>
              <a:rPr lang="en-US" dirty="0" err="1" smtClean="0"/>
              <a:t>semua</a:t>
            </a:r>
            <a:r>
              <a:rPr lang="en-US" dirty="0" smtClean="0"/>
              <a:t> </a:t>
            </a:r>
            <a:r>
              <a:rPr lang="en-US" dirty="0" err="1" smtClean="0"/>
              <a:t>organisasi</a:t>
            </a:r>
            <a:r>
              <a:rPr lang="en-US" dirty="0" smtClean="0"/>
              <a:t> </a:t>
            </a:r>
            <a:r>
              <a:rPr lang="en-US" dirty="0" err="1" smtClean="0"/>
              <a:t>maupun</a:t>
            </a:r>
            <a:r>
              <a:rPr lang="en-US" dirty="0" smtClean="0"/>
              <a:t> </a:t>
            </a:r>
            <a:r>
              <a:rPr lang="en-US" dirty="0" err="1" smtClean="0"/>
              <a:t>lembaga</a:t>
            </a:r>
            <a:r>
              <a:rPr lang="en-US" dirty="0" smtClean="0"/>
              <a:t> yang </a:t>
            </a:r>
            <a:r>
              <a:rPr lang="en-US" dirty="0" err="1" smtClean="0"/>
              <a:t>berperan</a:t>
            </a:r>
            <a:r>
              <a:rPr lang="en-US" dirty="0" smtClean="0"/>
              <a:t> </a:t>
            </a:r>
            <a:r>
              <a:rPr lang="en-US" dirty="0" err="1" smtClean="0"/>
              <a:t>dalam</a:t>
            </a:r>
            <a:r>
              <a:rPr lang="en-US" dirty="0" smtClean="0"/>
              <a:t> </a:t>
            </a:r>
            <a:r>
              <a:rPr lang="en-US" dirty="0" err="1" smtClean="0"/>
              <a:t>proses</a:t>
            </a:r>
            <a:r>
              <a:rPr lang="en-US" dirty="0" smtClean="0"/>
              <a:t> </a:t>
            </a:r>
            <a:r>
              <a:rPr lang="en-US" dirty="0" err="1" smtClean="0"/>
              <a:t>adopsi</a:t>
            </a:r>
            <a:r>
              <a:rPr lang="en-US" dirty="0" smtClean="0"/>
              <a:t> IFRS. </a:t>
            </a:r>
            <a:r>
              <a:rPr lang="en-US" dirty="0" err="1" smtClean="0"/>
              <a:t>Sebagaian</a:t>
            </a:r>
            <a:r>
              <a:rPr lang="en-US" dirty="0" smtClean="0"/>
              <a:t> </a:t>
            </a:r>
            <a:r>
              <a:rPr lang="en-US" dirty="0" err="1" smtClean="0"/>
              <a:t>besar</a:t>
            </a:r>
            <a:r>
              <a:rPr lang="en-US" dirty="0" smtClean="0"/>
              <a:t> </a:t>
            </a:r>
            <a:r>
              <a:rPr lang="en-US" dirty="0" err="1" smtClean="0"/>
              <a:t>aspek</a:t>
            </a:r>
            <a:r>
              <a:rPr lang="en-US" dirty="0" smtClean="0"/>
              <a:t> </a:t>
            </a:r>
            <a:r>
              <a:rPr lang="en-US" dirty="0" err="1" smtClean="0"/>
              <a:t>bisnis</a:t>
            </a:r>
            <a:r>
              <a:rPr lang="en-US" dirty="0" smtClean="0"/>
              <a:t> </a:t>
            </a:r>
            <a:r>
              <a:rPr lang="en-US" dirty="0" err="1" smtClean="0"/>
              <a:t>dapat</a:t>
            </a:r>
            <a:r>
              <a:rPr lang="en-US" dirty="0" smtClean="0"/>
              <a:t> </a:t>
            </a:r>
            <a:r>
              <a:rPr lang="en-US" dirty="0" err="1" smtClean="0"/>
              <a:t>terpengaruh</a:t>
            </a:r>
            <a:r>
              <a:rPr lang="en-US" dirty="0" smtClean="0"/>
              <a:t> </a:t>
            </a:r>
            <a:r>
              <a:rPr lang="en-US" dirty="0" err="1" smtClean="0"/>
              <a:t>oleh</a:t>
            </a:r>
            <a:r>
              <a:rPr lang="en-US" dirty="0" smtClean="0"/>
              <a:t> </a:t>
            </a:r>
            <a:r>
              <a:rPr lang="en-US" dirty="0" err="1" smtClean="0"/>
              <a:t>adopsi</a:t>
            </a:r>
            <a:r>
              <a:rPr lang="en-US" dirty="0" smtClean="0"/>
              <a:t> </a:t>
            </a:r>
            <a:r>
              <a:rPr lang="en-US" dirty="0" err="1" smtClean="0"/>
              <a:t>tersebut</a:t>
            </a:r>
            <a:r>
              <a:rPr lang="en-US" dirty="0" smtClean="0"/>
              <a:t> . </a:t>
            </a:r>
            <a:r>
              <a:rPr lang="en-US" dirty="0" err="1" smtClean="0"/>
              <a:t>Akibatnya</a:t>
            </a:r>
            <a:r>
              <a:rPr lang="en-US" dirty="0" smtClean="0"/>
              <a:t>, </a:t>
            </a:r>
            <a:r>
              <a:rPr lang="en-US" dirty="0" err="1" smtClean="0"/>
              <a:t>proses</a:t>
            </a:r>
            <a:r>
              <a:rPr lang="en-US" dirty="0" smtClean="0"/>
              <a:t> </a:t>
            </a:r>
            <a:r>
              <a:rPr lang="en-US" dirty="0" err="1" smtClean="0"/>
              <a:t>bisnis</a:t>
            </a:r>
            <a:r>
              <a:rPr lang="en-US" dirty="0" smtClean="0"/>
              <a:t>, </a:t>
            </a:r>
            <a:r>
              <a:rPr lang="en-US" dirty="0" err="1" smtClean="0"/>
              <a:t>sumber</a:t>
            </a:r>
            <a:r>
              <a:rPr lang="en-US" dirty="0" smtClean="0"/>
              <a:t> </a:t>
            </a:r>
            <a:r>
              <a:rPr lang="en-US" dirty="0" err="1" smtClean="0"/>
              <a:t>daya</a:t>
            </a:r>
            <a:r>
              <a:rPr lang="en-US" dirty="0" smtClean="0"/>
              <a:t> </a:t>
            </a:r>
            <a:r>
              <a:rPr lang="en-US" dirty="0" err="1" smtClean="0"/>
              <a:t>manusia</a:t>
            </a:r>
            <a:r>
              <a:rPr lang="en-US" dirty="0" smtClean="0"/>
              <a:t>, </a:t>
            </a:r>
            <a:r>
              <a:rPr lang="en-US" dirty="0" err="1" smtClean="0"/>
              <a:t>serta</a:t>
            </a:r>
            <a:r>
              <a:rPr lang="en-US" dirty="0" smtClean="0"/>
              <a:t> </a:t>
            </a:r>
            <a:r>
              <a:rPr lang="en-US" dirty="0" err="1" smtClean="0"/>
              <a:t>sistem</a:t>
            </a:r>
            <a:r>
              <a:rPr lang="en-US" dirty="0" smtClean="0"/>
              <a:t> </a:t>
            </a:r>
            <a:r>
              <a:rPr lang="en-US" dirty="0" err="1" smtClean="0"/>
              <a:t>operasi</a:t>
            </a:r>
            <a:r>
              <a:rPr lang="en-US" dirty="0" smtClean="0"/>
              <a:t> </a:t>
            </a:r>
            <a:r>
              <a:rPr lang="en-US" dirty="0" err="1" smtClean="0"/>
              <a:t>akan</a:t>
            </a:r>
            <a:r>
              <a:rPr lang="en-US" dirty="0" smtClean="0"/>
              <a:t> </a:t>
            </a:r>
            <a:r>
              <a:rPr lang="en-US" dirty="0" err="1" smtClean="0"/>
              <a:t>terpengaruh</a:t>
            </a:r>
            <a:r>
              <a:rPr lang="en-US" dirty="0" smtClean="0"/>
              <a:t> </a:t>
            </a:r>
            <a:r>
              <a:rPr lang="en-US" dirty="0" err="1" smtClean="0"/>
              <a:t>atau</a:t>
            </a:r>
            <a:r>
              <a:rPr lang="en-US" dirty="0" smtClean="0"/>
              <a:t> </a:t>
            </a:r>
            <a:r>
              <a:rPr lang="en-US" dirty="0" err="1" smtClean="0"/>
              <a:t>berpotensi</a:t>
            </a:r>
            <a:r>
              <a:rPr lang="en-US" dirty="0" smtClean="0"/>
              <a:t> </a:t>
            </a:r>
            <a:r>
              <a:rPr lang="en-US" dirty="0" err="1" smtClean="0"/>
              <a:t>terkena</a:t>
            </a:r>
            <a:r>
              <a:rPr lang="en-US" dirty="0" smtClean="0"/>
              <a:t> </a:t>
            </a:r>
            <a:r>
              <a:rPr lang="en-US" dirty="0" err="1" smtClean="0"/>
              <a:t>dampaknya</a:t>
            </a:r>
            <a:r>
              <a:rPr lang="en-US" dirty="0" smtClean="0"/>
              <a:t> </a:t>
            </a:r>
            <a:r>
              <a:rPr lang="en-US" dirty="0" err="1" smtClean="0"/>
              <a:t>sejalan</a:t>
            </a:r>
            <a:r>
              <a:rPr lang="en-US" dirty="0" smtClean="0"/>
              <a:t> </a:t>
            </a:r>
            <a:r>
              <a:rPr lang="en-US" dirty="0" err="1" smtClean="0"/>
              <a:t>dengan</a:t>
            </a:r>
            <a:r>
              <a:rPr lang="en-US" dirty="0" smtClean="0"/>
              <a:t> </a:t>
            </a:r>
            <a:r>
              <a:rPr lang="en-US" dirty="0" err="1" smtClean="0"/>
              <a:t>adopsi</a:t>
            </a:r>
            <a:r>
              <a:rPr lang="en-US" dirty="0" smtClean="0"/>
              <a:t> IFRS.</a:t>
            </a:r>
            <a:br>
              <a:rPr lang="en-US" dirty="0" smtClean="0"/>
            </a:br>
            <a:endParaRPr lang="en-US" dirty="0">
              <a:solidFill>
                <a:schemeClr val="tx2">
                  <a:lumMod val="75000"/>
                </a:schemeClr>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229600" cy="438912"/>
          </a:xfrm>
        </p:spPr>
        <p:txBody>
          <a:bodyPr>
            <a:noAutofit/>
          </a:bodyPr>
          <a:lstStyle/>
          <a:p>
            <a:r>
              <a:rPr lang="en-US" sz="3200" dirty="0" err="1" smtClean="0"/>
              <a:t>Kesiapan</a:t>
            </a:r>
            <a:r>
              <a:rPr lang="en-US" sz="3200" dirty="0" smtClean="0"/>
              <a:t> </a:t>
            </a:r>
            <a:r>
              <a:rPr lang="en-US" sz="3200" dirty="0" err="1" smtClean="0"/>
              <a:t>Adopsi</a:t>
            </a:r>
            <a:r>
              <a:rPr lang="en-US" sz="3200" dirty="0" smtClean="0"/>
              <a:t> IFRS</a:t>
            </a:r>
            <a:endParaRPr lang="en-US" sz="3200" dirty="0"/>
          </a:p>
        </p:txBody>
      </p:sp>
      <p:sp>
        <p:nvSpPr>
          <p:cNvPr id="3" name="Content Placeholder 2"/>
          <p:cNvSpPr>
            <a:spLocks noGrp="1"/>
          </p:cNvSpPr>
          <p:nvPr>
            <p:ph idx="1"/>
          </p:nvPr>
        </p:nvSpPr>
        <p:spPr>
          <a:xfrm>
            <a:off x="457200" y="990600"/>
            <a:ext cx="8229600" cy="5334000"/>
          </a:xfrm>
        </p:spPr>
        <p:txBody>
          <a:bodyPr>
            <a:normAutofit fontScale="62500" lnSpcReduction="20000"/>
          </a:bodyPr>
          <a:lstStyle/>
          <a:p>
            <a:r>
              <a:rPr lang="en-US" dirty="0" smtClean="0"/>
              <a:t>Indonesia </a:t>
            </a:r>
            <a:r>
              <a:rPr lang="en-US" dirty="0" err="1" smtClean="0"/>
              <a:t>saat</a:t>
            </a:r>
            <a:r>
              <a:rPr lang="en-US" dirty="0" smtClean="0"/>
              <a:t> </a:t>
            </a:r>
            <a:r>
              <a:rPr lang="en-US" dirty="0" err="1" smtClean="0"/>
              <a:t>ini</a:t>
            </a:r>
            <a:r>
              <a:rPr lang="en-US" dirty="0" smtClean="0"/>
              <a:t> </a:t>
            </a:r>
            <a:r>
              <a:rPr lang="en-US" dirty="0" err="1" smtClean="0"/>
              <a:t>belum</a:t>
            </a:r>
            <a:r>
              <a:rPr lang="en-US" dirty="0" smtClean="0"/>
              <a:t> </a:t>
            </a:r>
            <a:r>
              <a:rPr lang="en-US" dirty="0" err="1" smtClean="0"/>
              <a:t>mewajibkan</a:t>
            </a:r>
            <a:r>
              <a:rPr lang="en-US" dirty="0" smtClean="0"/>
              <a:t> </a:t>
            </a:r>
            <a:r>
              <a:rPr lang="en-US" dirty="0" err="1" smtClean="0"/>
              <a:t>bagi</a:t>
            </a:r>
            <a:r>
              <a:rPr lang="en-US" dirty="0" smtClean="0"/>
              <a:t> </a:t>
            </a:r>
            <a:r>
              <a:rPr lang="en-US" dirty="0" err="1" smtClean="0"/>
              <a:t>perusahaan-perusahaan</a:t>
            </a:r>
            <a:r>
              <a:rPr lang="en-US" dirty="0" smtClean="0"/>
              <a:t> </a:t>
            </a:r>
            <a:r>
              <a:rPr lang="en-US" dirty="0" err="1" smtClean="0"/>
              <a:t>di</a:t>
            </a:r>
            <a:r>
              <a:rPr lang="en-US" dirty="0" smtClean="0"/>
              <a:t> Indonesia </a:t>
            </a:r>
            <a:r>
              <a:rPr lang="en-US" dirty="0" err="1" smtClean="0"/>
              <a:t>menggunakan</a:t>
            </a:r>
            <a:r>
              <a:rPr lang="en-US" dirty="0" smtClean="0"/>
              <a:t> IFRS </a:t>
            </a:r>
            <a:r>
              <a:rPr lang="en-US" dirty="0" err="1" smtClean="0"/>
              <a:t>melainkan</a:t>
            </a:r>
            <a:r>
              <a:rPr lang="en-US" dirty="0" smtClean="0"/>
              <a:t> </a:t>
            </a:r>
            <a:r>
              <a:rPr lang="en-US" dirty="0" err="1" smtClean="0"/>
              <a:t>masih</a:t>
            </a:r>
            <a:r>
              <a:rPr lang="en-US" dirty="0" smtClean="0"/>
              <a:t> </a:t>
            </a:r>
            <a:r>
              <a:rPr lang="en-US" dirty="0" err="1" smtClean="0"/>
              <a:t>mengacu</a:t>
            </a:r>
            <a:r>
              <a:rPr lang="en-US" dirty="0" smtClean="0"/>
              <a:t> </a:t>
            </a:r>
            <a:r>
              <a:rPr lang="en-US" dirty="0" err="1" smtClean="0"/>
              <a:t>kepada</a:t>
            </a:r>
            <a:r>
              <a:rPr lang="en-US" dirty="0" smtClean="0"/>
              <a:t> </a:t>
            </a:r>
            <a:r>
              <a:rPr lang="en-US" dirty="0" err="1" smtClean="0"/>
              <a:t>standar</a:t>
            </a:r>
            <a:r>
              <a:rPr lang="en-US" dirty="0" smtClean="0"/>
              <a:t> </a:t>
            </a:r>
            <a:r>
              <a:rPr lang="en-US" dirty="0" err="1" smtClean="0"/>
              <a:t>akuntansi</a:t>
            </a:r>
            <a:r>
              <a:rPr lang="en-US" dirty="0" smtClean="0"/>
              <a:t> </a:t>
            </a:r>
            <a:r>
              <a:rPr lang="en-US" dirty="0" err="1" smtClean="0"/>
              <a:t>keuangan</a:t>
            </a:r>
            <a:r>
              <a:rPr lang="en-US" dirty="0" smtClean="0"/>
              <a:t> </a:t>
            </a:r>
            <a:r>
              <a:rPr lang="en-US" dirty="0" err="1" smtClean="0"/>
              <a:t>lokal</a:t>
            </a:r>
            <a:r>
              <a:rPr lang="en-US" dirty="0" smtClean="0"/>
              <a:t>. </a:t>
            </a:r>
            <a:r>
              <a:rPr lang="en-US" dirty="0" err="1" smtClean="0"/>
              <a:t>Dewan</a:t>
            </a:r>
            <a:r>
              <a:rPr lang="en-US" dirty="0" smtClean="0"/>
              <a:t> </a:t>
            </a:r>
            <a:r>
              <a:rPr lang="en-US" dirty="0" err="1" smtClean="0"/>
              <a:t>Pengurus</a:t>
            </a:r>
            <a:r>
              <a:rPr lang="en-US" dirty="0" smtClean="0"/>
              <a:t> </a:t>
            </a:r>
            <a:r>
              <a:rPr lang="en-US" dirty="0" err="1" smtClean="0"/>
              <a:t>Nasional</a:t>
            </a:r>
            <a:r>
              <a:rPr lang="en-US" dirty="0" smtClean="0"/>
              <a:t> IAI </a:t>
            </a:r>
            <a:r>
              <a:rPr lang="en-US" dirty="0" err="1" smtClean="0"/>
              <a:t>bersama-sama</a:t>
            </a:r>
            <a:r>
              <a:rPr lang="en-US" dirty="0" smtClean="0"/>
              <a:t> </a:t>
            </a:r>
            <a:r>
              <a:rPr lang="en-US" dirty="0" err="1" smtClean="0"/>
              <a:t>dengan</a:t>
            </a:r>
            <a:r>
              <a:rPr lang="en-US" dirty="0" smtClean="0"/>
              <a:t> </a:t>
            </a:r>
            <a:r>
              <a:rPr lang="en-US" dirty="0" err="1" smtClean="0"/>
              <a:t>Dewan</a:t>
            </a:r>
            <a:r>
              <a:rPr lang="en-US" dirty="0" smtClean="0"/>
              <a:t> </a:t>
            </a:r>
            <a:r>
              <a:rPr lang="en-US" dirty="0" err="1" smtClean="0"/>
              <a:t>Konsultatif</a:t>
            </a:r>
            <a:r>
              <a:rPr lang="en-US" dirty="0" smtClean="0"/>
              <a:t> SAK </a:t>
            </a:r>
            <a:r>
              <a:rPr lang="en-US" dirty="0" err="1" smtClean="0"/>
              <a:t>dan</a:t>
            </a:r>
            <a:r>
              <a:rPr lang="en-US" dirty="0" smtClean="0"/>
              <a:t> </a:t>
            </a:r>
            <a:r>
              <a:rPr lang="en-US" dirty="0" err="1" smtClean="0"/>
              <a:t>Dewan</a:t>
            </a:r>
            <a:r>
              <a:rPr lang="en-US" dirty="0" smtClean="0"/>
              <a:t> SAK </a:t>
            </a:r>
            <a:r>
              <a:rPr lang="en-US" dirty="0" err="1" smtClean="0"/>
              <a:t>serta</a:t>
            </a:r>
            <a:r>
              <a:rPr lang="en-US" dirty="0" smtClean="0"/>
              <a:t> </a:t>
            </a:r>
            <a:r>
              <a:rPr lang="en-US" dirty="0" err="1" smtClean="0"/>
              <a:t>peran</a:t>
            </a:r>
            <a:r>
              <a:rPr lang="en-US" dirty="0" smtClean="0"/>
              <a:t> regulator yang </a:t>
            </a:r>
            <a:r>
              <a:rPr lang="en-US" dirty="0" err="1" smtClean="0"/>
              <a:t>terkait</a:t>
            </a:r>
            <a:r>
              <a:rPr lang="en-US" dirty="0" smtClean="0"/>
              <a:t> </a:t>
            </a:r>
            <a:r>
              <a:rPr lang="en-US" dirty="0" err="1" smtClean="0"/>
              <a:t>sepakat</a:t>
            </a:r>
            <a:r>
              <a:rPr lang="en-US" dirty="0" smtClean="0"/>
              <a:t> </a:t>
            </a:r>
            <a:r>
              <a:rPr lang="en-US" dirty="0" err="1" smtClean="0"/>
              <a:t>akan</a:t>
            </a:r>
            <a:r>
              <a:rPr lang="en-US" dirty="0" smtClean="0"/>
              <a:t> </a:t>
            </a:r>
            <a:r>
              <a:rPr lang="en-US" dirty="0" err="1" smtClean="0"/>
              <a:t>menerapkan</a:t>
            </a:r>
            <a:r>
              <a:rPr lang="en-US" dirty="0" smtClean="0"/>
              <a:t> </a:t>
            </a:r>
            <a:r>
              <a:rPr lang="en-US" dirty="0" err="1" smtClean="0"/>
              <a:t>standar</a:t>
            </a:r>
            <a:r>
              <a:rPr lang="en-US" dirty="0" smtClean="0"/>
              <a:t> </a:t>
            </a:r>
            <a:r>
              <a:rPr lang="en-US" dirty="0" err="1" smtClean="0"/>
              <a:t>akuntansi</a:t>
            </a:r>
            <a:r>
              <a:rPr lang="en-US" dirty="0" smtClean="0"/>
              <a:t> yang </a:t>
            </a:r>
            <a:r>
              <a:rPr lang="en-US" dirty="0" err="1" smtClean="0"/>
              <a:t>mendekati</a:t>
            </a:r>
            <a:r>
              <a:rPr lang="en-US" dirty="0" smtClean="0"/>
              <a:t> </a:t>
            </a:r>
            <a:r>
              <a:rPr lang="en-US" dirty="0" err="1" smtClean="0"/>
              <a:t>konvergensi</a:t>
            </a:r>
            <a:r>
              <a:rPr lang="en-US" dirty="0" smtClean="0"/>
              <a:t> </a:t>
            </a:r>
            <a:r>
              <a:rPr lang="en-US" dirty="0" err="1" smtClean="0"/>
              <a:t>penuh</a:t>
            </a:r>
            <a:r>
              <a:rPr lang="en-US" dirty="0" smtClean="0"/>
              <a:t> </a:t>
            </a:r>
            <a:r>
              <a:rPr lang="en-US" dirty="0" err="1" smtClean="0"/>
              <a:t>kepada</a:t>
            </a:r>
            <a:r>
              <a:rPr lang="en-US" dirty="0" smtClean="0"/>
              <a:t> IFRS </a:t>
            </a:r>
            <a:r>
              <a:rPr lang="en-US" dirty="0" err="1" smtClean="0"/>
              <a:t>pada</a:t>
            </a:r>
            <a:r>
              <a:rPr lang="en-US" dirty="0" smtClean="0"/>
              <a:t> </a:t>
            </a:r>
            <a:r>
              <a:rPr lang="en-US" dirty="0" err="1" smtClean="0"/>
              <a:t>tahun</a:t>
            </a:r>
            <a:r>
              <a:rPr lang="en-US" dirty="0" smtClean="0"/>
              <a:t> 2012. </a:t>
            </a:r>
            <a:r>
              <a:rPr lang="en-US" dirty="0" err="1" smtClean="0"/>
              <a:t>Dengan</a:t>
            </a:r>
            <a:r>
              <a:rPr lang="en-US" dirty="0" smtClean="0"/>
              <a:t> </a:t>
            </a:r>
            <a:r>
              <a:rPr lang="en-US" dirty="0" err="1" smtClean="0"/>
              <a:t>kesiapan</a:t>
            </a:r>
            <a:r>
              <a:rPr lang="en-US" dirty="0" smtClean="0"/>
              <a:t> </a:t>
            </a:r>
            <a:r>
              <a:rPr lang="en-US" dirty="0" err="1" smtClean="0"/>
              <a:t>adopsi</a:t>
            </a:r>
            <a:r>
              <a:rPr lang="en-US" dirty="0" smtClean="0"/>
              <a:t> IFRS </a:t>
            </a:r>
            <a:r>
              <a:rPr lang="en-US" dirty="0" err="1" smtClean="0"/>
              <a:t>sebagai</a:t>
            </a:r>
            <a:r>
              <a:rPr lang="en-US" dirty="0" smtClean="0"/>
              <a:t> </a:t>
            </a:r>
            <a:r>
              <a:rPr lang="en-US" dirty="0" err="1" smtClean="0"/>
              <a:t>standar</a:t>
            </a:r>
            <a:r>
              <a:rPr lang="en-US" dirty="0" smtClean="0"/>
              <a:t> </a:t>
            </a:r>
            <a:r>
              <a:rPr lang="en-US" dirty="0" err="1" smtClean="0"/>
              <a:t>akuntansi</a:t>
            </a:r>
            <a:r>
              <a:rPr lang="en-US" dirty="0" smtClean="0"/>
              <a:t> global yang </a:t>
            </a:r>
            <a:r>
              <a:rPr lang="en-US" dirty="0" err="1" smtClean="0"/>
              <a:t>tunggal</a:t>
            </a:r>
            <a:r>
              <a:rPr lang="en-US" dirty="0" smtClean="0"/>
              <a:t>, </a:t>
            </a:r>
            <a:r>
              <a:rPr lang="en-US" dirty="0" err="1" smtClean="0"/>
              <a:t>perusahaan</a:t>
            </a:r>
            <a:r>
              <a:rPr lang="en-US" dirty="0" smtClean="0"/>
              <a:t> Indonesia </a:t>
            </a:r>
            <a:r>
              <a:rPr lang="en-US" dirty="0" err="1" smtClean="0"/>
              <a:t>akan</a:t>
            </a:r>
            <a:r>
              <a:rPr lang="en-US" dirty="0" smtClean="0"/>
              <a:t> </a:t>
            </a:r>
            <a:r>
              <a:rPr lang="en-US" dirty="0" err="1" smtClean="0"/>
              <a:t>siap</a:t>
            </a:r>
            <a:r>
              <a:rPr lang="en-US" dirty="0" smtClean="0"/>
              <a:t> </a:t>
            </a:r>
            <a:r>
              <a:rPr lang="en-US" dirty="0" err="1" smtClean="0"/>
              <a:t>dan</a:t>
            </a:r>
            <a:r>
              <a:rPr lang="en-US" dirty="0" smtClean="0"/>
              <a:t> </a:t>
            </a:r>
            <a:r>
              <a:rPr lang="en-US" dirty="0" err="1" smtClean="0"/>
              <a:t>mampu</a:t>
            </a:r>
            <a:r>
              <a:rPr lang="en-US" dirty="0" smtClean="0"/>
              <a:t> </a:t>
            </a:r>
            <a:r>
              <a:rPr lang="en-US" dirty="0" err="1" smtClean="0"/>
              <a:t>untuk</a:t>
            </a:r>
            <a:r>
              <a:rPr lang="en-US" dirty="0" smtClean="0"/>
              <a:t> </a:t>
            </a:r>
            <a:r>
              <a:rPr lang="en-US" dirty="0" err="1" smtClean="0"/>
              <a:t>bertransaksi</a:t>
            </a:r>
            <a:r>
              <a:rPr lang="en-US" dirty="0" smtClean="0"/>
              <a:t>, </a:t>
            </a:r>
            <a:r>
              <a:rPr lang="en-US" dirty="0" err="1" smtClean="0"/>
              <a:t>termasuk</a:t>
            </a:r>
            <a:r>
              <a:rPr lang="en-US" dirty="0" smtClean="0"/>
              <a:t> merger </a:t>
            </a:r>
            <a:r>
              <a:rPr lang="en-US" dirty="0" err="1" smtClean="0"/>
              <a:t>dan</a:t>
            </a:r>
            <a:r>
              <a:rPr lang="en-US" dirty="0" smtClean="0"/>
              <a:t> </a:t>
            </a:r>
            <a:r>
              <a:rPr lang="en-US" dirty="0" err="1" smtClean="0"/>
              <a:t>akuisisi</a:t>
            </a:r>
            <a:r>
              <a:rPr lang="en-US" dirty="0" smtClean="0"/>
              <a:t> (M&amp;A), </a:t>
            </a:r>
            <a:r>
              <a:rPr lang="en-US" dirty="0" err="1" smtClean="0"/>
              <a:t>lintas</a:t>
            </a:r>
            <a:r>
              <a:rPr lang="en-US" dirty="0" smtClean="0"/>
              <a:t> </a:t>
            </a:r>
            <a:r>
              <a:rPr lang="en-US" dirty="0" err="1" smtClean="0"/>
              <a:t>negara</a:t>
            </a:r>
            <a:r>
              <a:rPr lang="en-US" dirty="0" smtClean="0"/>
              <a:t>. </a:t>
            </a:r>
            <a:r>
              <a:rPr lang="en-US" dirty="0" err="1" smtClean="0"/>
              <a:t>Tercatat</a:t>
            </a:r>
            <a:r>
              <a:rPr lang="en-US" dirty="0" smtClean="0"/>
              <a:t> </a:t>
            </a:r>
            <a:r>
              <a:rPr lang="en-US" dirty="0" err="1" smtClean="0"/>
              <a:t>sejumlah</a:t>
            </a:r>
            <a:r>
              <a:rPr lang="en-US" dirty="0" smtClean="0"/>
              <a:t> </a:t>
            </a:r>
            <a:r>
              <a:rPr lang="en-US" dirty="0" err="1" smtClean="0"/>
              <a:t>akuisisi</a:t>
            </a:r>
            <a:r>
              <a:rPr lang="en-US" dirty="0" smtClean="0"/>
              <a:t> </a:t>
            </a:r>
            <a:r>
              <a:rPr lang="en-US" dirty="0" err="1" smtClean="0"/>
              <a:t>lintasnegara</a:t>
            </a:r>
            <a:r>
              <a:rPr lang="en-US" dirty="0" smtClean="0"/>
              <a:t> </a:t>
            </a:r>
            <a:r>
              <a:rPr lang="en-US" dirty="0" err="1" smtClean="0"/>
              <a:t>telah</a:t>
            </a:r>
            <a:r>
              <a:rPr lang="en-US" dirty="0" smtClean="0"/>
              <a:t> </a:t>
            </a:r>
            <a:r>
              <a:rPr lang="en-US" dirty="0" err="1" smtClean="0"/>
              <a:t>terjadi</a:t>
            </a:r>
            <a:r>
              <a:rPr lang="en-US" dirty="0" smtClean="0"/>
              <a:t> </a:t>
            </a:r>
            <a:r>
              <a:rPr lang="en-US" dirty="0" err="1" smtClean="0"/>
              <a:t>di</a:t>
            </a:r>
            <a:r>
              <a:rPr lang="en-US" dirty="0" smtClean="0"/>
              <a:t> Indonesia, </a:t>
            </a:r>
            <a:r>
              <a:rPr lang="en-US" dirty="0" err="1" smtClean="0"/>
              <a:t>misalnya</a:t>
            </a:r>
            <a:r>
              <a:rPr lang="en-US" dirty="0" smtClean="0"/>
              <a:t> </a:t>
            </a:r>
            <a:r>
              <a:rPr lang="en-US" dirty="0" err="1" smtClean="0"/>
              <a:t>akuisisi</a:t>
            </a:r>
            <a:r>
              <a:rPr lang="en-US" dirty="0" smtClean="0"/>
              <a:t> Philip Morris </a:t>
            </a:r>
            <a:r>
              <a:rPr lang="en-US" dirty="0" err="1" smtClean="0"/>
              <a:t>terhadap</a:t>
            </a:r>
            <a:r>
              <a:rPr lang="en-US" dirty="0" smtClean="0"/>
              <a:t> </a:t>
            </a:r>
            <a:r>
              <a:rPr lang="en-US" dirty="0" err="1" smtClean="0"/>
              <a:t>Sampoerna</a:t>
            </a:r>
            <a:r>
              <a:rPr lang="en-US" dirty="0" smtClean="0"/>
              <a:t> (Mei 2005), </a:t>
            </a:r>
            <a:r>
              <a:rPr lang="en-US" dirty="0" err="1" smtClean="0"/>
              <a:t>akuisisi</a:t>
            </a:r>
            <a:r>
              <a:rPr lang="en-US" dirty="0" smtClean="0"/>
              <a:t> </a:t>
            </a:r>
            <a:r>
              <a:rPr lang="en-US" dirty="0" err="1" smtClean="0"/>
              <a:t>Khazanah</a:t>
            </a:r>
            <a:r>
              <a:rPr lang="en-US" dirty="0" smtClean="0"/>
              <a:t> Bank </a:t>
            </a:r>
            <a:r>
              <a:rPr lang="en-US" dirty="0" err="1" smtClean="0"/>
              <a:t>terhadap</a:t>
            </a:r>
            <a:r>
              <a:rPr lang="en-US" dirty="0" smtClean="0"/>
              <a:t> Bank </a:t>
            </a:r>
            <a:r>
              <a:rPr lang="en-US" dirty="0" err="1" smtClean="0"/>
              <a:t>Lippo</a:t>
            </a:r>
            <a:r>
              <a:rPr lang="en-US" dirty="0" smtClean="0"/>
              <a:t> </a:t>
            </a:r>
            <a:r>
              <a:rPr lang="en-US" dirty="0" err="1" smtClean="0"/>
              <a:t>dan</a:t>
            </a:r>
            <a:r>
              <a:rPr lang="en-US" dirty="0" smtClean="0"/>
              <a:t> Bank </a:t>
            </a:r>
            <a:r>
              <a:rPr lang="en-US" dirty="0" err="1" smtClean="0"/>
              <a:t>Niaga</a:t>
            </a:r>
            <a:r>
              <a:rPr lang="en-US" dirty="0" smtClean="0"/>
              <a:t> (</a:t>
            </a:r>
            <a:r>
              <a:rPr lang="en-US" dirty="0" err="1" smtClean="0"/>
              <a:t>Agustus</a:t>
            </a:r>
            <a:r>
              <a:rPr lang="en-US" dirty="0" smtClean="0"/>
              <a:t> 2005), </a:t>
            </a:r>
            <a:r>
              <a:rPr lang="en-US" dirty="0" err="1" smtClean="0"/>
              <a:t>ataupun</a:t>
            </a:r>
            <a:r>
              <a:rPr lang="en-US" dirty="0" smtClean="0"/>
              <a:t> UOB </a:t>
            </a:r>
            <a:r>
              <a:rPr lang="en-US" dirty="0" err="1" smtClean="0"/>
              <a:t>terhadap</a:t>
            </a:r>
            <a:r>
              <a:rPr lang="en-US" dirty="0" smtClean="0"/>
              <a:t> </a:t>
            </a:r>
            <a:r>
              <a:rPr lang="en-US" dirty="0" err="1" smtClean="0"/>
              <a:t>Buana</a:t>
            </a:r>
            <a:r>
              <a:rPr lang="en-US" dirty="0" smtClean="0"/>
              <a:t> (</a:t>
            </a:r>
            <a:r>
              <a:rPr lang="en-US" dirty="0" err="1" smtClean="0"/>
              <a:t>Juli</a:t>
            </a:r>
            <a:r>
              <a:rPr lang="en-US" dirty="0" smtClean="0"/>
              <a:t> 2005). </a:t>
            </a:r>
            <a:r>
              <a:rPr lang="en-US" dirty="0" err="1" smtClean="0"/>
              <a:t>Sebagaimana</a:t>
            </a:r>
            <a:r>
              <a:rPr lang="en-US" dirty="0" smtClean="0"/>
              <a:t> yang </a:t>
            </a:r>
            <a:r>
              <a:rPr lang="en-US" dirty="0" err="1" smtClean="0"/>
              <a:t>dikatakan</a:t>
            </a:r>
            <a:r>
              <a:rPr lang="en-US" dirty="0" smtClean="0"/>
              <a:t> Thomas Friedman, “The World is Flat”, </a:t>
            </a:r>
            <a:r>
              <a:rPr lang="en-US" dirty="0" err="1" smtClean="0"/>
              <a:t>aktivitas</a:t>
            </a:r>
            <a:r>
              <a:rPr lang="en-US" dirty="0" smtClean="0"/>
              <a:t> M&amp;A </a:t>
            </a:r>
            <a:r>
              <a:rPr lang="en-US" dirty="0" err="1" smtClean="0"/>
              <a:t>lintasnegara</a:t>
            </a:r>
            <a:r>
              <a:rPr lang="en-US" dirty="0" smtClean="0"/>
              <a:t> </a:t>
            </a:r>
            <a:r>
              <a:rPr lang="en-US" dirty="0" err="1" smtClean="0"/>
              <a:t>bukanlah</a:t>
            </a:r>
            <a:r>
              <a:rPr lang="en-US" dirty="0" smtClean="0"/>
              <a:t> </a:t>
            </a:r>
            <a:r>
              <a:rPr lang="en-US" dirty="0" err="1" smtClean="0"/>
              <a:t>hal</a:t>
            </a:r>
            <a:r>
              <a:rPr lang="en-US" dirty="0" smtClean="0"/>
              <a:t> yang </a:t>
            </a:r>
            <a:r>
              <a:rPr lang="en-US" dirty="0" err="1" smtClean="0"/>
              <a:t>tidak</a:t>
            </a:r>
            <a:r>
              <a:rPr lang="en-US" dirty="0" smtClean="0"/>
              <a:t> </a:t>
            </a:r>
            <a:r>
              <a:rPr lang="en-US" dirty="0" err="1" smtClean="0"/>
              <a:t>lazim</a:t>
            </a:r>
            <a:r>
              <a:rPr lang="en-US" dirty="0" smtClean="0"/>
              <a:t>. </a:t>
            </a:r>
            <a:r>
              <a:rPr lang="en-US" dirty="0" err="1" smtClean="0"/>
              <a:t>Karena</a:t>
            </a:r>
            <a:r>
              <a:rPr lang="en-US" dirty="0" smtClean="0"/>
              <a:t> IFRS </a:t>
            </a:r>
            <a:r>
              <a:rPr lang="en-US" dirty="0" err="1" smtClean="0"/>
              <a:t>dimaksudkan</a:t>
            </a:r>
            <a:r>
              <a:rPr lang="en-US" dirty="0" smtClean="0"/>
              <a:t> </a:t>
            </a:r>
            <a:r>
              <a:rPr lang="en-US" dirty="0" err="1" smtClean="0"/>
              <a:t>sebagai</a:t>
            </a:r>
            <a:r>
              <a:rPr lang="en-US" dirty="0" smtClean="0"/>
              <a:t> </a:t>
            </a:r>
            <a:r>
              <a:rPr lang="en-US" dirty="0" err="1" smtClean="0"/>
              <a:t>standar</a:t>
            </a:r>
            <a:r>
              <a:rPr lang="en-US" dirty="0" smtClean="0"/>
              <a:t> </a:t>
            </a:r>
            <a:r>
              <a:rPr lang="en-US" dirty="0" err="1" smtClean="0"/>
              <a:t>akuntansi</a:t>
            </a:r>
            <a:r>
              <a:rPr lang="en-US" dirty="0" smtClean="0"/>
              <a:t> </a:t>
            </a:r>
            <a:r>
              <a:rPr lang="en-US" dirty="0" err="1" smtClean="0"/>
              <a:t>tunggal</a:t>
            </a:r>
            <a:r>
              <a:rPr lang="en-US" dirty="0" smtClean="0"/>
              <a:t> global, </a:t>
            </a:r>
            <a:r>
              <a:rPr lang="en-US" dirty="0" err="1" smtClean="0"/>
              <a:t>kesiapan</a:t>
            </a:r>
            <a:r>
              <a:rPr lang="en-US" dirty="0" smtClean="0"/>
              <a:t> </a:t>
            </a:r>
            <a:r>
              <a:rPr lang="en-US" dirty="0" err="1" smtClean="0"/>
              <a:t>industri</a:t>
            </a:r>
            <a:r>
              <a:rPr lang="en-US" dirty="0" smtClean="0"/>
              <a:t> </a:t>
            </a:r>
            <a:r>
              <a:rPr lang="en-US" dirty="0" err="1" smtClean="0"/>
              <a:t>akuntansi</a:t>
            </a:r>
            <a:r>
              <a:rPr lang="en-US" dirty="0" smtClean="0"/>
              <a:t> Indonesia </a:t>
            </a:r>
            <a:r>
              <a:rPr lang="en-US" dirty="0" err="1" smtClean="0"/>
              <a:t>untuk</a:t>
            </a:r>
            <a:r>
              <a:rPr lang="en-US" dirty="0" smtClean="0"/>
              <a:t> </a:t>
            </a:r>
            <a:r>
              <a:rPr lang="en-US" dirty="0" err="1" smtClean="0"/>
              <a:t>mengadopsi</a:t>
            </a:r>
            <a:r>
              <a:rPr lang="en-US" dirty="0" smtClean="0"/>
              <a:t> IFRS </a:t>
            </a:r>
            <a:r>
              <a:rPr lang="en-US" dirty="0" err="1" smtClean="0"/>
              <a:t>akan</a:t>
            </a:r>
            <a:r>
              <a:rPr lang="en-US" dirty="0" smtClean="0"/>
              <a:t> </a:t>
            </a:r>
            <a:r>
              <a:rPr lang="en-US" dirty="0" err="1" smtClean="0"/>
              <a:t>menjadi</a:t>
            </a:r>
            <a:r>
              <a:rPr lang="en-US" dirty="0" smtClean="0"/>
              <a:t> </a:t>
            </a:r>
            <a:r>
              <a:rPr lang="en-US" dirty="0" err="1" smtClean="0"/>
              <a:t>daya</a:t>
            </a:r>
            <a:r>
              <a:rPr lang="en-US" dirty="0" smtClean="0"/>
              <a:t> </a:t>
            </a:r>
            <a:r>
              <a:rPr lang="en-US" dirty="0" err="1" smtClean="0"/>
              <a:t>saing</a:t>
            </a:r>
            <a:r>
              <a:rPr lang="en-US" dirty="0" smtClean="0"/>
              <a:t> </a:t>
            </a:r>
            <a:r>
              <a:rPr lang="en-US" dirty="0" err="1" smtClean="0"/>
              <a:t>di</a:t>
            </a:r>
            <a:r>
              <a:rPr lang="en-US" dirty="0" smtClean="0"/>
              <a:t> </a:t>
            </a:r>
            <a:r>
              <a:rPr lang="en-US" dirty="0" err="1" smtClean="0"/>
              <a:t>tingkat</a:t>
            </a:r>
            <a:r>
              <a:rPr lang="en-US" dirty="0" smtClean="0"/>
              <a:t> global. </a:t>
            </a:r>
            <a:r>
              <a:rPr lang="en-US" dirty="0" err="1" smtClean="0"/>
              <a:t>Inilah</a:t>
            </a:r>
            <a:r>
              <a:rPr lang="en-US" dirty="0" smtClean="0"/>
              <a:t> </a:t>
            </a:r>
            <a:r>
              <a:rPr lang="en-US" dirty="0" err="1" smtClean="0"/>
              <a:t>keuntungan</a:t>
            </a:r>
            <a:r>
              <a:rPr lang="en-US" dirty="0" smtClean="0"/>
              <a:t> </a:t>
            </a:r>
            <a:r>
              <a:rPr lang="en-US" dirty="0" err="1" smtClean="0"/>
              <a:t>dari</a:t>
            </a:r>
            <a:r>
              <a:rPr lang="en-US" dirty="0" smtClean="0"/>
              <a:t> </a:t>
            </a:r>
            <a:r>
              <a:rPr lang="en-US" dirty="0" err="1" smtClean="0"/>
              <a:t>mengadopsi</a:t>
            </a:r>
            <a:r>
              <a:rPr lang="en-US" dirty="0" smtClean="0"/>
              <a:t> IFRS.</a:t>
            </a:r>
            <a:br>
              <a:rPr lang="en-US" dirty="0" smtClean="0"/>
            </a:br>
            <a:r>
              <a:rPr lang="en-US" dirty="0" err="1" smtClean="0"/>
              <a:t>Bagi</a:t>
            </a:r>
            <a:r>
              <a:rPr lang="en-US" dirty="0" smtClean="0"/>
              <a:t> </a:t>
            </a:r>
            <a:r>
              <a:rPr lang="en-US" dirty="0" err="1" smtClean="0"/>
              <a:t>pelaku</a:t>
            </a:r>
            <a:r>
              <a:rPr lang="en-US" dirty="0" smtClean="0"/>
              <a:t> </a:t>
            </a:r>
            <a:r>
              <a:rPr lang="en-US" dirty="0" err="1" smtClean="0"/>
              <a:t>bisnis</a:t>
            </a:r>
            <a:r>
              <a:rPr lang="en-US" dirty="0" smtClean="0"/>
              <a:t> </a:t>
            </a:r>
            <a:r>
              <a:rPr lang="en-US" dirty="0" err="1" smtClean="0"/>
              <a:t>pada</a:t>
            </a:r>
            <a:r>
              <a:rPr lang="en-US" dirty="0" smtClean="0"/>
              <a:t> </a:t>
            </a:r>
            <a:r>
              <a:rPr lang="en-US" dirty="0" err="1" smtClean="0"/>
              <a:t>umumnya</a:t>
            </a:r>
            <a:r>
              <a:rPr lang="en-US" dirty="0" smtClean="0"/>
              <a:t>, </a:t>
            </a:r>
            <a:r>
              <a:rPr lang="en-US" dirty="0" err="1" smtClean="0"/>
              <a:t>pertanyaan</a:t>
            </a:r>
            <a:r>
              <a:rPr lang="en-US" dirty="0" smtClean="0"/>
              <a:t> </a:t>
            </a:r>
            <a:r>
              <a:rPr lang="en-US" dirty="0" err="1" smtClean="0"/>
              <a:t>dan</a:t>
            </a:r>
            <a:r>
              <a:rPr lang="en-US" dirty="0" smtClean="0"/>
              <a:t> </a:t>
            </a:r>
            <a:r>
              <a:rPr lang="en-US" dirty="0" err="1" smtClean="0"/>
              <a:t>tantangan</a:t>
            </a:r>
            <a:r>
              <a:rPr lang="en-US" dirty="0" smtClean="0"/>
              <a:t> </a:t>
            </a:r>
            <a:r>
              <a:rPr lang="en-US" dirty="0" err="1" smtClean="0"/>
              <a:t>tradisionalnya</a:t>
            </a:r>
            <a:r>
              <a:rPr lang="en-US" dirty="0" smtClean="0"/>
              <a:t>: </a:t>
            </a:r>
            <a:r>
              <a:rPr lang="en-US" dirty="0" err="1" smtClean="0"/>
              <a:t>apakah</a:t>
            </a:r>
            <a:r>
              <a:rPr lang="en-US" dirty="0" smtClean="0"/>
              <a:t> </a:t>
            </a:r>
            <a:r>
              <a:rPr lang="en-US" dirty="0" err="1" smtClean="0"/>
              <a:t>implementasi</a:t>
            </a:r>
            <a:r>
              <a:rPr lang="en-US" dirty="0" smtClean="0"/>
              <a:t> IFRS </a:t>
            </a:r>
            <a:r>
              <a:rPr lang="en-US" dirty="0" err="1" smtClean="0"/>
              <a:t>membutuhkan</a:t>
            </a:r>
            <a:r>
              <a:rPr lang="en-US" dirty="0" smtClean="0"/>
              <a:t> </a:t>
            </a:r>
            <a:r>
              <a:rPr lang="en-US" dirty="0" err="1" smtClean="0"/>
              <a:t>biaya</a:t>
            </a:r>
            <a:r>
              <a:rPr lang="en-US" dirty="0" smtClean="0"/>
              <a:t> yang </a:t>
            </a:r>
            <a:r>
              <a:rPr lang="en-US" dirty="0" err="1" smtClean="0"/>
              <a:t>besar</a:t>
            </a:r>
            <a:r>
              <a:rPr lang="en-US" dirty="0" smtClean="0"/>
              <a:t>? </a:t>
            </a:r>
            <a:r>
              <a:rPr lang="en-US" dirty="0" err="1" smtClean="0"/>
              <a:t>Belum</a:t>
            </a:r>
            <a:r>
              <a:rPr lang="en-US" dirty="0" smtClean="0"/>
              <a:t> </a:t>
            </a:r>
            <a:r>
              <a:rPr lang="en-US" dirty="0" err="1" smtClean="0"/>
              <a:t>apa-apa</a:t>
            </a:r>
            <a:r>
              <a:rPr lang="en-US" dirty="0" smtClean="0"/>
              <a:t>, </a:t>
            </a:r>
            <a:r>
              <a:rPr lang="en-US" dirty="0" err="1" smtClean="0"/>
              <a:t>beberapa</a:t>
            </a:r>
            <a:r>
              <a:rPr lang="en-US" dirty="0" smtClean="0"/>
              <a:t> </a:t>
            </a:r>
            <a:r>
              <a:rPr lang="en-US" dirty="0" err="1" smtClean="0"/>
              <a:t>pihak</a:t>
            </a:r>
            <a:r>
              <a:rPr lang="en-US" dirty="0" smtClean="0"/>
              <a:t> </a:t>
            </a:r>
            <a:r>
              <a:rPr lang="en-US" dirty="0" err="1" smtClean="0"/>
              <a:t>sudah</a:t>
            </a:r>
            <a:r>
              <a:rPr lang="en-US" dirty="0" smtClean="0"/>
              <a:t> </a:t>
            </a:r>
            <a:r>
              <a:rPr lang="en-US" dirty="0" err="1" smtClean="0"/>
              <a:t>mengeluhkan</a:t>
            </a:r>
            <a:r>
              <a:rPr lang="en-US" dirty="0" smtClean="0"/>
              <a:t> </a:t>
            </a:r>
            <a:r>
              <a:rPr lang="en-US" dirty="0" err="1" smtClean="0"/>
              <a:t>besarnya</a:t>
            </a:r>
            <a:r>
              <a:rPr lang="en-US" dirty="0" smtClean="0"/>
              <a:t> </a:t>
            </a:r>
            <a:r>
              <a:rPr lang="en-US" dirty="0" err="1" smtClean="0"/>
              <a:t>investasi</a:t>
            </a:r>
            <a:r>
              <a:rPr lang="en-US" dirty="0" smtClean="0"/>
              <a:t> </a:t>
            </a:r>
            <a:r>
              <a:rPr lang="en-US" dirty="0" err="1" smtClean="0"/>
              <a:t>di</a:t>
            </a:r>
            <a:r>
              <a:rPr lang="en-US" dirty="0" smtClean="0"/>
              <a:t> </a:t>
            </a:r>
            <a:r>
              <a:rPr lang="en-US" dirty="0" err="1" smtClean="0"/>
              <a:t>bidang</a:t>
            </a:r>
            <a:r>
              <a:rPr lang="en-US" dirty="0" smtClean="0"/>
              <a:t> </a:t>
            </a:r>
            <a:r>
              <a:rPr lang="en-US" dirty="0" err="1" smtClean="0"/>
              <a:t>sistem</a:t>
            </a:r>
            <a:r>
              <a:rPr lang="en-US" dirty="0" smtClean="0"/>
              <a:t> </a:t>
            </a:r>
            <a:r>
              <a:rPr lang="en-US" dirty="0" err="1" smtClean="0"/>
              <a:t>informasi</a:t>
            </a:r>
            <a:r>
              <a:rPr lang="en-US" dirty="0" smtClean="0"/>
              <a:t> </a:t>
            </a:r>
            <a:r>
              <a:rPr lang="en-US" dirty="0" err="1" smtClean="0"/>
              <a:t>dan</a:t>
            </a:r>
            <a:r>
              <a:rPr lang="en-US" dirty="0" smtClean="0"/>
              <a:t> </a:t>
            </a:r>
            <a:r>
              <a:rPr lang="en-US" dirty="0" err="1" smtClean="0"/>
              <a:t>teknologi</a:t>
            </a:r>
            <a:r>
              <a:rPr lang="en-US" dirty="0" smtClean="0"/>
              <a:t> </a:t>
            </a:r>
            <a:r>
              <a:rPr lang="en-US" dirty="0" err="1" smtClean="0"/>
              <a:t>informasi</a:t>
            </a:r>
            <a:r>
              <a:rPr lang="en-US" dirty="0" smtClean="0"/>
              <a:t> yang </a:t>
            </a:r>
            <a:r>
              <a:rPr lang="en-US" dirty="0" err="1" smtClean="0"/>
              <a:t>harus</a:t>
            </a:r>
            <a:r>
              <a:rPr lang="en-US" dirty="0" smtClean="0"/>
              <a:t> </a:t>
            </a:r>
            <a:r>
              <a:rPr lang="en-US" dirty="0" err="1" smtClean="0"/>
              <a:t>dipikul</a:t>
            </a:r>
            <a:r>
              <a:rPr lang="en-US" dirty="0" smtClean="0"/>
              <a:t> </a:t>
            </a:r>
            <a:r>
              <a:rPr lang="en-US" dirty="0" err="1" smtClean="0"/>
              <a:t>perusahaan</a:t>
            </a:r>
            <a:r>
              <a:rPr lang="en-US" dirty="0" smtClean="0"/>
              <a:t> </a:t>
            </a:r>
            <a:r>
              <a:rPr lang="en-US" dirty="0" err="1" smtClean="0"/>
              <a:t>untuk</a:t>
            </a:r>
            <a:r>
              <a:rPr lang="en-US" dirty="0" smtClean="0"/>
              <a:t> </a:t>
            </a:r>
            <a:r>
              <a:rPr lang="en-US" dirty="0" err="1" smtClean="0"/>
              <a:t>mengikuti</a:t>
            </a:r>
            <a:r>
              <a:rPr lang="en-US" dirty="0" smtClean="0"/>
              <a:t> </a:t>
            </a:r>
            <a:r>
              <a:rPr lang="en-US" dirty="0" err="1" smtClean="0"/>
              <a:t>persyaratan</a:t>
            </a:r>
            <a:r>
              <a:rPr lang="en-US" dirty="0" smtClean="0"/>
              <a:t> yang </a:t>
            </a:r>
            <a:r>
              <a:rPr lang="en-US" dirty="0" err="1" smtClean="0"/>
              <a:t>diharuskan</a:t>
            </a:r>
            <a:r>
              <a:rPr lang="en-US" dirty="0" smtClean="0"/>
              <a:t>. </a:t>
            </a:r>
            <a:r>
              <a:rPr lang="en-US" dirty="0" err="1" smtClean="0"/>
              <a:t>Jawaban</a:t>
            </a:r>
            <a:r>
              <a:rPr lang="en-US" dirty="0" smtClean="0"/>
              <a:t> </a:t>
            </a:r>
            <a:r>
              <a:rPr lang="en-US" dirty="0" err="1" smtClean="0"/>
              <a:t>untuk</a:t>
            </a:r>
            <a:r>
              <a:rPr lang="en-US" dirty="0" smtClean="0"/>
              <a:t> </a:t>
            </a:r>
            <a:r>
              <a:rPr lang="en-US" dirty="0" err="1" smtClean="0"/>
              <a:t>pertanyaan</a:t>
            </a:r>
            <a:r>
              <a:rPr lang="en-US" dirty="0" smtClean="0"/>
              <a:t> </a:t>
            </a:r>
            <a:r>
              <a:rPr lang="en-US" dirty="0" err="1" smtClean="0"/>
              <a:t>ini</a:t>
            </a:r>
            <a:r>
              <a:rPr lang="en-US" dirty="0" smtClean="0"/>
              <a:t> </a:t>
            </a:r>
            <a:r>
              <a:rPr lang="en-US" dirty="0" err="1" smtClean="0"/>
              <a:t>adalah</a:t>
            </a:r>
            <a:r>
              <a:rPr lang="en-US" dirty="0" smtClean="0"/>
              <a:t> </a:t>
            </a:r>
            <a:r>
              <a:rPr lang="en-US" dirty="0" err="1" smtClean="0"/>
              <a:t>jelas</a:t>
            </a:r>
            <a:r>
              <a:rPr lang="en-US" dirty="0" smtClean="0"/>
              <a:t>, </a:t>
            </a:r>
            <a:r>
              <a:rPr lang="en-US" dirty="0" err="1" smtClean="0"/>
              <a:t>adopsi</a:t>
            </a:r>
            <a:r>
              <a:rPr lang="en-US" dirty="0" smtClean="0"/>
              <a:t> IFRS </a:t>
            </a:r>
            <a:r>
              <a:rPr lang="en-US" dirty="0" err="1" smtClean="0"/>
              <a:t>membutuhkan</a:t>
            </a:r>
            <a:r>
              <a:rPr lang="en-US" dirty="0" smtClean="0"/>
              <a:t> </a:t>
            </a:r>
            <a:r>
              <a:rPr lang="en-US" dirty="0" err="1" smtClean="0"/>
              <a:t>biaya</a:t>
            </a:r>
            <a:r>
              <a:rPr lang="en-US" dirty="0" smtClean="0"/>
              <a:t>, </a:t>
            </a:r>
            <a:r>
              <a:rPr lang="en-US" dirty="0" err="1" smtClean="0"/>
              <a:t>energi</a:t>
            </a:r>
            <a:r>
              <a:rPr lang="en-US" dirty="0" smtClean="0"/>
              <a:t> </a:t>
            </a:r>
            <a:r>
              <a:rPr lang="en-US" dirty="0" err="1" smtClean="0"/>
              <a:t>dan</a:t>
            </a:r>
            <a:r>
              <a:rPr lang="en-US" dirty="0" smtClean="0"/>
              <a:t> </a:t>
            </a:r>
            <a:r>
              <a:rPr lang="en-US" dirty="0" err="1" smtClean="0"/>
              <a:t>waktu</a:t>
            </a:r>
            <a:r>
              <a:rPr lang="en-US" dirty="0" smtClean="0"/>
              <a:t> yang </a:t>
            </a:r>
            <a:r>
              <a:rPr lang="en-US" dirty="0" err="1" smtClean="0"/>
              <a:t>tidak</a:t>
            </a:r>
            <a:r>
              <a:rPr lang="en-US" dirty="0" smtClean="0"/>
              <a:t> </a:t>
            </a:r>
            <a:r>
              <a:rPr lang="en-US" dirty="0" err="1" smtClean="0"/>
              <a:t>ringan</a:t>
            </a:r>
            <a:r>
              <a:rPr lang="en-US" dirty="0" smtClean="0"/>
              <a:t>, </a:t>
            </a:r>
            <a:r>
              <a:rPr lang="en-US" dirty="0" err="1" smtClean="0"/>
              <a:t>tetapi</a:t>
            </a:r>
            <a:r>
              <a:rPr lang="en-US" dirty="0" smtClean="0"/>
              <a:t> </a:t>
            </a:r>
            <a:r>
              <a:rPr lang="en-US" dirty="0" err="1" smtClean="0"/>
              <a:t>biaya</a:t>
            </a:r>
            <a:r>
              <a:rPr lang="en-US" dirty="0" smtClean="0"/>
              <a:t> </a:t>
            </a:r>
            <a:r>
              <a:rPr lang="en-US" dirty="0" err="1" smtClean="0"/>
              <a:t>untuk</a:t>
            </a:r>
            <a:r>
              <a:rPr lang="en-US" dirty="0" smtClean="0"/>
              <a:t> </a:t>
            </a:r>
            <a:r>
              <a:rPr lang="en-US" dirty="0" err="1" smtClean="0"/>
              <a:t>tidak</a:t>
            </a:r>
            <a:r>
              <a:rPr lang="en-US" dirty="0" smtClean="0"/>
              <a:t> </a:t>
            </a:r>
            <a:r>
              <a:rPr lang="en-US" dirty="0" err="1" smtClean="0"/>
              <a:t>mengadopsinya</a:t>
            </a:r>
            <a:r>
              <a:rPr lang="en-US" dirty="0" smtClean="0"/>
              <a:t> </a:t>
            </a:r>
            <a:r>
              <a:rPr lang="en-US" dirty="0" err="1" smtClean="0"/>
              <a:t>akan</a:t>
            </a:r>
            <a:r>
              <a:rPr lang="en-US" dirty="0" smtClean="0"/>
              <a:t> </a:t>
            </a:r>
            <a:r>
              <a:rPr lang="en-US" dirty="0" err="1" smtClean="0"/>
              <a:t>jauh</a:t>
            </a:r>
            <a:r>
              <a:rPr lang="en-US" dirty="0" smtClean="0"/>
              <a:t> </a:t>
            </a:r>
            <a:r>
              <a:rPr lang="en-US" dirty="0" err="1" smtClean="0"/>
              <a:t>lebih</a:t>
            </a:r>
            <a:r>
              <a:rPr lang="en-US" dirty="0" smtClean="0"/>
              <a:t> </a:t>
            </a:r>
            <a:r>
              <a:rPr lang="en-US" dirty="0" err="1" smtClean="0"/>
              <a:t>signifikan</a:t>
            </a:r>
            <a:r>
              <a:rPr lang="en-US" dirty="0" smtClean="0"/>
              <a:t>. </a:t>
            </a:r>
            <a:r>
              <a:rPr lang="en-US" dirty="0" err="1" smtClean="0"/>
              <a:t>Komitmen</a:t>
            </a:r>
            <a:r>
              <a:rPr lang="en-US" dirty="0" smtClean="0"/>
              <a:t> </a:t>
            </a:r>
            <a:r>
              <a:rPr lang="en-US" dirty="0" err="1" smtClean="0"/>
              <a:t>manajemen</a:t>
            </a:r>
            <a:r>
              <a:rPr lang="en-US" dirty="0" smtClean="0"/>
              <a:t> </a:t>
            </a:r>
            <a:r>
              <a:rPr lang="en-US" dirty="0" err="1" smtClean="0"/>
              <a:t>perusahaan</a:t>
            </a:r>
            <a:r>
              <a:rPr lang="en-US" dirty="0" smtClean="0"/>
              <a:t> Indonesia </a:t>
            </a:r>
            <a:r>
              <a:rPr lang="en-US" dirty="0" err="1" smtClean="0"/>
              <a:t>untuk</a:t>
            </a:r>
            <a:r>
              <a:rPr lang="en-US" dirty="0" smtClean="0"/>
              <a:t> </a:t>
            </a:r>
            <a:r>
              <a:rPr lang="en-US" dirty="0" err="1" smtClean="0"/>
              <a:t>mengadopsi</a:t>
            </a:r>
            <a:r>
              <a:rPr lang="en-US" dirty="0" smtClean="0"/>
              <a:t> IFRS </a:t>
            </a:r>
            <a:r>
              <a:rPr lang="en-US" dirty="0" err="1" smtClean="0"/>
              <a:t>merupakan</a:t>
            </a:r>
            <a:r>
              <a:rPr lang="en-US" dirty="0" smtClean="0"/>
              <a:t> </a:t>
            </a:r>
            <a:r>
              <a:rPr lang="en-US" dirty="0" err="1" smtClean="0"/>
              <a:t>syarat</a:t>
            </a:r>
            <a:r>
              <a:rPr lang="en-US" dirty="0" smtClean="0"/>
              <a:t> </a:t>
            </a:r>
            <a:r>
              <a:rPr lang="en-US" dirty="0" err="1" smtClean="0"/>
              <a:t>mutlak</a:t>
            </a:r>
            <a:r>
              <a:rPr lang="en-US" dirty="0" smtClean="0"/>
              <a:t> </a:t>
            </a:r>
            <a:r>
              <a:rPr lang="en-US" dirty="0" err="1" smtClean="0"/>
              <a:t>untuk</a:t>
            </a:r>
            <a:r>
              <a:rPr lang="en-US" dirty="0" smtClean="0"/>
              <a:t> </a:t>
            </a:r>
            <a:r>
              <a:rPr lang="en-US" dirty="0" err="1" smtClean="0"/>
              <a:t>meningkatkan</a:t>
            </a:r>
            <a:r>
              <a:rPr lang="en-US" dirty="0" smtClean="0"/>
              <a:t> </a:t>
            </a:r>
            <a:r>
              <a:rPr lang="en-US" dirty="0" err="1" smtClean="0"/>
              <a:t>daya</a:t>
            </a:r>
            <a:r>
              <a:rPr lang="en-US" dirty="0" smtClean="0"/>
              <a:t> </a:t>
            </a:r>
            <a:r>
              <a:rPr lang="en-US" dirty="0" err="1" smtClean="0"/>
              <a:t>saing</a:t>
            </a:r>
            <a:r>
              <a:rPr lang="en-US" dirty="0" smtClean="0"/>
              <a:t> </a:t>
            </a:r>
            <a:r>
              <a:rPr lang="en-US" dirty="0" err="1" smtClean="0"/>
              <a:t>perusahaan</a:t>
            </a:r>
            <a:r>
              <a:rPr lang="en-US" dirty="0" smtClean="0"/>
              <a:t> Indonesia </a:t>
            </a:r>
            <a:r>
              <a:rPr lang="en-US" dirty="0" err="1" smtClean="0"/>
              <a:t>di</a:t>
            </a:r>
            <a:r>
              <a:rPr lang="en-US" dirty="0" smtClean="0"/>
              <a:t> </a:t>
            </a:r>
            <a:r>
              <a:rPr lang="en-US" dirty="0" err="1" smtClean="0"/>
              <a:t>masa</a:t>
            </a:r>
            <a:r>
              <a:rPr lang="en-US" dirty="0" smtClean="0"/>
              <a:t> </a:t>
            </a:r>
            <a:r>
              <a:rPr lang="en-US" dirty="0" err="1" smtClean="0"/>
              <a:t>depan</a:t>
            </a:r>
            <a:r>
              <a:rPr lang="en-US" dirty="0" smtClean="0"/>
              <a:t>.</a:t>
            </a:r>
            <a:endParaRPr lang="nb-NO" dirty="0" smtClean="0">
              <a:solidFill>
                <a:schemeClr val="tx2">
                  <a:lumMod val="75000"/>
                </a:schemeClr>
              </a:solidFill>
            </a:endParaRPr>
          </a:p>
          <a:p>
            <a:endParaRPr lang="en-US" dirty="0">
              <a:solidFill>
                <a:schemeClr val="tx2">
                  <a:lumMod val="75000"/>
                </a:schemeClr>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229600" cy="515112"/>
          </a:xfrm>
        </p:spPr>
        <p:txBody>
          <a:bodyPr>
            <a:noAutofit/>
          </a:bodyPr>
          <a:lstStyle/>
          <a:p>
            <a:r>
              <a:rPr lang="en-US" sz="3200" b="1" dirty="0" err="1" smtClean="0"/>
              <a:t>Masalah</a:t>
            </a:r>
            <a:r>
              <a:rPr lang="en-US" sz="3200" b="1" dirty="0" smtClean="0"/>
              <a:t> </a:t>
            </a:r>
            <a:r>
              <a:rPr lang="en-US" sz="3200" b="1" dirty="0" err="1" smtClean="0"/>
              <a:t>dan</a:t>
            </a:r>
            <a:r>
              <a:rPr lang="en-US" sz="3200" b="1" dirty="0" smtClean="0"/>
              <a:t> </a:t>
            </a:r>
            <a:r>
              <a:rPr lang="en-US" sz="3200" b="1" dirty="0" err="1" smtClean="0"/>
              <a:t>Prospek</a:t>
            </a:r>
            <a:r>
              <a:rPr lang="en-US" sz="3200" b="1" dirty="0" smtClean="0"/>
              <a:t> </a:t>
            </a:r>
            <a:endParaRPr lang="en-US" sz="3200" dirty="0"/>
          </a:p>
        </p:txBody>
      </p:sp>
      <p:sp>
        <p:nvSpPr>
          <p:cNvPr id="3" name="Content Placeholder 2"/>
          <p:cNvSpPr>
            <a:spLocks noGrp="1"/>
          </p:cNvSpPr>
          <p:nvPr>
            <p:ph idx="1"/>
          </p:nvPr>
        </p:nvSpPr>
        <p:spPr>
          <a:xfrm>
            <a:off x="457200" y="1143000"/>
            <a:ext cx="8229600" cy="5181600"/>
          </a:xfrm>
        </p:spPr>
        <p:txBody>
          <a:bodyPr>
            <a:normAutofit fontScale="85000" lnSpcReduction="10000"/>
          </a:bodyPr>
          <a:lstStyle/>
          <a:p>
            <a:r>
              <a:rPr lang="id-ID" dirty="0" smtClean="0">
                <a:solidFill>
                  <a:schemeClr val="tx2">
                    <a:lumMod val="75000"/>
                  </a:schemeClr>
                </a:solidFill>
              </a:rPr>
              <a:t>Kontroversi, hal ini masih mengelilingi banyak aspek akuntansi biaya sekarang, khususnya dengan perubahan perlengkapan dan pemeliharaan pemerolehan dan kerugian pos-pos moneter. Masalah lainnya termasuk penggunaan indeks, khususnya tambahan luar negeri, dan verifikasi biaya sekarang perusahaan industri yang mengalami perubahan teknologi dengan cepat.</a:t>
            </a:r>
          </a:p>
          <a:p>
            <a:r>
              <a:rPr lang="id-ID" dirty="0" smtClean="0">
                <a:solidFill>
                  <a:schemeClr val="tx2">
                    <a:lumMod val="75000"/>
                  </a:schemeClr>
                </a:solidFill>
              </a:rPr>
              <a:t>Memberikan kepentingan baru dalam </a:t>
            </a:r>
            <a:r>
              <a:rPr lang="id-ID" i="1" dirty="0" smtClean="0">
                <a:solidFill>
                  <a:schemeClr val="tx2">
                    <a:lumMod val="75000"/>
                  </a:schemeClr>
                </a:solidFill>
              </a:rPr>
              <a:t>Current Value Accounting </a:t>
            </a:r>
            <a:r>
              <a:rPr lang="id-ID" dirty="0" smtClean="0">
                <a:solidFill>
                  <a:schemeClr val="tx2">
                    <a:lumMod val="75000"/>
                  </a:schemeClr>
                </a:solidFill>
              </a:rPr>
              <a:t>atau wajar, diharapkan akan ada beberapa percobaan lebih lanjut pada variasi jenis sistem akuntansi perubahan harga. Dan juga ada penilaian pertumbuhan dari lingkungan dimana pendekatan alternatif mungkin atau tidak mungkin dapat dilakukan dalam pengukuran laba dan aktiva. Kegunaan output atau harga yang menjual dalam konteks perubahan harga, khususnya dengan nilai atau properti dan investasi, juga bisa dinilai dengan lebih baik. Dan ada juga kesempatan-kesempatan menggunakan sumber informasi yang relevan seperti pada arus kas.</a:t>
            </a:r>
          </a:p>
          <a:p>
            <a:endParaRPr lang="en-US" dirty="0">
              <a:solidFill>
                <a:schemeClr val="tx2">
                  <a:lumMod val="75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0"/>
            <a:ext cx="8382000" cy="762000"/>
          </a:xfrm>
        </p:spPr>
        <p:txBody>
          <a:bodyPr>
            <a:noAutofit/>
          </a:bodyPr>
          <a:lstStyle/>
          <a:p>
            <a:r>
              <a:rPr lang="en-US" sz="3200" b="1" dirty="0" err="1" smtClean="0"/>
              <a:t>Sejarah</a:t>
            </a:r>
            <a:r>
              <a:rPr lang="en-US" sz="3200" b="1" dirty="0" smtClean="0"/>
              <a:t> </a:t>
            </a:r>
            <a:r>
              <a:rPr lang="en-US" sz="3200" b="1" dirty="0" err="1" smtClean="0"/>
              <a:t>Penentuan</a:t>
            </a:r>
            <a:r>
              <a:rPr lang="en-US" sz="3200" b="1" dirty="0" smtClean="0"/>
              <a:t> Standard </a:t>
            </a:r>
            <a:r>
              <a:rPr lang="en-US" sz="3200" b="1" dirty="0" err="1" smtClean="0"/>
              <a:t>Akuntansi</a:t>
            </a:r>
            <a:r>
              <a:rPr lang="en-US" sz="3200" b="1" dirty="0" smtClean="0"/>
              <a:t> </a:t>
            </a:r>
            <a:r>
              <a:rPr lang="en-US" sz="3200" b="1" dirty="0" err="1" smtClean="0"/>
              <a:t>Internasional</a:t>
            </a:r>
            <a:endParaRPr lang="en-US" sz="3200" dirty="0"/>
          </a:p>
        </p:txBody>
      </p:sp>
      <p:sp>
        <p:nvSpPr>
          <p:cNvPr id="3" name="Content Placeholder 2"/>
          <p:cNvSpPr>
            <a:spLocks noGrp="1"/>
          </p:cNvSpPr>
          <p:nvPr>
            <p:ph idx="1"/>
          </p:nvPr>
        </p:nvSpPr>
        <p:spPr>
          <a:xfrm>
            <a:off x="457200" y="1600200"/>
            <a:ext cx="8229600" cy="4724400"/>
          </a:xfrm>
        </p:spPr>
        <p:txBody>
          <a:bodyPr>
            <a:noAutofit/>
          </a:bodyPr>
          <a:lstStyle/>
          <a:p>
            <a:r>
              <a:rPr lang="en-US" sz="1600" dirty="0" err="1" smtClean="0">
                <a:solidFill>
                  <a:srgbClr val="002060"/>
                </a:solidFill>
              </a:rPr>
              <a:t>Awal</a:t>
            </a:r>
            <a:r>
              <a:rPr lang="en-US" sz="1600" dirty="0" smtClean="0">
                <a:solidFill>
                  <a:srgbClr val="002060"/>
                </a:solidFill>
              </a:rPr>
              <a:t> </a:t>
            </a:r>
            <a:r>
              <a:rPr lang="en-US" sz="1600" dirty="0" err="1" smtClean="0">
                <a:solidFill>
                  <a:srgbClr val="002060"/>
                </a:solidFill>
              </a:rPr>
              <a:t>tahun</a:t>
            </a:r>
            <a:r>
              <a:rPr lang="en-US" sz="1600" dirty="0" smtClean="0">
                <a:solidFill>
                  <a:srgbClr val="002060"/>
                </a:solidFill>
              </a:rPr>
              <a:t> 1971 ( </a:t>
            </a:r>
            <a:r>
              <a:rPr lang="en-US" sz="1600" dirty="0" err="1" smtClean="0">
                <a:solidFill>
                  <a:srgbClr val="002060"/>
                </a:solidFill>
              </a:rPr>
              <a:t>sebelum</a:t>
            </a:r>
            <a:r>
              <a:rPr lang="en-US" sz="1600" dirty="0" smtClean="0">
                <a:solidFill>
                  <a:srgbClr val="002060"/>
                </a:solidFill>
              </a:rPr>
              <a:t> </a:t>
            </a:r>
            <a:r>
              <a:rPr lang="en-US" sz="1600" dirty="0" err="1" smtClean="0">
                <a:solidFill>
                  <a:srgbClr val="002060"/>
                </a:solidFill>
              </a:rPr>
              <a:t>pembentukan</a:t>
            </a:r>
            <a:r>
              <a:rPr lang="en-US" sz="1600" dirty="0" smtClean="0">
                <a:solidFill>
                  <a:srgbClr val="002060"/>
                </a:solidFill>
              </a:rPr>
              <a:t> IASC ), </a:t>
            </a:r>
            <a:r>
              <a:rPr lang="en-US" sz="1600" dirty="0" err="1" smtClean="0">
                <a:solidFill>
                  <a:srgbClr val="002060"/>
                </a:solidFill>
              </a:rPr>
              <a:t>beberapa</a:t>
            </a:r>
            <a:r>
              <a:rPr lang="en-US" sz="1600" dirty="0" smtClean="0">
                <a:solidFill>
                  <a:srgbClr val="002060"/>
                </a:solidFill>
              </a:rPr>
              <a:t> </a:t>
            </a:r>
            <a:r>
              <a:rPr lang="en-US" sz="1600" dirty="0" err="1" smtClean="0">
                <a:solidFill>
                  <a:srgbClr val="002060"/>
                </a:solidFill>
              </a:rPr>
              <a:t>pihak</a:t>
            </a:r>
            <a:r>
              <a:rPr lang="en-US" sz="1600" dirty="0" smtClean="0">
                <a:solidFill>
                  <a:srgbClr val="002060"/>
                </a:solidFill>
              </a:rPr>
              <a:t> </a:t>
            </a:r>
            <a:r>
              <a:rPr lang="en-US" sz="1600" dirty="0" err="1" smtClean="0">
                <a:solidFill>
                  <a:srgbClr val="002060"/>
                </a:solidFill>
              </a:rPr>
              <a:t>mengatakan</a:t>
            </a:r>
            <a:r>
              <a:rPr lang="en-US" sz="1600" dirty="0" smtClean="0">
                <a:solidFill>
                  <a:srgbClr val="002060"/>
                </a:solidFill>
              </a:rPr>
              <a:t> </a:t>
            </a:r>
            <a:r>
              <a:rPr lang="en-US" sz="1600" dirty="0" err="1" smtClean="0">
                <a:solidFill>
                  <a:srgbClr val="002060"/>
                </a:solidFill>
              </a:rPr>
              <a:t>bahwa</a:t>
            </a:r>
            <a:r>
              <a:rPr lang="en-US" sz="1600" dirty="0" smtClean="0">
                <a:solidFill>
                  <a:srgbClr val="002060"/>
                </a:solidFill>
              </a:rPr>
              <a:t> </a:t>
            </a:r>
            <a:r>
              <a:rPr lang="en-US" sz="1600" dirty="0" err="1" smtClean="0">
                <a:solidFill>
                  <a:srgbClr val="002060"/>
                </a:solidFill>
              </a:rPr>
              <a:t>penentuan</a:t>
            </a:r>
            <a:r>
              <a:rPr lang="en-US" sz="1600" dirty="0" smtClean="0">
                <a:solidFill>
                  <a:srgbClr val="002060"/>
                </a:solidFill>
              </a:rPr>
              <a:t> </a:t>
            </a:r>
            <a:r>
              <a:rPr lang="en-US" sz="1600" dirty="0" err="1" smtClean="0">
                <a:solidFill>
                  <a:srgbClr val="002060"/>
                </a:solidFill>
              </a:rPr>
              <a:t>standar</a:t>
            </a:r>
            <a:r>
              <a:rPr lang="en-US" sz="1600" dirty="0" smtClean="0">
                <a:solidFill>
                  <a:srgbClr val="002060"/>
                </a:solidFill>
              </a:rPr>
              <a:t> </a:t>
            </a:r>
            <a:r>
              <a:rPr lang="en-US" sz="1600" dirty="0" err="1" smtClean="0">
                <a:solidFill>
                  <a:srgbClr val="002060"/>
                </a:solidFill>
              </a:rPr>
              <a:t>internasional</a:t>
            </a:r>
            <a:r>
              <a:rPr lang="en-US" sz="1600" dirty="0" smtClean="0">
                <a:solidFill>
                  <a:srgbClr val="002060"/>
                </a:solidFill>
              </a:rPr>
              <a:t> </a:t>
            </a:r>
            <a:r>
              <a:rPr lang="en-US" sz="1600" dirty="0" err="1" smtClean="0">
                <a:solidFill>
                  <a:srgbClr val="002060"/>
                </a:solidFill>
              </a:rPr>
              <a:t>merupakan</a:t>
            </a:r>
            <a:r>
              <a:rPr lang="en-US" sz="1600" dirty="0" smtClean="0">
                <a:solidFill>
                  <a:srgbClr val="002060"/>
                </a:solidFill>
              </a:rPr>
              <a:t> </a:t>
            </a:r>
            <a:r>
              <a:rPr lang="en-US" sz="1600" dirty="0" err="1" smtClean="0">
                <a:solidFill>
                  <a:srgbClr val="002060"/>
                </a:solidFill>
              </a:rPr>
              <a:t>solusi</a:t>
            </a:r>
            <a:r>
              <a:rPr lang="en-US" sz="1600" dirty="0" smtClean="0">
                <a:solidFill>
                  <a:srgbClr val="002060"/>
                </a:solidFill>
              </a:rPr>
              <a:t> yang </a:t>
            </a:r>
            <a:r>
              <a:rPr lang="en-US" sz="1600" dirty="0" err="1" smtClean="0">
                <a:solidFill>
                  <a:srgbClr val="002060"/>
                </a:solidFill>
              </a:rPr>
              <a:t>terlalu</a:t>
            </a:r>
            <a:r>
              <a:rPr lang="en-US" sz="1600" dirty="0" smtClean="0">
                <a:solidFill>
                  <a:srgbClr val="002060"/>
                </a:solidFill>
              </a:rPr>
              <a:t> </a:t>
            </a:r>
            <a:r>
              <a:rPr lang="en-US" sz="1600" dirty="0" err="1" smtClean="0">
                <a:solidFill>
                  <a:srgbClr val="002060"/>
                </a:solidFill>
              </a:rPr>
              <a:t>sederhana</a:t>
            </a:r>
            <a:r>
              <a:rPr lang="en-US" sz="1600" dirty="0" smtClean="0">
                <a:solidFill>
                  <a:srgbClr val="002060"/>
                </a:solidFill>
              </a:rPr>
              <a:t> </a:t>
            </a:r>
            <a:r>
              <a:rPr lang="en-US" sz="1600" dirty="0" err="1" smtClean="0">
                <a:solidFill>
                  <a:srgbClr val="002060"/>
                </a:solidFill>
              </a:rPr>
              <a:t>atas</a:t>
            </a:r>
            <a:r>
              <a:rPr lang="en-US" sz="1600" dirty="0" smtClean="0">
                <a:solidFill>
                  <a:srgbClr val="002060"/>
                </a:solidFill>
              </a:rPr>
              <a:t> </a:t>
            </a:r>
            <a:r>
              <a:rPr lang="en-US" sz="1600" dirty="0" err="1" smtClean="0">
                <a:solidFill>
                  <a:srgbClr val="002060"/>
                </a:solidFill>
              </a:rPr>
              <a:t>masalah</a:t>
            </a:r>
            <a:r>
              <a:rPr lang="en-US" sz="1600" dirty="0" smtClean="0">
                <a:solidFill>
                  <a:srgbClr val="002060"/>
                </a:solidFill>
              </a:rPr>
              <a:t> yang </a:t>
            </a:r>
            <a:r>
              <a:rPr lang="en-US" sz="1600" dirty="0" err="1" smtClean="0">
                <a:solidFill>
                  <a:srgbClr val="002060"/>
                </a:solidFill>
              </a:rPr>
              <a:t>rumit</a:t>
            </a:r>
            <a:r>
              <a:rPr lang="en-US" sz="1600" dirty="0" smtClean="0">
                <a:solidFill>
                  <a:srgbClr val="002060"/>
                </a:solidFill>
              </a:rPr>
              <a:t>.</a:t>
            </a:r>
          </a:p>
          <a:p>
            <a:r>
              <a:rPr lang="en-US" sz="1600" dirty="0" err="1" smtClean="0">
                <a:solidFill>
                  <a:srgbClr val="002060"/>
                </a:solidFill>
              </a:rPr>
              <a:t>Pada</a:t>
            </a:r>
            <a:r>
              <a:rPr lang="en-US" sz="1600" dirty="0" smtClean="0">
                <a:solidFill>
                  <a:srgbClr val="002060"/>
                </a:solidFill>
              </a:rPr>
              <a:t> </a:t>
            </a:r>
            <a:r>
              <a:rPr lang="en-US" sz="1600" dirty="0" err="1" smtClean="0">
                <a:solidFill>
                  <a:srgbClr val="002060"/>
                </a:solidFill>
              </a:rPr>
              <a:t>saat</a:t>
            </a:r>
            <a:r>
              <a:rPr lang="en-US" sz="1600" dirty="0" smtClean="0">
                <a:solidFill>
                  <a:srgbClr val="002060"/>
                </a:solidFill>
              </a:rPr>
              <a:t> </a:t>
            </a:r>
            <a:r>
              <a:rPr lang="en-US" sz="1600" dirty="0" err="1" smtClean="0">
                <a:solidFill>
                  <a:srgbClr val="002060"/>
                </a:solidFill>
              </a:rPr>
              <a:t>standar</a:t>
            </a:r>
            <a:r>
              <a:rPr lang="en-US" sz="1600" dirty="0" smtClean="0">
                <a:solidFill>
                  <a:srgbClr val="002060"/>
                </a:solidFill>
              </a:rPr>
              <a:t> </a:t>
            </a:r>
            <a:r>
              <a:rPr lang="en-US" sz="1600" dirty="0" err="1" smtClean="0">
                <a:solidFill>
                  <a:srgbClr val="002060"/>
                </a:solidFill>
              </a:rPr>
              <a:t>internasional</a:t>
            </a:r>
            <a:r>
              <a:rPr lang="en-US" sz="1600" dirty="0" smtClean="0">
                <a:solidFill>
                  <a:srgbClr val="002060"/>
                </a:solidFill>
              </a:rPr>
              <a:t> </a:t>
            </a:r>
            <a:r>
              <a:rPr lang="en-US" sz="1600" dirty="0" err="1" smtClean="0">
                <a:solidFill>
                  <a:srgbClr val="002060"/>
                </a:solidFill>
              </a:rPr>
              <a:t>diragukan</a:t>
            </a:r>
            <a:r>
              <a:rPr lang="en-US" sz="1600" dirty="0" smtClean="0">
                <a:solidFill>
                  <a:srgbClr val="002060"/>
                </a:solidFill>
              </a:rPr>
              <a:t> </a:t>
            </a:r>
            <a:r>
              <a:rPr lang="en-US" sz="1600" dirty="0" err="1" smtClean="0">
                <a:solidFill>
                  <a:srgbClr val="002060"/>
                </a:solidFill>
              </a:rPr>
              <a:t>dapat</a:t>
            </a:r>
            <a:r>
              <a:rPr lang="en-US" sz="1600" dirty="0" smtClean="0">
                <a:solidFill>
                  <a:srgbClr val="002060"/>
                </a:solidFill>
              </a:rPr>
              <a:t> </a:t>
            </a:r>
            <a:r>
              <a:rPr lang="en-US" sz="1600" dirty="0" err="1" smtClean="0">
                <a:solidFill>
                  <a:srgbClr val="002060"/>
                </a:solidFill>
              </a:rPr>
              <a:t>menjadi</a:t>
            </a:r>
            <a:r>
              <a:rPr lang="en-US" sz="1600" dirty="0" smtClean="0">
                <a:solidFill>
                  <a:srgbClr val="002060"/>
                </a:solidFill>
              </a:rPr>
              <a:t> </a:t>
            </a:r>
            <a:r>
              <a:rPr lang="en-US" sz="1600" dirty="0" err="1" smtClean="0">
                <a:solidFill>
                  <a:srgbClr val="002060"/>
                </a:solidFill>
              </a:rPr>
              <a:t>fleksibel</a:t>
            </a:r>
            <a:r>
              <a:rPr lang="en-US" sz="1600" dirty="0" smtClean="0">
                <a:solidFill>
                  <a:srgbClr val="002060"/>
                </a:solidFill>
              </a:rPr>
              <a:t> </a:t>
            </a:r>
            <a:r>
              <a:rPr lang="en-US" sz="1600" dirty="0" err="1" smtClean="0">
                <a:solidFill>
                  <a:srgbClr val="002060"/>
                </a:solidFill>
              </a:rPr>
              <a:t>untuk</a:t>
            </a:r>
            <a:r>
              <a:rPr lang="en-US" sz="1600" dirty="0" smtClean="0">
                <a:solidFill>
                  <a:srgbClr val="002060"/>
                </a:solidFill>
              </a:rPr>
              <a:t> </a:t>
            </a:r>
            <a:r>
              <a:rPr lang="en-US" sz="1600" dirty="0" err="1" smtClean="0">
                <a:solidFill>
                  <a:srgbClr val="002060"/>
                </a:solidFill>
              </a:rPr>
              <a:t>mengatasi</a:t>
            </a:r>
            <a:r>
              <a:rPr lang="en-US" sz="1600" dirty="0" smtClean="0">
                <a:solidFill>
                  <a:srgbClr val="002060"/>
                </a:solidFill>
              </a:rPr>
              <a:t> </a:t>
            </a:r>
            <a:r>
              <a:rPr lang="en-US" sz="1600" dirty="0" err="1" smtClean="0">
                <a:solidFill>
                  <a:srgbClr val="002060"/>
                </a:solidFill>
              </a:rPr>
              <a:t>perbedaan-perbedaan</a:t>
            </a:r>
            <a:r>
              <a:rPr lang="en-US" sz="1600" dirty="0" smtClean="0">
                <a:solidFill>
                  <a:srgbClr val="002060"/>
                </a:solidFill>
              </a:rPr>
              <a:t> </a:t>
            </a:r>
            <a:r>
              <a:rPr lang="en-US" sz="1600" dirty="0" err="1" smtClean="0">
                <a:solidFill>
                  <a:srgbClr val="002060"/>
                </a:solidFill>
              </a:rPr>
              <a:t>dalam</a:t>
            </a:r>
            <a:r>
              <a:rPr lang="en-US" sz="1600" dirty="0" smtClean="0">
                <a:solidFill>
                  <a:srgbClr val="002060"/>
                </a:solidFill>
              </a:rPr>
              <a:t> </a:t>
            </a:r>
            <a:r>
              <a:rPr lang="en-US" sz="1600" dirty="0" err="1" smtClean="0">
                <a:solidFill>
                  <a:srgbClr val="002060"/>
                </a:solidFill>
              </a:rPr>
              <a:t>latar</a:t>
            </a:r>
            <a:r>
              <a:rPr lang="en-US" sz="1600" dirty="0" smtClean="0">
                <a:solidFill>
                  <a:srgbClr val="002060"/>
                </a:solidFill>
              </a:rPr>
              <a:t> </a:t>
            </a:r>
            <a:r>
              <a:rPr lang="en-US" sz="1600" dirty="0" err="1" smtClean="0">
                <a:solidFill>
                  <a:srgbClr val="002060"/>
                </a:solidFill>
              </a:rPr>
              <a:t>belakang</a:t>
            </a:r>
            <a:r>
              <a:rPr lang="en-US" sz="1600" dirty="0" smtClean="0">
                <a:solidFill>
                  <a:srgbClr val="002060"/>
                </a:solidFill>
              </a:rPr>
              <a:t>, </a:t>
            </a:r>
            <a:r>
              <a:rPr lang="en-US" sz="1600" dirty="0" err="1" smtClean="0">
                <a:solidFill>
                  <a:srgbClr val="002060"/>
                </a:solidFill>
              </a:rPr>
              <a:t>tradisi</a:t>
            </a:r>
            <a:r>
              <a:rPr lang="en-US" sz="1600" dirty="0" smtClean="0">
                <a:solidFill>
                  <a:srgbClr val="002060"/>
                </a:solidFill>
              </a:rPr>
              <a:t>, </a:t>
            </a:r>
            <a:r>
              <a:rPr lang="en-US" sz="1600" dirty="0" err="1" smtClean="0">
                <a:solidFill>
                  <a:srgbClr val="002060"/>
                </a:solidFill>
              </a:rPr>
              <a:t>dan</a:t>
            </a:r>
            <a:r>
              <a:rPr lang="en-US" sz="1600" dirty="0" smtClean="0">
                <a:solidFill>
                  <a:srgbClr val="002060"/>
                </a:solidFill>
              </a:rPr>
              <a:t> </a:t>
            </a:r>
            <a:r>
              <a:rPr lang="en-US" sz="1600" dirty="0" err="1" smtClean="0">
                <a:solidFill>
                  <a:srgbClr val="002060"/>
                </a:solidFill>
              </a:rPr>
              <a:t>lingkungan</a:t>
            </a:r>
            <a:r>
              <a:rPr lang="en-US" sz="1600" dirty="0" smtClean="0">
                <a:solidFill>
                  <a:srgbClr val="002060"/>
                </a:solidFill>
              </a:rPr>
              <a:t> </a:t>
            </a:r>
            <a:r>
              <a:rPr lang="en-US" sz="1600" dirty="0" err="1" smtClean="0">
                <a:solidFill>
                  <a:srgbClr val="002060"/>
                </a:solidFill>
              </a:rPr>
              <a:t>ekonomi</a:t>
            </a:r>
            <a:r>
              <a:rPr lang="en-US" sz="1600" dirty="0" smtClean="0">
                <a:solidFill>
                  <a:srgbClr val="002060"/>
                </a:solidFill>
              </a:rPr>
              <a:t> </a:t>
            </a:r>
            <a:r>
              <a:rPr lang="en-US" sz="1600" dirty="0" err="1" smtClean="0">
                <a:solidFill>
                  <a:srgbClr val="002060"/>
                </a:solidFill>
              </a:rPr>
              <a:t>sosial</a:t>
            </a:r>
            <a:r>
              <a:rPr lang="en-US" sz="1600" dirty="0" smtClean="0">
                <a:solidFill>
                  <a:srgbClr val="002060"/>
                </a:solidFill>
              </a:rPr>
              <a:t>, </a:t>
            </a:r>
            <a:r>
              <a:rPr lang="en-US" sz="1600" dirty="0" err="1" smtClean="0">
                <a:solidFill>
                  <a:srgbClr val="002060"/>
                </a:solidFill>
              </a:rPr>
              <a:t>maka</a:t>
            </a:r>
            <a:r>
              <a:rPr lang="en-US" sz="1600" dirty="0" smtClean="0">
                <a:solidFill>
                  <a:srgbClr val="002060"/>
                </a:solidFill>
              </a:rPr>
              <a:t> </a:t>
            </a:r>
            <a:r>
              <a:rPr lang="en-US" sz="1600" dirty="0" err="1" smtClean="0">
                <a:solidFill>
                  <a:srgbClr val="002060"/>
                </a:solidFill>
              </a:rPr>
              <a:t>beberapa</a:t>
            </a:r>
            <a:r>
              <a:rPr lang="en-US" sz="1600" dirty="0" smtClean="0">
                <a:solidFill>
                  <a:srgbClr val="002060"/>
                </a:solidFill>
              </a:rPr>
              <a:t> </a:t>
            </a:r>
            <a:r>
              <a:rPr lang="en-US" sz="1600" dirty="0" err="1" smtClean="0">
                <a:solidFill>
                  <a:srgbClr val="002060"/>
                </a:solidFill>
              </a:rPr>
              <a:t>orang</a:t>
            </a:r>
            <a:r>
              <a:rPr lang="en-US" sz="1600" dirty="0" smtClean="0">
                <a:solidFill>
                  <a:srgbClr val="002060"/>
                </a:solidFill>
              </a:rPr>
              <a:t> </a:t>
            </a:r>
            <a:r>
              <a:rPr lang="en-US" sz="1600" dirty="0" err="1" smtClean="0">
                <a:solidFill>
                  <a:srgbClr val="002060"/>
                </a:solidFill>
              </a:rPr>
              <a:t>berpendapat</a:t>
            </a:r>
            <a:r>
              <a:rPr lang="en-US" sz="1600" dirty="0" smtClean="0">
                <a:solidFill>
                  <a:srgbClr val="002060"/>
                </a:solidFill>
              </a:rPr>
              <a:t> </a:t>
            </a:r>
            <a:r>
              <a:rPr lang="en-US" sz="1600" dirty="0" err="1" smtClean="0">
                <a:solidFill>
                  <a:srgbClr val="002060"/>
                </a:solidFill>
              </a:rPr>
              <a:t>bahwa</a:t>
            </a:r>
            <a:r>
              <a:rPr lang="en-US" sz="1600" dirty="0" smtClean="0">
                <a:solidFill>
                  <a:srgbClr val="002060"/>
                </a:solidFill>
              </a:rPr>
              <a:t> </a:t>
            </a:r>
            <a:r>
              <a:rPr lang="en-US" sz="1600" dirty="0" err="1" smtClean="0">
                <a:solidFill>
                  <a:srgbClr val="002060"/>
                </a:solidFill>
              </a:rPr>
              <a:t>hal</a:t>
            </a:r>
            <a:r>
              <a:rPr lang="en-US" sz="1600" dirty="0" smtClean="0">
                <a:solidFill>
                  <a:srgbClr val="002060"/>
                </a:solidFill>
              </a:rPr>
              <a:t> </a:t>
            </a:r>
            <a:r>
              <a:rPr lang="en-US" sz="1600" dirty="0" err="1" smtClean="0">
                <a:solidFill>
                  <a:srgbClr val="002060"/>
                </a:solidFill>
              </a:rPr>
              <a:t>ini</a:t>
            </a:r>
            <a:r>
              <a:rPr lang="en-US" sz="1600" dirty="0" smtClean="0">
                <a:solidFill>
                  <a:srgbClr val="002060"/>
                </a:solidFill>
              </a:rPr>
              <a:t> </a:t>
            </a:r>
            <a:r>
              <a:rPr lang="en-US" sz="1600" dirty="0" err="1" smtClean="0">
                <a:solidFill>
                  <a:srgbClr val="002060"/>
                </a:solidFill>
              </a:rPr>
              <a:t>akan</a:t>
            </a:r>
            <a:r>
              <a:rPr lang="en-US" sz="1600" dirty="0" smtClean="0">
                <a:solidFill>
                  <a:srgbClr val="002060"/>
                </a:solidFill>
              </a:rPr>
              <a:t> </a:t>
            </a:r>
            <a:r>
              <a:rPr lang="en-US" sz="1600" dirty="0" err="1" smtClean="0">
                <a:solidFill>
                  <a:srgbClr val="002060"/>
                </a:solidFill>
              </a:rPr>
              <a:t>menjadi</a:t>
            </a:r>
            <a:r>
              <a:rPr lang="en-US" sz="1600" dirty="0" smtClean="0">
                <a:solidFill>
                  <a:srgbClr val="002060"/>
                </a:solidFill>
              </a:rPr>
              <a:t> </a:t>
            </a:r>
            <a:r>
              <a:rPr lang="en-US" sz="1600" dirty="0" err="1" smtClean="0">
                <a:solidFill>
                  <a:srgbClr val="002060"/>
                </a:solidFill>
              </a:rPr>
              <a:t>sebuah</a:t>
            </a:r>
            <a:r>
              <a:rPr lang="en-US" sz="1600" dirty="0" smtClean="0">
                <a:solidFill>
                  <a:srgbClr val="002060"/>
                </a:solidFill>
              </a:rPr>
              <a:t> </a:t>
            </a:r>
            <a:r>
              <a:rPr lang="en-US" sz="1600" dirty="0" err="1" smtClean="0">
                <a:solidFill>
                  <a:srgbClr val="002060"/>
                </a:solidFill>
              </a:rPr>
              <a:t>tantangan</a:t>
            </a:r>
            <a:r>
              <a:rPr lang="en-US" sz="1600" dirty="0" smtClean="0">
                <a:solidFill>
                  <a:srgbClr val="002060"/>
                </a:solidFill>
              </a:rPr>
              <a:t> </a:t>
            </a:r>
            <a:r>
              <a:rPr lang="en-US" sz="1600" dirty="0" err="1" smtClean="0">
                <a:solidFill>
                  <a:srgbClr val="002060"/>
                </a:solidFill>
              </a:rPr>
              <a:t>secara</a:t>
            </a:r>
            <a:r>
              <a:rPr lang="en-US" sz="1600" dirty="0" smtClean="0">
                <a:solidFill>
                  <a:srgbClr val="002060"/>
                </a:solidFill>
              </a:rPr>
              <a:t> </a:t>
            </a:r>
            <a:r>
              <a:rPr lang="en-US" sz="1600" dirty="0" err="1" smtClean="0">
                <a:solidFill>
                  <a:srgbClr val="002060"/>
                </a:solidFill>
              </a:rPr>
              <a:t>politik</a:t>
            </a:r>
            <a:r>
              <a:rPr lang="en-US" sz="1600" dirty="0" smtClean="0">
                <a:solidFill>
                  <a:srgbClr val="002060"/>
                </a:solidFill>
              </a:rPr>
              <a:t> </a:t>
            </a:r>
            <a:r>
              <a:rPr lang="en-US" sz="1600" dirty="0" err="1" smtClean="0">
                <a:solidFill>
                  <a:srgbClr val="002060"/>
                </a:solidFill>
              </a:rPr>
              <a:t>tidak</a:t>
            </a:r>
            <a:r>
              <a:rPr lang="en-US" sz="1600" dirty="0" smtClean="0">
                <a:solidFill>
                  <a:srgbClr val="002060"/>
                </a:solidFill>
              </a:rPr>
              <a:t> </a:t>
            </a:r>
            <a:r>
              <a:rPr lang="en-US" sz="1600" dirty="0" err="1" smtClean="0">
                <a:solidFill>
                  <a:srgbClr val="002060"/>
                </a:solidFill>
              </a:rPr>
              <a:t>dapat</a:t>
            </a:r>
            <a:r>
              <a:rPr lang="en-US" sz="1600" dirty="0" smtClean="0">
                <a:solidFill>
                  <a:srgbClr val="002060"/>
                </a:solidFill>
              </a:rPr>
              <a:t> </a:t>
            </a:r>
            <a:r>
              <a:rPr lang="en-US" sz="1600" dirty="0" err="1" smtClean="0">
                <a:solidFill>
                  <a:srgbClr val="002060"/>
                </a:solidFill>
              </a:rPr>
              <a:t>diterima</a:t>
            </a:r>
            <a:r>
              <a:rPr lang="en-US" sz="1600" dirty="0" smtClean="0">
                <a:solidFill>
                  <a:srgbClr val="002060"/>
                </a:solidFill>
              </a:rPr>
              <a:t> </a:t>
            </a:r>
            <a:r>
              <a:rPr lang="en-US" sz="1600" dirty="0" err="1" smtClean="0">
                <a:solidFill>
                  <a:srgbClr val="002060"/>
                </a:solidFill>
              </a:rPr>
              <a:t>terhadap</a:t>
            </a:r>
            <a:r>
              <a:rPr lang="en-US" sz="1600" dirty="0" smtClean="0">
                <a:solidFill>
                  <a:srgbClr val="002060"/>
                </a:solidFill>
              </a:rPr>
              <a:t> </a:t>
            </a:r>
            <a:r>
              <a:rPr lang="en-US" sz="1600" dirty="0" err="1" smtClean="0">
                <a:solidFill>
                  <a:srgbClr val="002060"/>
                </a:solidFill>
              </a:rPr>
              <a:t>kedaulatan</a:t>
            </a:r>
            <a:r>
              <a:rPr lang="en-US" sz="1600" dirty="0" smtClean="0">
                <a:solidFill>
                  <a:srgbClr val="002060"/>
                </a:solidFill>
              </a:rPr>
              <a:t> </a:t>
            </a:r>
            <a:r>
              <a:rPr lang="en-US" sz="1600" dirty="0" err="1" smtClean="0">
                <a:solidFill>
                  <a:srgbClr val="002060"/>
                </a:solidFill>
              </a:rPr>
              <a:t>nasional</a:t>
            </a:r>
            <a:r>
              <a:rPr lang="en-US" sz="1600" dirty="0" smtClean="0">
                <a:solidFill>
                  <a:srgbClr val="002060"/>
                </a:solidFill>
              </a:rPr>
              <a:t>.</a:t>
            </a:r>
          </a:p>
          <a:p>
            <a:r>
              <a:rPr lang="en-US" sz="1600" dirty="0" err="1" smtClean="0">
                <a:solidFill>
                  <a:srgbClr val="002060"/>
                </a:solidFill>
              </a:rPr>
              <a:t>Beberapa</a:t>
            </a:r>
            <a:r>
              <a:rPr lang="en-US" sz="1600" dirty="0" smtClean="0">
                <a:solidFill>
                  <a:srgbClr val="002060"/>
                </a:solidFill>
              </a:rPr>
              <a:t> </a:t>
            </a:r>
            <a:r>
              <a:rPr lang="en-US" sz="1600" dirty="0" err="1" smtClean="0">
                <a:solidFill>
                  <a:srgbClr val="002060"/>
                </a:solidFill>
              </a:rPr>
              <a:t>pengamat</a:t>
            </a:r>
            <a:r>
              <a:rPr lang="en-US" sz="1600" dirty="0" smtClean="0">
                <a:solidFill>
                  <a:srgbClr val="002060"/>
                </a:solidFill>
              </a:rPr>
              <a:t> yang lain </a:t>
            </a:r>
            <a:r>
              <a:rPr lang="en-US" sz="1600" dirty="0" err="1" smtClean="0">
                <a:solidFill>
                  <a:srgbClr val="002060"/>
                </a:solidFill>
              </a:rPr>
              <a:t>mengatakan</a:t>
            </a:r>
            <a:r>
              <a:rPr lang="en-US" sz="1600" dirty="0" smtClean="0">
                <a:solidFill>
                  <a:srgbClr val="002060"/>
                </a:solidFill>
              </a:rPr>
              <a:t> </a:t>
            </a:r>
            <a:r>
              <a:rPr lang="en-US" sz="1600" dirty="0" err="1" smtClean="0">
                <a:solidFill>
                  <a:srgbClr val="002060"/>
                </a:solidFill>
              </a:rPr>
              <a:t>bahwa</a:t>
            </a:r>
            <a:r>
              <a:rPr lang="en-US" sz="1600" dirty="0" smtClean="0">
                <a:solidFill>
                  <a:srgbClr val="002060"/>
                </a:solidFill>
              </a:rPr>
              <a:t> </a:t>
            </a:r>
            <a:r>
              <a:rPr lang="en-US" sz="1600" dirty="0" err="1" smtClean="0">
                <a:solidFill>
                  <a:srgbClr val="002060"/>
                </a:solidFill>
              </a:rPr>
              <a:t>penetapan</a:t>
            </a:r>
            <a:r>
              <a:rPr lang="en-US" sz="1600" dirty="0" smtClean="0">
                <a:solidFill>
                  <a:srgbClr val="002060"/>
                </a:solidFill>
              </a:rPr>
              <a:t> </a:t>
            </a:r>
            <a:r>
              <a:rPr lang="en-US" sz="1600" dirty="0" err="1" smtClean="0">
                <a:solidFill>
                  <a:srgbClr val="002060"/>
                </a:solidFill>
              </a:rPr>
              <a:t>standar</a:t>
            </a:r>
            <a:r>
              <a:rPr lang="en-US" sz="1600" dirty="0" smtClean="0">
                <a:solidFill>
                  <a:srgbClr val="002060"/>
                </a:solidFill>
              </a:rPr>
              <a:t> </a:t>
            </a:r>
            <a:r>
              <a:rPr lang="en-US" sz="1600" dirty="0" err="1" smtClean="0">
                <a:solidFill>
                  <a:srgbClr val="002060"/>
                </a:solidFill>
              </a:rPr>
              <a:t>akuntansi</a:t>
            </a:r>
            <a:r>
              <a:rPr lang="en-US" sz="1600" dirty="0" smtClean="0">
                <a:solidFill>
                  <a:srgbClr val="002060"/>
                </a:solidFill>
              </a:rPr>
              <a:t> </a:t>
            </a:r>
            <a:r>
              <a:rPr lang="en-US" sz="1600" dirty="0" err="1" smtClean="0">
                <a:solidFill>
                  <a:srgbClr val="002060"/>
                </a:solidFill>
              </a:rPr>
              <a:t>internasional</a:t>
            </a:r>
            <a:r>
              <a:rPr lang="en-US" sz="1600" dirty="0" smtClean="0">
                <a:solidFill>
                  <a:srgbClr val="002060"/>
                </a:solidFill>
              </a:rPr>
              <a:t> </a:t>
            </a:r>
            <a:r>
              <a:rPr lang="en-US" sz="1600" dirty="0" err="1" smtClean="0">
                <a:solidFill>
                  <a:srgbClr val="002060"/>
                </a:solidFill>
              </a:rPr>
              <a:t>pada</a:t>
            </a:r>
            <a:r>
              <a:rPr lang="en-US" sz="1600" dirty="0" smtClean="0">
                <a:solidFill>
                  <a:srgbClr val="002060"/>
                </a:solidFill>
              </a:rPr>
              <a:t> </a:t>
            </a:r>
            <a:r>
              <a:rPr lang="en-US" sz="1600" dirty="0" err="1" smtClean="0">
                <a:solidFill>
                  <a:srgbClr val="002060"/>
                </a:solidFill>
              </a:rPr>
              <a:t>dasarnya</a:t>
            </a:r>
            <a:r>
              <a:rPr lang="en-US" sz="1600" dirty="0" smtClean="0">
                <a:solidFill>
                  <a:srgbClr val="002060"/>
                </a:solidFill>
              </a:rPr>
              <a:t> </a:t>
            </a:r>
            <a:r>
              <a:rPr lang="en-US" sz="1600" dirty="0" err="1" smtClean="0">
                <a:solidFill>
                  <a:srgbClr val="002060"/>
                </a:solidFill>
              </a:rPr>
              <a:t>merupakan</a:t>
            </a:r>
            <a:r>
              <a:rPr lang="en-US" sz="1600" dirty="0" smtClean="0">
                <a:solidFill>
                  <a:srgbClr val="002060"/>
                </a:solidFill>
              </a:rPr>
              <a:t> </a:t>
            </a:r>
            <a:r>
              <a:rPr lang="en-US" sz="1600" dirty="0" err="1" smtClean="0">
                <a:solidFill>
                  <a:srgbClr val="002060"/>
                </a:solidFill>
              </a:rPr>
              <a:t>sebuah</a:t>
            </a:r>
            <a:r>
              <a:rPr lang="en-US" sz="1600" dirty="0" smtClean="0">
                <a:solidFill>
                  <a:srgbClr val="002060"/>
                </a:solidFill>
              </a:rPr>
              <a:t> </a:t>
            </a:r>
            <a:r>
              <a:rPr lang="en-US" sz="1600" dirty="0" err="1" smtClean="0">
                <a:solidFill>
                  <a:srgbClr val="002060"/>
                </a:solidFill>
              </a:rPr>
              <a:t>taktik</a:t>
            </a:r>
            <a:r>
              <a:rPr lang="en-US" sz="1600" dirty="0" smtClean="0">
                <a:solidFill>
                  <a:srgbClr val="002060"/>
                </a:solidFill>
              </a:rPr>
              <a:t> </a:t>
            </a:r>
            <a:r>
              <a:rPr lang="en-US" sz="1600" dirty="0" err="1" smtClean="0">
                <a:solidFill>
                  <a:srgbClr val="002060"/>
                </a:solidFill>
              </a:rPr>
              <a:t>kantor-kantor</a:t>
            </a:r>
            <a:r>
              <a:rPr lang="en-US" sz="1600" dirty="0" smtClean="0">
                <a:solidFill>
                  <a:srgbClr val="002060"/>
                </a:solidFill>
              </a:rPr>
              <a:t> </a:t>
            </a:r>
            <a:r>
              <a:rPr lang="en-US" sz="1600" dirty="0" err="1" smtClean="0">
                <a:solidFill>
                  <a:srgbClr val="002060"/>
                </a:solidFill>
              </a:rPr>
              <a:t>akuntan</a:t>
            </a:r>
            <a:r>
              <a:rPr lang="en-US" sz="1600" dirty="0" smtClean="0">
                <a:solidFill>
                  <a:srgbClr val="002060"/>
                </a:solidFill>
              </a:rPr>
              <a:t> </a:t>
            </a:r>
            <a:r>
              <a:rPr lang="en-US" sz="1600" dirty="0" err="1" smtClean="0">
                <a:solidFill>
                  <a:srgbClr val="002060"/>
                </a:solidFill>
              </a:rPr>
              <a:t>besar</a:t>
            </a:r>
            <a:r>
              <a:rPr lang="en-US" sz="1600" dirty="0" smtClean="0">
                <a:solidFill>
                  <a:srgbClr val="002060"/>
                </a:solidFill>
              </a:rPr>
              <a:t> yang </a:t>
            </a:r>
            <a:r>
              <a:rPr lang="en-US" sz="1600" dirty="0" err="1" smtClean="0">
                <a:solidFill>
                  <a:srgbClr val="002060"/>
                </a:solidFill>
              </a:rPr>
              <a:t>menyediakan</a:t>
            </a:r>
            <a:r>
              <a:rPr lang="en-US" sz="1600" dirty="0" smtClean="0">
                <a:solidFill>
                  <a:srgbClr val="002060"/>
                </a:solidFill>
              </a:rPr>
              <a:t> </a:t>
            </a:r>
            <a:r>
              <a:rPr lang="en-US" sz="1600" dirty="0" err="1" smtClean="0">
                <a:solidFill>
                  <a:srgbClr val="002060"/>
                </a:solidFill>
              </a:rPr>
              <a:t>jasa</a:t>
            </a:r>
            <a:r>
              <a:rPr lang="en-US" sz="1600" dirty="0" smtClean="0">
                <a:solidFill>
                  <a:srgbClr val="002060"/>
                </a:solidFill>
              </a:rPr>
              <a:t> </a:t>
            </a:r>
            <a:r>
              <a:rPr lang="en-US" sz="1600" dirty="0" err="1" smtClean="0">
                <a:solidFill>
                  <a:srgbClr val="002060"/>
                </a:solidFill>
              </a:rPr>
              <a:t>akuntansi</a:t>
            </a:r>
            <a:r>
              <a:rPr lang="en-US" sz="1600" dirty="0" smtClean="0">
                <a:solidFill>
                  <a:srgbClr val="002060"/>
                </a:solidFill>
              </a:rPr>
              <a:t> </a:t>
            </a:r>
            <a:r>
              <a:rPr lang="en-US" sz="1600" dirty="0" err="1" smtClean="0">
                <a:solidFill>
                  <a:srgbClr val="002060"/>
                </a:solidFill>
              </a:rPr>
              <a:t>internasional</a:t>
            </a:r>
            <a:r>
              <a:rPr lang="en-US" sz="1600" dirty="0" smtClean="0">
                <a:solidFill>
                  <a:srgbClr val="002060"/>
                </a:solidFill>
              </a:rPr>
              <a:t> </a:t>
            </a:r>
            <a:r>
              <a:rPr lang="en-US" sz="1600" dirty="0" err="1" smtClean="0">
                <a:solidFill>
                  <a:srgbClr val="002060"/>
                </a:solidFill>
              </a:rPr>
              <a:t>untuk</a:t>
            </a:r>
            <a:r>
              <a:rPr lang="en-US" sz="1600" dirty="0" smtClean="0">
                <a:solidFill>
                  <a:srgbClr val="002060"/>
                </a:solidFill>
              </a:rPr>
              <a:t> </a:t>
            </a:r>
            <a:r>
              <a:rPr lang="en-US" sz="1600" dirty="0" err="1" smtClean="0">
                <a:solidFill>
                  <a:srgbClr val="002060"/>
                </a:solidFill>
              </a:rPr>
              <a:t>memperluas</a:t>
            </a:r>
            <a:r>
              <a:rPr lang="en-US" sz="1600" dirty="0" smtClean="0">
                <a:solidFill>
                  <a:srgbClr val="002060"/>
                </a:solidFill>
              </a:rPr>
              <a:t> </a:t>
            </a:r>
            <a:r>
              <a:rPr lang="en-US" sz="1600" dirty="0" err="1" smtClean="0">
                <a:solidFill>
                  <a:srgbClr val="002060"/>
                </a:solidFill>
              </a:rPr>
              <a:t>pasar</a:t>
            </a:r>
            <a:r>
              <a:rPr lang="en-US" sz="1600" dirty="0" smtClean="0">
                <a:solidFill>
                  <a:srgbClr val="002060"/>
                </a:solidFill>
              </a:rPr>
              <a:t>. </a:t>
            </a:r>
            <a:r>
              <a:rPr lang="en-US" sz="1600" dirty="0" err="1" smtClean="0">
                <a:solidFill>
                  <a:srgbClr val="002060"/>
                </a:solidFill>
              </a:rPr>
              <a:t>Lebih</a:t>
            </a:r>
            <a:r>
              <a:rPr lang="en-US" sz="1600" dirty="0" smtClean="0">
                <a:solidFill>
                  <a:srgbClr val="002060"/>
                </a:solidFill>
              </a:rPr>
              <a:t> </a:t>
            </a:r>
            <a:r>
              <a:rPr lang="en-US" sz="1600" dirty="0" err="1" smtClean="0">
                <a:solidFill>
                  <a:srgbClr val="002060"/>
                </a:solidFill>
              </a:rPr>
              <a:t>jauh</a:t>
            </a:r>
            <a:r>
              <a:rPr lang="en-US" sz="1600" dirty="0" smtClean="0">
                <a:solidFill>
                  <a:srgbClr val="002060"/>
                </a:solidFill>
              </a:rPr>
              <a:t> </a:t>
            </a:r>
            <a:r>
              <a:rPr lang="en-US" sz="1600" dirty="0" err="1" smtClean="0">
                <a:solidFill>
                  <a:srgbClr val="002060"/>
                </a:solidFill>
              </a:rPr>
              <a:t>lagi</a:t>
            </a:r>
            <a:r>
              <a:rPr lang="en-US" sz="1600" dirty="0" smtClean="0">
                <a:solidFill>
                  <a:srgbClr val="002060"/>
                </a:solidFill>
              </a:rPr>
              <a:t>, </a:t>
            </a:r>
            <a:r>
              <a:rPr lang="en-US" sz="1600" dirty="0" err="1" smtClean="0">
                <a:solidFill>
                  <a:srgbClr val="002060"/>
                </a:solidFill>
              </a:rPr>
              <a:t>ditakutkan</a:t>
            </a:r>
            <a:r>
              <a:rPr lang="en-US" sz="1600" dirty="0" smtClean="0">
                <a:solidFill>
                  <a:srgbClr val="002060"/>
                </a:solidFill>
              </a:rPr>
              <a:t> </a:t>
            </a:r>
            <a:r>
              <a:rPr lang="en-US" sz="1600" dirty="0" err="1" smtClean="0">
                <a:solidFill>
                  <a:srgbClr val="002060"/>
                </a:solidFill>
              </a:rPr>
              <a:t>bahwa</a:t>
            </a:r>
            <a:r>
              <a:rPr lang="en-US" sz="1600" dirty="0" smtClean="0">
                <a:solidFill>
                  <a:srgbClr val="002060"/>
                </a:solidFill>
              </a:rPr>
              <a:t> </a:t>
            </a:r>
            <a:r>
              <a:rPr lang="en-US" sz="1600" dirty="0" err="1" smtClean="0">
                <a:solidFill>
                  <a:srgbClr val="002060"/>
                </a:solidFill>
              </a:rPr>
              <a:t>adopsi</a:t>
            </a:r>
            <a:r>
              <a:rPr lang="en-US" sz="1600" dirty="0" smtClean="0">
                <a:solidFill>
                  <a:srgbClr val="002060"/>
                </a:solidFill>
              </a:rPr>
              <a:t> </a:t>
            </a:r>
            <a:r>
              <a:rPr lang="en-US" sz="1600" dirty="0" err="1" smtClean="0">
                <a:solidFill>
                  <a:srgbClr val="002060"/>
                </a:solidFill>
              </a:rPr>
              <a:t>standar</a:t>
            </a:r>
            <a:r>
              <a:rPr lang="en-US" sz="1600" dirty="0" smtClean="0">
                <a:solidFill>
                  <a:srgbClr val="002060"/>
                </a:solidFill>
              </a:rPr>
              <a:t> </a:t>
            </a:r>
            <a:r>
              <a:rPr lang="en-US" sz="1600" dirty="0" err="1" smtClean="0">
                <a:solidFill>
                  <a:srgbClr val="002060"/>
                </a:solidFill>
              </a:rPr>
              <a:t>internasional</a:t>
            </a:r>
            <a:r>
              <a:rPr lang="en-US" sz="1600" dirty="0" smtClean="0">
                <a:solidFill>
                  <a:srgbClr val="002060"/>
                </a:solidFill>
              </a:rPr>
              <a:t> </a:t>
            </a:r>
            <a:r>
              <a:rPr lang="en-US" sz="1600" dirty="0" err="1" smtClean="0">
                <a:solidFill>
                  <a:srgbClr val="002060"/>
                </a:solidFill>
              </a:rPr>
              <a:t>akan</a:t>
            </a:r>
            <a:r>
              <a:rPr lang="en-US" sz="1600" dirty="0" smtClean="0">
                <a:solidFill>
                  <a:srgbClr val="002060"/>
                </a:solidFill>
              </a:rPr>
              <a:t> </a:t>
            </a:r>
            <a:r>
              <a:rPr lang="en-US" sz="1600" dirty="0" err="1" smtClean="0">
                <a:solidFill>
                  <a:srgbClr val="002060"/>
                </a:solidFill>
              </a:rPr>
              <a:t>menimbulkan</a:t>
            </a:r>
            <a:r>
              <a:rPr lang="en-US" sz="1600" dirty="0" smtClean="0">
                <a:solidFill>
                  <a:srgbClr val="002060"/>
                </a:solidFill>
              </a:rPr>
              <a:t> “</a:t>
            </a:r>
            <a:r>
              <a:rPr lang="en-US" sz="1600" dirty="0" err="1" smtClean="0">
                <a:solidFill>
                  <a:srgbClr val="002060"/>
                </a:solidFill>
              </a:rPr>
              <a:t>standar</a:t>
            </a:r>
            <a:r>
              <a:rPr lang="en-US" sz="1600" dirty="0" smtClean="0">
                <a:solidFill>
                  <a:srgbClr val="002060"/>
                </a:solidFill>
              </a:rPr>
              <a:t> yang </a:t>
            </a:r>
            <a:r>
              <a:rPr lang="en-US" sz="1600" dirty="0" err="1" smtClean="0">
                <a:solidFill>
                  <a:srgbClr val="002060"/>
                </a:solidFill>
              </a:rPr>
              <a:t>berlebihan</a:t>
            </a:r>
            <a:r>
              <a:rPr lang="en-US" sz="1600" dirty="0" smtClean="0">
                <a:solidFill>
                  <a:srgbClr val="002060"/>
                </a:solidFill>
              </a:rPr>
              <a:t>.” Perusahaan </a:t>
            </a:r>
            <a:r>
              <a:rPr lang="en-US" sz="1600" dirty="0" err="1" smtClean="0">
                <a:solidFill>
                  <a:srgbClr val="002060"/>
                </a:solidFill>
              </a:rPr>
              <a:t>harus</a:t>
            </a:r>
            <a:r>
              <a:rPr lang="en-US" sz="1600" dirty="0" smtClean="0">
                <a:solidFill>
                  <a:srgbClr val="002060"/>
                </a:solidFill>
              </a:rPr>
              <a:t> </a:t>
            </a:r>
            <a:r>
              <a:rPr lang="en-US" sz="1600" dirty="0" err="1" smtClean="0">
                <a:solidFill>
                  <a:srgbClr val="002060"/>
                </a:solidFill>
              </a:rPr>
              <a:t>merespons</a:t>
            </a:r>
            <a:r>
              <a:rPr lang="en-US" sz="1600" dirty="0" smtClean="0">
                <a:solidFill>
                  <a:srgbClr val="002060"/>
                </a:solidFill>
              </a:rPr>
              <a:t> </a:t>
            </a:r>
            <a:r>
              <a:rPr lang="en-US" sz="1600" dirty="0" err="1" smtClean="0">
                <a:solidFill>
                  <a:srgbClr val="002060"/>
                </a:solidFill>
              </a:rPr>
              <a:t>terhadap</a:t>
            </a:r>
            <a:r>
              <a:rPr lang="en-US" sz="1600" dirty="0" smtClean="0">
                <a:solidFill>
                  <a:srgbClr val="002060"/>
                </a:solidFill>
              </a:rPr>
              <a:t> </a:t>
            </a:r>
            <a:r>
              <a:rPr lang="en-US" sz="1600" dirty="0" err="1" smtClean="0">
                <a:solidFill>
                  <a:srgbClr val="002060"/>
                </a:solidFill>
              </a:rPr>
              <a:t>susunan</a:t>
            </a:r>
            <a:r>
              <a:rPr lang="en-US" sz="1600" dirty="0" smtClean="0">
                <a:solidFill>
                  <a:srgbClr val="002060"/>
                </a:solidFill>
              </a:rPr>
              <a:t> </a:t>
            </a:r>
            <a:r>
              <a:rPr lang="en-US" sz="1600" dirty="0" err="1" smtClean="0">
                <a:solidFill>
                  <a:srgbClr val="002060"/>
                </a:solidFill>
              </a:rPr>
              <a:t>tekanan</a:t>
            </a:r>
            <a:r>
              <a:rPr lang="en-US" sz="1600" dirty="0" smtClean="0">
                <a:solidFill>
                  <a:srgbClr val="002060"/>
                </a:solidFill>
              </a:rPr>
              <a:t> </a:t>
            </a:r>
            <a:r>
              <a:rPr lang="en-US" sz="1600" dirty="0" err="1" smtClean="0">
                <a:solidFill>
                  <a:srgbClr val="002060"/>
                </a:solidFill>
              </a:rPr>
              <a:t>nasional</a:t>
            </a:r>
            <a:r>
              <a:rPr lang="en-US" sz="1600" dirty="0" smtClean="0">
                <a:solidFill>
                  <a:srgbClr val="002060"/>
                </a:solidFill>
              </a:rPr>
              <a:t>, </a:t>
            </a:r>
            <a:r>
              <a:rPr lang="en-US" sz="1600" dirty="0" err="1" smtClean="0">
                <a:solidFill>
                  <a:srgbClr val="002060"/>
                </a:solidFill>
              </a:rPr>
              <a:t>sosial</a:t>
            </a:r>
            <a:r>
              <a:rPr lang="en-US" sz="1600" dirty="0" smtClean="0">
                <a:solidFill>
                  <a:srgbClr val="002060"/>
                </a:solidFill>
              </a:rPr>
              <a:t>, </a:t>
            </a:r>
            <a:r>
              <a:rPr lang="en-US" sz="1600" dirty="0" err="1" smtClean="0">
                <a:solidFill>
                  <a:srgbClr val="002060"/>
                </a:solidFill>
              </a:rPr>
              <a:t>politik</a:t>
            </a:r>
            <a:r>
              <a:rPr lang="en-US" sz="1600" dirty="0" smtClean="0">
                <a:solidFill>
                  <a:srgbClr val="002060"/>
                </a:solidFill>
              </a:rPr>
              <a:t>, </a:t>
            </a:r>
            <a:r>
              <a:rPr lang="en-US" sz="1600" dirty="0" err="1" smtClean="0">
                <a:solidFill>
                  <a:srgbClr val="002060"/>
                </a:solidFill>
              </a:rPr>
              <a:t>dan</a:t>
            </a:r>
            <a:r>
              <a:rPr lang="en-US" sz="1600" dirty="0" smtClean="0">
                <a:solidFill>
                  <a:srgbClr val="002060"/>
                </a:solidFill>
              </a:rPr>
              <a:t> </a:t>
            </a:r>
            <a:r>
              <a:rPr lang="en-US" sz="1600" dirty="0" err="1" smtClean="0">
                <a:solidFill>
                  <a:srgbClr val="002060"/>
                </a:solidFill>
              </a:rPr>
              <a:t>ekonomi</a:t>
            </a:r>
            <a:r>
              <a:rPr lang="en-US" sz="1600" dirty="0" smtClean="0">
                <a:solidFill>
                  <a:srgbClr val="002060"/>
                </a:solidFill>
              </a:rPr>
              <a:t> yang </a:t>
            </a:r>
            <a:r>
              <a:rPr lang="en-US" sz="1600" dirty="0" err="1" smtClean="0">
                <a:solidFill>
                  <a:srgbClr val="002060"/>
                </a:solidFill>
              </a:rPr>
              <a:t>semakin</a:t>
            </a:r>
            <a:r>
              <a:rPr lang="en-US" sz="1600" dirty="0" smtClean="0">
                <a:solidFill>
                  <a:srgbClr val="002060"/>
                </a:solidFill>
              </a:rPr>
              <a:t> </a:t>
            </a:r>
            <a:r>
              <a:rPr lang="en-US" sz="1600" dirty="0" err="1" smtClean="0">
                <a:solidFill>
                  <a:srgbClr val="002060"/>
                </a:solidFill>
              </a:rPr>
              <a:t>meningkat</a:t>
            </a:r>
            <a:r>
              <a:rPr lang="en-US" sz="1600" dirty="0" smtClean="0">
                <a:solidFill>
                  <a:srgbClr val="002060"/>
                </a:solidFill>
              </a:rPr>
              <a:t> </a:t>
            </a:r>
            <a:r>
              <a:rPr lang="en-US" sz="1600" dirty="0" err="1" smtClean="0">
                <a:solidFill>
                  <a:srgbClr val="002060"/>
                </a:solidFill>
              </a:rPr>
              <a:t>dan</a:t>
            </a:r>
            <a:r>
              <a:rPr lang="en-US" sz="1600" dirty="0" smtClean="0">
                <a:solidFill>
                  <a:srgbClr val="002060"/>
                </a:solidFill>
              </a:rPr>
              <a:t> </a:t>
            </a:r>
            <a:r>
              <a:rPr lang="en-US" sz="1600" dirty="0" err="1" smtClean="0">
                <a:solidFill>
                  <a:srgbClr val="002060"/>
                </a:solidFill>
              </a:rPr>
              <a:t>semakin</a:t>
            </a:r>
            <a:r>
              <a:rPr lang="en-US" sz="1600" dirty="0" smtClean="0">
                <a:solidFill>
                  <a:srgbClr val="002060"/>
                </a:solidFill>
              </a:rPr>
              <a:t> </a:t>
            </a:r>
            <a:r>
              <a:rPr lang="en-US" sz="1600" dirty="0" err="1" smtClean="0">
                <a:solidFill>
                  <a:srgbClr val="002060"/>
                </a:solidFill>
              </a:rPr>
              <a:t>dibuat</a:t>
            </a:r>
            <a:r>
              <a:rPr lang="en-US" sz="1600" dirty="0" smtClean="0">
                <a:solidFill>
                  <a:srgbClr val="002060"/>
                </a:solidFill>
              </a:rPr>
              <a:t> </a:t>
            </a:r>
            <a:r>
              <a:rPr lang="en-US" sz="1600" dirty="0" err="1" smtClean="0">
                <a:solidFill>
                  <a:srgbClr val="002060"/>
                </a:solidFill>
              </a:rPr>
              <a:t>untuk</a:t>
            </a:r>
            <a:r>
              <a:rPr lang="en-US" sz="1600" dirty="0" smtClean="0">
                <a:solidFill>
                  <a:srgbClr val="002060"/>
                </a:solidFill>
              </a:rPr>
              <a:t> </a:t>
            </a:r>
            <a:r>
              <a:rPr lang="en-US" sz="1600" dirty="0" err="1" smtClean="0">
                <a:solidFill>
                  <a:srgbClr val="002060"/>
                </a:solidFill>
              </a:rPr>
              <a:t>memenuhi</a:t>
            </a:r>
            <a:r>
              <a:rPr lang="en-US" sz="1600" dirty="0" smtClean="0">
                <a:solidFill>
                  <a:srgbClr val="002060"/>
                </a:solidFill>
              </a:rPr>
              <a:t> </a:t>
            </a:r>
            <a:r>
              <a:rPr lang="en-US" sz="1600" dirty="0" err="1" smtClean="0">
                <a:solidFill>
                  <a:srgbClr val="002060"/>
                </a:solidFill>
              </a:rPr>
              <a:t>ketentuan</a:t>
            </a:r>
            <a:r>
              <a:rPr lang="en-US" sz="1600" dirty="0" smtClean="0">
                <a:solidFill>
                  <a:srgbClr val="002060"/>
                </a:solidFill>
              </a:rPr>
              <a:t> </a:t>
            </a:r>
            <a:r>
              <a:rPr lang="en-US" sz="1600" dirty="0" err="1" smtClean="0">
                <a:solidFill>
                  <a:srgbClr val="002060"/>
                </a:solidFill>
              </a:rPr>
              <a:t>internasional</a:t>
            </a:r>
            <a:r>
              <a:rPr lang="en-US" sz="1600" dirty="0" smtClean="0">
                <a:solidFill>
                  <a:srgbClr val="002060"/>
                </a:solidFill>
              </a:rPr>
              <a:t> </a:t>
            </a:r>
            <a:r>
              <a:rPr lang="en-US" sz="1600" dirty="0" err="1" smtClean="0">
                <a:solidFill>
                  <a:srgbClr val="002060"/>
                </a:solidFill>
              </a:rPr>
              <a:t>tambahan</a:t>
            </a:r>
            <a:r>
              <a:rPr lang="en-US" sz="1600" dirty="0" smtClean="0">
                <a:solidFill>
                  <a:srgbClr val="002060"/>
                </a:solidFill>
              </a:rPr>
              <a:t> yang </a:t>
            </a:r>
            <a:r>
              <a:rPr lang="en-US" sz="1600" dirty="0" err="1" smtClean="0">
                <a:solidFill>
                  <a:srgbClr val="002060"/>
                </a:solidFill>
              </a:rPr>
              <a:t>rumit</a:t>
            </a:r>
            <a:r>
              <a:rPr lang="en-US" sz="1600" dirty="0" smtClean="0">
                <a:solidFill>
                  <a:srgbClr val="002060"/>
                </a:solidFill>
              </a:rPr>
              <a:t> </a:t>
            </a:r>
            <a:r>
              <a:rPr lang="en-US" sz="1600" dirty="0" err="1" smtClean="0">
                <a:solidFill>
                  <a:srgbClr val="002060"/>
                </a:solidFill>
              </a:rPr>
              <a:t>dan</a:t>
            </a:r>
            <a:r>
              <a:rPr lang="en-US" sz="1600" dirty="0" smtClean="0">
                <a:solidFill>
                  <a:srgbClr val="002060"/>
                </a:solidFill>
              </a:rPr>
              <a:t> </a:t>
            </a:r>
            <a:r>
              <a:rPr lang="en-US" sz="1600" dirty="0" err="1" smtClean="0">
                <a:solidFill>
                  <a:srgbClr val="002060"/>
                </a:solidFill>
              </a:rPr>
              <a:t>berbiaya</a:t>
            </a:r>
            <a:r>
              <a:rPr lang="en-US" sz="1600" dirty="0" smtClean="0">
                <a:solidFill>
                  <a:srgbClr val="002060"/>
                </a:solidFill>
              </a:rPr>
              <a:t> </a:t>
            </a:r>
            <a:r>
              <a:rPr lang="en-US" sz="1600" dirty="0" err="1" smtClean="0">
                <a:solidFill>
                  <a:srgbClr val="002060"/>
                </a:solidFill>
              </a:rPr>
              <a:t>besar</a:t>
            </a:r>
            <a:r>
              <a:rPr lang="en-US" sz="1600" dirty="0" smtClean="0">
                <a:solidFill>
                  <a:srgbClr val="002060"/>
                </a:solidFill>
              </a:rPr>
              <a:t>. </a:t>
            </a:r>
          </a:p>
          <a:p>
            <a:r>
              <a:rPr lang="en-US" sz="1600" dirty="0" err="1" smtClean="0">
                <a:solidFill>
                  <a:srgbClr val="002060"/>
                </a:solidFill>
              </a:rPr>
              <a:t>Argumen</a:t>
            </a:r>
            <a:r>
              <a:rPr lang="en-US" sz="1600" dirty="0" smtClean="0">
                <a:solidFill>
                  <a:srgbClr val="002060"/>
                </a:solidFill>
              </a:rPr>
              <a:t> </a:t>
            </a:r>
            <a:r>
              <a:rPr lang="en-US" sz="1600" dirty="0" err="1" smtClean="0">
                <a:solidFill>
                  <a:srgbClr val="002060"/>
                </a:solidFill>
              </a:rPr>
              <a:t>terkait</a:t>
            </a:r>
            <a:r>
              <a:rPr lang="en-US" sz="1600" dirty="0" smtClean="0">
                <a:solidFill>
                  <a:srgbClr val="002060"/>
                </a:solidFill>
              </a:rPr>
              <a:t> </a:t>
            </a:r>
            <a:r>
              <a:rPr lang="en-US" sz="1600" dirty="0" err="1" smtClean="0">
                <a:solidFill>
                  <a:srgbClr val="002060"/>
                </a:solidFill>
              </a:rPr>
              <a:t>adalah</a:t>
            </a:r>
            <a:r>
              <a:rPr lang="en-US" sz="1600" dirty="0" smtClean="0">
                <a:solidFill>
                  <a:srgbClr val="002060"/>
                </a:solidFill>
              </a:rPr>
              <a:t> </a:t>
            </a:r>
            <a:r>
              <a:rPr lang="en-US" sz="1600" dirty="0" err="1" smtClean="0">
                <a:solidFill>
                  <a:srgbClr val="002060"/>
                </a:solidFill>
              </a:rPr>
              <a:t>perhatian</a:t>
            </a:r>
            <a:r>
              <a:rPr lang="en-US" sz="1600" dirty="0" smtClean="0">
                <a:solidFill>
                  <a:srgbClr val="002060"/>
                </a:solidFill>
              </a:rPr>
              <a:t> </a:t>
            </a:r>
            <a:r>
              <a:rPr lang="en-US" sz="1600" dirty="0" err="1" smtClean="0">
                <a:solidFill>
                  <a:srgbClr val="002060"/>
                </a:solidFill>
              </a:rPr>
              <a:t>politik</a:t>
            </a:r>
            <a:r>
              <a:rPr lang="en-US" sz="1600" dirty="0" smtClean="0">
                <a:solidFill>
                  <a:srgbClr val="002060"/>
                </a:solidFill>
              </a:rPr>
              <a:t> </a:t>
            </a:r>
            <a:r>
              <a:rPr lang="en-US" sz="1600" dirty="0" err="1" smtClean="0">
                <a:solidFill>
                  <a:srgbClr val="002060"/>
                </a:solidFill>
              </a:rPr>
              <a:t>nasional</a:t>
            </a:r>
            <a:r>
              <a:rPr lang="en-US" sz="1600" dirty="0" smtClean="0">
                <a:solidFill>
                  <a:srgbClr val="002060"/>
                </a:solidFill>
              </a:rPr>
              <a:t> </a:t>
            </a:r>
            <a:r>
              <a:rPr lang="en-US" sz="1600" dirty="0" err="1" smtClean="0">
                <a:solidFill>
                  <a:srgbClr val="002060"/>
                </a:solidFill>
              </a:rPr>
              <a:t>sering</a:t>
            </a:r>
            <a:r>
              <a:rPr lang="en-US" sz="1600" dirty="0" smtClean="0">
                <a:solidFill>
                  <a:srgbClr val="002060"/>
                </a:solidFill>
              </a:rPr>
              <a:t> kali </a:t>
            </a:r>
            <a:r>
              <a:rPr lang="en-US" sz="1600" dirty="0" err="1" smtClean="0">
                <a:solidFill>
                  <a:srgbClr val="002060"/>
                </a:solidFill>
              </a:rPr>
              <a:t>berpengaruh</a:t>
            </a:r>
            <a:r>
              <a:rPr lang="en-US" sz="1600" dirty="0" smtClean="0">
                <a:solidFill>
                  <a:srgbClr val="002060"/>
                </a:solidFill>
              </a:rPr>
              <a:t> </a:t>
            </a:r>
            <a:r>
              <a:rPr lang="en-US" sz="1600" dirty="0" err="1" smtClean="0">
                <a:solidFill>
                  <a:srgbClr val="002060"/>
                </a:solidFill>
              </a:rPr>
              <a:t>terhadap</a:t>
            </a:r>
            <a:r>
              <a:rPr lang="en-US" sz="1600" dirty="0" smtClean="0">
                <a:solidFill>
                  <a:srgbClr val="002060"/>
                </a:solidFill>
              </a:rPr>
              <a:t> </a:t>
            </a:r>
            <a:r>
              <a:rPr lang="en-US" sz="1600" dirty="0" err="1" smtClean="0">
                <a:solidFill>
                  <a:srgbClr val="002060"/>
                </a:solidFill>
              </a:rPr>
              <a:t>standar</a:t>
            </a:r>
            <a:r>
              <a:rPr lang="en-US" sz="1600" dirty="0" smtClean="0">
                <a:solidFill>
                  <a:srgbClr val="002060"/>
                </a:solidFill>
              </a:rPr>
              <a:t> </a:t>
            </a:r>
            <a:r>
              <a:rPr lang="en-US" sz="1600" dirty="0" err="1" smtClean="0">
                <a:solidFill>
                  <a:srgbClr val="002060"/>
                </a:solidFill>
              </a:rPr>
              <a:t>akuntansi</a:t>
            </a:r>
            <a:r>
              <a:rPr lang="en-US" sz="1600" dirty="0" smtClean="0">
                <a:solidFill>
                  <a:srgbClr val="002060"/>
                </a:solidFill>
              </a:rPr>
              <a:t> </a:t>
            </a:r>
            <a:r>
              <a:rPr lang="en-US" sz="1600" dirty="0" err="1" smtClean="0">
                <a:solidFill>
                  <a:srgbClr val="002060"/>
                </a:solidFill>
              </a:rPr>
              <a:t>dan</a:t>
            </a:r>
            <a:r>
              <a:rPr lang="en-US" sz="1600" dirty="0" smtClean="0">
                <a:solidFill>
                  <a:srgbClr val="002060"/>
                </a:solidFill>
              </a:rPr>
              <a:t> </a:t>
            </a:r>
            <a:r>
              <a:rPr lang="en-US" sz="1600" dirty="0" err="1" smtClean="0">
                <a:solidFill>
                  <a:srgbClr val="002060"/>
                </a:solidFill>
              </a:rPr>
              <a:t>bahwa</a:t>
            </a:r>
            <a:r>
              <a:rPr lang="en-US" sz="1600" dirty="0" smtClean="0">
                <a:solidFill>
                  <a:srgbClr val="002060"/>
                </a:solidFill>
              </a:rPr>
              <a:t> </a:t>
            </a:r>
            <a:r>
              <a:rPr lang="en-US" sz="1600" dirty="0" err="1" smtClean="0">
                <a:solidFill>
                  <a:srgbClr val="002060"/>
                </a:solidFill>
              </a:rPr>
              <a:t>pengaruh</a:t>
            </a:r>
            <a:r>
              <a:rPr lang="en-US" sz="1600" dirty="0" smtClean="0">
                <a:solidFill>
                  <a:srgbClr val="002060"/>
                </a:solidFill>
              </a:rPr>
              <a:t> </a:t>
            </a:r>
            <a:r>
              <a:rPr lang="en-US" sz="1600" dirty="0" err="1" smtClean="0">
                <a:solidFill>
                  <a:srgbClr val="002060"/>
                </a:solidFill>
              </a:rPr>
              <a:t>politik</a:t>
            </a:r>
            <a:r>
              <a:rPr lang="en-US" sz="1600" dirty="0" smtClean="0">
                <a:solidFill>
                  <a:srgbClr val="002060"/>
                </a:solidFill>
              </a:rPr>
              <a:t> </a:t>
            </a:r>
            <a:r>
              <a:rPr lang="en-US" sz="1600" dirty="0" err="1" smtClean="0">
                <a:solidFill>
                  <a:srgbClr val="002060"/>
                </a:solidFill>
              </a:rPr>
              <a:t>internasional</a:t>
            </a:r>
            <a:r>
              <a:rPr lang="en-US" sz="1600" dirty="0" smtClean="0">
                <a:solidFill>
                  <a:srgbClr val="002060"/>
                </a:solidFill>
              </a:rPr>
              <a:t> </a:t>
            </a:r>
            <a:r>
              <a:rPr lang="en-US" sz="1600" dirty="0" err="1" smtClean="0">
                <a:solidFill>
                  <a:srgbClr val="002060"/>
                </a:solidFill>
              </a:rPr>
              <a:t>tidak</a:t>
            </a:r>
            <a:r>
              <a:rPr lang="en-US" sz="1600" dirty="0" smtClean="0">
                <a:solidFill>
                  <a:srgbClr val="002060"/>
                </a:solidFill>
              </a:rPr>
              <a:t> </a:t>
            </a:r>
            <a:r>
              <a:rPr lang="en-US" sz="1600" dirty="0" err="1" smtClean="0">
                <a:solidFill>
                  <a:srgbClr val="002060"/>
                </a:solidFill>
              </a:rPr>
              <a:t>terhindari</a:t>
            </a:r>
            <a:r>
              <a:rPr lang="en-US" sz="1600" dirty="0" smtClean="0">
                <a:solidFill>
                  <a:srgbClr val="002060"/>
                </a:solidFill>
              </a:rPr>
              <a:t> </a:t>
            </a:r>
            <a:r>
              <a:rPr lang="en-US" sz="1600" dirty="0" err="1" smtClean="0">
                <a:solidFill>
                  <a:srgbClr val="002060"/>
                </a:solidFill>
              </a:rPr>
              <a:t>lagi</a:t>
            </a:r>
            <a:r>
              <a:rPr lang="en-US" sz="1600" dirty="0" smtClean="0">
                <a:solidFill>
                  <a:srgbClr val="002060"/>
                </a:solidFill>
              </a:rPr>
              <a:t> </a:t>
            </a:r>
            <a:r>
              <a:rPr lang="en-US" sz="1600" dirty="0" err="1" smtClean="0">
                <a:solidFill>
                  <a:srgbClr val="002060"/>
                </a:solidFill>
              </a:rPr>
              <a:t>akan</a:t>
            </a:r>
            <a:r>
              <a:rPr lang="en-US" sz="1600" dirty="0" smtClean="0">
                <a:solidFill>
                  <a:srgbClr val="002060"/>
                </a:solidFill>
              </a:rPr>
              <a:t> </a:t>
            </a:r>
            <a:r>
              <a:rPr lang="en-US" sz="1600" dirty="0" err="1" smtClean="0">
                <a:solidFill>
                  <a:srgbClr val="002060"/>
                </a:solidFill>
              </a:rPr>
              <a:t>menyebabkan</a:t>
            </a:r>
            <a:r>
              <a:rPr lang="en-US" sz="1600" dirty="0" smtClean="0">
                <a:solidFill>
                  <a:srgbClr val="002060"/>
                </a:solidFill>
              </a:rPr>
              <a:t> </a:t>
            </a:r>
            <a:r>
              <a:rPr lang="en-US" sz="1600" dirty="0" err="1" smtClean="0">
                <a:solidFill>
                  <a:srgbClr val="002060"/>
                </a:solidFill>
              </a:rPr>
              <a:t>kompromi</a:t>
            </a:r>
            <a:r>
              <a:rPr lang="en-US" sz="1600" dirty="0" smtClean="0">
                <a:solidFill>
                  <a:srgbClr val="002060"/>
                </a:solidFill>
              </a:rPr>
              <a:t> </a:t>
            </a:r>
            <a:r>
              <a:rPr lang="en-US" sz="1600" dirty="0" err="1" smtClean="0">
                <a:solidFill>
                  <a:srgbClr val="002060"/>
                </a:solidFill>
              </a:rPr>
              <a:t>standar</a:t>
            </a:r>
            <a:r>
              <a:rPr lang="en-US" sz="1600" dirty="0" smtClean="0">
                <a:solidFill>
                  <a:srgbClr val="002060"/>
                </a:solidFill>
              </a:rPr>
              <a:t> </a:t>
            </a:r>
            <a:r>
              <a:rPr lang="en-US" sz="1600" dirty="0" err="1" smtClean="0">
                <a:solidFill>
                  <a:srgbClr val="002060"/>
                </a:solidFill>
              </a:rPr>
              <a:t>akuntansi</a:t>
            </a:r>
            <a:r>
              <a:rPr lang="en-US" sz="1600" dirty="0" smtClean="0">
                <a:solidFill>
                  <a:srgbClr val="002060"/>
                </a:solidFill>
              </a:rPr>
              <a:t>.</a:t>
            </a:r>
            <a:endParaRPr lang="en-US" sz="1600" dirty="0">
              <a:solidFill>
                <a:srgbClr val="00206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8001000" cy="533400"/>
          </a:xfrm>
        </p:spPr>
        <p:txBody>
          <a:bodyPr>
            <a:normAutofit/>
          </a:bodyPr>
          <a:lstStyle/>
          <a:p>
            <a:r>
              <a:rPr lang="en-US" sz="3200" dirty="0" err="1" smtClean="0"/>
              <a:t>Harmonisasi</a:t>
            </a:r>
            <a:r>
              <a:rPr lang="en-US" sz="3200" dirty="0" smtClean="0"/>
              <a:t> </a:t>
            </a:r>
            <a:endParaRPr lang="en-US" sz="3200" dirty="0"/>
          </a:p>
        </p:txBody>
      </p:sp>
      <p:sp>
        <p:nvSpPr>
          <p:cNvPr id="3" name="Content Placeholder 2"/>
          <p:cNvSpPr>
            <a:spLocks noGrp="1"/>
          </p:cNvSpPr>
          <p:nvPr>
            <p:ph idx="1"/>
          </p:nvPr>
        </p:nvSpPr>
        <p:spPr>
          <a:xfrm>
            <a:off x="457200" y="1143000"/>
            <a:ext cx="8229600" cy="5029200"/>
          </a:xfrm>
        </p:spPr>
        <p:txBody>
          <a:bodyPr>
            <a:normAutofit/>
          </a:bodyPr>
          <a:lstStyle/>
          <a:p>
            <a:r>
              <a:rPr lang="en-US" sz="2000" dirty="0" err="1" smtClean="0">
                <a:solidFill>
                  <a:srgbClr val="002060"/>
                </a:solidFill>
              </a:rPr>
              <a:t>Harmonisasi</a:t>
            </a:r>
            <a:r>
              <a:rPr lang="en-US" sz="2000" dirty="0" smtClean="0">
                <a:solidFill>
                  <a:srgbClr val="002060"/>
                </a:solidFill>
              </a:rPr>
              <a:t> </a:t>
            </a:r>
          </a:p>
          <a:p>
            <a:pPr lvl="1">
              <a:buNone/>
            </a:pPr>
            <a:r>
              <a:rPr lang="en-US" sz="2000" dirty="0" smtClean="0">
                <a:solidFill>
                  <a:srgbClr val="002060"/>
                </a:solidFill>
              </a:rPr>
              <a:t>	</a:t>
            </a:r>
            <a:r>
              <a:rPr lang="en-US" sz="2000" dirty="0" err="1" smtClean="0">
                <a:solidFill>
                  <a:srgbClr val="002060"/>
                </a:solidFill>
              </a:rPr>
              <a:t>merupakan</a:t>
            </a:r>
            <a:r>
              <a:rPr lang="en-US" sz="2000" dirty="0" smtClean="0">
                <a:solidFill>
                  <a:srgbClr val="002060"/>
                </a:solidFill>
              </a:rPr>
              <a:t> </a:t>
            </a:r>
            <a:r>
              <a:rPr lang="en-US" sz="2000" dirty="0" err="1" smtClean="0">
                <a:solidFill>
                  <a:srgbClr val="002060"/>
                </a:solidFill>
              </a:rPr>
              <a:t>proses</a:t>
            </a:r>
            <a:r>
              <a:rPr lang="en-US" sz="2000" dirty="0" smtClean="0">
                <a:solidFill>
                  <a:srgbClr val="002060"/>
                </a:solidFill>
              </a:rPr>
              <a:t> </a:t>
            </a:r>
            <a:r>
              <a:rPr lang="en-US" sz="2000" dirty="0" err="1" smtClean="0">
                <a:solidFill>
                  <a:srgbClr val="002060"/>
                </a:solidFill>
              </a:rPr>
              <a:t>untuk</a:t>
            </a:r>
            <a:r>
              <a:rPr lang="en-US" sz="2000" dirty="0" smtClean="0">
                <a:solidFill>
                  <a:srgbClr val="002060"/>
                </a:solidFill>
              </a:rPr>
              <a:t> </a:t>
            </a:r>
            <a:r>
              <a:rPr lang="en-US" sz="2000" dirty="0" err="1" smtClean="0">
                <a:solidFill>
                  <a:srgbClr val="002060"/>
                </a:solidFill>
              </a:rPr>
              <a:t>meningkatkan</a:t>
            </a:r>
            <a:r>
              <a:rPr lang="en-US" sz="2000" dirty="0" smtClean="0">
                <a:solidFill>
                  <a:srgbClr val="002060"/>
                </a:solidFill>
              </a:rPr>
              <a:t> </a:t>
            </a:r>
            <a:r>
              <a:rPr lang="en-US" sz="2000" dirty="0" err="1" smtClean="0">
                <a:solidFill>
                  <a:srgbClr val="002060"/>
                </a:solidFill>
              </a:rPr>
              <a:t>kompatibilitas</a:t>
            </a:r>
            <a:r>
              <a:rPr lang="en-US" sz="2000" dirty="0" smtClean="0">
                <a:solidFill>
                  <a:srgbClr val="002060"/>
                </a:solidFill>
              </a:rPr>
              <a:t> (</a:t>
            </a:r>
            <a:r>
              <a:rPr lang="en-US" sz="2000" dirty="0" err="1" smtClean="0">
                <a:solidFill>
                  <a:srgbClr val="002060"/>
                </a:solidFill>
              </a:rPr>
              <a:t>kesesuaian</a:t>
            </a:r>
            <a:r>
              <a:rPr lang="en-US" sz="2000" dirty="0" smtClean="0">
                <a:solidFill>
                  <a:srgbClr val="002060"/>
                </a:solidFill>
              </a:rPr>
              <a:t>) </a:t>
            </a:r>
            <a:r>
              <a:rPr lang="en-US" sz="2000" dirty="0" err="1" smtClean="0">
                <a:solidFill>
                  <a:srgbClr val="002060"/>
                </a:solidFill>
              </a:rPr>
              <a:t>praktik</a:t>
            </a:r>
            <a:r>
              <a:rPr lang="en-US" sz="2000" dirty="0" smtClean="0">
                <a:solidFill>
                  <a:srgbClr val="002060"/>
                </a:solidFill>
              </a:rPr>
              <a:t> </a:t>
            </a:r>
            <a:r>
              <a:rPr lang="en-US" sz="2000" dirty="0" err="1" smtClean="0">
                <a:solidFill>
                  <a:srgbClr val="002060"/>
                </a:solidFill>
              </a:rPr>
              <a:t>akuntansi</a:t>
            </a:r>
            <a:r>
              <a:rPr lang="en-US" sz="2000" dirty="0" smtClean="0">
                <a:solidFill>
                  <a:srgbClr val="002060"/>
                </a:solidFill>
              </a:rPr>
              <a:t> </a:t>
            </a:r>
            <a:r>
              <a:rPr lang="en-US" sz="2000" dirty="0" err="1" smtClean="0">
                <a:solidFill>
                  <a:srgbClr val="002060"/>
                </a:solidFill>
              </a:rPr>
              <a:t>dengan</a:t>
            </a:r>
            <a:r>
              <a:rPr lang="en-US" sz="2000" dirty="0" smtClean="0">
                <a:solidFill>
                  <a:srgbClr val="002060"/>
                </a:solidFill>
              </a:rPr>
              <a:t> </a:t>
            </a:r>
            <a:r>
              <a:rPr lang="en-US" sz="2000" dirty="0" err="1" smtClean="0">
                <a:solidFill>
                  <a:srgbClr val="002060"/>
                </a:solidFill>
              </a:rPr>
              <a:t>menentukan</a:t>
            </a:r>
            <a:r>
              <a:rPr lang="en-US" sz="2000" dirty="0" smtClean="0">
                <a:solidFill>
                  <a:srgbClr val="002060"/>
                </a:solidFill>
              </a:rPr>
              <a:t> </a:t>
            </a:r>
            <a:r>
              <a:rPr lang="en-US" sz="2000" dirty="0" err="1" smtClean="0">
                <a:solidFill>
                  <a:srgbClr val="002060"/>
                </a:solidFill>
              </a:rPr>
              <a:t>batasan-batasan</a:t>
            </a:r>
            <a:r>
              <a:rPr lang="en-US" sz="2000" dirty="0" smtClean="0">
                <a:solidFill>
                  <a:srgbClr val="002060"/>
                </a:solidFill>
              </a:rPr>
              <a:t> </a:t>
            </a:r>
            <a:r>
              <a:rPr lang="en-US" sz="2000" dirty="0" err="1" smtClean="0">
                <a:solidFill>
                  <a:srgbClr val="002060"/>
                </a:solidFill>
              </a:rPr>
              <a:t>seberapa</a:t>
            </a:r>
            <a:r>
              <a:rPr lang="en-US" sz="2000" dirty="0" smtClean="0">
                <a:solidFill>
                  <a:srgbClr val="002060"/>
                </a:solidFill>
              </a:rPr>
              <a:t> </a:t>
            </a:r>
            <a:r>
              <a:rPr lang="en-US" sz="2000" dirty="0" err="1" smtClean="0">
                <a:solidFill>
                  <a:srgbClr val="002060"/>
                </a:solidFill>
              </a:rPr>
              <a:t>besar</a:t>
            </a:r>
            <a:r>
              <a:rPr lang="en-US" sz="2000" dirty="0" smtClean="0">
                <a:solidFill>
                  <a:srgbClr val="002060"/>
                </a:solidFill>
              </a:rPr>
              <a:t> </a:t>
            </a:r>
            <a:r>
              <a:rPr lang="en-US" sz="2000" dirty="0" err="1" smtClean="0">
                <a:solidFill>
                  <a:srgbClr val="002060"/>
                </a:solidFill>
              </a:rPr>
              <a:t>praktik-praktik</a:t>
            </a:r>
            <a:r>
              <a:rPr lang="en-US" sz="2000" dirty="0" smtClean="0">
                <a:solidFill>
                  <a:srgbClr val="002060"/>
                </a:solidFill>
              </a:rPr>
              <a:t> </a:t>
            </a:r>
            <a:r>
              <a:rPr lang="en-US" sz="2000" dirty="0" err="1" smtClean="0">
                <a:solidFill>
                  <a:srgbClr val="002060"/>
                </a:solidFill>
              </a:rPr>
              <a:t>tersebut</a:t>
            </a:r>
            <a:r>
              <a:rPr lang="en-US" sz="2000" dirty="0" smtClean="0">
                <a:solidFill>
                  <a:srgbClr val="002060"/>
                </a:solidFill>
              </a:rPr>
              <a:t> </a:t>
            </a:r>
            <a:r>
              <a:rPr lang="en-US" sz="2000" dirty="0" err="1" smtClean="0">
                <a:solidFill>
                  <a:srgbClr val="002060"/>
                </a:solidFill>
              </a:rPr>
              <a:t>dapat</a:t>
            </a:r>
            <a:r>
              <a:rPr lang="en-US" sz="2000" dirty="0" smtClean="0">
                <a:solidFill>
                  <a:srgbClr val="002060"/>
                </a:solidFill>
              </a:rPr>
              <a:t> </a:t>
            </a:r>
            <a:r>
              <a:rPr lang="en-US" sz="2000" dirty="0" err="1" smtClean="0">
                <a:solidFill>
                  <a:srgbClr val="002060"/>
                </a:solidFill>
              </a:rPr>
              <a:t>beragam</a:t>
            </a:r>
            <a:r>
              <a:rPr lang="en-US" sz="2000" dirty="0" smtClean="0">
                <a:solidFill>
                  <a:srgbClr val="002060"/>
                </a:solidFill>
              </a:rPr>
              <a:t>. </a:t>
            </a:r>
            <a:r>
              <a:rPr lang="en-US" sz="2000" dirty="0" err="1" smtClean="0">
                <a:solidFill>
                  <a:srgbClr val="002060"/>
                </a:solidFill>
              </a:rPr>
              <a:t>Standar</a:t>
            </a:r>
            <a:r>
              <a:rPr lang="en-US" sz="2000" dirty="0" smtClean="0">
                <a:solidFill>
                  <a:srgbClr val="002060"/>
                </a:solidFill>
              </a:rPr>
              <a:t> </a:t>
            </a:r>
            <a:r>
              <a:rPr lang="en-US" sz="2000" dirty="0" err="1" smtClean="0">
                <a:solidFill>
                  <a:srgbClr val="002060"/>
                </a:solidFill>
              </a:rPr>
              <a:t>harmonisasi</a:t>
            </a:r>
            <a:r>
              <a:rPr lang="en-US" sz="2000" dirty="0" smtClean="0">
                <a:solidFill>
                  <a:srgbClr val="002060"/>
                </a:solidFill>
              </a:rPr>
              <a:t> </a:t>
            </a:r>
            <a:r>
              <a:rPr lang="en-US" sz="2000" dirty="0" err="1" smtClean="0">
                <a:solidFill>
                  <a:srgbClr val="002060"/>
                </a:solidFill>
              </a:rPr>
              <a:t>ini</a:t>
            </a:r>
            <a:r>
              <a:rPr lang="en-US" sz="2000" dirty="0" smtClean="0">
                <a:solidFill>
                  <a:srgbClr val="002060"/>
                </a:solidFill>
              </a:rPr>
              <a:t> </a:t>
            </a:r>
            <a:r>
              <a:rPr lang="en-US" sz="2000" dirty="0" err="1" smtClean="0">
                <a:solidFill>
                  <a:srgbClr val="002060"/>
                </a:solidFill>
              </a:rPr>
              <a:t>bebas</a:t>
            </a:r>
            <a:r>
              <a:rPr lang="en-US" sz="2000" dirty="0" smtClean="0">
                <a:solidFill>
                  <a:srgbClr val="002060"/>
                </a:solidFill>
              </a:rPr>
              <a:t> </a:t>
            </a:r>
            <a:r>
              <a:rPr lang="en-US" sz="2000" dirty="0" err="1" smtClean="0">
                <a:solidFill>
                  <a:srgbClr val="002060"/>
                </a:solidFill>
              </a:rPr>
              <a:t>dari</a:t>
            </a:r>
            <a:r>
              <a:rPr lang="en-US" sz="2000" dirty="0" smtClean="0">
                <a:solidFill>
                  <a:srgbClr val="002060"/>
                </a:solidFill>
              </a:rPr>
              <a:t> </a:t>
            </a:r>
            <a:r>
              <a:rPr lang="en-US" sz="2000" dirty="0" err="1" smtClean="0">
                <a:solidFill>
                  <a:srgbClr val="002060"/>
                </a:solidFill>
              </a:rPr>
              <a:t>konflik</a:t>
            </a:r>
            <a:r>
              <a:rPr lang="en-US" sz="2000" dirty="0" smtClean="0">
                <a:solidFill>
                  <a:srgbClr val="002060"/>
                </a:solidFill>
              </a:rPr>
              <a:t> </a:t>
            </a:r>
            <a:r>
              <a:rPr lang="en-US" sz="2000" dirty="0" err="1" smtClean="0">
                <a:solidFill>
                  <a:srgbClr val="002060"/>
                </a:solidFill>
              </a:rPr>
              <a:t>logika</a:t>
            </a:r>
            <a:r>
              <a:rPr lang="en-US" sz="2000" dirty="0" smtClean="0">
                <a:solidFill>
                  <a:srgbClr val="002060"/>
                </a:solidFill>
              </a:rPr>
              <a:t> </a:t>
            </a:r>
            <a:r>
              <a:rPr lang="en-US" sz="2000" dirty="0" err="1" smtClean="0">
                <a:solidFill>
                  <a:srgbClr val="002060"/>
                </a:solidFill>
              </a:rPr>
              <a:t>dan</a:t>
            </a:r>
            <a:r>
              <a:rPr lang="en-US" sz="2000" dirty="0" smtClean="0">
                <a:solidFill>
                  <a:srgbClr val="002060"/>
                </a:solidFill>
              </a:rPr>
              <a:t> </a:t>
            </a:r>
            <a:r>
              <a:rPr lang="en-US" sz="2000" dirty="0" err="1" smtClean="0">
                <a:solidFill>
                  <a:srgbClr val="002060"/>
                </a:solidFill>
              </a:rPr>
              <a:t>dapat</a:t>
            </a:r>
            <a:r>
              <a:rPr lang="en-US" sz="2000" dirty="0" smtClean="0">
                <a:solidFill>
                  <a:srgbClr val="002060"/>
                </a:solidFill>
              </a:rPr>
              <a:t> </a:t>
            </a:r>
            <a:r>
              <a:rPr lang="en-US" sz="2000" dirty="0" err="1" smtClean="0">
                <a:solidFill>
                  <a:srgbClr val="002060"/>
                </a:solidFill>
              </a:rPr>
              <a:t>meningkatkan</a:t>
            </a:r>
            <a:r>
              <a:rPr lang="en-US" sz="2000" dirty="0" smtClean="0">
                <a:solidFill>
                  <a:srgbClr val="002060"/>
                </a:solidFill>
              </a:rPr>
              <a:t> </a:t>
            </a:r>
            <a:r>
              <a:rPr lang="en-US" sz="2000" dirty="0" err="1" smtClean="0">
                <a:solidFill>
                  <a:srgbClr val="002060"/>
                </a:solidFill>
              </a:rPr>
              <a:t>komparabilitas</a:t>
            </a:r>
            <a:r>
              <a:rPr lang="en-US" sz="2000" dirty="0" smtClean="0">
                <a:solidFill>
                  <a:srgbClr val="002060"/>
                </a:solidFill>
              </a:rPr>
              <a:t> (</a:t>
            </a:r>
            <a:r>
              <a:rPr lang="en-US" sz="2000" dirty="0" err="1" smtClean="0">
                <a:solidFill>
                  <a:srgbClr val="002060"/>
                </a:solidFill>
              </a:rPr>
              <a:t>daya</a:t>
            </a:r>
            <a:r>
              <a:rPr lang="en-US" sz="2000" dirty="0" smtClean="0">
                <a:solidFill>
                  <a:srgbClr val="002060"/>
                </a:solidFill>
              </a:rPr>
              <a:t> banding) </a:t>
            </a:r>
            <a:r>
              <a:rPr lang="en-US" sz="2000" dirty="0" err="1" smtClean="0">
                <a:solidFill>
                  <a:srgbClr val="002060"/>
                </a:solidFill>
              </a:rPr>
              <a:t>informasi</a:t>
            </a:r>
            <a:r>
              <a:rPr lang="en-US" sz="2000" dirty="0" smtClean="0">
                <a:solidFill>
                  <a:srgbClr val="002060"/>
                </a:solidFill>
              </a:rPr>
              <a:t> </a:t>
            </a:r>
            <a:r>
              <a:rPr lang="en-US" sz="2000" dirty="0" err="1" smtClean="0">
                <a:solidFill>
                  <a:srgbClr val="002060"/>
                </a:solidFill>
              </a:rPr>
              <a:t>keuangan</a:t>
            </a:r>
            <a:r>
              <a:rPr lang="en-US" sz="2000" dirty="0" smtClean="0">
                <a:solidFill>
                  <a:srgbClr val="002060"/>
                </a:solidFill>
              </a:rPr>
              <a:t> yang </a:t>
            </a:r>
            <a:r>
              <a:rPr lang="en-US" sz="2000" dirty="0" err="1" smtClean="0">
                <a:solidFill>
                  <a:srgbClr val="002060"/>
                </a:solidFill>
              </a:rPr>
              <a:t>berasal</a:t>
            </a:r>
            <a:r>
              <a:rPr lang="en-US" sz="2000" dirty="0" smtClean="0">
                <a:solidFill>
                  <a:srgbClr val="002060"/>
                </a:solidFill>
              </a:rPr>
              <a:t> </a:t>
            </a:r>
            <a:r>
              <a:rPr lang="en-US" sz="2000" dirty="0" err="1" smtClean="0">
                <a:solidFill>
                  <a:srgbClr val="002060"/>
                </a:solidFill>
              </a:rPr>
              <a:t>dari</a:t>
            </a:r>
            <a:r>
              <a:rPr lang="en-US" sz="2000" dirty="0" smtClean="0">
                <a:solidFill>
                  <a:srgbClr val="002060"/>
                </a:solidFill>
              </a:rPr>
              <a:t> </a:t>
            </a:r>
            <a:r>
              <a:rPr lang="en-US" sz="2000" dirty="0" err="1" smtClean="0">
                <a:solidFill>
                  <a:srgbClr val="002060"/>
                </a:solidFill>
              </a:rPr>
              <a:t>berbagai</a:t>
            </a:r>
            <a:r>
              <a:rPr lang="en-US" sz="2000" dirty="0" smtClean="0">
                <a:solidFill>
                  <a:srgbClr val="002060"/>
                </a:solidFill>
              </a:rPr>
              <a:t> </a:t>
            </a:r>
            <a:r>
              <a:rPr lang="en-US" sz="2000" dirty="0" err="1" smtClean="0">
                <a:solidFill>
                  <a:srgbClr val="002060"/>
                </a:solidFill>
              </a:rPr>
              <a:t>negara</a:t>
            </a:r>
            <a:r>
              <a:rPr lang="en-US" sz="2000" dirty="0" smtClean="0">
                <a:solidFill>
                  <a:srgbClr val="002060"/>
                </a:solidFill>
              </a:rPr>
              <a:t>.</a:t>
            </a:r>
          </a:p>
          <a:p>
            <a:pPr>
              <a:buNone/>
            </a:pPr>
            <a:endParaRPr lang="en-US" sz="2000" dirty="0" smtClean="0">
              <a:solidFill>
                <a:srgbClr val="002060"/>
              </a:solidFill>
            </a:endParaRPr>
          </a:p>
          <a:p>
            <a:r>
              <a:rPr lang="en-US" sz="2000" dirty="0" err="1" smtClean="0">
                <a:solidFill>
                  <a:srgbClr val="002060"/>
                </a:solidFill>
              </a:rPr>
              <a:t>Upaya</a:t>
            </a:r>
            <a:r>
              <a:rPr lang="en-US" sz="2000" dirty="0" smtClean="0">
                <a:solidFill>
                  <a:srgbClr val="002060"/>
                </a:solidFill>
              </a:rPr>
              <a:t> </a:t>
            </a:r>
            <a:r>
              <a:rPr lang="en-US" sz="2000" dirty="0" err="1" smtClean="0">
                <a:solidFill>
                  <a:srgbClr val="002060"/>
                </a:solidFill>
              </a:rPr>
              <a:t>untuk</a:t>
            </a:r>
            <a:r>
              <a:rPr lang="en-US" sz="2000" dirty="0" smtClean="0">
                <a:solidFill>
                  <a:srgbClr val="002060"/>
                </a:solidFill>
              </a:rPr>
              <a:t> </a:t>
            </a:r>
            <a:r>
              <a:rPr lang="en-US" sz="2000" dirty="0" err="1" smtClean="0">
                <a:solidFill>
                  <a:srgbClr val="002060"/>
                </a:solidFill>
              </a:rPr>
              <a:t>melakukan</a:t>
            </a:r>
            <a:r>
              <a:rPr lang="en-US" sz="2000" dirty="0" smtClean="0">
                <a:solidFill>
                  <a:srgbClr val="002060"/>
                </a:solidFill>
              </a:rPr>
              <a:t> </a:t>
            </a:r>
            <a:r>
              <a:rPr lang="en-US" sz="2000" dirty="0" err="1" smtClean="0">
                <a:solidFill>
                  <a:srgbClr val="002060"/>
                </a:solidFill>
              </a:rPr>
              <a:t>harmonisasi</a:t>
            </a:r>
            <a:r>
              <a:rPr lang="en-US" sz="2000" dirty="0" smtClean="0">
                <a:solidFill>
                  <a:srgbClr val="002060"/>
                </a:solidFill>
              </a:rPr>
              <a:t> </a:t>
            </a:r>
            <a:r>
              <a:rPr lang="en-US" sz="2000" dirty="0" err="1" smtClean="0">
                <a:solidFill>
                  <a:srgbClr val="002060"/>
                </a:solidFill>
              </a:rPr>
              <a:t>standar</a:t>
            </a:r>
            <a:r>
              <a:rPr lang="en-US" sz="2000" dirty="0" smtClean="0">
                <a:solidFill>
                  <a:srgbClr val="002060"/>
                </a:solidFill>
              </a:rPr>
              <a:t> </a:t>
            </a:r>
            <a:r>
              <a:rPr lang="en-US" sz="2000" dirty="0" err="1" smtClean="0">
                <a:solidFill>
                  <a:srgbClr val="002060"/>
                </a:solidFill>
              </a:rPr>
              <a:t>akuntansi</a:t>
            </a:r>
            <a:r>
              <a:rPr lang="en-US" sz="2000" dirty="0" smtClean="0">
                <a:solidFill>
                  <a:srgbClr val="002060"/>
                </a:solidFill>
              </a:rPr>
              <a:t> </a:t>
            </a:r>
            <a:r>
              <a:rPr lang="en-US" sz="2000" dirty="0" err="1" smtClean="0">
                <a:solidFill>
                  <a:srgbClr val="002060"/>
                </a:solidFill>
              </a:rPr>
              <a:t>telah</a:t>
            </a:r>
            <a:r>
              <a:rPr lang="en-US" sz="2000" dirty="0" smtClean="0">
                <a:solidFill>
                  <a:srgbClr val="002060"/>
                </a:solidFill>
              </a:rPr>
              <a:t> </a:t>
            </a:r>
            <a:r>
              <a:rPr lang="en-US" sz="2000" dirty="0" err="1" smtClean="0">
                <a:solidFill>
                  <a:srgbClr val="002060"/>
                </a:solidFill>
              </a:rPr>
              <a:t>dimulai</a:t>
            </a:r>
            <a:r>
              <a:rPr lang="en-US" sz="2000" dirty="0" smtClean="0">
                <a:solidFill>
                  <a:srgbClr val="002060"/>
                </a:solidFill>
              </a:rPr>
              <a:t> </a:t>
            </a:r>
            <a:r>
              <a:rPr lang="en-US" sz="2000" dirty="0" err="1" smtClean="0">
                <a:solidFill>
                  <a:srgbClr val="002060"/>
                </a:solidFill>
              </a:rPr>
              <a:t>jauh</a:t>
            </a:r>
            <a:r>
              <a:rPr lang="en-US" sz="2000" dirty="0" smtClean="0">
                <a:solidFill>
                  <a:srgbClr val="002060"/>
                </a:solidFill>
              </a:rPr>
              <a:t> </a:t>
            </a:r>
            <a:r>
              <a:rPr lang="en-US" sz="2000" dirty="0" err="1" smtClean="0">
                <a:solidFill>
                  <a:srgbClr val="002060"/>
                </a:solidFill>
              </a:rPr>
              <a:t>sebelum</a:t>
            </a:r>
            <a:r>
              <a:rPr lang="en-US" sz="2000" dirty="0" smtClean="0">
                <a:solidFill>
                  <a:srgbClr val="002060"/>
                </a:solidFill>
              </a:rPr>
              <a:t> </a:t>
            </a:r>
            <a:r>
              <a:rPr lang="en-US" sz="2000" dirty="0" err="1" smtClean="0">
                <a:solidFill>
                  <a:srgbClr val="002060"/>
                </a:solidFill>
              </a:rPr>
              <a:t>pembentukan</a:t>
            </a:r>
            <a:r>
              <a:rPr lang="en-US" sz="2000" dirty="0" smtClean="0">
                <a:solidFill>
                  <a:srgbClr val="002060"/>
                </a:solidFill>
              </a:rPr>
              <a:t> </a:t>
            </a:r>
            <a:r>
              <a:rPr lang="en-US" sz="2000" dirty="0" err="1" smtClean="0">
                <a:solidFill>
                  <a:srgbClr val="002060"/>
                </a:solidFill>
              </a:rPr>
              <a:t>Komite</a:t>
            </a:r>
            <a:r>
              <a:rPr lang="en-US" sz="2000" dirty="0" smtClean="0">
                <a:solidFill>
                  <a:srgbClr val="002060"/>
                </a:solidFill>
              </a:rPr>
              <a:t> </a:t>
            </a:r>
            <a:r>
              <a:rPr lang="en-US" sz="2000" dirty="0" err="1" smtClean="0">
                <a:solidFill>
                  <a:srgbClr val="002060"/>
                </a:solidFill>
              </a:rPr>
              <a:t>Standar</a:t>
            </a:r>
            <a:r>
              <a:rPr lang="en-US" sz="2000" dirty="0" smtClean="0">
                <a:solidFill>
                  <a:srgbClr val="002060"/>
                </a:solidFill>
              </a:rPr>
              <a:t> </a:t>
            </a:r>
            <a:r>
              <a:rPr lang="en-US" sz="2000" dirty="0" err="1" smtClean="0">
                <a:solidFill>
                  <a:srgbClr val="002060"/>
                </a:solidFill>
              </a:rPr>
              <a:t>Akuntansi</a:t>
            </a:r>
            <a:r>
              <a:rPr lang="en-US" sz="2000" dirty="0" smtClean="0">
                <a:solidFill>
                  <a:srgbClr val="002060"/>
                </a:solidFill>
              </a:rPr>
              <a:t> </a:t>
            </a:r>
            <a:r>
              <a:rPr lang="en-US" sz="2000" dirty="0" err="1" smtClean="0">
                <a:solidFill>
                  <a:srgbClr val="002060"/>
                </a:solidFill>
              </a:rPr>
              <a:t>Internasional</a:t>
            </a:r>
            <a:r>
              <a:rPr lang="en-US" sz="2000" dirty="0" smtClean="0">
                <a:solidFill>
                  <a:srgbClr val="002060"/>
                </a:solidFill>
              </a:rPr>
              <a:t> </a:t>
            </a:r>
            <a:r>
              <a:rPr lang="en-US" sz="2000" dirty="0" err="1" smtClean="0">
                <a:solidFill>
                  <a:srgbClr val="002060"/>
                </a:solidFill>
              </a:rPr>
              <a:t>pada</a:t>
            </a:r>
            <a:r>
              <a:rPr lang="en-US" sz="2000" dirty="0" smtClean="0">
                <a:solidFill>
                  <a:srgbClr val="002060"/>
                </a:solidFill>
              </a:rPr>
              <a:t> </a:t>
            </a:r>
            <a:r>
              <a:rPr lang="en-US" sz="2000" dirty="0" err="1" smtClean="0">
                <a:solidFill>
                  <a:srgbClr val="002060"/>
                </a:solidFill>
              </a:rPr>
              <a:t>tahun</a:t>
            </a:r>
            <a:r>
              <a:rPr lang="en-US" sz="2000" dirty="0" smtClean="0">
                <a:solidFill>
                  <a:srgbClr val="002060"/>
                </a:solidFill>
              </a:rPr>
              <a:t> 1973. </a:t>
            </a:r>
            <a:r>
              <a:rPr lang="en-US" sz="2000" dirty="0" err="1" smtClean="0">
                <a:solidFill>
                  <a:srgbClr val="002060"/>
                </a:solidFill>
              </a:rPr>
              <a:t>Baru-baru</a:t>
            </a:r>
            <a:r>
              <a:rPr lang="en-US" sz="2000" dirty="0" smtClean="0">
                <a:solidFill>
                  <a:srgbClr val="002060"/>
                </a:solidFill>
              </a:rPr>
              <a:t> </a:t>
            </a:r>
            <a:r>
              <a:rPr lang="en-US" sz="2000" dirty="0" err="1" smtClean="0">
                <a:solidFill>
                  <a:srgbClr val="002060"/>
                </a:solidFill>
              </a:rPr>
              <a:t>ini</a:t>
            </a:r>
            <a:r>
              <a:rPr lang="en-US" sz="2000" dirty="0" smtClean="0">
                <a:solidFill>
                  <a:srgbClr val="002060"/>
                </a:solidFill>
              </a:rPr>
              <a:t>, </a:t>
            </a:r>
            <a:r>
              <a:rPr lang="en-US" sz="2000" dirty="0" err="1" smtClean="0">
                <a:solidFill>
                  <a:srgbClr val="002060"/>
                </a:solidFill>
              </a:rPr>
              <a:t>sejumlah</a:t>
            </a:r>
            <a:r>
              <a:rPr lang="en-US" sz="2000" dirty="0" smtClean="0">
                <a:solidFill>
                  <a:srgbClr val="002060"/>
                </a:solidFill>
              </a:rPr>
              <a:t> </a:t>
            </a:r>
            <a:r>
              <a:rPr lang="en-US" sz="2000" dirty="0" err="1" smtClean="0">
                <a:solidFill>
                  <a:srgbClr val="002060"/>
                </a:solidFill>
              </a:rPr>
              <a:t>perusahaan</a:t>
            </a:r>
            <a:r>
              <a:rPr lang="en-US" sz="2000" dirty="0" smtClean="0">
                <a:solidFill>
                  <a:srgbClr val="002060"/>
                </a:solidFill>
              </a:rPr>
              <a:t> yang </a:t>
            </a:r>
            <a:r>
              <a:rPr lang="en-US" sz="2000" dirty="0" err="1" smtClean="0">
                <a:solidFill>
                  <a:srgbClr val="002060"/>
                </a:solidFill>
              </a:rPr>
              <a:t>berusaha</a:t>
            </a:r>
            <a:r>
              <a:rPr lang="en-US" sz="2000" dirty="0" smtClean="0">
                <a:solidFill>
                  <a:srgbClr val="002060"/>
                </a:solidFill>
              </a:rPr>
              <a:t> </a:t>
            </a:r>
            <a:r>
              <a:rPr lang="en-US" sz="2000" dirty="0" err="1" smtClean="0">
                <a:solidFill>
                  <a:srgbClr val="002060"/>
                </a:solidFill>
              </a:rPr>
              <a:t>memperoleh</a:t>
            </a:r>
            <a:r>
              <a:rPr lang="en-US" sz="2000" dirty="0" smtClean="0">
                <a:solidFill>
                  <a:srgbClr val="002060"/>
                </a:solidFill>
              </a:rPr>
              <a:t> modal </a:t>
            </a:r>
            <a:r>
              <a:rPr lang="en-US" sz="2000" dirty="0" err="1" smtClean="0">
                <a:solidFill>
                  <a:srgbClr val="002060"/>
                </a:solidFill>
              </a:rPr>
              <a:t>di</a:t>
            </a:r>
            <a:r>
              <a:rPr lang="en-US" sz="2000" dirty="0" smtClean="0">
                <a:solidFill>
                  <a:srgbClr val="002060"/>
                </a:solidFill>
              </a:rPr>
              <a:t> </a:t>
            </a:r>
            <a:r>
              <a:rPr lang="en-US" sz="2000" dirty="0" err="1" smtClean="0">
                <a:solidFill>
                  <a:srgbClr val="002060"/>
                </a:solidFill>
              </a:rPr>
              <a:t>luar</a:t>
            </a:r>
            <a:r>
              <a:rPr lang="en-US" sz="2000" dirty="0" smtClean="0">
                <a:solidFill>
                  <a:srgbClr val="002060"/>
                </a:solidFill>
              </a:rPr>
              <a:t> </a:t>
            </a:r>
            <a:r>
              <a:rPr lang="en-US" sz="2000" dirty="0" err="1" smtClean="0">
                <a:solidFill>
                  <a:srgbClr val="002060"/>
                </a:solidFill>
              </a:rPr>
              <a:t>pasar</a:t>
            </a:r>
            <a:r>
              <a:rPr lang="en-US" sz="2000" dirty="0" smtClean="0">
                <a:solidFill>
                  <a:srgbClr val="002060"/>
                </a:solidFill>
              </a:rPr>
              <a:t> Negara </a:t>
            </a:r>
            <a:r>
              <a:rPr lang="en-US" sz="2000" dirty="0" err="1" smtClean="0">
                <a:solidFill>
                  <a:srgbClr val="002060"/>
                </a:solidFill>
              </a:rPr>
              <a:t>asal</a:t>
            </a:r>
            <a:r>
              <a:rPr lang="en-US" sz="2000" dirty="0" smtClean="0">
                <a:solidFill>
                  <a:srgbClr val="002060"/>
                </a:solidFill>
              </a:rPr>
              <a:t> </a:t>
            </a:r>
            <a:r>
              <a:rPr lang="en-US" sz="2000" dirty="0" err="1" smtClean="0">
                <a:solidFill>
                  <a:srgbClr val="002060"/>
                </a:solidFill>
              </a:rPr>
              <a:t>dan</a:t>
            </a:r>
            <a:r>
              <a:rPr lang="en-US" sz="2000" dirty="0" smtClean="0">
                <a:solidFill>
                  <a:srgbClr val="002060"/>
                </a:solidFill>
              </a:rPr>
              <a:t> </a:t>
            </a:r>
            <a:r>
              <a:rPr lang="en-US" sz="2000" dirty="0" err="1" smtClean="0">
                <a:solidFill>
                  <a:srgbClr val="002060"/>
                </a:solidFill>
              </a:rPr>
              <a:t>para</a:t>
            </a:r>
            <a:r>
              <a:rPr lang="en-US" sz="2000" dirty="0" smtClean="0">
                <a:solidFill>
                  <a:srgbClr val="002060"/>
                </a:solidFill>
              </a:rPr>
              <a:t> investor yang </a:t>
            </a:r>
            <a:r>
              <a:rPr lang="en-US" sz="2000" dirty="0" err="1" smtClean="0">
                <a:solidFill>
                  <a:srgbClr val="002060"/>
                </a:solidFill>
              </a:rPr>
              <a:t>berusaha</a:t>
            </a:r>
            <a:r>
              <a:rPr lang="en-US" sz="2000" dirty="0" smtClean="0">
                <a:solidFill>
                  <a:srgbClr val="002060"/>
                </a:solidFill>
              </a:rPr>
              <a:t> </a:t>
            </a:r>
            <a:r>
              <a:rPr lang="en-US" sz="2000" dirty="0" err="1" smtClean="0">
                <a:solidFill>
                  <a:srgbClr val="002060"/>
                </a:solidFill>
              </a:rPr>
              <a:t>untuk</a:t>
            </a:r>
            <a:r>
              <a:rPr lang="en-US" sz="2000" dirty="0" smtClean="0">
                <a:solidFill>
                  <a:srgbClr val="002060"/>
                </a:solidFill>
              </a:rPr>
              <a:t> </a:t>
            </a:r>
            <a:r>
              <a:rPr lang="en-US" sz="2000" dirty="0" err="1" smtClean="0">
                <a:solidFill>
                  <a:srgbClr val="002060"/>
                </a:solidFill>
              </a:rPr>
              <a:t>melakukan</a:t>
            </a:r>
            <a:r>
              <a:rPr lang="en-US" sz="2000" dirty="0" smtClean="0">
                <a:solidFill>
                  <a:srgbClr val="002060"/>
                </a:solidFill>
              </a:rPr>
              <a:t> </a:t>
            </a:r>
            <a:r>
              <a:rPr lang="en-US" sz="2000" dirty="0" err="1" smtClean="0">
                <a:solidFill>
                  <a:srgbClr val="002060"/>
                </a:solidFill>
              </a:rPr>
              <a:t>diversifikasi</a:t>
            </a:r>
            <a:r>
              <a:rPr lang="en-US" sz="2000" dirty="0" smtClean="0">
                <a:solidFill>
                  <a:srgbClr val="002060"/>
                </a:solidFill>
              </a:rPr>
              <a:t> </a:t>
            </a:r>
            <a:r>
              <a:rPr lang="en-US" sz="2000" dirty="0" err="1" smtClean="0">
                <a:solidFill>
                  <a:srgbClr val="002060"/>
                </a:solidFill>
              </a:rPr>
              <a:t>investasi</a:t>
            </a:r>
            <a:r>
              <a:rPr lang="en-US" sz="2000" dirty="0" smtClean="0">
                <a:solidFill>
                  <a:srgbClr val="002060"/>
                </a:solidFill>
              </a:rPr>
              <a:t> </a:t>
            </a:r>
            <a:r>
              <a:rPr lang="en-US" sz="2000" dirty="0" err="1" smtClean="0">
                <a:solidFill>
                  <a:srgbClr val="002060"/>
                </a:solidFill>
              </a:rPr>
              <a:t>secara</a:t>
            </a:r>
            <a:r>
              <a:rPr lang="en-US" sz="2000" dirty="0" smtClean="0">
                <a:solidFill>
                  <a:srgbClr val="002060"/>
                </a:solidFill>
              </a:rPr>
              <a:t> </a:t>
            </a:r>
            <a:r>
              <a:rPr lang="en-US" sz="2000" dirty="0" err="1" smtClean="0">
                <a:solidFill>
                  <a:srgbClr val="002060"/>
                </a:solidFill>
              </a:rPr>
              <a:t>internasional</a:t>
            </a:r>
            <a:r>
              <a:rPr lang="en-US" sz="2000" dirty="0" smtClean="0">
                <a:solidFill>
                  <a:srgbClr val="002060"/>
                </a:solidFill>
              </a:rPr>
              <a:t> </a:t>
            </a:r>
            <a:r>
              <a:rPr lang="en-US" sz="2000" dirty="0" err="1" smtClean="0">
                <a:solidFill>
                  <a:srgbClr val="002060"/>
                </a:solidFill>
              </a:rPr>
              <a:t>menghadapi</a:t>
            </a:r>
            <a:r>
              <a:rPr lang="en-US" sz="2000" dirty="0" smtClean="0">
                <a:solidFill>
                  <a:srgbClr val="002060"/>
                </a:solidFill>
              </a:rPr>
              <a:t> </a:t>
            </a:r>
            <a:r>
              <a:rPr lang="en-US" sz="2000" dirty="0" err="1" smtClean="0">
                <a:solidFill>
                  <a:srgbClr val="002060"/>
                </a:solidFill>
              </a:rPr>
              <a:t>masalah</a:t>
            </a:r>
            <a:r>
              <a:rPr lang="en-US" sz="2000" dirty="0" smtClean="0">
                <a:solidFill>
                  <a:srgbClr val="002060"/>
                </a:solidFill>
              </a:rPr>
              <a:t> yang </a:t>
            </a:r>
            <a:r>
              <a:rPr lang="en-US" sz="2000" dirty="0" err="1" smtClean="0">
                <a:solidFill>
                  <a:srgbClr val="002060"/>
                </a:solidFill>
              </a:rPr>
              <a:t>makin</a:t>
            </a:r>
            <a:r>
              <a:rPr lang="en-US" sz="2000" dirty="0" smtClean="0">
                <a:solidFill>
                  <a:srgbClr val="002060"/>
                </a:solidFill>
              </a:rPr>
              <a:t> </a:t>
            </a:r>
            <a:r>
              <a:rPr lang="en-US" sz="2000" dirty="0" err="1" smtClean="0">
                <a:solidFill>
                  <a:srgbClr val="002060"/>
                </a:solidFill>
              </a:rPr>
              <a:t>meningkat</a:t>
            </a:r>
            <a:r>
              <a:rPr lang="en-US" sz="2000" dirty="0" smtClean="0">
                <a:solidFill>
                  <a:srgbClr val="002060"/>
                </a:solidFill>
              </a:rPr>
              <a:t> </a:t>
            </a:r>
            <a:r>
              <a:rPr lang="en-US" sz="2000" dirty="0" err="1" smtClean="0">
                <a:solidFill>
                  <a:srgbClr val="002060"/>
                </a:solidFill>
              </a:rPr>
              <a:t>sebagai</a:t>
            </a:r>
            <a:r>
              <a:rPr lang="en-US" sz="2000" dirty="0" smtClean="0">
                <a:solidFill>
                  <a:srgbClr val="002060"/>
                </a:solidFill>
              </a:rPr>
              <a:t> </a:t>
            </a:r>
            <a:r>
              <a:rPr lang="en-US" sz="2000" dirty="0" err="1" smtClean="0">
                <a:solidFill>
                  <a:srgbClr val="002060"/>
                </a:solidFill>
              </a:rPr>
              <a:t>akibat</a:t>
            </a:r>
            <a:r>
              <a:rPr lang="en-US" sz="2000" dirty="0" smtClean="0">
                <a:solidFill>
                  <a:srgbClr val="002060"/>
                </a:solidFill>
              </a:rPr>
              <a:t> </a:t>
            </a:r>
            <a:r>
              <a:rPr lang="en-US" sz="2000" dirty="0" err="1" smtClean="0">
                <a:solidFill>
                  <a:srgbClr val="002060"/>
                </a:solidFill>
              </a:rPr>
              <a:t>dari</a:t>
            </a:r>
            <a:r>
              <a:rPr lang="en-US" sz="2000" dirty="0" smtClean="0">
                <a:solidFill>
                  <a:srgbClr val="002060"/>
                </a:solidFill>
              </a:rPr>
              <a:t> </a:t>
            </a:r>
            <a:r>
              <a:rPr lang="en-US" sz="2000" dirty="0" err="1" smtClean="0">
                <a:solidFill>
                  <a:srgbClr val="002060"/>
                </a:solidFill>
              </a:rPr>
              <a:t>perbedaan</a:t>
            </a:r>
            <a:r>
              <a:rPr lang="en-US" sz="2000" dirty="0" smtClean="0">
                <a:solidFill>
                  <a:srgbClr val="002060"/>
                </a:solidFill>
              </a:rPr>
              <a:t> </a:t>
            </a:r>
            <a:r>
              <a:rPr lang="en-US" sz="2000" dirty="0" err="1" smtClean="0">
                <a:solidFill>
                  <a:srgbClr val="002060"/>
                </a:solidFill>
              </a:rPr>
              <a:t>nasional</a:t>
            </a:r>
            <a:r>
              <a:rPr lang="en-US" sz="2000" dirty="0" smtClean="0">
                <a:solidFill>
                  <a:srgbClr val="002060"/>
                </a:solidFill>
              </a:rPr>
              <a:t> </a:t>
            </a:r>
            <a:r>
              <a:rPr lang="en-US" sz="2000" dirty="0" err="1" smtClean="0">
                <a:solidFill>
                  <a:srgbClr val="002060"/>
                </a:solidFill>
              </a:rPr>
              <a:t>dalam</a:t>
            </a:r>
            <a:r>
              <a:rPr lang="en-US" sz="2000" dirty="0" smtClean="0">
                <a:solidFill>
                  <a:srgbClr val="002060"/>
                </a:solidFill>
              </a:rPr>
              <a:t> </a:t>
            </a:r>
            <a:r>
              <a:rPr lang="en-US" sz="2000" dirty="0" err="1" smtClean="0">
                <a:solidFill>
                  <a:srgbClr val="002060"/>
                </a:solidFill>
              </a:rPr>
              <a:t>hal</a:t>
            </a:r>
            <a:r>
              <a:rPr lang="en-US" sz="2000" dirty="0" smtClean="0">
                <a:solidFill>
                  <a:srgbClr val="002060"/>
                </a:solidFill>
              </a:rPr>
              <a:t> </a:t>
            </a:r>
            <a:r>
              <a:rPr lang="en-US" sz="2000" dirty="0" err="1" smtClean="0">
                <a:solidFill>
                  <a:srgbClr val="002060"/>
                </a:solidFill>
              </a:rPr>
              <a:t>akuntansi</a:t>
            </a:r>
            <a:r>
              <a:rPr lang="en-US" sz="2000" dirty="0" smtClean="0">
                <a:solidFill>
                  <a:srgbClr val="002060"/>
                </a:solidFill>
              </a:rPr>
              <a:t>, </a:t>
            </a:r>
            <a:r>
              <a:rPr lang="en-US" sz="2000" dirty="0" err="1" smtClean="0">
                <a:solidFill>
                  <a:srgbClr val="002060"/>
                </a:solidFill>
              </a:rPr>
              <a:t>pengungkapan</a:t>
            </a:r>
            <a:r>
              <a:rPr lang="en-US" sz="2000" dirty="0" smtClean="0">
                <a:solidFill>
                  <a:srgbClr val="002060"/>
                </a:solidFill>
              </a:rPr>
              <a:t>, </a:t>
            </a:r>
            <a:r>
              <a:rPr lang="en-US" sz="2000" dirty="0" err="1" smtClean="0">
                <a:solidFill>
                  <a:srgbClr val="002060"/>
                </a:solidFill>
              </a:rPr>
              <a:t>dan</a:t>
            </a:r>
            <a:r>
              <a:rPr lang="en-US" sz="2000" dirty="0" smtClean="0">
                <a:solidFill>
                  <a:srgbClr val="002060"/>
                </a:solidFill>
              </a:rPr>
              <a:t> audit.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85800"/>
          </a:xfrm>
        </p:spPr>
        <p:txBody>
          <a:bodyPr>
            <a:normAutofit fontScale="90000"/>
          </a:bodyPr>
          <a:lstStyle/>
          <a:p>
            <a:r>
              <a:rPr lang="fi-FI" sz="3200" dirty="0" smtClean="0"/>
              <a:t>PERBEDAAN ANTARA HARMONISASI DAN STANDARISASI</a:t>
            </a:r>
            <a:endParaRPr lang="en-US" sz="3200" dirty="0"/>
          </a:p>
        </p:txBody>
      </p:sp>
      <p:sp>
        <p:nvSpPr>
          <p:cNvPr id="3" name="Content Placeholder 2"/>
          <p:cNvSpPr>
            <a:spLocks noGrp="1"/>
          </p:cNvSpPr>
          <p:nvPr>
            <p:ph idx="1"/>
          </p:nvPr>
        </p:nvSpPr>
        <p:spPr>
          <a:xfrm>
            <a:off x="457200" y="1371600"/>
            <a:ext cx="8229600" cy="4572000"/>
          </a:xfrm>
        </p:spPr>
        <p:txBody>
          <a:bodyPr>
            <a:normAutofit fontScale="77500" lnSpcReduction="20000"/>
          </a:bodyPr>
          <a:lstStyle/>
          <a:p>
            <a:r>
              <a:rPr lang="en-US" sz="2400" dirty="0" err="1" smtClean="0">
                <a:solidFill>
                  <a:srgbClr val="002060"/>
                </a:solidFill>
              </a:rPr>
              <a:t>Harmonisasi</a:t>
            </a:r>
            <a:endParaRPr lang="en-US" sz="2400" dirty="0" smtClean="0">
              <a:solidFill>
                <a:srgbClr val="002060"/>
              </a:solidFill>
            </a:endParaRPr>
          </a:p>
          <a:p>
            <a:pPr>
              <a:buNone/>
            </a:pPr>
            <a:r>
              <a:rPr lang="en-US" sz="2400" dirty="0" smtClean="0">
                <a:solidFill>
                  <a:srgbClr val="002060"/>
                </a:solidFill>
              </a:rPr>
              <a:t>	- 	</a:t>
            </a:r>
            <a:r>
              <a:rPr lang="en-US" sz="2400" dirty="0" err="1" smtClean="0">
                <a:solidFill>
                  <a:srgbClr val="002060"/>
                </a:solidFill>
              </a:rPr>
              <a:t>Proses</a:t>
            </a:r>
            <a:r>
              <a:rPr lang="en-US" sz="2400" dirty="0" smtClean="0">
                <a:solidFill>
                  <a:srgbClr val="002060"/>
                </a:solidFill>
              </a:rPr>
              <a:t> </a:t>
            </a:r>
            <a:r>
              <a:rPr lang="en-US" sz="2400" dirty="0" err="1" smtClean="0">
                <a:solidFill>
                  <a:srgbClr val="002060"/>
                </a:solidFill>
              </a:rPr>
              <a:t>untuk</a:t>
            </a:r>
            <a:r>
              <a:rPr lang="en-US" sz="2400" dirty="0" smtClean="0">
                <a:solidFill>
                  <a:srgbClr val="002060"/>
                </a:solidFill>
              </a:rPr>
              <a:t> </a:t>
            </a:r>
            <a:r>
              <a:rPr lang="en-US" sz="2400" dirty="0" err="1" smtClean="0">
                <a:solidFill>
                  <a:srgbClr val="002060"/>
                </a:solidFill>
              </a:rPr>
              <a:t>meningkatkan</a:t>
            </a:r>
            <a:r>
              <a:rPr lang="en-US" sz="2400" dirty="0" smtClean="0">
                <a:solidFill>
                  <a:srgbClr val="002060"/>
                </a:solidFill>
              </a:rPr>
              <a:t> </a:t>
            </a:r>
            <a:r>
              <a:rPr lang="en-US" sz="2400" dirty="0" err="1" smtClean="0">
                <a:solidFill>
                  <a:srgbClr val="002060"/>
                </a:solidFill>
              </a:rPr>
              <a:t>kompabilitas</a:t>
            </a:r>
            <a:r>
              <a:rPr lang="en-US" sz="2400" dirty="0" smtClean="0">
                <a:solidFill>
                  <a:srgbClr val="002060"/>
                </a:solidFill>
              </a:rPr>
              <a:t> (</a:t>
            </a:r>
            <a:r>
              <a:rPr lang="en-US" sz="2400" dirty="0" err="1" smtClean="0">
                <a:solidFill>
                  <a:srgbClr val="002060"/>
                </a:solidFill>
              </a:rPr>
              <a:t>kesesuian</a:t>
            </a:r>
            <a:r>
              <a:rPr lang="en-US" sz="2400" dirty="0" smtClean="0">
                <a:solidFill>
                  <a:srgbClr val="002060"/>
                </a:solidFill>
              </a:rPr>
              <a:t>) </a:t>
            </a:r>
            <a:r>
              <a:rPr lang="en-US" sz="2400" dirty="0" err="1" smtClean="0">
                <a:solidFill>
                  <a:srgbClr val="002060"/>
                </a:solidFill>
              </a:rPr>
              <a:t>praktik</a:t>
            </a:r>
            <a:r>
              <a:rPr lang="en-US" sz="2400" dirty="0" smtClean="0">
                <a:solidFill>
                  <a:srgbClr val="002060"/>
                </a:solidFill>
              </a:rPr>
              <a:t> 	</a:t>
            </a:r>
            <a:r>
              <a:rPr lang="en-US" sz="2400" dirty="0" err="1" smtClean="0">
                <a:solidFill>
                  <a:srgbClr val="002060"/>
                </a:solidFill>
              </a:rPr>
              <a:t>akuntansi</a:t>
            </a:r>
            <a:r>
              <a:rPr lang="en-US" sz="2400" dirty="0" smtClean="0">
                <a:solidFill>
                  <a:srgbClr val="002060"/>
                </a:solidFill>
              </a:rPr>
              <a:t> </a:t>
            </a:r>
            <a:r>
              <a:rPr lang="en-US" sz="2400" dirty="0" err="1" smtClean="0">
                <a:solidFill>
                  <a:srgbClr val="002060"/>
                </a:solidFill>
              </a:rPr>
              <a:t>dengan</a:t>
            </a:r>
            <a:r>
              <a:rPr lang="en-US" sz="2400" dirty="0" smtClean="0">
                <a:solidFill>
                  <a:srgbClr val="002060"/>
                </a:solidFill>
              </a:rPr>
              <a:t> </a:t>
            </a:r>
            <a:r>
              <a:rPr lang="en-US" sz="2400" dirty="0" err="1" smtClean="0">
                <a:solidFill>
                  <a:srgbClr val="002060"/>
                </a:solidFill>
              </a:rPr>
              <a:t>menentukan</a:t>
            </a:r>
            <a:r>
              <a:rPr lang="en-US" sz="2400" dirty="0" smtClean="0">
                <a:solidFill>
                  <a:srgbClr val="002060"/>
                </a:solidFill>
              </a:rPr>
              <a:t> </a:t>
            </a:r>
            <a:r>
              <a:rPr lang="en-US" sz="2400" dirty="0" err="1" smtClean="0">
                <a:solidFill>
                  <a:srgbClr val="002060"/>
                </a:solidFill>
              </a:rPr>
              <a:t>batasan-batasan</a:t>
            </a:r>
            <a:r>
              <a:rPr lang="en-US" sz="2400" dirty="0" smtClean="0">
                <a:solidFill>
                  <a:srgbClr val="002060"/>
                </a:solidFill>
              </a:rPr>
              <a:t> </a:t>
            </a:r>
            <a:r>
              <a:rPr lang="en-US" sz="2400" dirty="0" err="1" smtClean="0">
                <a:solidFill>
                  <a:srgbClr val="002060"/>
                </a:solidFill>
              </a:rPr>
              <a:t>seberapa</a:t>
            </a:r>
            <a:r>
              <a:rPr lang="en-US" sz="2400" dirty="0" smtClean="0">
                <a:solidFill>
                  <a:srgbClr val="002060"/>
                </a:solidFill>
              </a:rPr>
              <a:t> </a:t>
            </a:r>
            <a:r>
              <a:rPr lang="en-US" sz="2400" dirty="0" err="1" smtClean="0">
                <a:solidFill>
                  <a:srgbClr val="002060"/>
                </a:solidFill>
              </a:rPr>
              <a:t>besar</a:t>
            </a:r>
            <a:r>
              <a:rPr lang="en-US" sz="2400" dirty="0" smtClean="0">
                <a:solidFill>
                  <a:srgbClr val="002060"/>
                </a:solidFill>
              </a:rPr>
              <a:t> 	</a:t>
            </a:r>
            <a:r>
              <a:rPr lang="en-US" sz="2400" dirty="0" err="1" smtClean="0">
                <a:solidFill>
                  <a:srgbClr val="002060"/>
                </a:solidFill>
              </a:rPr>
              <a:t>praktik-praktik</a:t>
            </a:r>
            <a:r>
              <a:rPr lang="en-US" sz="2400" dirty="0" smtClean="0">
                <a:solidFill>
                  <a:srgbClr val="002060"/>
                </a:solidFill>
              </a:rPr>
              <a:t> </a:t>
            </a:r>
            <a:r>
              <a:rPr lang="en-US" sz="2400" dirty="0" err="1" smtClean="0">
                <a:solidFill>
                  <a:srgbClr val="002060"/>
                </a:solidFill>
              </a:rPr>
              <a:t>tersebut</a:t>
            </a:r>
            <a:r>
              <a:rPr lang="en-US" sz="2400" dirty="0" smtClean="0">
                <a:solidFill>
                  <a:srgbClr val="002060"/>
                </a:solidFill>
              </a:rPr>
              <a:t> </a:t>
            </a:r>
            <a:r>
              <a:rPr lang="en-US" sz="2400" dirty="0" err="1" smtClean="0">
                <a:solidFill>
                  <a:srgbClr val="002060"/>
                </a:solidFill>
              </a:rPr>
              <a:t>dapat</a:t>
            </a:r>
            <a:r>
              <a:rPr lang="en-US" sz="2400" dirty="0" smtClean="0">
                <a:solidFill>
                  <a:srgbClr val="002060"/>
                </a:solidFill>
              </a:rPr>
              <a:t> </a:t>
            </a:r>
            <a:r>
              <a:rPr lang="en-US" sz="2400" dirty="0" err="1" smtClean="0">
                <a:solidFill>
                  <a:srgbClr val="002060"/>
                </a:solidFill>
              </a:rPr>
              <a:t>beragam</a:t>
            </a:r>
            <a:endParaRPr lang="en-US" sz="2400" dirty="0" smtClean="0">
              <a:solidFill>
                <a:srgbClr val="002060"/>
              </a:solidFill>
            </a:endParaRPr>
          </a:p>
          <a:p>
            <a:pPr>
              <a:buNone/>
            </a:pPr>
            <a:r>
              <a:rPr lang="en-US" sz="2400" dirty="0" smtClean="0">
                <a:solidFill>
                  <a:srgbClr val="002060"/>
                </a:solidFill>
              </a:rPr>
              <a:t>	- 	</a:t>
            </a:r>
            <a:r>
              <a:rPr lang="en-US" sz="2400" dirty="0" err="1" smtClean="0">
                <a:solidFill>
                  <a:srgbClr val="002060"/>
                </a:solidFill>
              </a:rPr>
              <a:t>Tidak</a:t>
            </a:r>
            <a:r>
              <a:rPr lang="en-US" sz="2400" dirty="0" smtClean="0">
                <a:solidFill>
                  <a:srgbClr val="002060"/>
                </a:solidFill>
              </a:rPr>
              <a:t> </a:t>
            </a:r>
            <a:r>
              <a:rPr lang="en-US" sz="2400" dirty="0" err="1" smtClean="0">
                <a:solidFill>
                  <a:srgbClr val="002060"/>
                </a:solidFill>
              </a:rPr>
              <a:t>menggunakan</a:t>
            </a:r>
            <a:r>
              <a:rPr lang="en-US" sz="2400" dirty="0" smtClean="0">
                <a:solidFill>
                  <a:srgbClr val="002060"/>
                </a:solidFill>
              </a:rPr>
              <a:t> </a:t>
            </a:r>
            <a:r>
              <a:rPr lang="en-US" sz="2400" dirty="0" err="1" smtClean="0">
                <a:solidFill>
                  <a:srgbClr val="002060"/>
                </a:solidFill>
              </a:rPr>
              <a:t>pendekatan</a:t>
            </a:r>
            <a:r>
              <a:rPr lang="en-US" sz="2400" dirty="0" smtClean="0">
                <a:solidFill>
                  <a:srgbClr val="002060"/>
                </a:solidFill>
              </a:rPr>
              <a:t> </a:t>
            </a:r>
            <a:r>
              <a:rPr lang="en-US" sz="2400" dirty="0" err="1" smtClean="0">
                <a:solidFill>
                  <a:srgbClr val="002060"/>
                </a:solidFill>
              </a:rPr>
              <a:t>satu</a:t>
            </a:r>
            <a:r>
              <a:rPr lang="en-US" sz="2400" dirty="0" smtClean="0">
                <a:solidFill>
                  <a:srgbClr val="002060"/>
                </a:solidFill>
              </a:rPr>
              <a:t> </a:t>
            </a:r>
            <a:r>
              <a:rPr lang="en-US" sz="2400" dirty="0" err="1" smtClean="0">
                <a:solidFill>
                  <a:srgbClr val="002060"/>
                </a:solidFill>
              </a:rPr>
              <a:t>ukuran</a:t>
            </a:r>
            <a:r>
              <a:rPr lang="en-US" sz="2400" dirty="0" smtClean="0">
                <a:solidFill>
                  <a:srgbClr val="002060"/>
                </a:solidFill>
              </a:rPr>
              <a:t> </a:t>
            </a:r>
            <a:r>
              <a:rPr lang="en-US" sz="2400" dirty="0" err="1" smtClean="0">
                <a:solidFill>
                  <a:srgbClr val="002060"/>
                </a:solidFill>
              </a:rPr>
              <a:t>untuk</a:t>
            </a:r>
            <a:r>
              <a:rPr lang="en-US" sz="2400" dirty="0" smtClean="0">
                <a:solidFill>
                  <a:srgbClr val="002060"/>
                </a:solidFill>
              </a:rPr>
              <a:t> </a:t>
            </a:r>
            <a:r>
              <a:rPr lang="en-US" sz="2400" dirty="0" err="1" smtClean="0">
                <a:solidFill>
                  <a:srgbClr val="002060"/>
                </a:solidFill>
              </a:rPr>
              <a:t>semua</a:t>
            </a:r>
            <a:endParaRPr lang="en-US" sz="2400" dirty="0" smtClean="0">
              <a:solidFill>
                <a:srgbClr val="002060"/>
              </a:solidFill>
            </a:endParaRPr>
          </a:p>
          <a:p>
            <a:pPr>
              <a:buNone/>
            </a:pPr>
            <a:r>
              <a:rPr lang="en-US" sz="2400" dirty="0" smtClean="0">
                <a:solidFill>
                  <a:srgbClr val="002060"/>
                </a:solidFill>
              </a:rPr>
              <a:t>		</a:t>
            </a:r>
            <a:r>
              <a:rPr lang="en-US" sz="2400" dirty="0" err="1" smtClean="0">
                <a:solidFill>
                  <a:srgbClr val="002060"/>
                </a:solidFill>
              </a:rPr>
              <a:t>Tetapi</a:t>
            </a:r>
            <a:r>
              <a:rPr lang="en-US" sz="2400" dirty="0" smtClean="0">
                <a:solidFill>
                  <a:srgbClr val="002060"/>
                </a:solidFill>
              </a:rPr>
              <a:t> </a:t>
            </a:r>
            <a:r>
              <a:rPr lang="en-US" sz="2400" dirty="0" err="1" smtClean="0">
                <a:solidFill>
                  <a:srgbClr val="002060"/>
                </a:solidFill>
              </a:rPr>
              <a:t>mengakomodasi</a:t>
            </a:r>
            <a:r>
              <a:rPr lang="en-US" sz="2400" dirty="0" smtClean="0">
                <a:solidFill>
                  <a:srgbClr val="002060"/>
                </a:solidFill>
              </a:rPr>
              <a:t> </a:t>
            </a:r>
            <a:r>
              <a:rPr lang="en-US" sz="2400" dirty="0" err="1" smtClean="0">
                <a:solidFill>
                  <a:srgbClr val="002060"/>
                </a:solidFill>
              </a:rPr>
              <a:t>beberapa</a:t>
            </a:r>
            <a:r>
              <a:rPr lang="en-US" sz="2400" dirty="0" smtClean="0">
                <a:solidFill>
                  <a:srgbClr val="002060"/>
                </a:solidFill>
              </a:rPr>
              <a:t> </a:t>
            </a:r>
            <a:r>
              <a:rPr lang="en-US" sz="2400" dirty="0" err="1" smtClean="0">
                <a:solidFill>
                  <a:srgbClr val="002060"/>
                </a:solidFill>
              </a:rPr>
              <a:t>perjanjian</a:t>
            </a:r>
            <a:r>
              <a:rPr lang="en-US" sz="2400" dirty="0" smtClean="0">
                <a:solidFill>
                  <a:srgbClr val="002060"/>
                </a:solidFill>
              </a:rPr>
              <a:t> </a:t>
            </a:r>
            <a:r>
              <a:rPr lang="en-US" sz="2400" dirty="0" err="1" smtClean="0">
                <a:solidFill>
                  <a:srgbClr val="002060"/>
                </a:solidFill>
              </a:rPr>
              <a:t>dan</a:t>
            </a:r>
            <a:r>
              <a:rPr lang="en-US" sz="2400" dirty="0" smtClean="0">
                <a:solidFill>
                  <a:srgbClr val="002060"/>
                </a:solidFill>
              </a:rPr>
              <a:t> </a:t>
            </a:r>
            <a:r>
              <a:rPr lang="en-US" sz="2400" dirty="0" err="1" smtClean="0">
                <a:solidFill>
                  <a:srgbClr val="002060"/>
                </a:solidFill>
              </a:rPr>
              <a:t>telah</a:t>
            </a:r>
            <a:r>
              <a:rPr lang="en-US" sz="2400" dirty="0" smtClean="0">
                <a:solidFill>
                  <a:srgbClr val="002060"/>
                </a:solidFill>
              </a:rPr>
              <a:t> </a:t>
            </a:r>
            <a:r>
              <a:rPr lang="en-US" sz="2400" dirty="0" err="1" smtClean="0">
                <a:solidFill>
                  <a:srgbClr val="002060"/>
                </a:solidFill>
              </a:rPr>
              <a:t>mengalami</a:t>
            </a:r>
            <a:r>
              <a:rPr lang="en-US" sz="2400" dirty="0" smtClean="0">
                <a:solidFill>
                  <a:srgbClr val="002060"/>
                </a:solidFill>
              </a:rPr>
              <a:t> 	</a:t>
            </a:r>
            <a:r>
              <a:rPr lang="en-US" sz="2400" dirty="0" err="1" smtClean="0">
                <a:solidFill>
                  <a:srgbClr val="002060"/>
                </a:solidFill>
              </a:rPr>
              <a:t>kemajuan</a:t>
            </a:r>
            <a:r>
              <a:rPr lang="en-US" sz="2400" dirty="0" smtClean="0">
                <a:solidFill>
                  <a:srgbClr val="002060"/>
                </a:solidFill>
              </a:rPr>
              <a:t> yang </a:t>
            </a:r>
            <a:r>
              <a:rPr lang="en-US" sz="2400" dirty="0" err="1" smtClean="0">
                <a:solidFill>
                  <a:srgbClr val="002060"/>
                </a:solidFill>
              </a:rPr>
              <a:t>besar</a:t>
            </a:r>
            <a:r>
              <a:rPr lang="en-US" sz="2400" dirty="0" smtClean="0">
                <a:solidFill>
                  <a:srgbClr val="002060"/>
                </a:solidFill>
              </a:rPr>
              <a:t> </a:t>
            </a:r>
            <a:r>
              <a:rPr lang="en-US" sz="2400" dirty="0" err="1" smtClean="0">
                <a:solidFill>
                  <a:srgbClr val="002060"/>
                </a:solidFill>
              </a:rPr>
              <a:t>secara</a:t>
            </a:r>
            <a:r>
              <a:rPr lang="en-US" sz="2400" dirty="0" smtClean="0">
                <a:solidFill>
                  <a:srgbClr val="002060"/>
                </a:solidFill>
              </a:rPr>
              <a:t> </a:t>
            </a:r>
            <a:r>
              <a:rPr lang="en-US" sz="2400" dirty="0" err="1" smtClean="0">
                <a:solidFill>
                  <a:srgbClr val="002060"/>
                </a:solidFill>
              </a:rPr>
              <a:t>internasional</a:t>
            </a:r>
            <a:r>
              <a:rPr lang="en-US" sz="2400" dirty="0" smtClean="0">
                <a:solidFill>
                  <a:srgbClr val="002060"/>
                </a:solidFill>
              </a:rPr>
              <a:t> </a:t>
            </a:r>
            <a:r>
              <a:rPr lang="en-US" sz="2400" dirty="0" err="1" smtClean="0">
                <a:solidFill>
                  <a:srgbClr val="002060"/>
                </a:solidFill>
              </a:rPr>
              <a:t>dalam</a:t>
            </a:r>
            <a:r>
              <a:rPr lang="en-US" sz="2400" dirty="0" smtClean="0">
                <a:solidFill>
                  <a:srgbClr val="002060"/>
                </a:solidFill>
              </a:rPr>
              <a:t> </a:t>
            </a:r>
            <a:r>
              <a:rPr lang="en-US" sz="2400" dirty="0" err="1" smtClean="0">
                <a:solidFill>
                  <a:srgbClr val="002060"/>
                </a:solidFill>
              </a:rPr>
              <a:t>tahun-tahun</a:t>
            </a:r>
            <a:r>
              <a:rPr lang="en-US" sz="2400" dirty="0" smtClean="0">
                <a:solidFill>
                  <a:srgbClr val="002060"/>
                </a:solidFill>
              </a:rPr>
              <a:t> 	</a:t>
            </a:r>
            <a:r>
              <a:rPr lang="en-US" sz="2400" dirty="0" err="1" smtClean="0">
                <a:solidFill>
                  <a:srgbClr val="002060"/>
                </a:solidFill>
              </a:rPr>
              <a:t>terakhir</a:t>
            </a:r>
            <a:endParaRPr lang="en-US" sz="2400" dirty="0" smtClean="0">
              <a:solidFill>
                <a:srgbClr val="002060"/>
              </a:solidFill>
            </a:endParaRPr>
          </a:p>
          <a:p>
            <a:pPr>
              <a:buNone/>
            </a:pPr>
            <a:r>
              <a:rPr lang="en-US" sz="2400" dirty="0" smtClean="0">
                <a:solidFill>
                  <a:srgbClr val="002060"/>
                </a:solidFill>
              </a:rPr>
              <a:t>	- 	</a:t>
            </a:r>
            <a:r>
              <a:rPr lang="en-US" sz="2400" dirty="0" err="1" smtClean="0">
                <a:solidFill>
                  <a:srgbClr val="002060"/>
                </a:solidFill>
              </a:rPr>
              <a:t>Hamonisasi</a:t>
            </a:r>
            <a:r>
              <a:rPr lang="en-US" sz="2400" dirty="0" smtClean="0">
                <a:solidFill>
                  <a:srgbClr val="002060"/>
                </a:solidFill>
              </a:rPr>
              <a:t> </a:t>
            </a:r>
            <a:r>
              <a:rPr lang="en-US" sz="2400" dirty="0" err="1" smtClean="0">
                <a:solidFill>
                  <a:srgbClr val="002060"/>
                </a:solidFill>
              </a:rPr>
              <a:t>jauh</a:t>
            </a:r>
            <a:r>
              <a:rPr lang="en-US" sz="2400" dirty="0" smtClean="0">
                <a:solidFill>
                  <a:srgbClr val="002060"/>
                </a:solidFill>
              </a:rPr>
              <a:t> </a:t>
            </a:r>
            <a:r>
              <a:rPr lang="en-US" sz="2400" dirty="0" err="1" smtClean="0">
                <a:solidFill>
                  <a:srgbClr val="002060"/>
                </a:solidFill>
              </a:rPr>
              <a:t>lebih</a:t>
            </a:r>
            <a:r>
              <a:rPr lang="en-US" sz="2400" dirty="0" smtClean="0">
                <a:solidFill>
                  <a:srgbClr val="002060"/>
                </a:solidFill>
              </a:rPr>
              <a:t> </a:t>
            </a:r>
            <a:r>
              <a:rPr lang="en-US" sz="2400" dirty="0" err="1" smtClean="0">
                <a:solidFill>
                  <a:srgbClr val="002060"/>
                </a:solidFill>
              </a:rPr>
              <a:t>fleksibel</a:t>
            </a:r>
            <a:r>
              <a:rPr lang="en-US" sz="2400" dirty="0" smtClean="0">
                <a:solidFill>
                  <a:srgbClr val="002060"/>
                </a:solidFill>
              </a:rPr>
              <a:t> </a:t>
            </a:r>
            <a:r>
              <a:rPr lang="en-US" sz="2400" dirty="0" err="1" smtClean="0">
                <a:solidFill>
                  <a:srgbClr val="002060"/>
                </a:solidFill>
              </a:rPr>
              <a:t>dan</a:t>
            </a:r>
            <a:r>
              <a:rPr lang="en-US" sz="2400" dirty="0" smtClean="0">
                <a:solidFill>
                  <a:srgbClr val="002060"/>
                </a:solidFill>
              </a:rPr>
              <a:t> </a:t>
            </a:r>
            <a:r>
              <a:rPr lang="en-US" sz="2400" dirty="0" err="1" smtClean="0">
                <a:solidFill>
                  <a:srgbClr val="002060"/>
                </a:solidFill>
              </a:rPr>
              <a:t>terbuka</a:t>
            </a:r>
            <a:endParaRPr lang="en-US" sz="2400" dirty="0" smtClean="0">
              <a:solidFill>
                <a:srgbClr val="002060"/>
              </a:solidFill>
            </a:endParaRPr>
          </a:p>
          <a:p>
            <a:pPr>
              <a:buNone/>
            </a:pPr>
            <a:endParaRPr lang="en-US" sz="2400" dirty="0" smtClean="0">
              <a:solidFill>
                <a:srgbClr val="002060"/>
              </a:solidFill>
            </a:endParaRPr>
          </a:p>
          <a:p>
            <a:r>
              <a:rPr lang="en-US" sz="2400" dirty="0" err="1" smtClean="0">
                <a:solidFill>
                  <a:srgbClr val="002060"/>
                </a:solidFill>
              </a:rPr>
              <a:t>Standarisasi</a:t>
            </a:r>
            <a:endParaRPr lang="en-US" sz="2400" dirty="0" smtClean="0">
              <a:solidFill>
                <a:srgbClr val="002060"/>
              </a:solidFill>
            </a:endParaRPr>
          </a:p>
          <a:p>
            <a:pPr>
              <a:buNone/>
            </a:pPr>
            <a:r>
              <a:rPr lang="en-US" sz="2400" dirty="0" smtClean="0">
                <a:solidFill>
                  <a:srgbClr val="002060"/>
                </a:solidFill>
              </a:rPr>
              <a:t>	- 	</a:t>
            </a:r>
            <a:r>
              <a:rPr lang="en-US" sz="2400" dirty="0" err="1" smtClean="0">
                <a:solidFill>
                  <a:srgbClr val="002060"/>
                </a:solidFill>
              </a:rPr>
              <a:t>Penetapan</a:t>
            </a:r>
            <a:r>
              <a:rPr lang="en-US" sz="2400" dirty="0" smtClean="0">
                <a:solidFill>
                  <a:srgbClr val="002060"/>
                </a:solidFill>
              </a:rPr>
              <a:t> </a:t>
            </a:r>
            <a:r>
              <a:rPr lang="en-US" sz="2400" dirty="0" err="1" smtClean="0">
                <a:solidFill>
                  <a:srgbClr val="002060"/>
                </a:solidFill>
              </a:rPr>
              <a:t>sekelompok</a:t>
            </a:r>
            <a:r>
              <a:rPr lang="en-US" sz="2400" dirty="0" smtClean="0">
                <a:solidFill>
                  <a:srgbClr val="002060"/>
                </a:solidFill>
              </a:rPr>
              <a:t> </a:t>
            </a:r>
            <a:r>
              <a:rPr lang="en-US" sz="2400" dirty="0" err="1" smtClean="0">
                <a:solidFill>
                  <a:srgbClr val="002060"/>
                </a:solidFill>
              </a:rPr>
              <a:t>aturan</a:t>
            </a:r>
            <a:r>
              <a:rPr lang="en-US" sz="2400" dirty="0" smtClean="0">
                <a:solidFill>
                  <a:srgbClr val="002060"/>
                </a:solidFill>
              </a:rPr>
              <a:t> yang </a:t>
            </a:r>
            <a:r>
              <a:rPr lang="en-US" sz="2400" dirty="0" err="1" smtClean="0">
                <a:solidFill>
                  <a:srgbClr val="002060"/>
                </a:solidFill>
              </a:rPr>
              <a:t>kaku</a:t>
            </a:r>
            <a:r>
              <a:rPr lang="en-US" sz="2400" dirty="0" smtClean="0">
                <a:solidFill>
                  <a:srgbClr val="002060"/>
                </a:solidFill>
              </a:rPr>
              <a:t> </a:t>
            </a:r>
            <a:r>
              <a:rPr lang="en-US" sz="2400" dirty="0" err="1" smtClean="0">
                <a:solidFill>
                  <a:srgbClr val="002060"/>
                </a:solidFill>
              </a:rPr>
              <a:t>dan</a:t>
            </a:r>
            <a:r>
              <a:rPr lang="en-US" sz="2400" dirty="0" smtClean="0">
                <a:solidFill>
                  <a:srgbClr val="002060"/>
                </a:solidFill>
              </a:rPr>
              <a:t> </a:t>
            </a:r>
            <a:r>
              <a:rPr lang="en-US" sz="2400" dirty="0" err="1" smtClean="0">
                <a:solidFill>
                  <a:srgbClr val="002060"/>
                </a:solidFill>
              </a:rPr>
              <a:t>sempit</a:t>
            </a:r>
            <a:endParaRPr lang="en-US" sz="2400" dirty="0" smtClean="0">
              <a:solidFill>
                <a:srgbClr val="002060"/>
              </a:solidFill>
            </a:endParaRPr>
          </a:p>
          <a:p>
            <a:pPr>
              <a:buNone/>
            </a:pPr>
            <a:r>
              <a:rPr lang="en-US" sz="2400" dirty="0" smtClean="0">
                <a:solidFill>
                  <a:srgbClr val="002060"/>
                </a:solidFill>
              </a:rPr>
              <a:t>	- 	</a:t>
            </a:r>
            <a:r>
              <a:rPr lang="en-US" sz="2400" dirty="0" err="1" smtClean="0">
                <a:solidFill>
                  <a:srgbClr val="002060"/>
                </a:solidFill>
              </a:rPr>
              <a:t>Penerapan</a:t>
            </a:r>
            <a:r>
              <a:rPr lang="en-US" sz="2400" dirty="0" smtClean="0">
                <a:solidFill>
                  <a:srgbClr val="002060"/>
                </a:solidFill>
              </a:rPr>
              <a:t> </a:t>
            </a:r>
            <a:r>
              <a:rPr lang="en-US" sz="2400" dirty="0" err="1" smtClean="0">
                <a:solidFill>
                  <a:srgbClr val="002060"/>
                </a:solidFill>
              </a:rPr>
              <a:t>satu</a:t>
            </a:r>
            <a:r>
              <a:rPr lang="en-US" sz="2400" dirty="0" smtClean="0">
                <a:solidFill>
                  <a:srgbClr val="002060"/>
                </a:solidFill>
              </a:rPr>
              <a:t> </a:t>
            </a:r>
            <a:r>
              <a:rPr lang="en-US" sz="2400" dirty="0" err="1" smtClean="0">
                <a:solidFill>
                  <a:srgbClr val="002060"/>
                </a:solidFill>
              </a:rPr>
              <a:t>standar</a:t>
            </a:r>
            <a:r>
              <a:rPr lang="en-US" sz="2400" dirty="0" smtClean="0">
                <a:solidFill>
                  <a:srgbClr val="002060"/>
                </a:solidFill>
              </a:rPr>
              <a:t> </a:t>
            </a:r>
            <a:r>
              <a:rPr lang="en-US" sz="2400" dirty="0" err="1" smtClean="0">
                <a:solidFill>
                  <a:srgbClr val="002060"/>
                </a:solidFill>
              </a:rPr>
              <a:t>atau</a:t>
            </a:r>
            <a:r>
              <a:rPr lang="en-US" sz="2400" dirty="0" smtClean="0">
                <a:solidFill>
                  <a:srgbClr val="002060"/>
                </a:solidFill>
              </a:rPr>
              <a:t> </a:t>
            </a:r>
            <a:r>
              <a:rPr lang="en-US" sz="2400" dirty="0" err="1" smtClean="0">
                <a:solidFill>
                  <a:srgbClr val="002060"/>
                </a:solidFill>
              </a:rPr>
              <a:t>aturan</a:t>
            </a:r>
            <a:r>
              <a:rPr lang="en-US" sz="2400" dirty="0" smtClean="0">
                <a:solidFill>
                  <a:srgbClr val="002060"/>
                </a:solidFill>
              </a:rPr>
              <a:t> </a:t>
            </a:r>
            <a:r>
              <a:rPr lang="en-US" sz="2400" dirty="0" err="1" smtClean="0">
                <a:solidFill>
                  <a:srgbClr val="002060"/>
                </a:solidFill>
              </a:rPr>
              <a:t>tunggal</a:t>
            </a:r>
            <a:r>
              <a:rPr lang="en-US" sz="2400" dirty="0" smtClean="0">
                <a:solidFill>
                  <a:srgbClr val="002060"/>
                </a:solidFill>
              </a:rPr>
              <a:t> </a:t>
            </a:r>
            <a:r>
              <a:rPr lang="en-US" sz="2400" dirty="0" err="1" smtClean="0">
                <a:solidFill>
                  <a:srgbClr val="002060"/>
                </a:solidFill>
              </a:rPr>
              <a:t>dalam</a:t>
            </a:r>
            <a:r>
              <a:rPr lang="en-US" sz="2400" dirty="0" smtClean="0">
                <a:solidFill>
                  <a:srgbClr val="002060"/>
                </a:solidFill>
              </a:rPr>
              <a:t> </a:t>
            </a:r>
            <a:r>
              <a:rPr lang="en-US" sz="2400" dirty="0" err="1" smtClean="0">
                <a:solidFill>
                  <a:srgbClr val="002060"/>
                </a:solidFill>
              </a:rPr>
              <a:t>segala</a:t>
            </a:r>
            <a:r>
              <a:rPr lang="en-US" sz="2400" dirty="0" smtClean="0">
                <a:solidFill>
                  <a:srgbClr val="002060"/>
                </a:solidFill>
              </a:rPr>
              <a:t> </a:t>
            </a:r>
            <a:r>
              <a:rPr lang="en-US" sz="2400" dirty="0" err="1" smtClean="0">
                <a:solidFill>
                  <a:srgbClr val="002060"/>
                </a:solidFill>
              </a:rPr>
              <a:t>situasi</a:t>
            </a:r>
            <a:endParaRPr lang="en-US" sz="2400" dirty="0" smtClean="0">
              <a:solidFill>
                <a:srgbClr val="002060"/>
              </a:solidFill>
            </a:endParaRPr>
          </a:p>
          <a:p>
            <a:pPr>
              <a:buNone/>
            </a:pPr>
            <a:r>
              <a:rPr lang="en-US" sz="2400" dirty="0" smtClean="0">
                <a:solidFill>
                  <a:srgbClr val="002060"/>
                </a:solidFill>
              </a:rPr>
              <a:t>	- 	</a:t>
            </a:r>
            <a:r>
              <a:rPr lang="en-US" sz="2400" dirty="0" err="1" smtClean="0">
                <a:solidFill>
                  <a:srgbClr val="002060"/>
                </a:solidFill>
              </a:rPr>
              <a:t>Standarisasi</a:t>
            </a:r>
            <a:r>
              <a:rPr lang="en-US" sz="2400" dirty="0" smtClean="0">
                <a:solidFill>
                  <a:srgbClr val="002060"/>
                </a:solidFill>
              </a:rPr>
              <a:t> </a:t>
            </a:r>
            <a:r>
              <a:rPr lang="en-US" sz="2400" dirty="0" err="1" smtClean="0">
                <a:solidFill>
                  <a:srgbClr val="002060"/>
                </a:solidFill>
              </a:rPr>
              <a:t>tidak</a:t>
            </a:r>
            <a:r>
              <a:rPr lang="en-US" sz="2400" dirty="0" smtClean="0">
                <a:solidFill>
                  <a:srgbClr val="002060"/>
                </a:solidFill>
              </a:rPr>
              <a:t> </a:t>
            </a:r>
            <a:r>
              <a:rPr lang="en-US" sz="2400" dirty="0" err="1" smtClean="0">
                <a:solidFill>
                  <a:srgbClr val="002060"/>
                </a:solidFill>
              </a:rPr>
              <a:t>mengakomodasi</a:t>
            </a:r>
            <a:r>
              <a:rPr lang="en-US" sz="2400" dirty="0" smtClean="0">
                <a:solidFill>
                  <a:srgbClr val="002060"/>
                </a:solidFill>
              </a:rPr>
              <a:t> </a:t>
            </a:r>
            <a:r>
              <a:rPr lang="en-US" sz="2400" dirty="0" err="1" smtClean="0">
                <a:solidFill>
                  <a:srgbClr val="002060"/>
                </a:solidFill>
              </a:rPr>
              <a:t>perbedaan-perbedaan</a:t>
            </a:r>
            <a:r>
              <a:rPr lang="en-US" sz="2400" dirty="0" smtClean="0">
                <a:solidFill>
                  <a:srgbClr val="002060"/>
                </a:solidFill>
              </a:rPr>
              <a:t> 	</a:t>
            </a:r>
            <a:r>
              <a:rPr lang="en-US" sz="2400" dirty="0" err="1" smtClean="0">
                <a:solidFill>
                  <a:srgbClr val="002060"/>
                </a:solidFill>
              </a:rPr>
              <a:t>antarnegara</a:t>
            </a:r>
            <a:endParaRPr lang="en-US" sz="2400" dirty="0" smtClean="0">
              <a:solidFill>
                <a:srgbClr val="002060"/>
              </a:solidFill>
            </a:endParaRPr>
          </a:p>
          <a:p>
            <a:pPr>
              <a:buNone/>
            </a:pPr>
            <a:r>
              <a:rPr lang="en-US" sz="2400" dirty="0" smtClean="0">
                <a:solidFill>
                  <a:srgbClr val="002060"/>
                </a:solidFill>
              </a:rPr>
              <a:t>	- 	</a:t>
            </a:r>
            <a:r>
              <a:rPr lang="en-US" sz="2400" dirty="0" err="1" smtClean="0">
                <a:solidFill>
                  <a:srgbClr val="002060"/>
                </a:solidFill>
              </a:rPr>
              <a:t>Lebih</a:t>
            </a:r>
            <a:r>
              <a:rPr lang="en-US" sz="2400" dirty="0" smtClean="0">
                <a:solidFill>
                  <a:srgbClr val="002060"/>
                </a:solidFill>
              </a:rPr>
              <a:t> </a:t>
            </a:r>
            <a:r>
              <a:rPr lang="en-US" sz="2400" dirty="0" err="1" smtClean="0">
                <a:solidFill>
                  <a:srgbClr val="002060"/>
                </a:solidFill>
              </a:rPr>
              <a:t>sukar</a:t>
            </a:r>
            <a:r>
              <a:rPr lang="en-US" sz="2400" dirty="0" smtClean="0">
                <a:solidFill>
                  <a:srgbClr val="002060"/>
                </a:solidFill>
              </a:rPr>
              <a:t> </a:t>
            </a:r>
            <a:r>
              <a:rPr lang="en-US" sz="2400" dirty="0" err="1" smtClean="0">
                <a:solidFill>
                  <a:srgbClr val="002060"/>
                </a:solidFill>
              </a:rPr>
              <a:t>untuk</a:t>
            </a:r>
            <a:r>
              <a:rPr lang="en-US" sz="2400" dirty="0" smtClean="0">
                <a:solidFill>
                  <a:srgbClr val="002060"/>
                </a:solidFill>
              </a:rPr>
              <a:t> </a:t>
            </a:r>
            <a:r>
              <a:rPr lang="en-US" sz="2400" dirty="0" err="1" smtClean="0">
                <a:solidFill>
                  <a:srgbClr val="002060"/>
                </a:solidFill>
              </a:rPr>
              <a:t>diimplemntasikan</a:t>
            </a:r>
            <a:r>
              <a:rPr lang="en-US" sz="2400" dirty="0" smtClean="0">
                <a:solidFill>
                  <a:srgbClr val="002060"/>
                </a:solidFill>
              </a:rPr>
              <a:t> </a:t>
            </a:r>
            <a:r>
              <a:rPr lang="en-US" sz="2400" dirty="0" err="1" smtClean="0">
                <a:solidFill>
                  <a:srgbClr val="002060"/>
                </a:solidFill>
              </a:rPr>
              <a:t>secara</a:t>
            </a:r>
            <a:r>
              <a:rPr lang="en-US" sz="2400" dirty="0" smtClean="0">
                <a:solidFill>
                  <a:srgbClr val="002060"/>
                </a:solidFill>
              </a:rPr>
              <a:t> </a:t>
            </a:r>
            <a:r>
              <a:rPr lang="en-US" sz="2400" dirty="0" err="1" smtClean="0">
                <a:solidFill>
                  <a:srgbClr val="002060"/>
                </a:solidFill>
              </a:rPr>
              <a:t>internasional</a:t>
            </a:r>
            <a:endParaRPr lang="en-US" sz="2400" dirty="0" smtClean="0">
              <a:solidFill>
                <a:srgbClr val="002060"/>
              </a:solidFill>
            </a:endParaRPr>
          </a:p>
          <a:p>
            <a:pPr marL="514350" indent="-514350" algn="just">
              <a:buNone/>
            </a:pPr>
            <a:endParaRPr lang="en-US" dirty="0">
              <a:solidFill>
                <a:srgbClr val="00206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762000"/>
          </a:xfrm>
        </p:spPr>
        <p:txBody>
          <a:bodyPr>
            <a:normAutofit/>
          </a:bodyPr>
          <a:lstStyle/>
          <a:p>
            <a:r>
              <a:rPr lang="en-US" sz="3200" dirty="0" err="1" smtClean="0"/>
              <a:t>Cakupan</a:t>
            </a:r>
            <a:r>
              <a:rPr lang="en-US" sz="3200" dirty="0" smtClean="0"/>
              <a:t> </a:t>
            </a:r>
            <a:r>
              <a:rPr lang="en-US" sz="3200" dirty="0" err="1" smtClean="0"/>
              <a:t>harmonisasi</a:t>
            </a:r>
            <a:endParaRPr lang="en-US" sz="3200" dirty="0"/>
          </a:p>
        </p:txBody>
      </p:sp>
      <p:sp>
        <p:nvSpPr>
          <p:cNvPr id="3" name="Content Placeholder 2"/>
          <p:cNvSpPr>
            <a:spLocks noGrp="1"/>
          </p:cNvSpPr>
          <p:nvPr>
            <p:ph idx="1"/>
          </p:nvPr>
        </p:nvSpPr>
        <p:spPr>
          <a:xfrm>
            <a:off x="457200" y="1295400"/>
            <a:ext cx="8001000" cy="3276600"/>
          </a:xfrm>
        </p:spPr>
        <p:txBody>
          <a:bodyPr>
            <a:normAutofit/>
          </a:bodyPr>
          <a:lstStyle/>
          <a:p>
            <a:r>
              <a:rPr lang="en-US" sz="2000" dirty="0" err="1" smtClean="0">
                <a:solidFill>
                  <a:srgbClr val="002060"/>
                </a:solidFill>
              </a:rPr>
              <a:t>Harmonisasi</a:t>
            </a:r>
            <a:r>
              <a:rPr lang="en-US" sz="2000" dirty="0" smtClean="0">
                <a:solidFill>
                  <a:srgbClr val="002060"/>
                </a:solidFill>
              </a:rPr>
              <a:t> </a:t>
            </a:r>
            <a:r>
              <a:rPr lang="en-US" sz="2000" dirty="0" err="1" smtClean="0">
                <a:solidFill>
                  <a:srgbClr val="002060"/>
                </a:solidFill>
              </a:rPr>
              <a:t>akuntansi</a:t>
            </a:r>
            <a:r>
              <a:rPr lang="en-US" sz="2000" dirty="0" smtClean="0">
                <a:solidFill>
                  <a:srgbClr val="002060"/>
                </a:solidFill>
              </a:rPr>
              <a:t> </a:t>
            </a:r>
            <a:r>
              <a:rPr lang="en-US" sz="2000" dirty="0" err="1" smtClean="0">
                <a:solidFill>
                  <a:srgbClr val="002060"/>
                </a:solidFill>
              </a:rPr>
              <a:t>mencakup</a:t>
            </a:r>
            <a:r>
              <a:rPr lang="en-US" sz="2000" dirty="0" smtClean="0">
                <a:solidFill>
                  <a:srgbClr val="002060"/>
                </a:solidFill>
              </a:rPr>
              <a:t> </a:t>
            </a:r>
            <a:r>
              <a:rPr lang="en-US" sz="2000" dirty="0" err="1" smtClean="0">
                <a:solidFill>
                  <a:srgbClr val="002060"/>
                </a:solidFill>
              </a:rPr>
              <a:t>harmonisasi</a:t>
            </a:r>
            <a:endParaRPr lang="en-US" sz="2000" dirty="0" smtClean="0">
              <a:solidFill>
                <a:srgbClr val="002060"/>
              </a:solidFill>
            </a:endParaRPr>
          </a:p>
          <a:p>
            <a:pPr lvl="1">
              <a:buNone/>
            </a:pPr>
            <a:r>
              <a:rPr lang="en-US" sz="2000" dirty="0" smtClean="0">
                <a:solidFill>
                  <a:srgbClr val="002060"/>
                </a:solidFill>
              </a:rPr>
              <a:t>1. 		</a:t>
            </a:r>
            <a:r>
              <a:rPr lang="en-US" sz="2000" dirty="0" err="1" smtClean="0">
                <a:solidFill>
                  <a:srgbClr val="002060"/>
                </a:solidFill>
              </a:rPr>
              <a:t>Standar</a:t>
            </a:r>
            <a:r>
              <a:rPr lang="en-US" sz="2000" dirty="0" smtClean="0">
                <a:solidFill>
                  <a:srgbClr val="002060"/>
                </a:solidFill>
              </a:rPr>
              <a:t> </a:t>
            </a:r>
            <a:r>
              <a:rPr lang="en-US" sz="2000" dirty="0" err="1" smtClean="0">
                <a:solidFill>
                  <a:srgbClr val="002060"/>
                </a:solidFill>
              </a:rPr>
              <a:t>akuntansi</a:t>
            </a:r>
            <a:r>
              <a:rPr lang="en-US" sz="2000" dirty="0" smtClean="0">
                <a:solidFill>
                  <a:srgbClr val="002060"/>
                </a:solidFill>
              </a:rPr>
              <a:t> (yang </a:t>
            </a:r>
            <a:r>
              <a:rPr lang="en-US" sz="2000" dirty="0" err="1" smtClean="0">
                <a:solidFill>
                  <a:srgbClr val="002060"/>
                </a:solidFill>
              </a:rPr>
              <a:t>berkaitan</a:t>
            </a:r>
            <a:r>
              <a:rPr lang="en-US" sz="2000" dirty="0" smtClean="0">
                <a:solidFill>
                  <a:srgbClr val="002060"/>
                </a:solidFill>
              </a:rPr>
              <a:t> </a:t>
            </a:r>
            <a:r>
              <a:rPr lang="en-US" sz="2000" dirty="0" err="1" smtClean="0">
                <a:solidFill>
                  <a:srgbClr val="002060"/>
                </a:solidFill>
              </a:rPr>
              <a:t>dengan</a:t>
            </a:r>
            <a:r>
              <a:rPr lang="en-US" sz="2000" dirty="0" smtClean="0">
                <a:solidFill>
                  <a:srgbClr val="002060"/>
                </a:solidFill>
              </a:rPr>
              <a:t> </a:t>
            </a:r>
            <a:r>
              <a:rPr lang="en-US" sz="2000" dirty="0" err="1" smtClean="0">
                <a:solidFill>
                  <a:srgbClr val="002060"/>
                </a:solidFill>
              </a:rPr>
              <a:t>pengukuran</a:t>
            </a:r>
            <a:r>
              <a:rPr lang="en-US" sz="2000" dirty="0" smtClean="0">
                <a:solidFill>
                  <a:srgbClr val="002060"/>
                </a:solidFill>
              </a:rPr>
              <a:t> </a:t>
            </a:r>
            <a:r>
              <a:rPr lang="en-US" sz="2000" dirty="0" err="1" smtClean="0">
                <a:solidFill>
                  <a:srgbClr val="002060"/>
                </a:solidFill>
              </a:rPr>
              <a:t>dan</a:t>
            </a:r>
            <a:r>
              <a:rPr lang="en-US" sz="2000" dirty="0" smtClean="0">
                <a:solidFill>
                  <a:srgbClr val="002060"/>
                </a:solidFill>
              </a:rPr>
              <a:t> 	</a:t>
            </a:r>
            <a:r>
              <a:rPr lang="en-US" sz="2000" dirty="0" err="1" smtClean="0">
                <a:solidFill>
                  <a:srgbClr val="002060"/>
                </a:solidFill>
              </a:rPr>
              <a:t>pengungkapannya</a:t>
            </a:r>
            <a:endParaRPr lang="en-US" sz="2000" dirty="0" smtClean="0">
              <a:solidFill>
                <a:srgbClr val="002060"/>
              </a:solidFill>
            </a:endParaRPr>
          </a:p>
          <a:p>
            <a:pPr>
              <a:buNone/>
            </a:pPr>
            <a:r>
              <a:rPr lang="en-US" sz="2000" dirty="0" smtClean="0">
                <a:solidFill>
                  <a:srgbClr val="002060"/>
                </a:solidFill>
              </a:rPr>
              <a:t>	  2. 	</a:t>
            </a:r>
            <a:r>
              <a:rPr lang="en-US" sz="2000" dirty="0" err="1" smtClean="0">
                <a:solidFill>
                  <a:srgbClr val="002060"/>
                </a:solidFill>
              </a:rPr>
              <a:t>Pengungkapan</a:t>
            </a:r>
            <a:r>
              <a:rPr lang="en-US" sz="2000" dirty="0" smtClean="0">
                <a:solidFill>
                  <a:srgbClr val="002060"/>
                </a:solidFill>
              </a:rPr>
              <a:t> yang </a:t>
            </a:r>
            <a:r>
              <a:rPr lang="en-US" sz="2000" dirty="0" err="1" smtClean="0">
                <a:solidFill>
                  <a:srgbClr val="002060"/>
                </a:solidFill>
              </a:rPr>
              <a:t>dibuat</a:t>
            </a:r>
            <a:r>
              <a:rPr lang="en-US" sz="2000" dirty="0" smtClean="0">
                <a:solidFill>
                  <a:srgbClr val="002060"/>
                </a:solidFill>
              </a:rPr>
              <a:t> </a:t>
            </a:r>
            <a:r>
              <a:rPr lang="en-US" sz="2000" dirty="0" err="1" smtClean="0">
                <a:solidFill>
                  <a:srgbClr val="002060"/>
                </a:solidFill>
              </a:rPr>
              <a:t>oleh</a:t>
            </a:r>
            <a:r>
              <a:rPr lang="en-US" sz="2000" dirty="0" smtClean="0">
                <a:solidFill>
                  <a:srgbClr val="002060"/>
                </a:solidFill>
              </a:rPr>
              <a:t> </a:t>
            </a:r>
            <a:r>
              <a:rPr lang="en-US" sz="2000" dirty="0" err="1" smtClean="0">
                <a:solidFill>
                  <a:srgbClr val="002060"/>
                </a:solidFill>
              </a:rPr>
              <a:t>perusahaan-perusahaan</a:t>
            </a:r>
            <a:r>
              <a:rPr lang="en-US" sz="2000" dirty="0" smtClean="0">
                <a:solidFill>
                  <a:srgbClr val="002060"/>
                </a:solidFill>
              </a:rPr>
              <a:t> 	</a:t>
            </a:r>
            <a:r>
              <a:rPr lang="en-US" sz="2000" dirty="0" err="1" smtClean="0">
                <a:solidFill>
                  <a:srgbClr val="002060"/>
                </a:solidFill>
              </a:rPr>
              <a:t>publik</a:t>
            </a:r>
            <a:r>
              <a:rPr lang="en-US" sz="2000" dirty="0" smtClean="0">
                <a:solidFill>
                  <a:srgbClr val="002060"/>
                </a:solidFill>
              </a:rPr>
              <a:t> 	</a:t>
            </a:r>
            <a:r>
              <a:rPr lang="en-US" sz="2000" dirty="0" err="1" smtClean="0">
                <a:solidFill>
                  <a:srgbClr val="002060"/>
                </a:solidFill>
              </a:rPr>
              <a:t>terkait</a:t>
            </a:r>
            <a:r>
              <a:rPr lang="en-US" sz="2000" dirty="0" smtClean="0">
                <a:solidFill>
                  <a:srgbClr val="002060"/>
                </a:solidFill>
              </a:rPr>
              <a:t> </a:t>
            </a:r>
            <a:r>
              <a:rPr lang="en-US" sz="2000" dirty="0" err="1" smtClean="0">
                <a:solidFill>
                  <a:srgbClr val="002060"/>
                </a:solidFill>
              </a:rPr>
              <a:t>dengan</a:t>
            </a:r>
            <a:r>
              <a:rPr lang="en-US" sz="2000" dirty="0" smtClean="0">
                <a:solidFill>
                  <a:srgbClr val="002060"/>
                </a:solidFill>
              </a:rPr>
              <a:t> </a:t>
            </a:r>
            <a:r>
              <a:rPr lang="en-US" sz="2000" dirty="0" err="1" smtClean="0">
                <a:solidFill>
                  <a:srgbClr val="002060"/>
                </a:solidFill>
              </a:rPr>
              <a:t>penawaran</a:t>
            </a:r>
            <a:r>
              <a:rPr lang="en-US" sz="2000" dirty="0" smtClean="0">
                <a:solidFill>
                  <a:srgbClr val="002060"/>
                </a:solidFill>
              </a:rPr>
              <a:t> </a:t>
            </a:r>
            <a:r>
              <a:rPr lang="en-US" sz="2000" dirty="0" err="1" smtClean="0">
                <a:solidFill>
                  <a:srgbClr val="002060"/>
                </a:solidFill>
              </a:rPr>
              <a:t>surat</a:t>
            </a:r>
            <a:r>
              <a:rPr lang="en-US" sz="2000" dirty="0" smtClean="0">
                <a:solidFill>
                  <a:srgbClr val="002060"/>
                </a:solidFill>
              </a:rPr>
              <a:t> </a:t>
            </a:r>
            <a:r>
              <a:rPr lang="en-US" sz="2000" dirty="0" err="1" smtClean="0">
                <a:solidFill>
                  <a:srgbClr val="002060"/>
                </a:solidFill>
              </a:rPr>
              <a:t>berharga</a:t>
            </a:r>
            <a:r>
              <a:rPr lang="en-US" sz="2000" dirty="0" smtClean="0">
                <a:solidFill>
                  <a:srgbClr val="002060"/>
                </a:solidFill>
              </a:rPr>
              <a:t> </a:t>
            </a:r>
            <a:r>
              <a:rPr lang="en-US" sz="2000" dirty="0" err="1" smtClean="0">
                <a:solidFill>
                  <a:srgbClr val="002060"/>
                </a:solidFill>
              </a:rPr>
              <a:t>dan</a:t>
            </a:r>
            <a:r>
              <a:rPr lang="en-US" sz="2000" dirty="0" smtClean="0">
                <a:solidFill>
                  <a:srgbClr val="002060"/>
                </a:solidFill>
              </a:rPr>
              <a:t> 	</a:t>
            </a:r>
            <a:r>
              <a:rPr lang="en-US" sz="2000" dirty="0" err="1" smtClean="0">
                <a:solidFill>
                  <a:srgbClr val="002060"/>
                </a:solidFill>
              </a:rPr>
              <a:t>pencatatan</a:t>
            </a:r>
            <a:r>
              <a:rPr lang="en-US" sz="2000" dirty="0" smtClean="0">
                <a:solidFill>
                  <a:srgbClr val="002060"/>
                </a:solidFill>
              </a:rPr>
              <a:t> </a:t>
            </a:r>
            <a:r>
              <a:rPr lang="en-US" sz="2000" dirty="0" err="1" smtClean="0">
                <a:solidFill>
                  <a:srgbClr val="002060"/>
                </a:solidFill>
              </a:rPr>
              <a:t>pada</a:t>
            </a:r>
            <a:r>
              <a:rPr lang="en-US" sz="2000" dirty="0" smtClean="0">
                <a:solidFill>
                  <a:srgbClr val="002060"/>
                </a:solidFill>
              </a:rPr>
              <a:t> bursa </a:t>
            </a:r>
            <a:r>
              <a:rPr lang="en-US" sz="2000" dirty="0" err="1" smtClean="0">
                <a:solidFill>
                  <a:srgbClr val="002060"/>
                </a:solidFill>
              </a:rPr>
              <a:t>efek</a:t>
            </a:r>
            <a:r>
              <a:rPr lang="en-US" sz="2000" dirty="0" smtClean="0">
                <a:solidFill>
                  <a:srgbClr val="002060"/>
                </a:solidFill>
              </a:rPr>
              <a:t>, </a:t>
            </a:r>
            <a:r>
              <a:rPr lang="en-US" sz="2000" dirty="0" err="1" smtClean="0">
                <a:solidFill>
                  <a:srgbClr val="002060"/>
                </a:solidFill>
              </a:rPr>
              <a:t>dan</a:t>
            </a:r>
            <a:endParaRPr lang="en-US" sz="2000" dirty="0" smtClean="0">
              <a:solidFill>
                <a:srgbClr val="002060"/>
              </a:solidFill>
            </a:endParaRPr>
          </a:p>
          <a:p>
            <a:pPr>
              <a:buNone/>
            </a:pPr>
            <a:r>
              <a:rPr lang="en-US" sz="2000" dirty="0" smtClean="0">
                <a:solidFill>
                  <a:srgbClr val="002060"/>
                </a:solidFill>
              </a:rPr>
              <a:t>	  3. 	</a:t>
            </a:r>
            <a:r>
              <a:rPr lang="en-US" sz="2000" dirty="0" err="1" smtClean="0">
                <a:solidFill>
                  <a:srgbClr val="002060"/>
                </a:solidFill>
              </a:rPr>
              <a:t>Standar</a:t>
            </a:r>
            <a:r>
              <a:rPr lang="en-US" sz="2000" dirty="0" smtClean="0">
                <a:solidFill>
                  <a:srgbClr val="002060"/>
                </a:solidFill>
              </a:rPr>
              <a:t> audit</a:t>
            </a:r>
            <a:endParaRPr lang="en-US" sz="2000" dirty="0">
              <a:solidFill>
                <a:srgbClr val="00206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85800"/>
          </a:xfrm>
        </p:spPr>
        <p:txBody>
          <a:bodyPr>
            <a:normAutofit/>
          </a:bodyPr>
          <a:lstStyle/>
          <a:p>
            <a:r>
              <a:rPr lang="en-US" sz="3200" dirty="0" err="1" smtClean="0"/>
              <a:t>Keuntungan</a:t>
            </a:r>
            <a:r>
              <a:rPr lang="en-US" sz="3200" dirty="0" smtClean="0"/>
              <a:t> </a:t>
            </a:r>
            <a:r>
              <a:rPr lang="en-US" sz="3200" dirty="0" err="1" smtClean="0"/>
              <a:t>harmonisasi</a:t>
            </a:r>
            <a:r>
              <a:rPr lang="en-US" sz="3200" dirty="0" smtClean="0"/>
              <a:t> </a:t>
            </a:r>
            <a:r>
              <a:rPr lang="en-US" sz="3200" dirty="0" err="1" smtClean="0"/>
              <a:t>internasional</a:t>
            </a:r>
            <a:endParaRPr lang="en-US" sz="3200" dirty="0"/>
          </a:p>
        </p:txBody>
      </p:sp>
      <p:sp>
        <p:nvSpPr>
          <p:cNvPr id="3" name="Content Placeholder 2"/>
          <p:cNvSpPr>
            <a:spLocks noGrp="1"/>
          </p:cNvSpPr>
          <p:nvPr>
            <p:ph idx="1"/>
          </p:nvPr>
        </p:nvSpPr>
        <p:spPr>
          <a:xfrm>
            <a:off x="381000" y="1143000"/>
            <a:ext cx="8229600" cy="5486400"/>
          </a:xfrm>
        </p:spPr>
        <p:txBody>
          <a:bodyPr>
            <a:noAutofit/>
          </a:bodyPr>
          <a:lstStyle/>
          <a:p>
            <a:r>
              <a:rPr lang="en-US" sz="1800" dirty="0" err="1" smtClean="0">
                <a:solidFill>
                  <a:srgbClr val="002060"/>
                </a:solidFill>
              </a:rPr>
              <a:t>Bahasa</a:t>
            </a:r>
            <a:endParaRPr lang="en-US" sz="1800" dirty="0" smtClean="0">
              <a:solidFill>
                <a:srgbClr val="002060"/>
              </a:solidFill>
            </a:endParaRPr>
          </a:p>
          <a:p>
            <a:pPr>
              <a:buNone/>
            </a:pPr>
            <a:r>
              <a:rPr lang="en-US" sz="1800" dirty="0" smtClean="0">
                <a:solidFill>
                  <a:srgbClr val="002060"/>
                </a:solidFill>
              </a:rPr>
              <a:t>	</a:t>
            </a:r>
            <a:r>
              <a:rPr lang="en-US" sz="1800" dirty="0" err="1" smtClean="0">
                <a:solidFill>
                  <a:srgbClr val="002060"/>
                </a:solidFill>
              </a:rPr>
              <a:t>Mereka</a:t>
            </a:r>
            <a:r>
              <a:rPr lang="en-US" sz="1800" dirty="0" smtClean="0">
                <a:solidFill>
                  <a:srgbClr val="002060"/>
                </a:solidFill>
              </a:rPr>
              <a:t> yang </a:t>
            </a:r>
            <a:r>
              <a:rPr lang="en-US" sz="1800" dirty="0" err="1" smtClean="0">
                <a:solidFill>
                  <a:srgbClr val="002060"/>
                </a:solidFill>
              </a:rPr>
              <a:t>menggunakan</a:t>
            </a:r>
            <a:r>
              <a:rPr lang="en-US" sz="1800" dirty="0" smtClean="0">
                <a:solidFill>
                  <a:srgbClr val="002060"/>
                </a:solidFill>
              </a:rPr>
              <a:t> </a:t>
            </a:r>
            <a:r>
              <a:rPr lang="en-US" sz="1800" dirty="0" err="1" smtClean="0">
                <a:solidFill>
                  <a:srgbClr val="002060"/>
                </a:solidFill>
              </a:rPr>
              <a:t>bahasa</a:t>
            </a:r>
            <a:r>
              <a:rPr lang="en-US" sz="1800" dirty="0" smtClean="0">
                <a:solidFill>
                  <a:srgbClr val="002060"/>
                </a:solidFill>
              </a:rPr>
              <a:t> </a:t>
            </a:r>
            <a:r>
              <a:rPr lang="en-US" sz="1800" dirty="0" err="1" smtClean="0">
                <a:solidFill>
                  <a:srgbClr val="002060"/>
                </a:solidFill>
              </a:rPr>
              <a:t>Inggris</a:t>
            </a:r>
            <a:r>
              <a:rPr lang="en-US" sz="1800" dirty="0" smtClean="0">
                <a:solidFill>
                  <a:srgbClr val="002060"/>
                </a:solidFill>
              </a:rPr>
              <a:t> </a:t>
            </a:r>
            <a:r>
              <a:rPr lang="en-US" sz="1800" dirty="0" err="1" smtClean="0">
                <a:solidFill>
                  <a:srgbClr val="002060"/>
                </a:solidFill>
              </a:rPr>
              <a:t>sebagai</a:t>
            </a:r>
            <a:r>
              <a:rPr lang="en-US" sz="1800" dirty="0" smtClean="0">
                <a:solidFill>
                  <a:srgbClr val="002060"/>
                </a:solidFill>
              </a:rPr>
              <a:t> </a:t>
            </a:r>
            <a:r>
              <a:rPr lang="en-US" sz="1800" dirty="0" err="1" smtClean="0">
                <a:solidFill>
                  <a:srgbClr val="002060"/>
                </a:solidFill>
              </a:rPr>
              <a:t>bahasa</a:t>
            </a:r>
            <a:r>
              <a:rPr lang="en-US" sz="1800" dirty="0" smtClean="0">
                <a:solidFill>
                  <a:srgbClr val="002060"/>
                </a:solidFill>
              </a:rPr>
              <a:t> </a:t>
            </a:r>
            <a:r>
              <a:rPr lang="en-US" sz="1800" dirty="0" err="1" smtClean="0">
                <a:solidFill>
                  <a:srgbClr val="002060"/>
                </a:solidFill>
              </a:rPr>
              <a:t>Ibu</a:t>
            </a:r>
            <a:r>
              <a:rPr lang="en-US" sz="1800" dirty="0" smtClean="0">
                <a:solidFill>
                  <a:srgbClr val="002060"/>
                </a:solidFill>
              </a:rPr>
              <a:t> </a:t>
            </a:r>
            <a:r>
              <a:rPr lang="en-US" sz="1800" dirty="0" err="1" smtClean="0">
                <a:solidFill>
                  <a:srgbClr val="002060"/>
                </a:solidFill>
              </a:rPr>
              <a:t>mungkin</a:t>
            </a:r>
            <a:r>
              <a:rPr lang="en-US" sz="1800" dirty="0" smtClean="0">
                <a:solidFill>
                  <a:srgbClr val="002060"/>
                </a:solidFill>
              </a:rPr>
              <a:t> </a:t>
            </a:r>
            <a:r>
              <a:rPr lang="en-US" sz="1800" dirty="0" err="1" smtClean="0">
                <a:solidFill>
                  <a:srgbClr val="002060"/>
                </a:solidFill>
              </a:rPr>
              <a:t>merasa</a:t>
            </a:r>
            <a:r>
              <a:rPr lang="en-US" sz="1800" dirty="0" smtClean="0">
                <a:solidFill>
                  <a:srgbClr val="002060"/>
                </a:solidFill>
              </a:rPr>
              <a:t> </a:t>
            </a:r>
            <a:r>
              <a:rPr lang="en-US" sz="1800" dirty="0" err="1" smtClean="0">
                <a:solidFill>
                  <a:srgbClr val="002060"/>
                </a:solidFill>
              </a:rPr>
              <a:t>beruntung</a:t>
            </a:r>
            <a:r>
              <a:rPr lang="en-US" sz="1800" dirty="0" smtClean="0">
                <a:solidFill>
                  <a:srgbClr val="002060"/>
                </a:solidFill>
              </a:rPr>
              <a:t> </a:t>
            </a:r>
            <a:r>
              <a:rPr lang="en-US" sz="1800" dirty="0" err="1" smtClean="0">
                <a:solidFill>
                  <a:srgbClr val="002060"/>
                </a:solidFill>
              </a:rPr>
              <a:t>bahwa</a:t>
            </a:r>
            <a:r>
              <a:rPr lang="en-US" sz="1800" dirty="0" smtClean="0">
                <a:solidFill>
                  <a:srgbClr val="002060"/>
                </a:solidFill>
              </a:rPr>
              <a:t> </a:t>
            </a:r>
            <a:r>
              <a:rPr lang="en-US" sz="1800" dirty="0" err="1" smtClean="0">
                <a:solidFill>
                  <a:srgbClr val="002060"/>
                </a:solidFill>
              </a:rPr>
              <a:t>Inggris</a:t>
            </a:r>
            <a:r>
              <a:rPr lang="en-US" sz="1800" dirty="0" smtClean="0">
                <a:solidFill>
                  <a:srgbClr val="002060"/>
                </a:solidFill>
              </a:rPr>
              <a:t> </a:t>
            </a:r>
            <a:r>
              <a:rPr lang="en-US" sz="1800" dirty="0" err="1" smtClean="0">
                <a:solidFill>
                  <a:srgbClr val="002060"/>
                </a:solidFill>
              </a:rPr>
              <a:t>menjadi</a:t>
            </a:r>
            <a:r>
              <a:rPr lang="en-US" sz="1800" dirty="0" smtClean="0">
                <a:solidFill>
                  <a:srgbClr val="002060"/>
                </a:solidFill>
              </a:rPr>
              <a:t> </a:t>
            </a:r>
            <a:r>
              <a:rPr lang="en-US" sz="1800" dirty="0" err="1" smtClean="0">
                <a:solidFill>
                  <a:srgbClr val="002060"/>
                </a:solidFill>
              </a:rPr>
              <a:t>bahasa</a:t>
            </a:r>
            <a:r>
              <a:rPr lang="en-US" sz="1800" dirty="0" smtClean="0">
                <a:solidFill>
                  <a:srgbClr val="002060"/>
                </a:solidFill>
              </a:rPr>
              <a:t> </a:t>
            </a:r>
            <a:r>
              <a:rPr lang="en-US" sz="1800" dirty="0" err="1" smtClean="0">
                <a:solidFill>
                  <a:srgbClr val="002060"/>
                </a:solidFill>
              </a:rPr>
              <a:t>kedua</a:t>
            </a:r>
            <a:r>
              <a:rPr lang="en-US" sz="1800" dirty="0" smtClean="0">
                <a:solidFill>
                  <a:srgbClr val="002060"/>
                </a:solidFill>
              </a:rPr>
              <a:t> yang </a:t>
            </a:r>
            <a:r>
              <a:rPr lang="en-US" sz="1800" dirty="0" err="1" smtClean="0">
                <a:solidFill>
                  <a:srgbClr val="002060"/>
                </a:solidFill>
              </a:rPr>
              <a:t>sangat</a:t>
            </a:r>
            <a:r>
              <a:rPr lang="en-US" sz="1800" dirty="0" smtClean="0">
                <a:solidFill>
                  <a:srgbClr val="002060"/>
                </a:solidFill>
              </a:rPr>
              <a:t> </a:t>
            </a:r>
            <a:r>
              <a:rPr lang="en-US" sz="1800" dirty="0" err="1" smtClean="0">
                <a:solidFill>
                  <a:srgbClr val="002060"/>
                </a:solidFill>
              </a:rPr>
              <a:t>banyak</a:t>
            </a:r>
            <a:r>
              <a:rPr lang="en-US" sz="1800" dirty="0" smtClean="0">
                <a:solidFill>
                  <a:srgbClr val="002060"/>
                </a:solidFill>
              </a:rPr>
              <a:t> </a:t>
            </a:r>
            <a:r>
              <a:rPr lang="en-US" sz="1800" dirty="0" err="1" smtClean="0">
                <a:solidFill>
                  <a:srgbClr val="002060"/>
                </a:solidFill>
              </a:rPr>
              <a:t>digunakan</a:t>
            </a:r>
            <a:r>
              <a:rPr lang="en-US" sz="1800" dirty="0" smtClean="0">
                <a:solidFill>
                  <a:srgbClr val="002060"/>
                </a:solidFill>
              </a:rPr>
              <a:t> </a:t>
            </a:r>
            <a:r>
              <a:rPr lang="en-US" sz="1800" dirty="0" err="1" smtClean="0">
                <a:solidFill>
                  <a:srgbClr val="002060"/>
                </a:solidFill>
              </a:rPr>
              <a:t>di</a:t>
            </a:r>
            <a:r>
              <a:rPr lang="en-US" sz="1800" dirty="0" smtClean="0">
                <a:solidFill>
                  <a:srgbClr val="002060"/>
                </a:solidFill>
              </a:rPr>
              <a:t> </a:t>
            </a:r>
            <a:r>
              <a:rPr lang="en-US" sz="1800" dirty="0" err="1" smtClean="0">
                <a:solidFill>
                  <a:srgbClr val="002060"/>
                </a:solidFill>
              </a:rPr>
              <a:t>seluruh</a:t>
            </a:r>
            <a:r>
              <a:rPr lang="en-US" sz="1800" dirty="0" smtClean="0">
                <a:solidFill>
                  <a:srgbClr val="002060"/>
                </a:solidFill>
              </a:rPr>
              <a:t> </a:t>
            </a:r>
            <a:r>
              <a:rPr lang="en-US" sz="1800" dirty="0" err="1" smtClean="0">
                <a:solidFill>
                  <a:srgbClr val="002060"/>
                </a:solidFill>
              </a:rPr>
              <a:t>dunia</a:t>
            </a:r>
            <a:r>
              <a:rPr lang="en-US" sz="1800" dirty="0" smtClean="0">
                <a:solidFill>
                  <a:srgbClr val="002060"/>
                </a:solidFill>
              </a:rPr>
              <a:t>.</a:t>
            </a:r>
          </a:p>
          <a:p>
            <a:r>
              <a:rPr lang="en-US" sz="1800" dirty="0" err="1" smtClean="0">
                <a:solidFill>
                  <a:srgbClr val="002060"/>
                </a:solidFill>
              </a:rPr>
              <a:t>Harmonisasi</a:t>
            </a:r>
            <a:r>
              <a:rPr lang="en-US" sz="1800" dirty="0" smtClean="0">
                <a:solidFill>
                  <a:srgbClr val="002060"/>
                </a:solidFill>
              </a:rPr>
              <a:t> </a:t>
            </a:r>
            <a:r>
              <a:rPr lang="en-US" sz="1800" dirty="0" err="1" smtClean="0">
                <a:solidFill>
                  <a:srgbClr val="002060"/>
                </a:solidFill>
              </a:rPr>
              <a:t>perpajakan</a:t>
            </a:r>
            <a:r>
              <a:rPr lang="en-US" sz="1800" dirty="0" smtClean="0">
                <a:solidFill>
                  <a:srgbClr val="002060"/>
                </a:solidFill>
              </a:rPr>
              <a:t> an </a:t>
            </a:r>
            <a:r>
              <a:rPr lang="en-US" sz="1800" dirty="0" err="1" smtClean="0">
                <a:solidFill>
                  <a:srgbClr val="002060"/>
                </a:solidFill>
              </a:rPr>
              <a:t>sistem</a:t>
            </a:r>
            <a:r>
              <a:rPr lang="en-US" sz="1800" dirty="0" smtClean="0">
                <a:solidFill>
                  <a:srgbClr val="002060"/>
                </a:solidFill>
              </a:rPr>
              <a:t> </a:t>
            </a:r>
            <a:r>
              <a:rPr lang="en-US" sz="1800" dirty="0" err="1" smtClean="0">
                <a:solidFill>
                  <a:srgbClr val="002060"/>
                </a:solidFill>
              </a:rPr>
              <a:t>jaminan</a:t>
            </a:r>
            <a:r>
              <a:rPr lang="en-US" sz="1800" dirty="0" smtClean="0">
                <a:solidFill>
                  <a:srgbClr val="002060"/>
                </a:solidFill>
              </a:rPr>
              <a:t> </a:t>
            </a:r>
            <a:r>
              <a:rPr lang="en-US" sz="1800" dirty="0" err="1" smtClean="0">
                <a:solidFill>
                  <a:srgbClr val="002060"/>
                </a:solidFill>
              </a:rPr>
              <a:t>sosial</a:t>
            </a:r>
            <a:endParaRPr lang="en-US" sz="1800" dirty="0" smtClean="0">
              <a:solidFill>
                <a:srgbClr val="002060"/>
              </a:solidFill>
            </a:endParaRPr>
          </a:p>
          <a:p>
            <a:pPr>
              <a:buNone/>
            </a:pPr>
            <a:r>
              <a:rPr lang="en-US" sz="1800" dirty="0" smtClean="0">
                <a:solidFill>
                  <a:srgbClr val="002060"/>
                </a:solidFill>
              </a:rPr>
              <a:t>	-	</a:t>
            </a:r>
            <a:r>
              <a:rPr lang="en-US" sz="1800" dirty="0" err="1" smtClean="0">
                <a:solidFill>
                  <a:srgbClr val="002060"/>
                </a:solidFill>
              </a:rPr>
              <a:t>Kalangan</a:t>
            </a:r>
            <a:r>
              <a:rPr lang="en-US" sz="1800" dirty="0" smtClean="0">
                <a:solidFill>
                  <a:srgbClr val="002060"/>
                </a:solidFill>
              </a:rPr>
              <a:t> </a:t>
            </a:r>
            <a:r>
              <a:rPr lang="en-US" sz="1800" dirty="0" err="1" smtClean="0">
                <a:solidFill>
                  <a:srgbClr val="002060"/>
                </a:solidFill>
              </a:rPr>
              <a:t>usaha</a:t>
            </a:r>
            <a:r>
              <a:rPr lang="en-US" sz="1800" dirty="0" smtClean="0">
                <a:solidFill>
                  <a:srgbClr val="002060"/>
                </a:solidFill>
              </a:rPr>
              <a:t> </a:t>
            </a:r>
            <a:r>
              <a:rPr lang="en-US" sz="1800" dirty="0" err="1" smtClean="0">
                <a:solidFill>
                  <a:srgbClr val="002060"/>
                </a:solidFill>
              </a:rPr>
              <a:t>akan</a:t>
            </a:r>
            <a:r>
              <a:rPr lang="en-US" sz="1800" dirty="0" smtClean="0">
                <a:solidFill>
                  <a:srgbClr val="002060"/>
                </a:solidFill>
              </a:rPr>
              <a:t> </a:t>
            </a:r>
            <a:r>
              <a:rPr lang="en-US" sz="1800" dirty="0" err="1" smtClean="0">
                <a:solidFill>
                  <a:srgbClr val="002060"/>
                </a:solidFill>
              </a:rPr>
              <a:t>mengalami</a:t>
            </a:r>
            <a:r>
              <a:rPr lang="en-US" sz="1800" dirty="0" smtClean="0">
                <a:solidFill>
                  <a:srgbClr val="002060"/>
                </a:solidFill>
              </a:rPr>
              <a:t> </a:t>
            </a:r>
            <a:r>
              <a:rPr lang="en-US" sz="1800" dirty="0" err="1" smtClean="0">
                <a:solidFill>
                  <a:srgbClr val="002060"/>
                </a:solidFill>
              </a:rPr>
              <a:t>manfaat</a:t>
            </a:r>
            <a:r>
              <a:rPr lang="en-US" sz="1800" dirty="0" smtClean="0">
                <a:solidFill>
                  <a:srgbClr val="002060"/>
                </a:solidFill>
              </a:rPr>
              <a:t> yang </a:t>
            </a:r>
            <a:r>
              <a:rPr lang="en-US" sz="1800" dirty="0" err="1" smtClean="0">
                <a:solidFill>
                  <a:srgbClr val="002060"/>
                </a:solidFill>
              </a:rPr>
              <a:t>cukuo</a:t>
            </a:r>
            <a:r>
              <a:rPr lang="en-US" sz="1800" dirty="0" smtClean="0">
                <a:solidFill>
                  <a:srgbClr val="002060"/>
                </a:solidFill>
              </a:rPr>
              <a:t> </a:t>
            </a:r>
            <a:r>
              <a:rPr lang="en-US" sz="1800" dirty="0" err="1" smtClean="0">
                <a:solidFill>
                  <a:srgbClr val="002060"/>
                </a:solidFill>
              </a:rPr>
              <a:t>besar</a:t>
            </a:r>
            <a:r>
              <a:rPr lang="en-US" sz="1800" dirty="0" smtClean="0">
                <a:solidFill>
                  <a:srgbClr val="002060"/>
                </a:solidFill>
              </a:rPr>
              <a:t> </a:t>
            </a:r>
            <a:r>
              <a:rPr lang="en-US" sz="1800" dirty="0" err="1" smtClean="0">
                <a:solidFill>
                  <a:srgbClr val="002060"/>
                </a:solidFill>
              </a:rPr>
              <a:t>dalam</a:t>
            </a:r>
            <a:r>
              <a:rPr lang="en-US" sz="1800" dirty="0" smtClean="0">
                <a:solidFill>
                  <a:srgbClr val="002060"/>
                </a:solidFill>
              </a:rPr>
              <a:t> </a:t>
            </a:r>
            <a:r>
              <a:rPr lang="en-US" sz="1800" dirty="0" err="1" smtClean="0">
                <a:solidFill>
                  <a:srgbClr val="002060"/>
                </a:solidFill>
              </a:rPr>
              <a:t>perencanaan</a:t>
            </a:r>
            <a:r>
              <a:rPr lang="en-US" sz="1800" dirty="0" smtClean="0">
                <a:solidFill>
                  <a:srgbClr val="002060"/>
                </a:solidFill>
              </a:rPr>
              <a:t>, 	</a:t>
            </a:r>
            <a:r>
              <a:rPr lang="en-US" sz="1800" dirty="0" err="1" smtClean="0">
                <a:solidFill>
                  <a:srgbClr val="002060"/>
                </a:solidFill>
              </a:rPr>
              <a:t>biaya</a:t>
            </a:r>
            <a:r>
              <a:rPr lang="en-US" sz="1800" dirty="0" smtClean="0">
                <a:solidFill>
                  <a:srgbClr val="002060"/>
                </a:solidFill>
              </a:rPr>
              <a:t> </a:t>
            </a:r>
            <a:r>
              <a:rPr lang="en-US" sz="1800" dirty="0" err="1" smtClean="0">
                <a:solidFill>
                  <a:srgbClr val="002060"/>
                </a:solidFill>
              </a:rPr>
              <a:t>sistem</a:t>
            </a:r>
            <a:r>
              <a:rPr lang="en-US" sz="1800" dirty="0" smtClean="0">
                <a:solidFill>
                  <a:srgbClr val="002060"/>
                </a:solidFill>
              </a:rPr>
              <a:t> </a:t>
            </a:r>
            <a:r>
              <a:rPr lang="en-US" sz="1800" dirty="0" err="1" smtClean="0">
                <a:solidFill>
                  <a:srgbClr val="002060"/>
                </a:solidFill>
              </a:rPr>
              <a:t>dan</a:t>
            </a:r>
            <a:r>
              <a:rPr lang="en-US" sz="1800" dirty="0" smtClean="0">
                <a:solidFill>
                  <a:srgbClr val="002060"/>
                </a:solidFill>
              </a:rPr>
              <a:t> </a:t>
            </a:r>
            <a:r>
              <a:rPr lang="en-US" sz="1800" dirty="0" err="1" smtClean="0">
                <a:solidFill>
                  <a:srgbClr val="002060"/>
                </a:solidFill>
              </a:rPr>
              <a:t>pelatihan</a:t>
            </a:r>
            <a:r>
              <a:rPr lang="en-US" sz="1800" dirty="0" smtClean="0">
                <a:solidFill>
                  <a:srgbClr val="002060"/>
                </a:solidFill>
              </a:rPr>
              <a:t>, </a:t>
            </a:r>
            <a:r>
              <a:rPr lang="en-US" sz="1800" dirty="0" err="1" smtClean="0">
                <a:solidFill>
                  <a:srgbClr val="002060"/>
                </a:solidFill>
              </a:rPr>
              <a:t>dan</a:t>
            </a:r>
            <a:r>
              <a:rPr lang="en-US" sz="1800" dirty="0" smtClean="0">
                <a:solidFill>
                  <a:srgbClr val="002060"/>
                </a:solidFill>
              </a:rPr>
              <a:t> </a:t>
            </a:r>
            <a:r>
              <a:rPr lang="en-US" sz="1800" dirty="0" err="1" smtClean="0">
                <a:solidFill>
                  <a:srgbClr val="002060"/>
                </a:solidFill>
              </a:rPr>
              <a:t>sebagainya</a:t>
            </a:r>
            <a:r>
              <a:rPr lang="en-US" sz="1800" dirty="0" smtClean="0">
                <a:solidFill>
                  <a:srgbClr val="002060"/>
                </a:solidFill>
              </a:rPr>
              <a:t> </a:t>
            </a:r>
            <a:r>
              <a:rPr lang="en-US" sz="1800" dirty="0" err="1" smtClean="0">
                <a:solidFill>
                  <a:srgbClr val="002060"/>
                </a:solidFill>
              </a:rPr>
              <a:t>dari</a:t>
            </a:r>
            <a:r>
              <a:rPr lang="en-US" sz="1800" dirty="0" smtClean="0">
                <a:solidFill>
                  <a:srgbClr val="002060"/>
                </a:solidFill>
              </a:rPr>
              <a:t> </a:t>
            </a:r>
            <a:r>
              <a:rPr lang="en-US" sz="1800" dirty="0" err="1" smtClean="0">
                <a:solidFill>
                  <a:srgbClr val="002060"/>
                </a:solidFill>
              </a:rPr>
              <a:t>harmonisasi</a:t>
            </a:r>
            <a:r>
              <a:rPr lang="en-US" sz="1800" dirty="0" smtClean="0">
                <a:solidFill>
                  <a:srgbClr val="002060"/>
                </a:solidFill>
              </a:rPr>
              <a:t>.</a:t>
            </a:r>
          </a:p>
          <a:p>
            <a:pPr>
              <a:buNone/>
            </a:pPr>
            <a:r>
              <a:rPr lang="en-US" sz="1800" dirty="0" smtClean="0">
                <a:solidFill>
                  <a:srgbClr val="002060"/>
                </a:solidFill>
              </a:rPr>
              <a:t>	-	</a:t>
            </a:r>
            <a:r>
              <a:rPr lang="en-US" sz="1800" dirty="0" err="1" smtClean="0">
                <a:solidFill>
                  <a:srgbClr val="002060"/>
                </a:solidFill>
              </a:rPr>
              <a:t>Perpajakan</a:t>
            </a:r>
            <a:r>
              <a:rPr lang="en-US" sz="1800" dirty="0" smtClean="0">
                <a:solidFill>
                  <a:srgbClr val="002060"/>
                </a:solidFill>
              </a:rPr>
              <a:t> </a:t>
            </a:r>
            <a:r>
              <a:rPr lang="en-US" sz="1800" dirty="0" err="1" smtClean="0">
                <a:solidFill>
                  <a:srgbClr val="002060"/>
                </a:solidFill>
              </a:rPr>
              <a:t>dan</a:t>
            </a:r>
            <a:r>
              <a:rPr lang="en-US" sz="1800" dirty="0" smtClean="0">
                <a:solidFill>
                  <a:srgbClr val="002060"/>
                </a:solidFill>
              </a:rPr>
              <a:t> </a:t>
            </a:r>
            <a:r>
              <a:rPr lang="en-US" sz="1800" dirty="0" err="1" smtClean="0">
                <a:solidFill>
                  <a:srgbClr val="002060"/>
                </a:solidFill>
              </a:rPr>
              <a:t>sistem</a:t>
            </a:r>
            <a:r>
              <a:rPr lang="en-US" sz="1800" dirty="0" smtClean="0">
                <a:solidFill>
                  <a:srgbClr val="002060"/>
                </a:solidFill>
              </a:rPr>
              <a:t> </a:t>
            </a:r>
            <a:r>
              <a:rPr lang="en-US" sz="1800" dirty="0" err="1" smtClean="0">
                <a:solidFill>
                  <a:srgbClr val="002060"/>
                </a:solidFill>
              </a:rPr>
              <a:t>jaminan</a:t>
            </a:r>
            <a:r>
              <a:rPr lang="en-US" sz="1800" dirty="0" smtClean="0">
                <a:solidFill>
                  <a:srgbClr val="002060"/>
                </a:solidFill>
              </a:rPr>
              <a:t> </a:t>
            </a:r>
            <a:r>
              <a:rPr lang="en-US" sz="1800" dirty="0" err="1" smtClean="0">
                <a:solidFill>
                  <a:srgbClr val="002060"/>
                </a:solidFill>
              </a:rPr>
              <a:t>sosial</a:t>
            </a:r>
            <a:r>
              <a:rPr lang="en-US" sz="1800" dirty="0" smtClean="0">
                <a:solidFill>
                  <a:srgbClr val="002060"/>
                </a:solidFill>
              </a:rPr>
              <a:t> </a:t>
            </a:r>
            <a:r>
              <a:rPr lang="en-US" sz="1800" dirty="0" err="1" smtClean="0">
                <a:solidFill>
                  <a:srgbClr val="002060"/>
                </a:solidFill>
              </a:rPr>
              <a:t>memiliki</a:t>
            </a:r>
            <a:r>
              <a:rPr lang="en-US" sz="1800" dirty="0" smtClean="0">
                <a:solidFill>
                  <a:srgbClr val="002060"/>
                </a:solidFill>
              </a:rPr>
              <a:t> </a:t>
            </a:r>
            <a:r>
              <a:rPr lang="en-US" sz="1800" dirty="0" err="1" smtClean="0">
                <a:solidFill>
                  <a:srgbClr val="002060"/>
                </a:solidFill>
              </a:rPr>
              <a:t>pengaruh</a:t>
            </a:r>
            <a:r>
              <a:rPr lang="en-US" sz="1800" dirty="0" smtClean="0">
                <a:solidFill>
                  <a:srgbClr val="002060"/>
                </a:solidFill>
              </a:rPr>
              <a:t> yang </a:t>
            </a:r>
            <a:r>
              <a:rPr lang="en-US" sz="1800" dirty="0" err="1" smtClean="0">
                <a:solidFill>
                  <a:srgbClr val="002060"/>
                </a:solidFill>
              </a:rPr>
              <a:t>kuat</a:t>
            </a:r>
            <a:r>
              <a:rPr lang="en-US" sz="1800" dirty="0" smtClean="0">
                <a:solidFill>
                  <a:srgbClr val="002060"/>
                </a:solidFill>
              </a:rPr>
              <a:t> </a:t>
            </a:r>
            <a:r>
              <a:rPr lang="en-US" sz="1800" dirty="0" err="1" smtClean="0">
                <a:solidFill>
                  <a:srgbClr val="002060"/>
                </a:solidFill>
              </a:rPr>
              <a:t>terhadap</a:t>
            </a:r>
            <a:r>
              <a:rPr lang="en-US" sz="1800" dirty="0" smtClean="0">
                <a:solidFill>
                  <a:srgbClr val="002060"/>
                </a:solidFill>
              </a:rPr>
              <a:t> 	</a:t>
            </a:r>
            <a:r>
              <a:rPr lang="en-US" sz="1800" dirty="0" err="1" smtClean="0">
                <a:solidFill>
                  <a:srgbClr val="002060"/>
                </a:solidFill>
              </a:rPr>
              <a:t>efisiensi</a:t>
            </a:r>
            <a:r>
              <a:rPr lang="en-US" sz="1800" dirty="0" smtClean="0">
                <a:solidFill>
                  <a:srgbClr val="002060"/>
                </a:solidFill>
              </a:rPr>
              <a:t> </a:t>
            </a:r>
            <a:r>
              <a:rPr lang="en-US" sz="1800" dirty="0" err="1" smtClean="0">
                <a:solidFill>
                  <a:srgbClr val="002060"/>
                </a:solidFill>
              </a:rPr>
              <a:t>ekonomi</a:t>
            </a:r>
            <a:r>
              <a:rPr lang="en-US" sz="1800" dirty="0" smtClean="0">
                <a:solidFill>
                  <a:srgbClr val="002060"/>
                </a:solidFill>
              </a:rPr>
              <a:t>. </a:t>
            </a:r>
            <a:r>
              <a:rPr lang="en-US" sz="1800" dirty="0" err="1" smtClean="0">
                <a:solidFill>
                  <a:srgbClr val="002060"/>
                </a:solidFill>
              </a:rPr>
              <a:t>Sistem</a:t>
            </a:r>
            <a:r>
              <a:rPr lang="en-US" sz="1800" dirty="0" smtClean="0">
                <a:solidFill>
                  <a:srgbClr val="002060"/>
                </a:solidFill>
              </a:rPr>
              <a:t> yang </a:t>
            </a:r>
            <a:r>
              <a:rPr lang="en-US" sz="1800" dirty="0" err="1" smtClean="0">
                <a:solidFill>
                  <a:srgbClr val="002060"/>
                </a:solidFill>
              </a:rPr>
              <a:t>berbeda</a:t>
            </a:r>
            <a:r>
              <a:rPr lang="en-US" sz="1800" dirty="0" smtClean="0">
                <a:solidFill>
                  <a:srgbClr val="002060"/>
                </a:solidFill>
              </a:rPr>
              <a:t> </a:t>
            </a:r>
            <a:r>
              <a:rPr lang="en-US" sz="1800" dirty="0" err="1" smtClean="0">
                <a:solidFill>
                  <a:srgbClr val="002060"/>
                </a:solidFill>
              </a:rPr>
              <a:t>memiliki</a:t>
            </a:r>
            <a:r>
              <a:rPr lang="en-US" sz="1800" dirty="0" smtClean="0">
                <a:solidFill>
                  <a:srgbClr val="002060"/>
                </a:solidFill>
              </a:rPr>
              <a:t> </a:t>
            </a:r>
            <a:r>
              <a:rPr lang="en-US" sz="1800" dirty="0" err="1" smtClean="0">
                <a:solidFill>
                  <a:srgbClr val="002060"/>
                </a:solidFill>
              </a:rPr>
              <a:t>pengaruh</a:t>
            </a:r>
            <a:r>
              <a:rPr lang="en-US" sz="1800" dirty="0" smtClean="0">
                <a:solidFill>
                  <a:srgbClr val="002060"/>
                </a:solidFill>
              </a:rPr>
              <a:t> yang </a:t>
            </a:r>
            <a:r>
              <a:rPr lang="en-US" sz="1800" dirty="0" err="1" smtClean="0">
                <a:solidFill>
                  <a:srgbClr val="002060"/>
                </a:solidFill>
              </a:rPr>
              <a:t>berbeda</a:t>
            </a:r>
            <a:r>
              <a:rPr lang="en-US" sz="1800" dirty="0" smtClean="0">
                <a:solidFill>
                  <a:srgbClr val="002060"/>
                </a:solidFill>
              </a:rPr>
              <a:t>. </a:t>
            </a:r>
          </a:p>
          <a:p>
            <a:pPr>
              <a:buNone/>
            </a:pPr>
            <a:r>
              <a:rPr lang="en-US" sz="1800" dirty="0" smtClean="0">
                <a:solidFill>
                  <a:srgbClr val="002060"/>
                </a:solidFill>
              </a:rPr>
              <a:t>	</a:t>
            </a:r>
          </a:p>
          <a:p>
            <a:pPr>
              <a:buNone/>
            </a:pPr>
            <a:r>
              <a:rPr lang="en-US" sz="1800" dirty="0" smtClean="0">
                <a:solidFill>
                  <a:srgbClr val="002060"/>
                </a:solidFill>
              </a:rPr>
              <a:t>	</a:t>
            </a:r>
            <a:r>
              <a:rPr lang="en-US" sz="1800" dirty="0" err="1" smtClean="0">
                <a:solidFill>
                  <a:srgbClr val="002060"/>
                </a:solidFill>
              </a:rPr>
              <a:t>Kemampuan</a:t>
            </a:r>
            <a:r>
              <a:rPr lang="en-US" sz="1800" dirty="0" smtClean="0">
                <a:solidFill>
                  <a:srgbClr val="002060"/>
                </a:solidFill>
              </a:rPr>
              <a:t> </a:t>
            </a:r>
            <a:r>
              <a:rPr lang="en-US" sz="1800" dirty="0" err="1" smtClean="0">
                <a:solidFill>
                  <a:srgbClr val="002060"/>
                </a:solidFill>
              </a:rPr>
              <a:t>untuk</a:t>
            </a:r>
            <a:r>
              <a:rPr lang="en-US" sz="1800" dirty="0" smtClean="0">
                <a:solidFill>
                  <a:srgbClr val="002060"/>
                </a:solidFill>
              </a:rPr>
              <a:t> </a:t>
            </a:r>
            <a:r>
              <a:rPr lang="en-US" sz="1800" dirty="0" err="1" smtClean="0">
                <a:solidFill>
                  <a:srgbClr val="002060"/>
                </a:solidFill>
              </a:rPr>
              <a:t>membandingkan</a:t>
            </a:r>
            <a:r>
              <a:rPr lang="en-US" sz="1800" dirty="0" smtClean="0">
                <a:solidFill>
                  <a:srgbClr val="002060"/>
                </a:solidFill>
              </a:rPr>
              <a:t> </a:t>
            </a:r>
            <a:r>
              <a:rPr lang="en-US" sz="1800" dirty="0" err="1" smtClean="0">
                <a:solidFill>
                  <a:srgbClr val="002060"/>
                </a:solidFill>
              </a:rPr>
              <a:t>cara</a:t>
            </a:r>
            <a:r>
              <a:rPr lang="en-US" sz="1800" dirty="0" smtClean="0">
                <a:solidFill>
                  <a:srgbClr val="002060"/>
                </a:solidFill>
              </a:rPr>
              <a:t> </a:t>
            </a:r>
            <a:r>
              <a:rPr lang="en-US" sz="1800" dirty="0" err="1" smtClean="0">
                <a:solidFill>
                  <a:srgbClr val="002060"/>
                </a:solidFill>
              </a:rPr>
              <a:t>kerja</a:t>
            </a:r>
            <a:r>
              <a:rPr lang="en-US" sz="1800" dirty="0" smtClean="0">
                <a:solidFill>
                  <a:srgbClr val="002060"/>
                </a:solidFill>
              </a:rPr>
              <a:t> </a:t>
            </a:r>
            <a:r>
              <a:rPr lang="en-US" sz="1800" dirty="0" err="1" smtClean="0">
                <a:solidFill>
                  <a:srgbClr val="002060"/>
                </a:solidFill>
              </a:rPr>
              <a:t>pendekatan</a:t>
            </a:r>
            <a:r>
              <a:rPr lang="en-US" sz="1800" dirty="0" smtClean="0">
                <a:solidFill>
                  <a:srgbClr val="002060"/>
                </a:solidFill>
              </a:rPr>
              <a:t> yang </a:t>
            </a:r>
            <a:r>
              <a:rPr lang="en-US" sz="1800" dirty="0" err="1" smtClean="0">
                <a:solidFill>
                  <a:srgbClr val="002060"/>
                </a:solidFill>
              </a:rPr>
              <a:t>berbeda</a:t>
            </a:r>
            <a:r>
              <a:rPr lang="en-US" sz="1800" dirty="0" smtClean="0">
                <a:solidFill>
                  <a:srgbClr val="002060"/>
                </a:solidFill>
              </a:rPr>
              <a:t> </a:t>
            </a:r>
            <a:r>
              <a:rPr lang="en-US" sz="1800" dirty="0" err="1" smtClean="0">
                <a:solidFill>
                  <a:srgbClr val="002060"/>
                </a:solidFill>
              </a:rPr>
              <a:t>di</a:t>
            </a:r>
            <a:r>
              <a:rPr lang="en-US" sz="1800" dirty="0" smtClean="0">
                <a:solidFill>
                  <a:srgbClr val="002060"/>
                </a:solidFill>
              </a:rPr>
              <a:t> </a:t>
            </a:r>
            <a:r>
              <a:rPr lang="en-US" sz="1800" dirty="0" err="1" smtClean="0">
                <a:solidFill>
                  <a:srgbClr val="002060"/>
                </a:solidFill>
              </a:rPr>
              <a:t>negara</a:t>
            </a:r>
            <a:r>
              <a:rPr lang="en-US" sz="1800" dirty="0" smtClean="0">
                <a:solidFill>
                  <a:srgbClr val="002060"/>
                </a:solidFill>
              </a:rPr>
              <a:t> yang </a:t>
            </a:r>
            <a:r>
              <a:rPr lang="en-US" sz="1800" dirty="0" err="1" smtClean="0">
                <a:solidFill>
                  <a:srgbClr val="002060"/>
                </a:solidFill>
              </a:rPr>
              <a:t>berbeda</a:t>
            </a:r>
            <a:r>
              <a:rPr lang="en-US" sz="1800" dirty="0" smtClean="0">
                <a:solidFill>
                  <a:srgbClr val="002060"/>
                </a:solidFill>
              </a:rPr>
              <a:t> </a:t>
            </a:r>
            <a:r>
              <a:rPr lang="en-US" sz="1800" dirty="0" err="1" smtClean="0">
                <a:solidFill>
                  <a:srgbClr val="002060"/>
                </a:solidFill>
              </a:rPr>
              <a:t>menyebabkan</a:t>
            </a:r>
            <a:r>
              <a:rPr lang="en-US" sz="1800" dirty="0" smtClean="0">
                <a:solidFill>
                  <a:srgbClr val="002060"/>
                </a:solidFill>
              </a:rPr>
              <a:t> </a:t>
            </a:r>
            <a:r>
              <a:rPr lang="en-US" sz="1800" dirty="0" err="1" smtClean="0">
                <a:solidFill>
                  <a:srgbClr val="002060"/>
                </a:solidFill>
              </a:rPr>
              <a:t>negara-negara</a:t>
            </a:r>
            <a:r>
              <a:rPr lang="en-US" sz="1800" dirty="0" smtClean="0">
                <a:solidFill>
                  <a:srgbClr val="002060"/>
                </a:solidFill>
              </a:rPr>
              <a:t> </a:t>
            </a:r>
            <a:r>
              <a:rPr lang="en-US" sz="1800" dirty="0" err="1" smtClean="0">
                <a:solidFill>
                  <a:srgbClr val="002060"/>
                </a:solidFill>
              </a:rPr>
              <a:t>mampu</a:t>
            </a:r>
            <a:r>
              <a:rPr lang="en-US" sz="1800" dirty="0" smtClean="0">
                <a:solidFill>
                  <a:srgbClr val="002060"/>
                </a:solidFill>
              </a:rPr>
              <a:t> </a:t>
            </a:r>
            <a:r>
              <a:rPr lang="en-US" sz="1800" dirty="0" err="1" smtClean="0">
                <a:solidFill>
                  <a:srgbClr val="002060"/>
                </a:solidFill>
              </a:rPr>
              <a:t>melakukan</a:t>
            </a:r>
            <a:r>
              <a:rPr lang="en-US" sz="1800" dirty="0" smtClean="0">
                <a:solidFill>
                  <a:srgbClr val="002060"/>
                </a:solidFill>
              </a:rPr>
              <a:t> </a:t>
            </a:r>
            <a:r>
              <a:rPr lang="en-US" sz="1800" dirty="0" err="1" smtClean="0">
                <a:solidFill>
                  <a:srgbClr val="002060"/>
                </a:solidFill>
              </a:rPr>
              <a:t>peningkatan</a:t>
            </a:r>
            <a:r>
              <a:rPr lang="en-US" sz="1800" dirty="0" smtClean="0">
                <a:solidFill>
                  <a:srgbClr val="002060"/>
                </a:solidFill>
              </a:rPr>
              <a:t> </a:t>
            </a:r>
            <a:r>
              <a:rPr lang="en-US" sz="1800" dirty="0" err="1" smtClean="0">
                <a:solidFill>
                  <a:srgbClr val="002060"/>
                </a:solidFill>
              </a:rPr>
              <a:t>sistem</a:t>
            </a:r>
            <a:r>
              <a:rPr lang="en-US" sz="1800" dirty="0" smtClean="0">
                <a:solidFill>
                  <a:srgbClr val="002060"/>
                </a:solidFill>
              </a:rPr>
              <a:t> </a:t>
            </a:r>
            <a:r>
              <a:rPr lang="en-US" sz="1800" dirty="0" err="1" smtClean="0">
                <a:solidFill>
                  <a:srgbClr val="002060"/>
                </a:solidFill>
              </a:rPr>
              <a:t>mereka</a:t>
            </a:r>
            <a:r>
              <a:rPr lang="en-US" sz="1800" dirty="0" smtClean="0">
                <a:solidFill>
                  <a:srgbClr val="002060"/>
                </a:solidFill>
              </a:rPr>
              <a:t> </a:t>
            </a:r>
            <a:r>
              <a:rPr lang="en-US" sz="1800" dirty="0" err="1" smtClean="0">
                <a:solidFill>
                  <a:srgbClr val="002060"/>
                </a:solidFill>
              </a:rPr>
              <a:t>masing-masing</a:t>
            </a:r>
            <a:r>
              <a:rPr lang="en-US" sz="1800" dirty="0" smtClean="0">
                <a:solidFill>
                  <a:srgbClr val="002060"/>
                </a:solidFill>
              </a:rPr>
              <a:t>. Negara-</a:t>
            </a:r>
            <a:r>
              <a:rPr lang="en-US" sz="1800" dirty="0" err="1" smtClean="0">
                <a:solidFill>
                  <a:srgbClr val="002060"/>
                </a:solidFill>
              </a:rPr>
              <a:t>negara</a:t>
            </a:r>
            <a:r>
              <a:rPr lang="en-US" sz="1800" dirty="0" smtClean="0">
                <a:solidFill>
                  <a:srgbClr val="002060"/>
                </a:solidFill>
              </a:rPr>
              <a:t> </a:t>
            </a:r>
            <a:r>
              <a:rPr lang="en-US" sz="1800" dirty="0" err="1" smtClean="0">
                <a:solidFill>
                  <a:srgbClr val="002060"/>
                </a:solidFill>
              </a:rPr>
              <a:t>saling</a:t>
            </a:r>
            <a:r>
              <a:rPr lang="en-US" sz="1800" dirty="0" smtClean="0">
                <a:solidFill>
                  <a:srgbClr val="002060"/>
                </a:solidFill>
              </a:rPr>
              <a:t> </a:t>
            </a:r>
            <a:r>
              <a:rPr lang="en-US" sz="1800" dirty="0" err="1" smtClean="0">
                <a:solidFill>
                  <a:srgbClr val="002060"/>
                </a:solidFill>
              </a:rPr>
              <a:t>berkompetisi</a:t>
            </a:r>
            <a:r>
              <a:rPr lang="en-US" sz="1800" dirty="0" smtClean="0">
                <a:solidFill>
                  <a:srgbClr val="002060"/>
                </a:solidFill>
              </a:rPr>
              <a:t> </a:t>
            </a:r>
            <a:r>
              <a:rPr lang="en-US" sz="1800" dirty="0" err="1" smtClean="0">
                <a:solidFill>
                  <a:srgbClr val="002060"/>
                </a:solidFill>
              </a:rPr>
              <a:t>dan</a:t>
            </a:r>
            <a:r>
              <a:rPr lang="en-US" sz="1800" dirty="0" smtClean="0">
                <a:solidFill>
                  <a:srgbClr val="002060"/>
                </a:solidFill>
              </a:rPr>
              <a:t> </a:t>
            </a:r>
            <a:r>
              <a:rPr lang="en-US" sz="1800" dirty="0" err="1" smtClean="0">
                <a:solidFill>
                  <a:srgbClr val="002060"/>
                </a:solidFill>
              </a:rPr>
              <a:t>kompetisi</a:t>
            </a:r>
            <a:r>
              <a:rPr lang="en-US" sz="1800" dirty="0" smtClean="0">
                <a:solidFill>
                  <a:srgbClr val="002060"/>
                </a:solidFill>
              </a:rPr>
              <a:t> </a:t>
            </a:r>
            <a:r>
              <a:rPr lang="en-US" sz="1800" dirty="0" err="1" smtClean="0">
                <a:solidFill>
                  <a:srgbClr val="002060"/>
                </a:solidFill>
              </a:rPr>
              <a:t>memaksa</a:t>
            </a:r>
            <a:r>
              <a:rPr lang="en-US" sz="1800" dirty="0" smtClean="0">
                <a:solidFill>
                  <a:srgbClr val="002060"/>
                </a:solidFill>
              </a:rPr>
              <a:t> </a:t>
            </a:r>
            <a:r>
              <a:rPr lang="en-US" sz="1800" dirty="0" err="1" smtClean="0">
                <a:solidFill>
                  <a:srgbClr val="002060"/>
                </a:solidFill>
              </a:rPr>
              <a:t>mereka</a:t>
            </a:r>
            <a:r>
              <a:rPr lang="en-US" sz="1800" dirty="0" smtClean="0">
                <a:solidFill>
                  <a:srgbClr val="002060"/>
                </a:solidFill>
              </a:rPr>
              <a:t> </a:t>
            </a:r>
            <a:r>
              <a:rPr lang="en-US" sz="1800" dirty="0" err="1" smtClean="0">
                <a:solidFill>
                  <a:srgbClr val="002060"/>
                </a:solidFill>
              </a:rPr>
              <a:t>untuk</a:t>
            </a:r>
            <a:r>
              <a:rPr lang="en-US" sz="1800" dirty="0" smtClean="0">
                <a:solidFill>
                  <a:srgbClr val="002060"/>
                </a:solidFill>
              </a:rPr>
              <a:t> </a:t>
            </a:r>
            <a:r>
              <a:rPr lang="en-US" sz="1800" dirty="0" err="1" smtClean="0">
                <a:solidFill>
                  <a:srgbClr val="002060"/>
                </a:solidFill>
              </a:rPr>
              <a:t>mengadopsi</a:t>
            </a:r>
            <a:r>
              <a:rPr lang="en-US" sz="1800" dirty="0" smtClean="0">
                <a:solidFill>
                  <a:srgbClr val="002060"/>
                </a:solidFill>
              </a:rPr>
              <a:t> </a:t>
            </a:r>
            <a:r>
              <a:rPr lang="en-US" sz="1800" dirty="0" err="1" smtClean="0">
                <a:solidFill>
                  <a:srgbClr val="002060"/>
                </a:solidFill>
              </a:rPr>
              <a:t>sistem</a:t>
            </a:r>
            <a:r>
              <a:rPr lang="en-US" sz="1800" dirty="0" smtClean="0">
                <a:solidFill>
                  <a:srgbClr val="002060"/>
                </a:solidFill>
              </a:rPr>
              <a:t> yang </a:t>
            </a:r>
            <a:r>
              <a:rPr lang="en-US" sz="1800" dirty="0" err="1" smtClean="0">
                <a:solidFill>
                  <a:srgbClr val="002060"/>
                </a:solidFill>
              </a:rPr>
              <a:t>efisien</a:t>
            </a:r>
            <a:r>
              <a:rPr lang="en-US" sz="1800" dirty="0" smtClean="0">
                <a:solidFill>
                  <a:srgbClr val="002060"/>
                </a:solidFill>
              </a:rPr>
              <a:t> </a:t>
            </a:r>
            <a:r>
              <a:rPr lang="en-US" sz="1800" dirty="0" err="1" smtClean="0">
                <a:solidFill>
                  <a:srgbClr val="002060"/>
                </a:solidFill>
              </a:rPr>
              <a:t>melalui</a:t>
            </a:r>
            <a:r>
              <a:rPr lang="en-US" sz="1800" dirty="0" smtClean="0">
                <a:solidFill>
                  <a:srgbClr val="002060"/>
                </a:solidFill>
              </a:rPr>
              <a:t> </a:t>
            </a:r>
            <a:r>
              <a:rPr lang="en-US" sz="1800" dirty="0" err="1" smtClean="0">
                <a:solidFill>
                  <a:srgbClr val="002060"/>
                </a:solidFill>
              </a:rPr>
              <a:t>beroperasinya</a:t>
            </a:r>
            <a:r>
              <a:rPr lang="en-US" sz="1800" dirty="0" smtClean="0">
                <a:solidFill>
                  <a:srgbClr val="002060"/>
                </a:solidFill>
              </a:rPr>
              <a:t> </a:t>
            </a:r>
            <a:r>
              <a:rPr lang="en-US" sz="1800" dirty="0" err="1" smtClean="0">
                <a:solidFill>
                  <a:srgbClr val="002060"/>
                </a:solidFill>
              </a:rPr>
              <a:t>semacam</a:t>
            </a:r>
            <a:r>
              <a:rPr lang="en-US" sz="1800" dirty="0" smtClean="0">
                <a:solidFill>
                  <a:srgbClr val="002060"/>
                </a:solidFill>
              </a:rPr>
              <a:t> </a:t>
            </a:r>
            <a:r>
              <a:rPr lang="en-US" sz="1800" dirty="0" err="1" smtClean="0">
                <a:solidFill>
                  <a:srgbClr val="002060"/>
                </a:solidFill>
              </a:rPr>
              <a:t>kekuatan</a:t>
            </a:r>
            <a:r>
              <a:rPr lang="en-US" sz="1800" dirty="0" smtClean="0">
                <a:solidFill>
                  <a:srgbClr val="002060"/>
                </a:solidFill>
              </a:rPr>
              <a:t> </a:t>
            </a:r>
            <a:r>
              <a:rPr lang="en-US" sz="1800" dirty="0" err="1" smtClean="0">
                <a:solidFill>
                  <a:srgbClr val="002060"/>
                </a:solidFill>
              </a:rPr>
              <a:t>pasar</a:t>
            </a:r>
            <a:r>
              <a:rPr lang="en-US" sz="1800" dirty="0" smtClean="0">
                <a:solidFill>
                  <a:srgbClr val="002060"/>
                </a:solidFill>
              </a:rPr>
              <a:t>. </a:t>
            </a:r>
          </a:p>
          <a:p>
            <a:pPr>
              <a:buNone/>
            </a:pPr>
            <a:r>
              <a:rPr lang="en-US" sz="1800" b="1" dirty="0" smtClean="0">
                <a:solidFill>
                  <a:srgbClr val="002060"/>
                </a:solidFill>
              </a:rPr>
              <a:t>. </a:t>
            </a:r>
            <a:endParaRPr lang="en-US" sz="1800" dirty="0">
              <a:solidFill>
                <a:srgbClr val="00206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381000"/>
          </a:xfrm>
        </p:spPr>
        <p:txBody>
          <a:bodyPr>
            <a:normAutofit fontScale="90000"/>
          </a:bodyPr>
          <a:lstStyle/>
          <a:p>
            <a:r>
              <a:rPr lang="en-US" sz="2800" b="1" dirty="0" err="1" smtClean="0"/>
              <a:t>Manfaat</a:t>
            </a:r>
            <a:r>
              <a:rPr lang="en-US" sz="2800" b="1" dirty="0" smtClean="0"/>
              <a:t> </a:t>
            </a:r>
            <a:r>
              <a:rPr lang="en-US" sz="2800" b="1" dirty="0" err="1" smtClean="0"/>
              <a:t>Harmonisasi</a:t>
            </a:r>
            <a:r>
              <a:rPr lang="en-US" sz="2800" b="1" dirty="0" smtClean="0"/>
              <a:t> </a:t>
            </a:r>
            <a:r>
              <a:rPr lang="en-US" sz="2800" b="1" dirty="0" err="1" smtClean="0"/>
              <a:t>Akuntansi</a:t>
            </a:r>
            <a:r>
              <a:rPr lang="en-US" sz="2800" b="1" dirty="0" smtClean="0"/>
              <a:t> </a:t>
            </a:r>
            <a:r>
              <a:rPr lang="en-US" sz="2800" b="1" dirty="0" err="1" smtClean="0"/>
              <a:t>Internasional</a:t>
            </a:r>
            <a:endParaRPr lang="en-US" sz="3200" b="1" dirty="0"/>
          </a:p>
        </p:txBody>
      </p:sp>
      <p:sp>
        <p:nvSpPr>
          <p:cNvPr id="3" name="Content Placeholder 2"/>
          <p:cNvSpPr>
            <a:spLocks noGrp="1"/>
          </p:cNvSpPr>
          <p:nvPr>
            <p:ph idx="1"/>
          </p:nvPr>
        </p:nvSpPr>
        <p:spPr>
          <a:xfrm>
            <a:off x="457200" y="1066800"/>
            <a:ext cx="8229600" cy="5257800"/>
          </a:xfrm>
        </p:spPr>
        <p:txBody>
          <a:bodyPr>
            <a:normAutofit/>
          </a:bodyPr>
          <a:lstStyle/>
          <a:p>
            <a:pPr>
              <a:buNone/>
            </a:pPr>
            <a:r>
              <a:rPr lang="en-US" sz="2000" dirty="0" err="1" smtClean="0">
                <a:solidFill>
                  <a:srgbClr val="002060"/>
                </a:solidFill>
              </a:rPr>
              <a:t>Manfaat</a:t>
            </a:r>
            <a:r>
              <a:rPr lang="en-US" sz="2000" dirty="0" smtClean="0">
                <a:solidFill>
                  <a:srgbClr val="002060"/>
                </a:solidFill>
              </a:rPr>
              <a:t> :</a:t>
            </a:r>
          </a:p>
          <a:p>
            <a:pPr>
              <a:buNone/>
            </a:pPr>
            <a:r>
              <a:rPr lang="en-US" sz="2000" dirty="0" smtClean="0">
                <a:solidFill>
                  <a:srgbClr val="002060"/>
                </a:solidFill>
              </a:rPr>
              <a:t>	1. 	</a:t>
            </a:r>
            <a:r>
              <a:rPr lang="en-US" sz="2000" dirty="0" err="1" smtClean="0">
                <a:solidFill>
                  <a:srgbClr val="002060"/>
                </a:solidFill>
              </a:rPr>
              <a:t>Pasar</a:t>
            </a:r>
            <a:r>
              <a:rPr lang="en-US" sz="2000" dirty="0" smtClean="0">
                <a:solidFill>
                  <a:srgbClr val="002060"/>
                </a:solidFill>
              </a:rPr>
              <a:t> modal </a:t>
            </a:r>
            <a:r>
              <a:rPr lang="en-US" sz="2000" dirty="0" err="1" smtClean="0">
                <a:solidFill>
                  <a:srgbClr val="002060"/>
                </a:solidFill>
              </a:rPr>
              <a:t>menjadi</a:t>
            </a:r>
            <a:r>
              <a:rPr lang="en-US" sz="2000" dirty="0" smtClean="0">
                <a:solidFill>
                  <a:srgbClr val="002060"/>
                </a:solidFill>
              </a:rPr>
              <a:t> global </a:t>
            </a:r>
            <a:r>
              <a:rPr lang="en-US" sz="2000" dirty="0" err="1" smtClean="0">
                <a:solidFill>
                  <a:srgbClr val="002060"/>
                </a:solidFill>
              </a:rPr>
              <a:t>dan</a:t>
            </a:r>
            <a:r>
              <a:rPr lang="en-US" sz="2000" dirty="0" smtClean="0">
                <a:solidFill>
                  <a:srgbClr val="002060"/>
                </a:solidFill>
              </a:rPr>
              <a:t> modal </a:t>
            </a:r>
            <a:r>
              <a:rPr lang="en-US" sz="2000" dirty="0" err="1" smtClean="0">
                <a:solidFill>
                  <a:srgbClr val="002060"/>
                </a:solidFill>
              </a:rPr>
              <a:t>investasi</a:t>
            </a:r>
            <a:r>
              <a:rPr lang="en-US" sz="2000" dirty="0" smtClean="0">
                <a:solidFill>
                  <a:srgbClr val="002060"/>
                </a:solidFill>
              </a:rPr>
              <a:t> </a:t>
            </a:r>
            <a:r>
              <a:rPr lang="en-US" sz="2000" dirty="0" err="1" smtClean="0">
                <a:solidFill>
                  <a:srgbClr val="002060"/>
                </a:solidFill>
              </a:rPr>
              <a:t>dapat</a:t>
            </a:r>
            <a:r>
              <a:rPr lang="en-US" sz="2000" dirty="0" smtClean="0">
                <a:solidFill>
                  <a:srgbClr val="002060"/>
                </a:solidFill>
              </a:rPr>
              <a:t> </a:t>
            </a:r>
            <a:r>
              <a:rPr lang="en-US" sz="2000" dirty="0" err="1" smtClean="0">
                <a:solidFill>
                  <a:srgbClr val="002060"/>
                </a:solidFill>
              </a:rPr>
              <a:t>bergerak</a:t>
            </a:r>
            <a:r>
              <a:rPr lang="en-US" sz="2000" dirty="0" smtClean="0">
                <a:solidFill>
                  <a:srgbClr val="002060"/>
                </a:solidFill>
              </a:rPr>
              <a:t> 	</a:t>
            </a:r>
            <a:r>
              <a:rPr lang="en-US" sz="2000" dirty="0" err="1" smtClean="0">
                <a:solidFill>
                  <a:srgbClr val="002060"/>
                </a:solidFill>
              </a:rPr>
              <a:t>di</a:t>
            </a:r>
            <a:r>
              <a:rPr lang="en-US" sz="2000" dirty="0" smtClean="0">
                <a:solidFill>
                  <a:srgbClr val="002060"/>
                </a:solidFill>
              </a:rPr>
              <a:t> </a:t>
            </a:r>
            <a:r>
              <a:rPr lang="en-US" sz="2000" dirty="0" err="1" smtClean="0">
                <a:solidFill>
                  <a:srgbClr val="002060"/>
                </a:solidFill>
              </a:rPr>
              <a:t>seluruh</a:t>
            </a:r>
            <a:r>
              <a:rPr lang="en-US" sz="2000" dirty="0" smtClean="0">
                <a:solidFill>
                  <a:srgbClr val="002060"/>
                </a:solidFill>
              </a:rPr>
              <a:t> </a:t>
            </a:r>
            <a:r>
              <a:rPr lang="en-US" sz="2000" dirty="0" err="1" smtClean="0">
                <a:solidFill>
                  <a:srgbClr val="002060"/>
                </a:solidFill>
              </a:rPr>
              <a:t>dunia</a:t>
            </a:r>
            <a:r>
              <a:rPr lang="en-US" sz="2000" dirty="0" smtClean="0">
                <a:solidFill>
                  <a:srgbClr val="002060"/>
                </a:solidFill>
              </a:rPr>
              <a:t> </a:t>
            </a:r>
            <a:r>
              <a:rPr lang="en-US" sz="2000" dirty="0" err="1" smtClean="0">
                <a:solidFill>
                  <a:srgbClr val="002060"/>
                </a:solidFill>
              </a:rPr>
              <a:t>tanpa</a:t>
            </a:r>
            <a:r>
              <a:rPr lang="en-US" sz="2000" dirty="0" smtClean="0">
                <a:solidFill>
                  <a:srgbClr val="002060"/>
                </a:solidFill>
              </a:rPr>
              <a:t> </a:t>
            </a:r>
            <a:r>
              <a:rPr lang="en-US" sz="2000" dirty="0" err="1" smtClean="0">
                <a:solidFill>
                  <a:srgbClr val="002060"/>
                </a:solidFill>
              </a:rPr>
              <a:t>hambaran</a:t>
            </a:r>
            <a:r>
              <a:rPr lang="en-US" sz="2000" dirty="0" smtClean="0">
                <a:solidFill>
                  <a:srgbClr val="002060"/>
                </a:solidFill>
              </a:rPr>
              <a:t> </a:t>
            </a:r>
            <a:r>
              <a:rPr lang="en-US" sz="2000" dirty="0" err="1" smtClean="0">
                <a:solidFill>
                  <a:srgbClr val="002060"/>
                </a:solidFill>
              </a:rPr>
              <a:t>berarti</a:t>
            </a:r>
            <a:r>
              <a:rPr lang="en-US" sz="2000" dirty="0" smtClean="0">
                <a:solidFill>
                  <a:srgbClr val="002060"/>
                </a:solidFill>
              </a:rPr>
              <a:t>. </a:t>
            </a:r>
            <a:r>
              <a:rPr lang="en-US" sz="2000" dirty="0" err="1" smtClean="0">
                <a:solidFill>
                  <a:srgbClr val="002060"/>
                </a:solidFill>
              </a:rPr>
              <a:t>Standar</a:t>
            </a:r>
            <a:r>
              <a:rPr lang="en-US" sz="2000" dirty="0" smtClean="0">
                <a:solidFill>
                  <a:srgbClr val="002060"/>
                </a:solidFill>
              </a:rPr>
              <a:t> </a:t>
            </a:r>
            <a:r>
              <a:rPr lang="en-US" sz="2000" dirty="0" err="1" smtClean="0">
                <a:solidFill>
                  <a:srgbClr val="002060"/>
                </a:solidFill>
              </a:rPr>
              <a:t>pelaporan</a:t>
            </a:r>
            <a:r>
              <a:rPr lang="en-US" sz="2000" dirty="0" smtClean="0">
                <a:solidFill>
                  <a:srgbClr val="002060"/>
                </a:solidFill>
              </a:rPr>
              <a:t> 	</a:t>
            </a:r>
            <a:r>
              <a:rPr lang="en-US" sz="2000" dirty="0" err="1" smtClean="0">
                <a:solidFill>
                  <a:srgbClr val="002060"/>
                </a:solidFill>
              </a:rPr>
              <a:t>keuangan</a:t>
            </a:r>
            <a:r>
              <a:rPr lang="en-US" sz="2000" dirty="0" smtClean="0">
                <a:solidFill>
                  <a:srgbClr val="002060"/>
                </a:solidFill>
              </a:rPr>
              <a:t> </a:t>
            </a:r>
            <a:r>
              <a:rPr lang="en-US" sz="2000" dirty="0" err="1" smtClean="0">
                <a:solidFill>
                  <a:srgbClr val="002060"/>
                </a:solidFill>
              </a:rPr>
              <a:t>berkualitas</a:t>
            </a:r>
            <a:r>
              <a:rPr lang="en-US" sz="2000" dirty="0" smtClean="0">
                <a:solidFill>
                  <a:srgbClr val="002060"/>
                </a:solidFill>
              </a:rPr>
              <a:t> </a:t>
            </a:r>
            <a:r>
              <a:rPr lang="en-US" sz="2000" dirty="0" err="1" smtClean="0">
                <a:solidFill>
                  <a:srgbClr val="002060"/>
                </a:solidFill>
              </a:rPr>
              <a:t>tinggi</a:t>
            </a:r>
            <a:r>
              <a:rPr lang="en-US" sz="2000" dirty="0" smtClean="0">
                <a:solidFill>
                  <a:srgbClr val="002060"/>
                </a:solidFill>
              </a:rPr>
              <a:t> yang </a:t>
            </a:r>
            <a:r>
              <a:rPr lang="en-US" sz="2000" dirty="0" err="1" smtClean="0">
                <a:solidFill>
                  <a:srgbClr val="002060"/>
                </a:solidFill>
              </a:rPr>
              <a:t>digunakan</a:t>
            </a:r>
            <a:r>
              <a:rPr lang="en-US" sz="2000" dirty="0" smtClean="0">
                <a:solidFill>
                  <a:srgbClr val="002060"/>
                </a:solidFill>
              </a:rPr>
              <a:t> </a:t>
            </a:r>
            <a:r>
              <a:rPr lang="en-US" sz="2000" dirty="0" err="1" smtClean="0">
                <a:solidFill>
                  <a:srgbClr val="002060"/>
                </a:solidFill>
              </a:rPr>
              <a:t>secara</a:t>
            </a:r>
            <a:r>
              <a:rPr lang="en-US" sz="2000" dirty="0" smtClean="0">
                <a:solidFill>
                  <a:srgbClr val="002060"/>
                </a:solidFill>
              </a:rPr>
              <a:t> </a:t>
            </a:r>
            <a:r>
              <a:rPr lang="en-US" sz="2000" dirty="0" err="1" smtClean="0">
                <a:solidFill>
                  <a:srgbClr val="002060"/>
                </a:solidFill>
              </a:rPr>
              <a:t>konsisten</a:t>
            </a:r>
            <a:r>
              <a:rPr lang="en-US" sz="2000" dirty="0" smtClean="0">
                <a:solidFill>
                  <a:srgbClr val="002060"/>
                </a:solidFill>
              </a:rPr>
              <a:t> </a:t>
            </a:r>
            <a:r>
              <a:rPr lang="en-US" sz="2000" dirty="0" err="1" smtClean="0">
                <a:solidFill>
                  <a:srgbClr val="002060"/>
                </a:solidFill>
              </a:rPr>
              <a:t>di</a:t>
            </a:r>
            <a:r>
              <a:rPr lang="en-US" sz="2000" dirty="0" smtClean="0">
                <a:solidFill>
                  <a:srgbClr val="002060"/>
                </a:solidFill>
              </a:rPr>
              <a:t> 	</a:t>
            </a:r>
            <a:r>
              <a:rPr lang="en-US" sz="2000" dirty="0" err="1" smtClean="0">
                <a:solidFill>
                  <a:srgbClr val="002060"/>
                </a:solidFill>
              </a:rPr>
              <a:t>seluruh</a:t>
            </a:r>
            <a:r>
              <a:rPr lang="en-US" sz="2000" dirty="0" smtClean="0">
                <a:solidFill>
                  <a:srgbClr val="002060"/>
                </a:solidFill>
              </a:rPr>
              <a:t> </a:t>
            </a:r>
            <a:r>
              <a:rPr lang="en-US" sz="2000" dirty="0" err="1" smtClean="0">
                <a:solidFill>
                  <a:srgbClr val="002060"/>
                </a:solidFill>
              </a:rPr>
              <a:t>dunia</a:t>
            </a:r>
            <a:r>
              <a:rPr lang="en-US" sz="2000" dirty="0" smtClean="0">
                <a:solidFill>
                  <a:srgbClr val="002060"/>
                </a:solidFill>
              </a:rPr>
              <a:t> </a:t>
            </a:r>
            <a:r>
              <a:rPr lang="en-US" sz="2000" dirty="0" err="1" smtClean="0">
                <a:solidFill>
                  <a:srgbClr val="002060"/>
                </a:solidFill>
              </a:rPr>
              <a:t>akan</a:t>
            </a:r>
            <a:r>
              <a:rPr lang="en-US" sz="2000" dirty="0" smtClean="0">
                <a:solidFill>
                  <a:srgbClr val="002060"/>
                </a:solidFill>
              </a:rPr>
              <a:t> </a:t>
            </a:r>
            <a:r>
              <a:rPr lang="en-US" sz="2000" dirty="0" err="1" smtClean="0">
                <a:solidFill>
                  <a:srgbClr val="002060"/>
                </a:solidFill>
              </a:rPr>
              <a:t>memperbaiki</a:t>
            </a:r>
            <a:r>
              <a:rPr lang="en-US" sz="2000" dirty="0" smtClean="0">
                <a:solidFill>
                  <a:srgbClr val="002060"/>
                </a:solidFill>
              </a:rPr>
              <a:t> </a:t>
            </a:r>
            <a:r>
              <a:rPr lang="en-US" sz="2000" dirty="0" err="1" smtClean="0">
                <a:solidFill>
                  <a:srgbClr val="002060"/>
                </a:solidFill>
              </a:rPr>
              <a:t>efisiensi</a:t>
            </a:r>
            <a:r>
              <a:rPr lang="en-US" sz="2000" dirty="0" smtClean="0">
                <a:solidFill>
                  <a:srgbClr val="002060"/>
                </a:solidFill>
              </a:rPr>
              <a:t> </a:t>
            </a:r>
            <a:r>
              <a:rPr lang="en-US" sz="2000" dirty="0" err="1" smtClean="0">
                <a:solidFill>
                  <a:srgbClr val="002060"/>
                </a:solidFill>
              </a:rPr>
              <a:t>alokasi</a:t>
            </a:r>
            <a:r>
              <a:rPr lang="en-US" sz="2000" dirty="0" smtClean="0">
                <a:solidFill>
                  <a:srgbClr val="002060"/>
                </a:solidFill>
              </a:rPr>
              <a:t> modal.</a:t>
            </a:r>
          </a:p>
          <a:p>
            <a:pPr>
              <a:buNone/>
            </a:pPr>
            <a:r>
              <a:rPr lang="en-US" sz="2000" dirty="0" smtClean="0">
                <a:solidFill>
                  <a:srgbClr val="002060"/>
                </a:solidFill>
              </a:rPr>
              <a:t>	2. 	Investor </a:t>
            </a:r>
            <a:r>
              <a:rPr lang="en-US" sz="2000" dirty="0" err="1" smtClean="0">
                <a:solidFill>
                  <a:srgbClr val="002060"/>
                </a:solidFill>
              </a:rPr>
              <a:t>dapat</a:t>
            </a:r>
            <a:r>
              <a:rPr lang="en-US" sz="2000" dirty="0" smtClean="0">
                <a:solidFill>
                  <a:srgbClr val="002060"/>
                </a:solidFill>
              </a:rPr>
              <a:t> </a:t>
            </a:r>
            <a:r>
              <a:rPr lang="en-US" sz="2000" dirty="0" err="1" smtClean="0">
                <a:solidFill>
                  <a:srgbClr val="002060"/>
                </a:solidFill>
              </a:rPr>
              <a:t>membuat</a:t>
            </a:r>
            <a:r>
              <a:rPr lang="en-US" sz="2000" dirty="0" smtClean="0">
                <a:solidFill>
                  <a:srgbClr val="002060"/>
                </a:solidFill>
              </a:rPr>
              <a:t> </a:t>
            </a:r>
            <a:r>
              <a:rPr lang="en-US" sz="2000" dirty="0" err="1" smtClean="0">
                <a:solidFill>
                  <a:srgbClr val="002060"/>
                </a:solidFill>
              </a:rPr>
              <a:t>keputusan</a:t>
            </a:r>
            <a:r>
              <a:rPr lang="en-US" sz="2000" dirty="0" smtClean="0">
                <a:solidFill>
                  <a:srgbClr val="002060"/>
                </a:solidFill>
              </a:rPr>
              <a:t> </a:t>
            </a:r>
            <a:r>
              <a:rPr lang="en-US" sz="2000" dirty="0" err="1" smtClean="0">
                <a:solidFill>
                  <a:srgbClr val="002060"/>
                </a:solidFill>
              </a:rPr>
              <a:t>investasi</a:t>
            </a:r>
            <a:r>
              <a:rPr lang="en-US" sz="2000" dirty="0" smtClean="0">
                <a:solidFill>
                  <a:srgbClr val="002060"/>
                </a:solidFill>
              </a:rPr>
              <a:t> yang </a:t>
            </a:r>
            <a:r>
              <a:rPr lang="en-US" sz="2000" dirty="0" err="1" smtClean="0">
                <a:solidFill>
                  <a:srgbClr val="002060"/>
                </a:solidFill>
              </a:rPr>
              <a:t>lebih</a:t>
            </a:r>
            <a:r>
              <a:rPr lang="en-US" sz="2000" dirty="0" smtClean="0">
                <a:solidFill>
                  <a:srgbClr val="002060"/>
                </a:solidFill>
              </a:rPr>
              <a:t> </a:t>
            </a:r>
            <a:r>
              <a:rPr lang="en-US" sz="2000" dirty="0" err="1" smtClean="0">
                <a:solidFill>
                  <a:srgbClr val="002060"/>
                </a:solidFill>
              </a:rPr>
              <a:t>baik</a:t>
            </a:r>
            <a:r>
              <a:rPr lang="en-US" sz="2000" dirty="0" smtClean="0">
                <a:solidFill>
                  <a:srgbClr val="002060"/>
                </a:solidFill>
              </a:rPr>
              <a:t>, 	</a:t>
            </a:r>
            <a:r>
              <a:rPr lang="en-US" sz="2000" dirty="0" err="1" smtClean="0">
                <a:solidFill>
                  <a:srgbClr val="002060"/>
                </a:solidFill>
              </a:rPr>
              <a:t>portofolio</a:t>
            </a:r>
            <a:r>
              <a:rPr lang="en-US" sz="2000" dirty="0" smtClean="0">
                <a:solidFill>
                  <a:srgbClr val="002060"/>
                </a:solidFill>
              </a:rPr>
              <a:t> </a:t>
            </a:r>
            <a:r>
              <a:rPr lang="en-US" sz="2000" dirty="0" err="1" smtClean="0">
                <a:solidFill>
                  <a:srgbClr val="002060"/>
                </a:solidFill>
              </a:rPr>
              <a:t>akan</a:t>
            </a:r>
            <a:r>
              <a:rPr lang="en-US" sz="2000" dirty="0" smtClean="0">
                <a:solidFill>
                  <a:srgbClr val="002060"/>
                </a:solidFill>
              </a:rPr>
              <a:t> </a:t>
            </a:r>
            <a:r>
              <a:rPr lang="en-US" sz="2000" dirty="0" err="1" smtClean="0">
                <a:solidFill>
                  <a:srgbClr val="002060"/>
                </a:solidFill>
              </a:rPr>
              <a:t>lebih</a:t>
            </a:r>
            <a:r>
              <a:rPr lang="en-US" sz="2000" dirty="0" smtClean="0">
                <a:solidFill>
                  <a:srgbClr val="002060"/>
                </a:solidFill>
              </a:rPr>
              <a:t> </a:t>
            </a:r>
            <a:r>
              <a:rPr lang="en-US" sz="2000" dirty="0" err="1" smtClean="0">
                <a:solidFill>
                  <a:srgbClr val="002060"/>
                </a:solidFill>
              </a:rPr>
              <a:t>beragam</a:t>
            </a:r>
            <a:r>
              <a:rPr lang="en-US" sz="2000" dirty="0" smtClean="0">
                <a:solidFill>
                  <a:srgbClr val="002060"/>
                </a:solidFill>
              </a:rPr>
              <a:t> </a:t>
            </a:r>
            <a:r>
              <a:rPr lang="en-US" sz="2000" dirty="0" err="1" smtClean="0">
                <a:solidFill>
                  <a:srgbClr val="002060"/>
                </a:solidFill>
              </a:rPr>
              <a:t>dan</a:t>
            </a:r>
            <a:r>
              <a:rPr lang="en-US" sz="2000" dirty="0" smtClean="0">
                <a:solidFill>
                  <a:srgbClr val="002060"/>
                </a:solidFill>
              </a:rPr>
              <a:t> </a:t>
            </a:r>
            <a:r>
              <a:rPr lang="en-US" sz="2000" dirty="0" err="1" smtClean="0">
                <a:solidFill>
                  <a:srgbClr val="002060"/>
                </a:solidFill>
              </a:rPr>
              <a:t>risiko</a:t>
            </a:r>
            <a:r>
              <a:rPr lang="en-US" sz="2000" dirty="0" smtClean="0">
                <a:solidFill>
                  <a:srgbClr val="002060"/>
                </a:solidFill>
              </a:rPr>
              <a:t> </a:t>
            </a:r>
            <a:r>
              <a:rPr lang="en-US" sz="2000" dirty="0" err="1" smtClean="0">
                <a:solidFill>
                  <a:srgbClr val="002060"/>
                </a:solidFill>
              </a:rPr>
              <a:t>keuangan</a:t>
            </a:r>
            <a:r>
              <a:rPr lang="en-US" sz="2000" dirty="0" smtClean="0">
                <a:solidFill>
                  <a:srgbClr val="002060"/>
                </a:solidFill>
              </a:rPr>
              <a:t> </a:t>
            </a:r>
            <a:r>
              <a:rPr lang="en-US" sz="2000" dirty="0" err="1" smtClean="0">
                <a:solidFill>
                  <a:srgbClr val="002060"/>
                </a:solidFill>
              </a:rPr>
              <a:t>berkurang</a:t>
            </a:r>
            <a:endParaRPr lang="en-US" sz="2000" dirty="0" smtClean="0">
              <a:solidFill>
                <a:srgbClr val="002060"/>
              </a:solidFill>
            </a:endParaRPr>
          </a:p>
          <a:p>
            <a:pPr>
              <a:buNone/>
            </a:pPr>
            <a:r>
              <a:rPr lang="en-US" sz="2000" dirty="0" smtClean="0">
                <a:solidFill>
                  <a:srgbClr val="002060"/>
                </a:solidFill>
              </a:rPr>
              <a:t>	3. 	</a:t>
            </a:r>
            <a:r>
              <a:rPr lang="en-US" sz="2000" dirty="0" err="1" smtClean="0">
                <a:solidFill>
                  <a:srgbClr val="002060"/>
                </a:solidFill>
              </a:rPr>
              <a:t>perusahaan-perusahaan</a:t>
            </a:r>
            <a:r>
              <a:rPr lang="en-US" sz="2000" dirty="0" smtClean="0">
                <a:solidFill>
                  <a:srgbClr val="002060"/>
                </a:solidFill>
              </a:rPr>
              <a:t> </a:t>
            </a:r>
            <a:r>
              <a:rPr lang="en-US" sz="2000" dirty="0" err="1" smtClean="0">
                <a:solidFill>
                  <a:srgbClr val="002060"/>
                </a:solidFill>
              </a:rPr>
              <a:t>dapat</a:t>
            </a:r>
            <a:r>
              <a:rPr lang="en-US" sz="2000" dirty="0" smtClean="0">
                <a:solidFill>
                  <a:srgbClr val="002060"/>
                </a:solidFill>
              </a:rPr>
              <a:t> </a:t>
            </a:r>
            <a:r>
              <a:rPr lang="en-US" sz="2000" dirty="0" err="1" smtClean="0">
                <a:solidFill>
                  <a:srgbClr val="002060"/>
                </a:solidFill>
              </a:rPr>
              <a:t>memperbaiki</a:t>
            </a:r>
            <a:r>
              <a:rPr lang="en-US" sz="2000" dirty="0" smtClean="0">
                <a:solidFill>
                  <a:srgbClr val="002060"/>
                </a:solidFill>
              </a:rPr>
              <a:t> </a:t>
            </a:r>
            <a:r>
              <a:rPr lang="en-US" sz="2000" dirty="0" err="1" smtClean="0">
                <a:solidFill>
                  <a:srgbClr val="002060"/>
                </a:solidFill>
              </a:rPr>
              <a:t>proses</a:t>
            </a:r>
            <a:r>
              <a:rPr lang="en-US" sz="2000" dirty="0" smtClean="0">
                <a:solidFill>
                  <a:srgbClr val="002060"/>
                </a:solidFill>
              </a:rPr>
              <a:t> </a:t>
            </a:r>
            <a:r>
              <a:rPr lang="en-US" sz="2000" dirty="0" err="1" smtClean="0">
                <a:solidFill>
                  <a:srgbClr val="002060"/>
                </a:solidFill>
              </a:rPr>
              <a:t>pengambilan</a:t>
            </a:r>
            <a:r>
              <a:rPr lang="en-US" sz="2000" dirty="0" smtClean="0">
                <a:solidFill>
                  <a:srgbClr val="002060"/>
                </a:solidFill>
              </a:rPr>
              <a:t> 	</a:t>
            </a:r>
            <a:r>
              <a:rPr lang="en-US" sz="2000" dirty="0" err="1" smtClean="0">
                <a:solidFill>
                  <a:srgbClr val="002060"/>
                </a:solidFill>
              </a:rPr>
              <a:t>keputusan</a:t>
            </a:r>
            <a:r>
              <a:rPr lang="en-US" sz="2000" dirty="0" smtClean="0">
                <a:solidFill>
                  <a:srgbClr val="002060"/>
                </a:solidFill>
              </a:rPr>
              <a:t> </a:t>
            </a:r>
            <a:r>
              <a:rPr lang="en-US" sz="2000" dirty="0" err="1" smtClean="0">
                <a:solidFill>
                  <a:srgbClr val="002060"/>
                </a:solidFill>
              </a:rPr>
              <a:t>strategi</a:t>
            </a:r>
            <a:r>
              <a:rPr lang="en-US" sz="2000" dirty="0" smtClean="0">
                <a:solidFill>
                  <a:srgbClr val="002060"/>
                </a:solidFill>
              </a:rPr>
              <a:t> </a:t>
            </a:r>
            <a:r>
              <a:rPr lang="en-US" sz="2000" dirty="0" err="1" smtClean="0">
                <a:solidFill>
                  <a:srgbClr val="002060"/>
                </a:solidFill>
              </a:rPr>
              <a:t>dalam</a:t>
            </a:r>
            <a:r>
              <a:rPr lang="en-US" sz="2000" dirty="0" smtClean="0">
                <a:solidFill>
                  <a:srgbClr val="002060"/>
                </a:solidFill>
              </a:rPr>
              <a:t> </a:t>
            </a:r>
            <a:r>
              <a:rPr lang="en-US" sz="2000" dirty="0" err="1" smtClean="0">
                <a:solidFill>
                  <a:srgbClr val="002060"/>
                </a:solidFill>
              </a:rPr>
              <a:t>bidang</a:t>
            </a:r>
            <a:r>
              <a:rPr lang="en-US" sz="2000" dirty="0" smtClean="0">
                <a:solidFill>
                  <a:srgbClr val="002060"/>
                </a:solidFill>
              </a:rPr>
              <a:t> merger </a:t>
            </a:r>
            <a:r>
              <a:rPr lang="en-US" sz="2000" dirty="0" err="1" smtClean="0">
                <a:solidFill>
                  <a:srgbClr val="002060"/>
                </a:solidFill>
              </a:rPr>
              <a:t>dan</a:t>
            </a:r>
            <a:r>
              <a:rPr lang="en-US" sz="2000" dirty="0" smtClean="0">
                <a:solidFill>
                  <a:srgbClr val="002060"/>
                </a:solidFill>
              </a:rPr>
              <a:t> </a:t>
            </a:r>
            <a:r>
              <a:rPr lang="en-US" sz="2000" dirty="0" err="1" smtClean="0">
                <a:solidFill>
                  <a:srgbClr val="002060"/>
                </a:solidFill>
              </a:rPr>
              <a:t>akuisisi</a:t>
            </a:r>
            <a:endParaRPr lang="en-US" sz="2000" dirty="0" smtClean="0">
              <a:solidFill>
                <a:srgbClr val="002060"/>
              </a:solidFill>
            </a:endParaRPr>
          </a:p>
          <a:p>
            <a:pPr>
              <a:buNone/>
            </a:pPr>
            <a:r>
              <a:rPr lang="en-US" sz="2000" dirty="0" smtClean="0">
                <a:solidFill>
                  <a:srgbClr val="002060"/>
                </a:solidFill>
              </a:rPr>
              <a:t>	4. 	</a:t>
            </a:r>
            <a:r>
              <a:rPr lang="en-US" sz="2000" dirty="0" err="1" smtClean="0">
                <a:solidFill>
                  <a:srgbClr val="002060"/>
                </a:solidFill>
              </a:rPr>
              <a:t>Gagasan</a:t>
            </a:r>
            <a:r>
              <a:rPr lang="en-US" sz="2000" dirty="0" smtClean="0">
                <a:solidFill>
                  <a:srgbClr val="002060"/>
                </a:solidFill>
              </a:rPr>
              <a:t> </a:t>
            </a:r>
            <a:r>
              <a:rPr lang="en-US" sz="2000" dirty="0" err="1" smtClean="0">
                <a:solidFill>
                  <a:srgbClr val="002060"/>
                </a:solidFill>
              </a:rPr>
              <a:t>terbaik</a:t>
            </a:r>
            <a:r>
              <a:rPr lang="en-US" sz="2000" dirty="0" smtClean="0">
                <a:solidFill>
                  <a:srgbClr val="002060"/>
                </a:solidFill>
              </a:rPr>
              <a:t> yang </a:t>
            </a:r>
            <a:r>
              <a:rPr lang="en-US" sz="2000" dirty="0" err="1" smtClean="0">
                <a:solidFill>
                  <a:srgbClr val="002060"/>
                </a:solidFill>
              </a:rPr>
              <a:t>timbul</a:t>
            </a:r>
            <a:r>
              <a:rPr lang="en-US" sz="2000" dirty="0" smtClean="0">
                <a:solidFill>
                  <a:srgbClr val="002060"/>
                </a:solidFill>
              </a:rPr>
              <a:t> </a:t>
            </a:r>
            <a:r>
              <a:rPr lang="en-US" sz="2000" dirty="0" err="1" smtClean="0">
                <a:solidFill>
                  <a:srgbClr val="002060"/>
                </a:solidFill>
              </a:rPr>
              <a:t>dari</a:t>
            </a:r>
            <a:r>
              <a:rPr lang="en-US" sz="2000" dirty="0" smtClean="0">
                <a:solidFill>
                  <a:srgbClr val="002060"/>
                </a:solidFill>
              </a:rPr>
              <a:t> </a:t>
            </a:r>
            <a:r>
              <a:rPr lang="en-US" sz="2000" dirty="0" err="1" smtClean="0">
                <a:solidFill>
                  <a:srgbClr val="002060"/>
                </a:solidFill>
              </a:rPr>
              <a:t>aktivitas</a:t>
            </a:r>
            <a:r>
              <a:rPr lang="en-US" sz="2000" dirty="0" smtClean="0">
                <a:solidFill>
                  <a:srgbClr val="002060"/>
                </a:solidFill>
              </a:rPr>
              <a:t> </a:t>
            </a:r>
            <a:r>
              <a:rPr lang="en-US" sz="2000" dirty="0" err="1" smtClean="0">
                <a:solidFill>
                  <a:srgbClr val="002060"/>
                </a:solidFill>
              </a:rPr>
              <a:t>pembuatan</a:t>
            </a:r>
            <a:r>
              <a:rPr lang="en-US" sz="2000" dirty="0" smtClean="0">
                <a:solidFill>
                  <a:srgbClr val="002060"/>
                </a:solidFill>
              </a:rPr>
              <a:t> </a:t>
            </a:r>
            <a:r>
              <a:rPr lang="en-US" sz="2000" dirty="0" err="1" smtClean="0">
                <a:solidFill>
                  <a:srgbClr val="002060"/>
                </a:solidFill>
              </a:rPr>
              <a:t>standar</a:t>
            </a:r>
            <a:r>
              <a:rPr lang="en-US" sz="2000" dirty="0" smtClean="0">
                <a:solidFill>
                  <a:srgbClr val="002060"/>
                </a:solidFill>
              </a:rPr>
              <a:t> 	</a:t>
            </a:r>
            <a:r>
              <a:rPr lang="en-US" sz="2000" dirty="0" err="1" smtClean="0">
                <a:solidFill>
                  <a:srgbClr val="002060"/>
                </a:solidFill>
              </a:rPr>
              <a:t>dapat</a:t>
            </a:r>
            <a:r>
              <a:rPr lang="en-US" sz="2000" dirty="0" smtClean="0">
                <a:solidFill>
                  <a:srgbClr val="002060"/>
                </a:solidFill>
              </a:rPr>
              <a:t> </a:t>
            </a:r>
            <a:r>
              <a:rPr lang="en-US" sz="2000" dirty="0" err="1" smtClean="0">
                <a:solidFill>
                  <a:srgbClr val="002060"/>
                </a:solidFill>
              </a:rPr>
              <a:t>disebarkan</a:t>
            </a:r>
            <a:r>
              <a:rPr lang="en-US" sz="2000" dirty="0" smtClean="0">
                <a:solidFill>
                  <a:srgbClr val="002060"/>
                </a:solidFill>
              </a:rPr>
              <a:t> </a:t>
            </a:r>
            <a:r>
              <a:rPr lang="en-US" sz="2000" dirty="0" err="1" smtClean="0">
                <a:solidFill>
                  <a:srgbClr val="002060"/>
                </a:solidFill>
              </a:rPr>
              <a:t>dalam</a:t>
            </a:r>
            <a:r>
              <a:rPr lang="en-US" sz="2000" dirty="0" smtClean="0">
                <a:solidFill>
                  <a:srgbClr val="002060"/>
                </a:solidFill>
              </a:rPr>
              <a:t> </a:t>
            </a:r>
            <a:r>
              <a:rPr lang="en-US" sz="2000" dirty="0" err="1" smtClean="0">
                <a:solidFill>
                  <a:srgbClr val="002060"/>
                </a:solidFill>
              </a:rPr>
              <a:t>mengembangkan</a:t>
            </a:r>
            <a:r>
              <a:rPr lang="en-US" sz="2000" dirty="0" smtClean="0">
                <a:solidFill>
                  <a:srgbClr val="002060"/>
                </a:solidFill>
              </a:rPr>
              <a:t> </a:t>
            </a:r>
            <a:r>
              <a:rPr lang="en-US" sz="2000" dirty="0" err="1" smtClean="0">
                <a:solidFill>
                  <a:srgbClr val="002060"/>
                </a:solidFill>
              </a:rPr>
              <a:t>standar</a:t>
            </a:r>
            <a:r>
              <a:rPr lang="en-US" sz="2000" dirty="0" smtClean="0">
                <a:solidFill>
                  <a:srgbClr val="002060"/>
                </a:solidFill>
              </a:rPr>
              <a:t> global yang 	</a:t>
            </a:r>
            <a:r>
              <a:rPr lang="en-US" sz="2000" dirty="0" err="1" smtClean="0">
                <a:solidFill>
                  <a:srgbClr val="002060"/>
                </a:solidFill>
              </a:rPr>
              <a:t>berkualitas</a:t>
            </a:r>
            <a:r>
              <a:rPr lang="en-US" sz="2000" dirty="0" smtClean="0">
                <a:solidFill>
                  <a:srgbClr val="002060"/>
                </a:solidFill>
              </a:rPr>
              <a:t> </a:t>
            </a:r>
            <a:r>
              <a:rPr lang="en-US" sz="2000" dirty="0" err="1" smtClean="0">
                <a:solidFill>
                  <a:srgbClr val="002060"/>
                </a:solidFill>
              </a:rPr>
              <a:t>tinggi</a:t>
            </a:r>
            <a:r>
              <a:rPr lang="en-US" sz="2000" dirty="0" smtClean="0">
                <a:solidFill>
                  <a:srgbClr val="002060"/>
                </a:solidFill>
              </a:rPr>
              <a:t>.</a:t>
            </a:r>
          </a:p>
          <a:p>
            <a:pPr>
              <a:buNone/>
            </a:pPr>
            <a:endParaRPr lang="en-US" sz="2000" dirty="0">
              <a:solidFill>
                <a:srgbClr val="00206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458200" cy="914400"/>
          </a:xfrm>
        </p:spPr>
        <p:txBody>
          <a:bodyPr>
            <a:normAutofit/>
          </a:bodyPr>
          <a:lstStyle/>
          <a:p>
            <a:r>
              <a:rPr lang="en-US" sz="3200" b="1" dirty="0" err="1" smtClean="0"/>
              <a:t>Kritik</a:t>
            </a:r>
            <a:r>
              <a:rPr lang="en-US" sz="3200" b="1" dirty="0" smtClean="0"/>
              <a:t> </a:t>
            </a:r>
            <a:r>
              <a:rPr lang="en-US" sz="3200" b="1" dirty="0" err="1" smtClean="0"/>
              <a:t>atas</a:t>
            </a:r>
            <a:r>
              <a:rPr lang="en-US" sz="3200" b="1" dirty="0" smtClean="0"/>
              <a:t> </a:t>
            </a:r>
            <a:r>
              <a:rPr lang="en-US" sz="3200" b="1" dirty="0" err="1" smtClean="0"/>
              <a:t>Standar</a:t>
            </a:r>
            <a:r>
              <a:rPr lang="en-US" sz="3200" b="1" dirty="0" smtClean="0"/>
              <a:t> </a:t>
            </a:r>
            <a:r>
              <a:rPr lang="en-US" sz="3200" b="1" dirty="0" err="1" smtClean="0"/>
              <a:t>Internasional</a:t>
            </a:r>
            <a:endParaRPr lang="en-US" sz="3200" b="1" dirty="0"/>
          </a:p>
        </p:txBody>
      </p:sp>
      <p:sp>
        <p:nvSpPr>
          <p:cNvPr id="3" name="Content Placeholder 2"/>
          <p:cNvSpPr>
            <a:spLocks noGrp="1"/>
          </p:cNvSpPr>
          <p:nvPr>
            <p:ph idx="1"/>
          </p:nvPr>
        </p:nvSpPr>
        <p:spPr>
          <a:xfrm>
            <a:off x="457200" y="1524000"/>
            <a:ext cx="8229600" cy="4800600"/>
          </a:xfrm>
        </p:spPr>
        <p:txBody>
          <a:bodyPr>
            <a:normAutofit/>
          </a:bodyPr>
          <a:lstStyle/>
          <a:p>
            <a:r>
              <a:rPr lang="en-US" sz="1800" dirty="0" smtClean="0">
                <a:solidFill>
                  <a:srgbClr val="002060"/>
                </a:solidFill>
              </a:rPr>
              <a:t/>
            </a:r>
            <a:br>
              <a:rPr lang="en-US" sz="1800" dirty="0" smtClean="0">
                <a:solidFill>
                  <a:srgbClr val="002060"/>
                </a:solidFill>
              </a:rPr>
            </a:br>
            <a:r>
              <a:rPr lang="en-US" sz="1800" dirty="0" err="1" smtClean="0">
                <a:solidFill>
                  <a:srgbClr val="002060"/>
                </a:solidFill>
              </a:rPr>
              <a:t>Beberapa</a:t>
            </a:r>
            <a:r>
              <a:rPr lang="en-US" sz="1800" dirty="0" smtClean="0">
                <a:solidFill>
                  <a:srgbClr val="002060"/>
                </a:solidFill>
              </a:rPr>
              <a:t> </a:t>
            </a:r>
            <a:r>
              <a:rPr lang="en-US" sz="1800" dirty="0" err="1" smtClean="0">
                <a:solidFill>
                  <a:srgbClr val="002060"/>
                </a:solidFill>
              </a:rPr>
              <a:t>pihak</a:t>
            </a:r>
            <a:r>
              <a:rPr lang="en-US" sz="1800" dirty="0" smtClean="0">
                <a:solidFill>
                  <a:srgbClr val="002060"/>
                </a:solidFill>
              </a:rPr>
              <a:t> </a:t>
            </a:r>
            <a:r>
              <a:rPr lang="en-US" sz="1800" dirty="0" err="1" smtClean="0">
                <a:solidFill>
                  <a:srgbClr val="002060"/>
                </a:solidFill>
              </a:rPr>
              <a:t>mengatakan</a:t>
            </a:r>
            <a:r>
              <a:rPr lang="en-US" sz="1800" dirty="0" smtClean="0">
                <a:solidFill>
                  <a:srgbClr val="002060"/>
                </a:solidFill>
              </a:rPr>
              <a:t> </a:t>
            </a:r>
            <a:r>
              <a:rPr lang="en-US" sz="1800" dirty="0" err="1" smtClean="0">
                <a:solidFill>
                  <a:srgbClr val="002060"/>
                </a:solidFill>
              </a:rPr>
              <a:t>bahwa</a:t>
            </a:r>
            <a:r>
              <a:rPr lang="en-US" sz="1800" dirty="0" smtClean="0">
                <a:solidFill>
                  <a:srgbClr val="002060"/>
                </a:solidFill>
              </a:rPr>
              <a:t> </a:t>
            </a:r>
            <a:r>
              <a:rPr lang="en-US" sz="1800" dirty="0" err="1" smtClean="0">
                <a:solidFill>
                  <a:srgbClr val="002060"/>
                </a:solidFill>
              </a:rPr>
              <a:t>penentuan</a:t>
            </a:r>
            <a:r>
              <a:rPr lang="en-US" sz="1800" dirty="0" smtClean="0">
                <a:solidFill>
                  <a:srgbClr val="002060"/>
                </a:solidFill>
              </a:rPr>
              <a:t> </a:t>
            </a:r>
            <a:r>
              <a:rPr lang="en-US" sz="1800" dirty="0" err="1" smtClean="0">
                <a:solidFill>
                  <a:srgbClr val="002060"/>
                </a:solidFill>
              </a:rPr>
              <a:t>standar</a:t>
            </a:r>
            <a:r>
              <a:rPr lang="en-US" sz="1800" dirty="0" smtClean="0">
                <a:solidFill>
                  <a:srgbClr val="002060"/>
                </a:solidFill>
              </a:rPr>
              <a:t> </a:t>
            </a:r>
            <a:r>
              <a:rPr lang="en-US" sz="1800" dirty="0" err="1" smtClean="0">
                <a:solidFill>
                  <a:srgbClr val="002060"/>
                </a:solidFill>
              </a:rPr>
              <a:t>akuntansi</a:t>
            </a:r>
            <a:r>
              <a:rPr lang="en-US" sz="1800" dirty="0" smtClean="0">
                <a:solidFill>
                  <a:srgbClr val="002060"/>
                </a:solidFill>
              </a:rPr>
              <a:t> </a:t>
            </a:r>
            <a:r>
              <a:rPr lang="en-US" sz="1800" dirty="0" err="1" smtClean="0">
                <a:solidFill>
                  <a:srgbClr val="002060"/>
                </a:solidFill>
              </a:rPr>
              <a:t>internasional</a:t>
            </a:r>
            <a:r>
              <a:rPr lang="en-US" sz="1800" dirty="0" smtClean="0">
                <a:solidFill>
                  <a:srgbClr val="002060"/>
                </a:solidFill>
              </a:rPr>
              <a:t> </a:t>
            </a:r>
            <a:r>
              <a:rPr lang="en-US" sz="1800" dirty="0" err="1" smtClean="0">
                <a:solidFill>
                  <a:srgbClr val="002060"/>
                </a:solidFill>
              </a:rPr>
              <a:t>merupakan</a:t>
            </a:r>
            <a:r>
              <a:rPr lang="en-US" sz="1800" dirty="0" smtClean="0">
                <a:solidFill>
                  <a:srgbClr val="002060"/>
                </a:solidFill>
              </a:rPr>
              <a:t> </a:t>
            </a:r>
            <a:r>
              <a:rPr lang="en-US" sz="1800" dirty="0" err="1" smtClean="0">
                <a:solidFill>
                  <a:srgbClr val="002060"/>
                </a:solidFill>
              </a:rPr>
              <a:t>solusi</a:t>
            </a:r>
            <a:r>
              <a:rPr lang="en-US" sz="1800" dirty="0" smtClean="0">
                <a:solidFill>
                  <a:srgbClr val="002060"/>
                </a:solidFill>
              </a:rPr>
              <a:t> yang </a:t>
            </a:r>
            <a:r>
              <a:rPr lang="en-US" sz="1800" dirty="0" err="1" smtClean="0">
                <a:solidFill>
                  <a:srgbClr val="002060"/>
                </a:solidFill>
              </a:rPr>
              <a:t>terlalu</a:t>
            </a:r>
            <a:r>
              <a:rPr lang="en-US" sz="1800" dirty="0" smtClean="0">
                <a:solidFill>
                  <a:srgbClr val="002060"/>
                </a:solidFill>
              </a:rPr>
              <a:t> </a:t>
            </a:r>
            <a:r>
              <a:rPr lang="en-US" sz="1800" dirty="0" err="1" smtClean="0">
                <a:solidFill>
                  <a:srgbClr val="002060"/>
                </a:solidFill>
              </a:rPr>
              <a:t>sederhana</a:t>
            </a:r>
            <a:r>
              <a:rPr lang="en-US" sz="1800" dirty="0" smtClean="0">
                <a:solidFill>
                  <a:srgbClr val="002060"/>
                </a:solidFill>
              </a:rPr>
              <a:t> </a:t>
            </a:r>
            <a:r>
              <a:rPr lang="en-US" sz="1800" dirty="0" err="1" smtClean="0">
                <a:solidFill>
                  <a:srgbClr val="002060"/>
                </a:solidFill>
              </a:rPr>
              <a:t>atas</a:t>
            </a:r>
            <a:r>
              <a:rPr lang="en-US" sz="1800" dirty="0" smtClean="0">
                <a:solidFill>
                  <a:srgbClr val="002060"/>
                </a:solidFill>
              </a:rPr>
              <a:t> </a:t>
            </a:r>
            <a:r>
              <a:rPr lang="en-US" sz="1800" dirty="0" err="1" smtClean="0">
                <a:solidFill>
                  <a:srgbClr val="002060"/>
                </a:solidFill>
              </a:rPr>
              <a:t>masalah</a:t>
            </a:r>
            <a:r>
              <a:rPr lang="en-US" sz="1800" dirty="0" smtClean="0">
                <a:solidFill>
                  <a:srgbClr val="002060"/>
                </a:solidFill>
              </a:rPr>
              <a:t> yang </a:t>
            </a:r>
            <a:r>
              <a:rPr lang="en-US" sz="1800" dirty="0" err="1" smtClean="0">
                <a:solidFill>
                  <a:srgbClr val="002060"/>
                </a:solidFill>
              </a:rPr>
              <a:t>rumit</a:t>
            </a:r>
            <a:r>
              <a:rPr lang="en-US" sz="1800" dirty="0" smtClean="0">
                <a:solidFill>
                  <a:srgbClr val="002060"/>
                </a:solidFill>
              </a:rPr>
              <a:t>. </a:t>
            </a:r>
            <a:r>
              <a:rPr lang="en-US" sz="1800" dirty="0" err="1" smtClean="0">
                <a:solidFill>
                  <a:srgbClr val="002060"/>
                </a:solidFill>
              </a:rPr>
              <a:t>Lebih</a:t>
            </a:r>
            <a:r>
              <a:rPr lang="en-US" sz="1800" dirty="0" smtClean="0">
                <a:solidFill>
                  <a:srgbClr val="002060"/>
                </a:solidFill>
              </a:rPr>
              <a:t> </a:t>
            </a:r>
            <a:r>
              <a:rPr lang="en-US" sz="1800" dirty="0" err="1" smtClean="0">
                <a:solidFill>
                  <a:srgbClr val="002060"/>
                </a:solidFill>
              </a:rPr>
              <a:t>jauh</a:t>
            </a:r>
            <a:r>
              <a:rPr lang="en-US" sz="1800" dirty="0" smtClean="0">
                <a:solidFill>
                  <a:srgbClr val="002060"/>
                </a:solidFill>
              </a:rPr>
              <a:t> </a:t>
            </a:r>
            <a:r>
              <a:rPr lang="en-US" sz="1800" dirty="0" err="1" smtClean="0">
                <a:solidFill>
                  <a:srgbClr val="002060"/>
                </a:solidFill>
              </a:rPr>
              <a:t>lagi</a:t>
            </a:r>
            <a:r>
              <a:rPr lang="en-US" sz="1800" dirty="0" smtClean="0">
                <a:solidFill>
                  <a:srgbClr val="002060"/>
                </a:solidFill>
              </a:rPr>
              <a:t>, </a:t>
            </a:r>
            <a:r>
              <a:rPr lang="en-US" sz="1800" dirty="0" err="1" smtClean="0">
                <a:solidFill>
                  <a:srgbClr val="002060"/>
                </a:solidFill>
              </a:rPr>
              <a:t>ditakutkan</a:t>
            </a:r>
            <a:r>
              <a:rPr lang="en-US" sz="1800" dirty="0" smtClean="0">
                <a:solidFill>
                  <a:srgbClr val="002060"/>
                </a:solidFill>
              </a:rPr>
              <a:t> </a:t>
            </a:r>
            <a:r>
              <a:rPr lang="en-US" sz="1800" dirty="0" err="1" smtClean="0">
                <a:solidFill>
                  <a:srgbClr val="002060"/>
                </a:solidFill>
              </a:rPr>
              <a:t>bahwa</a:t>
            </a:r>
            <a:r>
              <a:rPr lang="en-US" sz="1800" dirty="0" smtClean="0">
                <a:solidFill>
                  <a:srgbClr val="002060"/>
                </a:solidFill>
              </a:rPr>
              <a:t> </a:t>
            </a:r>
            <a:r>
              <a:rPr lang="en-US" sz="1800" dirty="0" err="1" smtClean="0">
                <a:solidFill>
                  <a:srgbClr val="002060"/>
                </a:solidFill>
              </a:rPr>
              <a:t>adopsi</a:t>
            </a:r>
            <a:r>
              <a:rPr lang="en-US" sz="1800" dirty="0" smtClean="0">
                <a:solidFill>
                  <a:srgbClr val="002060"/>
                </a:solidFill>
              </a:rPr>
              <a:t> </a:t>
            </a:r>
            <a:r>
              <a:rPr lang="en-US" sz="1800" dirty="0" err="1" smtClean="0">
                <a:solidFill>
                  <a:srgbClr val="002060"/>
                </a:solidFill>
              </a:rPr>
              <a:t>standar</a:t>
            </a:r>
            <a:r>
              <a:rPr lang="en-US" sz="1800" dirty="0" smtClean="0">
                <a:solidFill>
                  <a:srgbClr val="002060"/>
                </a:solidFill>
              </a:rPr>
              <a:t> </a:t>
            </a:r>
            <a:r>
              <a:rPr lang="en-US" sz="1800" dirty="0" err="1" smtClean="0">
                <a:solidFill>
                  <a:srgbClr val="002060"/>
                </a:solidFill>
              </a:rPr>
              <a:t>internasional</a:t>
            </a:r>
            <a:r>
              <a:rPr lang="en-US" sz="1800" dirty="0" smtClean="0">
                <a:solidFill>
                  <a:srgbClr val="002060"/>
                </a:solidFill>
              </a:rPr>
              <a:t> </a:t>
            </a:r>
            <a:r>
              <a:rPr lang="en-US" sz="1800" dirty="0" err="1" smtClean="0">
                <a:solidFill>
                  <a:srgbClr val="002060"/>
                </a:solidFill>
              </a:rPr>
              <a:t>akan</a:t>
            </a:r>
            <a:r>
              <a:rPr lang="en-US" sz="1800" dirty="0" smtClean="0">
                <a:solidFill>
                  <a:srgbClr val="002060"/>
                </a:solidFill>
              </a:rPr>
              <a:t> </a:t>
            </a:r>
            <a:r>
              <a:rPr lang="en-US" sz="1800" dirty="0" err="1" smtClean="0">
                <a:solidFill>
                  <a:srgbClr val="002060"/>
                </a:solidFill>
              </a:rPr>
              <a:t>menimbulkan</a:t>
            </a:r>
            <a:r>
              <a:rPr lang="en-US" sz="1800" dirty="0" smtClean="0">
                <a:solidFill>
                  <a:srgbClr val="002060"/>
                </a:solidFill>
              </a:rPr>
              <a:t> “</a:t>
            </a:r>
            <a:r>
              <a:rPr lang="en-US" sz="1800" dirty="0" err="1" smtClean="0">
                <a:solidFill>
                  <a:srgbClr val="002060"/>
                </a:solidFill>
              </a:rPr>
              <a:t>standar</a:t>
            </a:r>
            <a:r>
              <a:rPr lang="en-US" sz="1800" dirty="0" smtClean="0">
                <a:solidFill>
                  <a:srgbClr val="002060"/>
                </a:solidFill>
              </a:rPr>
              <a:t> yang </a:t>
            </a:r>
            <a:r>
              <a:rPr lang="en-US" sz="1800" dirty="0" err="1" smtClean="0">
                <a:solidFill>
                  <a:srgbClr val="002060"/>
                </a:solidFill>
              </a:rPr>
              <a:t>berlebihan</a:t>
            </a:r>
            <a:r>
              <a:rPr lang="en-US" sz="1800" dirty="0" smtClean="0">
                <a:solidFill>
                  <a:srgbClr val="002060"/>
                </a:solidFill>
              </a:rPr>
              <a:t>”. Perusahaan </a:t>
            </a:r>
            <a:r>
              <a:rPr lang="en-US" sz="1800" dirty="0" err="1" smtClean="0">
                <a:solidFill>
                  <a:srgbClr val="002060"/>
                </a:solidFill>
              </a:rPr>
              <a:t>harus</a:t>
            </a:r>
            <a:r>
              <a:rPr lang="en-US" sz="1800" dirty="0" smtClean="0">
                <a:solidFill>
                  <a:srgbClr val="002060"/>
                </a:solidFill>
              </a:rPr>
              <a:t> </a:t>
            </a:r>
            <a:r>
              <a:rPr lang="en-US" sz="1800" dirty="0" err="1" smtClean="0">
                <a:solidFill>
                  <a:srgbClr val="002060"/>
                </a:solidFill>
              </a:rPr>
              <a:t>merespon</a:t>
            </a:r>
            <a:r>
              <a:rPr lang="en-US" sz="1800" dirty="0" smtClean="0">
                <a:solidFill>
                  <a:srgbClr val="002060"/>
                </a:solidFill>
              </a:rPr>
              <a:t> </a:t>
            </a:r>
            <a:r>
              <a:rPr lang="en-US" sz="1800" dirty="0" err="1" smtClean="0">
                <a:solidFill>
                  <a:srgbClr val="002060"/>
                </a:solidFill>
              </a:rPr>
              <a:t>terhadap</a:t>
            </a:r>
            <a:r>
              <a:rPr lang="en-US" sz="1800" dirty="0" smtClean="0">
                <a:solidFill>
                  <a:srgbClr val="002060"/>
                </a:solidFill>
              </a:rPr>
              <a:t> </a:t>
            </a:r>
            <a:r>
              <a:rPr lang="en-US" sz="1800" dirty="0" err="1" smtClean="0">
                <a:solidFill>
                  <a:srgbClr val="002060"/>
                </a:solidFill>
              </a:rPr>
              <a:t>susunan</a:t>
            </a:r>
            <a:r>
              <a:rPr lang="en-US" sz="1800" dirty="0" smtClean="0">
                <a:solidFill>
                  <a:srgbClr val="002060"/>
                </a:solidFill>
              </a:rPr>
              <a:t> </a:t>
            </a:r>
            <a:r>
              <a:rPr lang="en-US" sz="1800" dirty="0" err="1" smtClean="0">
                <a:solidFill>
                  <a:srgbClr val="002060"/>
                </a:solidFill>
              </a:rPr>
              <a:t>tekanan</a:t>
            </a:r>
            <a:r>
              <a:rPr lang="en-US" sz="1800" dirty="0" smtClean="0">
                <a:solidFill>
                  <a:srgbClr val="002060"/>
                </a:solidFill>
              </a:rPr>
              <a:t> </a:t>
            </a:r>
            <a:r>
              <a:rPr lang="en-US" sz="1800" dirty="0" err="1" smtClean="0">
                <a:solidFill>
                  <a:srgbClr val="002060"/>
                </a:solidFill>
              </a:rPr>
              <a:t>nasional</a:t>
            </a:r>
            <a:r>
              <a:rPr lang="en-US" sz="1800" dirty="0" smtClean="0">
                <a:solidFill>
                  <a:srgbClr val="002060"/>
                </a:solidFill>
              </a:rPr>
              <a:t>, </a:t>
            </a:r>
            <a:r>
              <a:rPr lang="en-US" sz="1800" dirty="0" err="1" smtClean="0">
                <a:solidFill>
                  <a:srgbClr val="002060"/>
                </a:solidFill>
              </a:rPr>
              <a:t>politik</a:t>
            </a:r>
            <a:r>
              <a:rPr lang="en-US" sz="1800" dirty="0" smtClean="0">
                <a:solidFill>
                  <a:srgbClr val="002060"/>
                </a:solidFill>
              </a:rPr>
              <a:t>, social, </a:t>
            </a:r>
            <a:r>
              <a:rPr lang="en-US" sz="1800" dirty="0" err="1" smtClean="0">
                <a:solidFill>
                  <a:srgbClr val="002060"/>
                </a:solidFill>
              </a:rPr>
              <a:t>dan</a:t>
            </a:r>
            <a:r>
              <a:rPr lang="en-US" sz="1800" dirty="0" smtClean="0">
                <a:solidFill>
                  <a:srgbClr val="002060"/>
                </a:solidFill>
              </a:rPr>
              <a:t> </a:t>
            </a:r>
            <a:r>
              <a:rPr lang="en-US" sz="1800" dirty="0" err="1" smtClean="0">
                <a:solidFill>
                  <a:srgbClr val="002060"/>
                </a:solidFill>
              </a:rPr>
              <a:t>ekonomi</a:t>
            </a:r>
            <a:r>
              <a:rPr lang="en-US" sz="1800" dirty="0" smtClean="0">
                <a:solidFill>
                  <a:srgbClr val="002060"/>
                </a:solidFill>
              </a:rPr>
              <a:t> yang </a:t>
            </a:r>
            <a:r>
              <a:rPr lang="en-US" sz="1800" dirty="0" err="1" smtClean="0">
                <a:solidFill>
                  <a:srgbClr val="002060"/>
                </a:solidFill>
              </a:rPr>
              <a:t>semakin</a:t>
            </a:r>
            <a:r>
              <a:rPr lang="en-US" sz="1800" dirty="0" smtClean="0">
                <a:solidFill>
                  <a:srgbClr val="002060"/>
                </a:solidFill>
              </a:rPr>
              <a:t> </a:t>
            </a:r>
            <a:r>
              <a:rPr lang="en-US" sz="1800" dirty="0" err="1" smtClean="0">
                <a:solidFill>
                  <a:srgbClr val="002060"/>
                </a:solidFill>
              </a:rPr>
              <a:t>meningat</a:t>
            </a:r>
            <a:r>
              <a:rPr lang="en-US" sz="1800" dirty="0" smtClean="0">
                <a:solidFill>
                  <a:srgbClr val="002060"/>
                </a:solidFill>
              </a:rPr>
              <a:t> </a:t>
            </a:r>
            <a:r>
              <a:rPr lang="en-US" sz="1800" dirty="0" err="1" smtClean="0">
                <a:solidFill>
                  <a:srgbClr val="002060"/>
                </a:solidFill>
              </a:rPr>
              <a:t>dan</a:t>
            </a:r>
            <a:r>
              <a:rPr lang="en-US" sz="1800" dirty="0" smtClean="0">
                <a:solidFill>
                  <a:srgbClr val="002060"/>
                </a:solidFill>
              </a:rPr>
              <a:t> </a:t>
            </a:r>
            <a:r>
              <a:rPr lang="en-US" sz="1800" dirty="0" err="1" smtClean="0">
                <a:solidFill>
                  <a:srgbClr val="002060"/>
                </a:solidFill>
              </a:rPr>
              <a:t>semakin</a:t>
            </a:r>
            <a:r>
              <a:rPr lang="en-US" sz="1800" dirty="0" smtClean="0">
                <a:solidFill>
                  <a:srgbClr val="002060"/>
                </a:solidFill>
              </a:rPr>
              <a:t> </a:t>
            </a:r>
            <a:r>
              <a:rPr lang="en-US" sz="1800" dirty="0" err="1" smtClean="0">
                <a:solidFill>
                  <a:srgbClr val="002060"/>
                </a:solidFill>
              </a:rPr>
              <a:t>dibuat</a:t>
            </a:r>
            <a:r>
              <a:rPr lang="en-US" sz="1800" dirty="0" smtClean="0">
                <a:solidFill>
                  <a:srgbClr val="002060"/>
                </a:solidFill>
              </a:rPr>
              <a:t> </a:t>
            </a:r>
            <a:r>
              <a:rPr lang="en-US" sz="1800" dirty="0" err="1" smtClean="0">
                <a:solidFill>
                  <a:srgbClr val="002060"/>
                </a:solidFill>
              </a:rPr>
              <a:t>untuk</a:t>
            </a:r>
            <a:r>
              <a:rPr lang="en-US" sz="1800" dirty="0" smtClean="0">
                <a:solidFill>
                  <a:srgbClr val="002060"/>
                </a:solidFill>
              </a:rPr>
              <a:t> </a:t>
            </a:r>
            <a:r>
              <a:rPr lang="en-US" sz="1800" dirty="0" err="1" smtClean="0">
                <a:solidFill>
                  <a:srgbClr val="002060"/>
                </a:solidFill>
              </a:rPr>
              <a:t>memenuhi</a:t>
            </a:r>
            <a:r>
              <a:rPr lang="en-US" sz="1800" dirty="0" smtClean="0">
                <a:solidFill>
                  <a:srgbClr val="002060"/>
                </a:solidFill>
              </a:rPr>
              <a:t> </a:t>
            </a:r>
            <a:r>
              <a:rPr lang="en-US" sz="1800" dirty="0" err="1" smtClean="0">
                <a:solidFill>
                  <a:srgbClr val="002060"/>
                </a:solidFill>
              </a:rPr>
              <a:t>ketentuan</a:t>
            </a:r>
            <a:r>
              <a:rPr lang="en-US" sz="1800" dirty="0" smtClean="0">
                <a:solidFill>
                  <a:srgbClr val="002060"/>
                </a:solidFill>
              </a:rPr>
              <a:t> </a:t>
            </a:r>
            <a:r>
              <a:rPr lang="en-US" sz="1800" dirty="0" err="1" smtClean="0">
                <a:solidFill>
                  <a:srgbClr val="002060"/>
                </a:solidFill>
              </a:rPr>
              <a:t>internasional</a:t>
            </a:r>
            <a:r>
              <a:rPr lang="en-US" sz="1800" dirty="0" smtClean="0">
                <a:solidFill>
                  <a:srgbClr val="002060"/>
                </a:solidFill>
              </a:rPr>
              <a:t> </a:t>
            </a:r>
            <a:r>
              <a:rPr lang="en-US" sz="1800" dirty="0" err="1" smtClean="0">
                <a:solidFill>
                  <a:srgbClr val="002060"/>
                </a:solidFill>
              </a:rPr>
              <a:t>tambahan</a:t>
            </a:r>
            <a:r>
              <a:rPr lang="en-US" sz="1800" dirty="0" smtClean="0">
                <a:solidFill>
                  <a:srgbClr val="002060"/>
                </a:solidFill>
              </a:rPr>
              <a:t> yang </a:t>
            </a:r>
            <a:r>
              <a:rPr lang="en-US" sz="1800" dirty="0" err="1" smtClean="0">
                <a:solidFill>
                  <a:srgbClr val="002060"/>
                </a:solidFill>
              </a:rPr>
              <a:t>rumit</a:t>
            </a:r>
            <a:r>
              <a:rPr lang="en-US" sz="1800" dirty="0" smtClean="0">
                <a:solidFill>
                  <a:srgbClr val="002060"/>
                </a:solidFill>
              </a:rPr>
              <a:t> </a:t>
            </a:r>
            <a:r>
              <a:rPr lang="en-US" sz="1800" dirty="0" err="1" smtClean="0">
                <a:solidFill>
                  <a:srgbClr val="002060"/>
                </a:solidFill>
              </a:rPr>
              <a:t>dan</a:t>
            </a:r>
            <a:r>
              <a:rPr lang="en-US" sz="1800" dirty="0" smtClean="0">
                <a:solidFill>
                  <a:srgbClr val="002060"/>
                </a:solidFill>
              </a:rPr>
              <a:t> </a:t>
            </a:r>
            <a:r>
              <a:rPr lang="en-US" sz="1800" dirty="0" err="1" smtClean="0">
                <a:solidFill>
                  <a:srgbClr val="002060"/>
                </a:solidFill>
              </a:rPr>
              <a:t>berbiaya</a:t>
            </a:r>
            <a:r>
              <a:rPr lang="en-US" sz="1800" dirty="0" smtClean="0">
                <a:solidFill>
                  <a:srgbClr val="002060"/>
                </a:solidFill>
              </a:rPr>
              <a:t> </a:t>
            </a:r>
            <a:r>
              <a:rPr lang="en-US" sz="1800" dirty="0" err="1" smtClean="0">
                <a:solidFill>
                  <a:srgbClr val="002060"/>
                </a:solidFill>
              </a:rPr>
              <a:t>besar</a:t>
            </a:r>
            <a:r>
              <a:rPr lang="en-US" sz="1800" dirty="0" smtClean="0">
                <a:solidFill>
                  <a:srgbClr val="002060"/>
                </a:solidFill>
              </a:rPr>
              <a:t>.</a:t>
            </a:r>
            <a:endParaRPr lang="es-CO" sz="1800" dirty="0">
              <a:solidFill>
                <a:srgbClr val="00206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457200"/>
          </a:xfrm>
        </p:spPr>
        <p:txBody>
          <a:bodyPr>
            <a:normAutofit fontScale="90000"/>
          </a:bodyPr>
          <a:lstStyle/>
          <a:p>
            <a:r>
              <a:rPr lang="en-US" sz="3200" dirty="0" err="1" smtClean="0">
                <a:solidFill>
                  <a:srgbClr val="002060"/>
                </a:solidFill>
              </a:rPr>
              <a:t>Rekonsiliasi</a:t>
            </a:r>
            <a:r>
              <a:rPr lang="en-US" sz="3200" dirty="0" smtClean="0">
                <a:solidFill>
                  <a:srgbClr val="002060"/>
                </a:solidFill>
              </a:rPr>
              <a:t> </a:t>
            </a:r>
            <a:r>
              <a:rPr lang="en-US" sz="3200" dirty="0" err="1" smtClean="0">
                <a:solidFill>
                  <a:srgbClr val="002060"/>
                </a:solidFill>
              </a:rPr>
              <a:t>dan</a:t>
            </a:r>
            <a:r>
              <a:rPr lang="en-US" sz="3200" dirty="0" smtClean="0">
                <a:solidFill>
                  <a:srgbClr val="002060"/>
                </a:solidFill>
              </a:rPr>
              <a:t> </a:t>
            </a:r>
            <a:r>
              <a:rPr lang="en-US" sz="3200" dirty="0" err="1" smtClean="0">
                <a:solidFill>
                  <a:srgbClr val="002060"/>
                </a:solidFill>
              </a:rPr>
              <a:t>Pengakuan</a:t>
            </a:r>
            <a:r>
              <a:rPr lang="en-US" sz="3200" dirty="0" smtClean="0">
                <a:solidFill>
                  <a:srgbClr val="002060"/>
                </a:solidFill>
              </a:rPr>
              <a:t> </a:t>
            </a:r>
            <a:r>
              <a:rPr lang="en-US" sz="3200" dirty="0" err="1" smtClean="0">
                <a:solidFill>
                  <a:srgbClr val="002060"/>
                </a:solidFill>
              </a:rPr>
              <a:t>Bersama</a:t>
            </a:r>
            <a:endParaRPr lang="en-US" sz="3200" dirty="0"/>
          </a:p>
        </p:txBody>
      </p:sp>
      <p:sp>
        <p:nvSpPr>
          <p:cNvPr id="3" name="Content Placeholder 2"/>
          <p:cNvSpPr>
            <a:spLocks noGrp="1"/>
          </p:cNvSpPr>
          <p:nvPr>
            <p:ph idx="1"/>
          </p:nvPr>
        </p:nvSpPr>
        <p:spPr>
          <a:xfrm>
            <a:off x="457200" y="914400"/>
            <a:ext cx="8229600" cy="5410200"/>
          </a:xfrm>
        </p:spPr>
        <p:txBody>
          <a:bodyPr>
            <a:normAutofit/>
          </a:bodyPr>
          <a:lstStyle/>
          <a:p>
            <a:pPr>
              <a:buNone/>
            </a:pPr>
            <a:r>
              <a:rPr lang="en-US" sz="1800" dirty="0" smtClean="0">
                <a:solidFill>
                  <a:srgbClr val="002060"/>
                </a:solidFill>
              </a:rPr>
              <a:t/>
            </a:r>
            <a:br>
              <a:rPr lang="en-US" sz="1800" dirty="0" smtClean="0">
                <a:solidFill>
                  <a:srgbClr val="002060"/>
                </a:solidFill>
              </a:rPr>
            </a:br>
            <a:r>
              <a:rPr lang="en-US" sz="1800" dirty="0" smtClean="0">
                <a:solidFill>
                  <a:srgbClr val="002060"/>
                </a:solidFill>
              </a:rPr>
              <a:t> </a:t>
            </a:r>
            <a:r>
              <a:rPr lang="en-US" sz="1800" dirty="0" err="1" smtClean="0">
                <a:solidFill>
                  <a:srgbClr val="002060"/>
                </a:solidFill>
              </a:rPr>
              <a:t>Dua</a:t>
            </a:r>
            <a:r>
              <a:rPr lang="en-US" sz="1800" dirty="0" smtClean="0">
                <a:solidFill>
                  <a:srgbClr val="002060"/>
                </a:solidFill>
              </a:rPr>
              <a:t> </a:t>
            </a:r>
            <a:r>
              <a:rPr lang="en-US" sz="1800" dirty="0" err="1" smtClean="0">
                <a:solidFill>
                  <a:srgbClr val="002060"/>
                </a:solidFill>
              </a:rPr>
              <a:t>pendekatan</a:t>
            </a:r>
            <a:r>
              <a:rPr lang="en-US" sz="1800" dirty="0" smtClean="0">
                <a:solidFill>
                  <a:srgbClr val="002060"/>
                </a:solidFill>
              </a:rPr>
              <a:t> yang </a:t>
            </a:r>
            <a:r>
              <a:rPr lang="en-US" sz="1800" dirty="0" err="1" smtClean="0">
                <a:solidFill>
                  <a:srgbClr val="002060"/>
                </a:solidFill>
              </a:rPr>
              <a:t>diajukan</a:t>
            </a:r>
            <a:r>
              <a:rPr lang="en-US" sz="1800" dirty="0" smtClean="0">
                <a:solidFill>
                  <a:srgbClr val="002060"/>
                </a:solidFill>
              </a:rPr>
              <a:t> </a:t>
            </a:r>
            <a:r>
              <a:rPr lang="en-US" sz="1800" dirty="0" err="1" smtClean="0">
                <a:solidFill>
                  <a:srgbClr val="002060"/>
                </a:solidFill>
              </a:rPr>
              <a:t>sebagai</a:t>
            </a:r>
            <a:r>
              <a:rPr lang="en-US" sz="1800" dirty="0" smtClean="0">
                <a:solidFill>
                  <a:srgbClr val="002060"/>
                </a:solidFill>
              </a:rPr>
              <a:t> </a:t>
            </a:r>
            <a:r>
              <a:rPr lang="en-US" sz="1800" dirty="0" err="1" smtClean="0">
                <a:solidFill>
                  <a:srgbClr val="002060"/>
                </a:solidFill>
              </a:rPr>
              <a:t>solusi</a:t>
            </a:r>
            <a:r>
              <a:rPr lang="en-US" sz="1800" dirty="0" smtClean="0">
                <a:solidFill>
                  <a:srgbClr val="002060"/>
                </a:solidFill>
              </a:rPr>
              <a:t> yang </a:t>
            </a:r>
            <a:r>
              <a:rPr lang="en-US" sz="1800" dirty="0" err="1" smtClean="0">
                <a:solidFill>
                  <a:srgbClr val="002060"/>
                </a:solidFill>
              </a:rPr>
              <a:t>mungkin</a:t>
            </a:r>
            <a:r>
              <a:rPr lang="en-US" sz="1800" dirty="0" smtClean="0">
                <a:solidFill>
                  <a:srgbClr val="002060"/>
                </a:solidFill>
              </a:rPr>
              <a:t> </a:t>
            </a:r>
            <a:r>
              <a:rPr lang="en-US" sz="1800" dirty="0" err="1" smtClean="0">
                <a:solidFill>
                  <a:srgbClr val="002060"/>
                </a:solidFill>
              </a:rPr>
              <a:t>digunakan</a:t>
            </a:r>
            <a:r>
              <a:rPr lang="en-US" sz="1800" dirty="0" smtClean="0">
                <a:solidFill>
                  <a:srgbClr val="002060"/>
                </a:solidFill>
              </a:rPr>
              <a:t> </a:t>
            </a:r>
            <a:r>
              <a:rPr lang="en-US" sz="1800" dirty="0" err="1" smtClean="0">
                <a:solidFill>
                  <a:srgbClr val="002060"/>
                </a:solidFill>
              </a:rPr>
              <a:t>untuk</a:t>
            </a:r>
            <a:r>
              <a:rPr lang="en-US" sz="1800" dirty="0" smtClean="0">
                <a:solidFill>
                  <a:srgbClr val="002060"/>
                </a:solidFill>
              </a:rPr>
              <a:t> </a:t>
            </a:r>
            <a:r>
              <a:rPr lang="en-US" sz="1800" dirty="0" err="1" smtClean="0">
                <a:solidFill>
                  <a:srgbClr val="002060"/>
                </a:solidFill>
              </a:rPr>
              <a:t>mengatasi</a:t>
            </a:r>
            <a:r>
              <a:rPr lang="en-US" sz="1800" dirty="0" smtClean="0">
                <a:solidFill>
                  <a:srgbClr val="002060"/>
                </a:solidFill>
              </a:rPr>
              <a:t> </a:t>
            </a:r>
            <a:r>
              <a:rPr lang="en-US" sz="1800" dirty="0" err="1" smtClean="0">
                <a:solidFill>
                  <a:srgbClr val="002060"/>
                </a:solidFill>
              </a:rPr>
              <a:t>permasalahan</a:t>
            </a:r>
            <a:r>
              <a:rPr lang="en-US" sz="1800" dirty="0" smtClean="0">
                <a:solidFill>
                  <a:srgbClr val="002060"/>
                </a:solidFill>
              </a:rPr>
              <a:t> yang </a:t>
            </a:r>
            <a:r>
              <a:rPr lang="en-US" sz="1800" dirty="0" err="1" smtClean="0">
                <a:solidFill>
                  <a:srgbClr val="002060"/>
                </a:solidFill>
              </a:rPr>
              <a:t>terkait</a:t>
            </a:r>
            <a:r>
              <a:rPr lang="en-US" sz="1800" dirty="0" smtClean="0">
                <a:solidFill>
                  <a:srgbClr val="002060"/>
                </a:solidFill>
              </a:rPr>
              <a:t> </a:t>
            </a:r>
            <a:r>
              <a:rPr lang="en-US" sz="1800" dirty="0" err="1" smtClean="0">
                <a:solidFill>
                  <a:srgbClr val="002060"/>
                </a:solidFill>
              </a:rPr>
              <a:t>dengan</a:t>
            </a:r>
            <a:r>
              <a:rPr lang="en-US" sz="1800" dirty="0" smtClean="0">
                <a:solidFill>
                  <a:srgbClr val="002060"/>
                </a:solidFill>
              </a:rPr>
              <a:t> </a:t>
            </a:r>
            <a:r>
              <a:rPr lang="en-US" sz="1800" dirty="0" err="1" smtClean="0">
                <a:solidFill>
                  <a:srgbClr val="002060"/>
                </a:solidFill>
              </a:rPr>
              <a:t>isi</a:t>
            </a:r>
            <a:r>
              <a:rPr lang="en-US" sz="1800" dirty="0" smtClean="0">
                <a:solidFill>
                  <a:srgbClr val="002060"/>
                </a:solidFill>
              </a:rPr>
              <a:t> </a:t>
            </a:r>
            <a:r>
              <a:rPr lang="en-US" sz="1800" dirty="0" err="1" smtClean="0">
                <a:solidFill>
                  <a:srgbClr val="002060"/>
                </a:solidFill>
              </a:rPr>
              <a:t>laporan</a:t>
            </a:r>
            <a:r>
              <a:rPr lang="en-US" sz="1800" dirty="0" smtClean="0">
                <a:solidFill>
                  <a:srgbClr val="002060"/>
                </a:solidFill>
              </a:rPr>
              <a:t> </a:t>
            </a:r>
            <a:r>
              <a:rPr lang="en-US" sz="1800" dirty="0" err="1" smtClean="0">
                <a:solidFill>
                  <a:srgbClr val="002060"/>
                </a:solidFill>
              </a:rPr>
              <a:t>keuangan</a:t>
            </a:r>
            <a:r>
              <a:rPr lang="en-US" sz="1800" dirty="0" smtClean="0">
                <a:solidFill>
                  <a:srgbClr val="002060"/>
                </a:solidFill>
              </a:rPr>
              <a:t> </a:t>
            </a:r>
            <a:r>
              <a:rPr lang="en-US" sz="1800" dirty="0" err="1" smtClean="0">
                <a:solidFill>
                  <a:srgbClr val="002060"/>
                </a:solidFill>
              </a:rPr>
              <a:t>lintas</a:t>
            </a:r>
            <a:r>
              <a:rPr lang="en-US" sz="1800" dirty="0" smtClean="0">
                <a:solidFill>
                  <a:srgbClr val="002060"/>
                </a:solidFill>
              </a:rPr>
              <a:t> </a:t>
            </a:r>
            <a:r>
              <a:rPr lang="en-US" sz="1800" dirty="0" err="1" smtClean="0">
                <a:solidFill>
                  <a:srgbClr val="002060"/>
                </a:solidFill>
              </a:rPr>
              <a:t>batas</a:t>
            </a:r>
            <a:r>
              <a:rPr lang="en-US" sz="1800" dirty="0" smtClean="0">
                <a:solidFill>
                  <a:srgbClr val="002060"/>
                </a:solidFill>
              </a:rPr>
              <a:t> :</a:t>
            </a:r>
            <a:br>
              <a:rPr lang="en-US" sz="1800" dirty="0" smtClean="0">
                <a:solidFill>
                  <a:srgbClr val="002060"/>
                </a:solidFill>
              </a:rPr>
            </a:br>
            <a:r>
              <a:rPr lang="en-US" sz="1800" dirty="0" smtClean="0">
                <a:solidFill>
                  <a:srgbClr val="002060"/>
                </a:solidFill>
              </a:rPr>
              <a:t>1. 	</a:t>
            </a:r>
            <a:r>
              <a:rPr lang="en-US" sz="1800" dirty="0" err="1" smtClean="0">
                <a:solidFill>
                  <a:srgbClr val="002060"/>
                </a:solidFill>
              </a:rPr>
              <a:t>Rekonsiliasi</a:t>
            </a:r>
            <a:r>
              <a:rPr lang="en-US" sz="1800" dirty="0" smtClean="0">
                <a:solidFill>
                  <a:srgbClr val="002060"/>
                </a:solidFill>
              </a:rPr>
              <a:t/>
            </a:r>
            <a:br>
              <a:rPr lang="en-US" sz="1800" dirty="0" smtClean="0">
                <a:solidFill>
                  <a:srgbClr val="002060"/>
                </a:solidFill>
              </a:rPr>
            </a:br>
            <a:r>
              <a:rPr lang="en-US" sz="1800" dirty="0" smtClean="0">
                <a:solidFill>
                  <a:srgbClr val="002060"/>
                </a:solidFill>
              </a:rPr>
              <a:t>	</a:t>
            </a:r>
            <a:r>
              <a:rPr lang="en-US" sz="1800" dirty="0" err="1" smtClean="0">
                <a:solidFill>
                  <a:srgbClr val="002060"/>
                </a:solidFill>
              </a:rPr>
              <a:t>Melalui</a:t>
            </a:r>
            <a:r>
              <a:rPr lang="en-US" sz="1800" dirty="0" smtClean="0">
                <a:solidFill>
                  <a:srgbClr val="002060"/>
                </a:solidFill>
              </a:rPr>
              <a:t> </a:t>
            </a:r>
            <a:r>
              <a:rPr lang="en-US" sz="1800" dirty="0" err="1" smtClean="0">
                <a:solidFill>
                  <a:srgbClr val="002060"/>
                </a:solidFill>
              </a:rPr>
              <a:t>rekonsiliasi</a:t>
            </a:r>
            <a:r>
              <a:rPr lang="en-US" sz="1800" dirty="0" smtClean="0">
                <a:solidFill>
                  <a:srgbClr val="002060"/>
                </a:solidFill>
              </a:rPr>
              <a:t>, </a:t>
            </a:r>
            <a:r>
              <a:rPr lang="en-US" sz="1800" dirty="0" err="1" smtClean="0">
                <a:solidFill>
                  <a:srgbClr val="002060"/>
                </a:solidFill>
              </a:rPr>
              <a:t>perusahaan</a:t>
            </a:r>
            <a:r>
              <a:rPr lang="en-US" sz="1800" dirty="0" smtClean="0">
                <a:solidFill>
                  <a:srgbClr val="002060"/>
                </a:solidFill>
              </a:rPr>
              <a:t> </a:t>
            </a:r>
            <a:r>
              <a:rPr lang="en-US" sz="1800" dirty="0" err="1" smtClean="0">
                <a:solidFill>
                  <a:srgbClr val="002060"/>
                </a:solidFill>
              </a:rPr>
              <a:t>asing</a:t>
            </a:r>
            <a:r>
              <a:rPr lang="en-US" sz="1800" dirty="0" smtClean="0">
                <a:solidFill>
                  <a:srgbClr val="002060"/>
                </a:solidFill>
              </a:rPr>
              <a:t> </a:t>
            </a:r>
            <a:r>
              <a:rPr lang="en-US" sz="1800" dirty="0" err="1" smtClean="0">
                <a:solidFill>
                  <a:srgbClr val="002060"/>
                </a:solidFill>
              </a:rPr>
              <a:t>dapat</a:t>
            </a:r>
            <a:r>
              <a:rPr lang="en-US" sz="1800" dirty="0" smtClean="0">
                <a:solidFill>
                  <a:srgbClr val="002060"/>
                </a:solidFill>
              </a:rPr>
              <a:t> </a:t>
            </a:r>
            <a:r>
              <a:rPr lang="en-US" sz="1800" dirty="0" err="1" smtClean="0">
                <a:solidFill>
                  <a:srgbClr val="002060"/>
                </a:solidFill>
              </a:rPr>
              <a:t>menyusun</a:t>
            </a:r>
            <a:r>
              <a:rPr lang="en-US" sz="1800" dirty="0" smtClean="0">
                <a:solidFill>
                  <a:srgbClr val="002060"/>
                </a:solidFill>
              </a:rPr>
              <a:t> 	</a:t>
            </a:r>
            <a:r>
              <a:rPr lang="en-US" sz="1800" dirty="0" err="1" smtClean="0">
                <a:solidFill>
                  <a:srgbClr val="002060"/>
                </a:solidFill>
              </a:rPr>
              <a:t>laporan</a:t>
            </a:r>
            <a:r>
              <a:rPr lang="en-US" sz="1800" dirty="0" smtClean="0">
                <a:solidFill>
                  <a:srgbClr val="002060"/>
                </a:solidFill>
              </a:rPr>
              <a:t> 	</a:t>
            </a:r>
            <a:r>
              <a:rPr lang="en-US" sz="1800" dirty="0" err="1" smtClean="0">
                <a:solidFill>
                  <a:srgbClr val="002060"/>
                </a:solidFill>
              </a:rPr>
              <a:t>keuangan</a:t>
            </a:r>
            <a:r>
              <a:rPr lang="en-US" sz="1800" dirty="0" smtClean="0">
                <a:solidFill>
                  <a:srgbClr val="002060"/>
                </a:solidFill>
              </a:rPr>
              <a:t> </a:t>
            </a:r>
            <a:r>
              <a:rPr lang="en-US" sz="1800" dirty="0" err="1" smtClean="0">
                <a:solidFill>
                  <a:srgbClr val="002060"/>
                </a:solidFill>
              </a:rPr>
              <a:t>dengan</a:t>
            </a:r>
            <a:r>
              <a:rPr lang="en-US" sz="1800" dirty="0" smtClean="0">
                <a:solidFill>
                  <a:srgbClr val="002060"/>
                </a:solidFill>
              </a:rPr>
              <a:t> </a:t>
            </a:r>
            <a:r>
              <a:rPr lang="en-US" sz="1800" dirty="0" err="1" smtClean="0">
                <a:solidFill>
                  <a:srgbClr val="002060"/>
                </a:solidFill>
              </a:rPr>
              <a:t>menggunakan</a:t>
            </a:r>
            <a:r>
              <a:rPr lang="en-US" sz="1800" dirty="0" smtClean="0">
                <a:solidFill>
                  <a:srgbClr val="002060"/>
                </a:solidFill>
              </a:rPr>
              <a:t> </a:t>
            </a:r>
            <a:r>
              <a:rPr lang="en-US" sz="1800" dirty="0" err="1" smtClean="0">
                <a:solidFill>
                  <a:srgbClr val="002060"/>
                </a:solidFill>
              </a:rPr>
              <a:t>standar</a:t>
            </a:r>
            <a:r>
              <a:rPr lang="en-US" sz="1800" dirty="0" smtClean="0">
                <a:solidFill>
                  <a:srgbClr val="002060"/>
                </a:solidFill>
              </a:rPr>
              <a:t> </a:t>
            </a:r>
            <a:r>
              <a:rPr lang="en-US" sz="1800" dirty="0" err="1" smtClean="0">
                <a:solidFill>
                  <a:srgbClr val="002060"/>
                </a:solidFill>
              </a:rPr>
              <a:t>akuntansi</a:t>
            </a:r>
            <a:r>
              <a:rPr lang="en-US" sz="1800" dirty="0" smtClean="0">
                <a:solidFill>
                  <a:srgbClr val="002060"/>
                </a:solidFill>
              </a:rPr>
              <a:t> 	</a:t>
            </a:r>
            <a:r>
              <a:rPr lang="en-US" sz="1800" dirty="0" err="1" smtClean="0">
                <a:solidFill>
                  <a:srgbClr val="002060"/>
                </a:solidFill>
              </a:rPr>
              <a:t>negara</a:t>
            </a:r>
            <a:r>
              <a:rPr lang="en-US" sz="1800" dirty="0" smtClean="0">
                <a:solidFill>
                  <a:srgbClr val="002060"/>
                </a:solidFill>
              </a:rPr>
              <a:t> </a:t>
            </a:r>
            <a:r>
              <a:rPr lang="en-US" sz="1800" dirty="0" err="1" smtClean="0">
                <a:solidFill>
                  <a:srgbClr val="002060"/>
                </a:solidFill>
              </a:rPr>
              <a:t>asal</a:t>
            </a:r>
            <a:r>
              <a:rPr lang="en-US" sz="1800" dirty="0" smtClean="0">
                <a:solidFill>
                  <a:srgbClr val="002060"/>
                </a:solidFill>
              </a:rPr>
              <a:t>, 	</a:t>
            </a:r>
            <a:r>
              <a:rPr lang="en-US" sz="1800" dirty="0" err="1" smtClean="0">
                <a:solidFill>
                  <a:srgbClr val="002060"/>
                </a:solidFill>
              </a:rPr>
              <a:t>tetapi</a:t>
            </a:r>
            <a:r>
              <a:rPr lang="en-US" sz="1800" dirty="0" smtClean="0">
                <a:solidFill>
                  <a:srgbClr val="002060"/>
                </a:solidFill>
              </a:rPr>
              <a:t> </a:t>
            </a:r>
            <a:r>
              <a:rPr lang="en-US" sz="1800" dirty="0" err="1" smtClean="0">
                <a:solidFill>
                  <a:srgbClr val="002060"/>
                </a:solidFill>
              </a:rPr>
              <a:t>harus</a:t>
            </a:r>
            <a:r>
              <a:rPr lang="en-US" sz="1800" dirty="0" smtClean="0">
                <a:solidFill>
                  <a:srgbClr val="002060"/>
                </a:solidFill>
              </a:rPr>
              <a:t> </a:t>
            </a:r>
            <a:r>
              <a:rPr lang="en-US" sz="1800" dirty="0" err="1" smtClean="0">
                <a:solidFill>
                  <a:srgbClr val="002060"/>
                </a:solidFill>
              </a:rPr>
              <a:t>menyediakan</a:t>
            </a:r>
            <a:r>
              <a:rPr lang="en-US" sz="1800" dirty="0" smtClean="0">
                <a:solidFill>
                  <a:srgbClr val="002060"/>
                </a:solidFill>
              </a:rPr>
              <a:t> </a:t>
            </a:r>
            <a:r>
              <a:rPr lang="en-US" sz="1800" dirty="0" err="1" smtClean="0">
                <a:solidFill>
                  <a:srgbClr val="002060"/>
                </a:solidFill>
              </a:rPr>
              <a:t>rekonsiliasi</a:t>
            </a:r>
            <a:r>
              <a:rPr lang="en-US" sz="1800" dirty="0" smtClean="0">
                <a:solidFill>
                  <a:srgbClr val="002060"/>
                </a:solidFill>
              </a:rPr>
              <a:t> </a:t>
            </a:r>
            <a:r>
              <a:rPr lang="en-US" sz="1800" dirty="0" err="1" smtClean="0">
                <a:solidFill>
                  <a:srgbClr val="002060"/>
                </a:solidFill>
              </a:rPr>
              <a:t>antara</a:t>
            </a:r>
            <a:r>
              <a:rPr lang="en-US" sz="1800" dirty="0" smtClean="0">
                <a:solidFill>
                  <a:srgbClr val="002060"/>
                </a:solidFill>
              </a:rPr>
              <a:t> 	</a:t>
            </a:r>
            <a:r>
              <a:rPr lang="en-US" sz="1800" dirty="0" err="1" smtClean="0">
                <a:solidFill>
                  <a:srgbClr val="002060"/>
                </a:solidFill>
              </a:rPr>
              <a:t>ukuran-ukuran</a:t>
            </a:r>
            <a:r>
              <a:rPr lang="en-US" sz="1800" dirty="0" smtClean="0">
                <a:solidFill>
                  <a:srgbClr val="002060"/>
                </a:solidFill>
              </a:rPr>
              <a:t> </a:t>
            </a:r>
            <a:r>
              <a:rPr lang="en-US" sz="1800" dirty="0" err="1" smtClean="0">
                <a:solidFill>
                  <a:srgbClr val="002060"/>
                </a:solidFill>
              </a:rPr>
              <a:t>akuntansi</a:t>
            </a:r>
            <a:r>
              <a:rPr lang="en-US" sz="1800" dirty="0" smtClean="0">
                <a:solidFill>
                  <a:srgbClr val="002060"/>
                </a:solidFill>
              </a:rPr>
              <a:t> 	yang </a:t>
            </a:r>
            <a:r>
              <a:rPr lang="en-US" sz="1800" dirty="0" err="1" smtClean="0">
                <a:solidFill>
                  <a:srgbClr val="002060"/>
                </a:solidFill>
              </a:rPr>
              <a:t>penting</a:t>
            </a:r>
            <a:r>
              <a:rPr lang="en-US" sz="1800" dirty="0" smtClean="0">
                <a:solidFill>
                  <a:srgbClr val="002060"/>
                </a:solidFill>
              </a:rPr>
              <a:t> (</a:t>
            </a:r>
            <a:r>
              <a:rPr lang="en-US" sz="1800" dirty="0" err="1" smtClean="0">
                <a:solidFill>
                  <a:srgbClr val="002060"/>
                </a:solidFill>
              </a:rPr>
              <a:t>seperti</a:t>
            </a:r>
            <a:r>
              <a:rPr lang="en-US" sz="1800" dirty="0" smtClean="0">
                <a:solidFill>
                  <a:srgbClr val="002060"/>
                </a:solidFill>
              </a:rPr>
              <a:t> </a:t>
            </a:r>
            <a:r>
              <a:rPr lang="en-US" sz="1800" dirty="0" err="1" smtClean="0">
                <a:solidFill>
                  <a:srgbClr val="002060"/>
                </a:solidFill>
              </a:rPr>
              <a:t>laba</a:t>
            </a:r>
            <a:r>
              <a:rPr lang="en-US" sz="1800" dirty="0" smtClean="0">
                <a:solidFill>
                  <a:srgbClr val="002060"/>
                </a:solidFill>
              </a:rPr>
              <a:t> </a:t>
            </a:r>
            <a:r>
              <a:rPr lang="en-US" sz="1800" dirty="0" err="1" smtClean="0">
                <a:solidFill>
                  <a:srgbClr val="002060"/>
                </a:solidFill>
              </a:rPr>
              <a:t>bersih</a:t>
            </a:r>
            <a:r>
              <a:rPr lang="en-US" sz="1800" dirty="0" smtClean="0">
                <a:solidFill>
                  <a:srgbClr val="002060"/>
                </a:solidFill>
              </a:rPr>
              <a:t> 	</a:t>
            </a:r>
            <a:r>
              <a:rPr lang="en-US" sz="1800" dirty="0" err="1" smtClean="0">
                <a:solidFill>
                  <a:srgbClr val="002060"/>
                </a:solidFill>
              </a:rPr>
              <a:t>dan</a:t>
            </a:r>
            <a:r>
              <a:rPr lang="en-US" sz="1800" dirty="0" smtClean="0">
                <a:solidFill>
                  <a:srgbClr val="002060"/>
                </a:solidFill>
              </a:rPr>
              <a:t> </a:t>
            </a:r>
            <a:r>
              <a:rPr lang="en-US" sz="1800" dirty="0" err="1" smtClean="0">
                <a:solidFill>
                  <a:srgbClr val="002060"/>
                </a:solidFill>
              </a:rPr>
              <a:t>ekuitas</a:t>
            </a:r>
            <a:r>
              <a:rPr lang="en-US" sz="1800" dirty="0" smtClean="0">
                <a:solidFill>
                  <a:srgbClr val="002060"/>
                </a:solidFill>
              </a:rPr>
              <a:t> </a:t>
            </a:r>
            <a:r>
              <a:rPr lang="en-US" sz="1800" dirty="0" err="1" smtClean="0">
                <a:solidFill>
                  <a:srgbClr val="002060"/>
                </a:solidFill>
              </a:rPr>
              <a:t>pemegang</a:t>
            </a:r>
            <a:r>
              <a:rPr lang="en-US" sz="1800" dirty="0" smtClean="0">
                <a:solidFill>
                  <a:srgbClr val="002060"/>
                </a:solidFill>
              </a:rPr>
              <a:t> </a:t>
            </a:r>
            <a:r>
              <a:rPr lang="en-US" sz="1800" dirty="0" err="1" smtClean="0">
                <a:solidFill>
                  <a:srgbClr val="002060"/>
                </a:solidFill>
              </a:rPr>
              <a:t>saham</a:t>
            </a:r>
            <a:r>
              <a:rPr lang="en-US" sz="1800" dirty="0" smtClean="0">
                <a:solidFill>
                  <a:srgbClr val="002060"/>
                </a:solidFill>
              </a:rPr>
              <a:t>) </a:t>
            </a:r>
            <a:r>
              <a:rPr lang="en-US" sz="1800" dirty="0" err="1" smtClean="0">
                <a:solidFill>
                  <a:srgbClr val="002060"/>
                </a:solidFill>
              </a:rPr>
              <a:t>di</a:t>
            </a:r>
            <a:r>
              <a:rPr lang="en-US" sz="1800" dirty="0" smtClean="0">
                <a:solidFill>
                  <a:srgbClr val="002060"/>
                </a:solidFill>
              </a:rPr>
              <a:t> 	</a:t>
            </a:r>
            <a:r>
              <a:rPr lang="en-US" sz="1800" dirty="0" err="1" smtClean="0">
                <a:solidFill>
                  <a:srgbClr val="002060"/>
                </a:solidFill>
              </a:rPr>
              <a:t>negara</a:t>
            </a:r>
            <a:r>
              <a:rPr lang="en-US" sz="1800" dirty="0" smtClean="0">
                <a:solidFill>
                  <a:srgbClr val="002060"/>
                </a:solidFill>
              </a:rPr>
              <a:t> </a:t>
            </a:r>
            <a:r>
              <a:rPr lang="en-US" sz="1800" dirty="0" err="1" smtClean="0">
                <a:solidFill>
                  <a:srgbClr val="002060"/>
                </a:solidFill>
              </a:rPr>
              <a:t>asal</a:t>
            </a:r>
            <a:r>
              <a:rPr lang="en-US" sz="1800" dirty="0" smtClean="0">
                <a:solidFill>
                  <a:srgbClr val="002060"/>
                </a:solidFill>
              </a:rPr>
              <a:t> </a:t>
            </a:r>
            <a:r>
              <a:rPr lang="en-US" sz="1800" dirty="0" err="1" smtClean="0">
                <a:solidFill>
                  <a:srgbClr val="002060"/>
                </a:solidFill>
              </a:rPr>
              <a:t>dan</a:t>
            </a:r>
            <a:r>
              <a:rPr lang="en-US" sz="1800" dirty="0" smtClean="0">
                <a:solidFill>
                  <a:srgbClr val="002060"/>
                </a:solidFill>
              </a:rPr>
              <a:t> </a:t>
            </a:r>
            <a:r>
              <a:rPr lang="en-US" sz="1800" dirty="0" err="1" smtClean="0">
                <a:solidFill>
                  <a:srgbClr val="002060"/>
                </a:solidFill>
              </a:rPr>
              <a:t>di</a:t>
            </a:r>
            <a:r>
              <a:rPr lang="en-US" sz="1800" dirty="0" smtClean="0">
                <a:solidFill>
                  <a:srgbClr val="002060"/>
                </a:solidFill>
              </a:rPr>
              <a:t> </a:t>
            </a:r>
            <a:r>
              <a:rPr lang="en-US" sz="1800" dirty="0" err="1" smtClean="0">
                <a:solidFill>
                  <a:srgbClr val="002060"/>
                </a:solidFill>
              </a:rPr>
              <a:t>negara</a:t>
            </a:r>
            <a:r>
              <a:rPr lang="en-US" sz="1800" dirty="0" smtClean="0">
                <a:solidFill>
                  <a:srgbClr val="002060"/>
                </a:solidFill>
              </a:rPr>
              <a:t> 	</a:t>
            </a:r>
            <a:r>
              <a:rPr lang="en-US" sz="1800" dirty="0" err="1" smtClean="0">
                <a:solidFill>
                  <a:srgbClr val="002060"/>
                </a:solidFill>
              </a:rPr>
              <a:t>dimana</a:t>
            </a:r>
            <a:r>
              <a:rPr lang="en-US" sz="1800" dirty="0" smtClean="0">
                <a:solidFill>
                  <a:srgbClr val="002060"/>
                </a:solidFill>
              </a:rPr>
              <a:t> </a:t>
            </a:r>
            <a:r>
              <a:rPr lang="en-US" sz="1800" dirty="0" err="1" smtClean="0">
                <a:solidFill>
                  <a:srgbClr val="002060"/>
                </a:solidFill>
              </a:rPr>
              <a:t>laporan</a:t>
            </a:r>
            <a:r>
              <a:rPr lang="en-US" sz="1800" dirty="0" smtClean="0">
                <a:solidFill>
                  <a:srgbClr val="002060"/>
                </a:solidFill>
              </a:rPr>
              <a:t> </a:t>
            </a:r>
            <a:r>
              <a:rPr lang="en-US" sz="1800" dirty="0" err="1" smtClean="0">
                <a:solidFill>
                  <a:srgbClr val="002060"/>
                </a:solidFill>
              </a:rPr>
              <a:t>keuangan</a:t>
            </a:r>
            <a:r>
              <a:rPr lang="en-US" sz="1800" dirty="0" smtClean="0">
                <a:solidFill>
                  <a:srgbClr val="002060"/>
                </a:solidFill>
              </a:rPr>
              <a:t> </a:t>
            </a:r>
            <a:r>
              <a:rPr lang="en-US" sz="1800" dirty="0" err="1" smtClean="0">
                <a:solidFill>
                  <a:srgbClr val="002060"/>
                </a:solidFill>
              </a:rPr>
              <a:t>dilaporkan</a:t>
            </a:r>
            <a:r>
              <a:rPr lang="en-US" sz="1800" dirty="0" smtClean="0">
                <a:solidFill>
                  <a:srgbClr val="002060"/>
                </a:solidFill>
              </a:rPr>
              <a:t>.</a:t>
            </a:r>
          </a:p>
          <a:p>
            <a:pPr>
              <a:buNone/>
            </a:pPr>
            <a:r>
              <a:rPr lang="en-US" sz="1800" dirty="0" smtClean="0">
                <a:solidFill>
                  <a:srgbClr val="002060"/>
                </a:solidFill>
              </a:rPr>
              <a:t/>
            </a:r>
            <a:br>
              <a:rPr lang="en-US" sz="1800" dirty="0" smtClean="0">
                <a:solidFill>
                  <a:srgbClr val="002060"/>
                </a:solidFill>
              </a:rPr>
            </a:br>
            <a:r>
              <a:rPr lang="en-US" sz="1800" dirty="0" smtClean="0">
                <a:solidFill>
                  <a:srgbClr val="002060"/>
                </a:solidFill>
              </a:rPr>
              <a:t>2. 	</a:t>
            </a:r>
            <a:r>
              <a:rPr lang="en-US" sz="1800" dirty="0" err="1" smtClean="0">
                <a:solidFill>
                  <a:srgbClr val="002060"/>
                </a:solidFill>
              </a:rPr>
              <a:t>Pengakuan</a:t>
            </a:r>
            <a:r>
              <a:rPr lang="en-US" sz="1800" dirty="0" smtClean="0">
                <a:solidFill>
                  <a:srgbClr val="002060"/>
                </a:solidFill>
              </a:rPr>
              <a:t> </a:t>
            </a:r>
            <a:r>
              <a:rPr lang="en-US" sz="1800" dirty="0" err="1" smtClean="0">
                <a:solidFill>
                  <a:srgbClr val="002060"/>
                </a:solidFill>
              </a:rPr>
              <a:t>bersama</a:t>
            </a:r>
            <a:r>
              <a:rPr lang="en-US" sz="1800" dirty="0" smtClean="0">
                <a:solidFill>
                  <a:srgbClr val="002060"/>
                </a:solidFill>
              </a:rPr>
              <a:t> (yang </a:t>
            </a:r>
            <a:r>
              <a:rPr lang="en-US" sz="1800" dirty="0" err="1" smtClean="0">
                <a:solidFill>
                  <a:srgbClr val="002060"/>
                </a:solidFill>
              </a:rPr>
              <a:t>juga</a:t>
            </a:r>
            <a:r>
              <a:rPr lang="en-US" sz="1800" dirty="0" smtClean="0">
                <a:solidFill>
                  <a:srgbClr val="002060"/>
                </a:solidFill>
              </a:rPr>
              <a:t> </a:t>
            </a:r>
            <a:r>
              <a:rPr lang="en-US" sz="1800" dirty="0" err="1" smtClean="0">
                <a:solidFill>
                  <a:srgbClr val="002060"/>
                </a:solidFill>
              </a:rPr>
              <a:t>disebut</a:t>
            </a:r>
            <a:r>
              <a:rPr lang="en-US" sz="1800" dirty="0" smtClean="0">
                <a:solidFill>
                  <a:srgbClr val="002060"/>
                </a:solidFill>
              </a:rPr>
              <a:t> </a:t>
            </a:r>
            <a:r>
              <a:rPr lang="en-US" sz="1800" dirty="0" err="1" smtClean="0">
                <a:solidFill>
                  <a:srgbClr val="002060"/>
                </a:solidFill>
              </a:rPr>
              <a:t>sebagai</a:t>
            </a:r>
            <a:r>
              <a:rPr lang="en-US" sz="1800" dirty="0" smtClean="0">
                <a:solidFill>
                  <a:srgbClr val="002060"/>
                </a:solidFill>
              </a:rPr>
              <a:t> “</a:t>
            </a:r>
            <a:r>
              <a:rPr lang="en-US" sz="1800" dirty="0" err="1" smtClean="0">
                <a:solidFill>
                  <a:srgbClr val="002060"/>
                </a:solidFill>
              </a:rPr>
              <a:t>imbal</a:t>
            </a:r>
            <a:r>
              <a:rPr lang="en-US" sz="1800" dirty="0" smtClean="0">
                <a:solidFill>
                  <a:srgbClr val="002060"/>
                </a:solidFill>
              </a:rPr>
              <a:t> </a:t>
            </a:r>
            <a:r>
              <a:rPr lang="en-US" sz="1800" dirty="0" err="1" smtClean="0">
                <a:solidFill>
                  <a:srgbClr val="002060"/>
                </a:solidFill>
              </a:rPr>
              <a:t>balik</a:t>
            </a:r>
            <a:r>
              <a:rPr lang="en-US" sz="1800" dirty="0" smtClean="0">
                <a:solidFill>
                  <a:srgbClr val="002060"/>
                </a:solidFill>
              </a:rPr>
              <a:t>” / 	</a:t>
            </a:r>
            <a:r>
              <a:rPr lang="en-US" sz="1800" dirty="0" err="1" smtClean="0">
                <a:solidFill>
                  <a:srgbClr val="002060"/>
                </a:solidFill>
              </a:rPr>
              <a:t>resiprositas</a:t>
            </a:r>
            <a:r>
              <a:rPr lang="en-US" sz="1800" dirty="0" smtClean="0">
                <a:solidFill>
                  <a:srgbClr val="002060"/>
                </a:solidFill>
              </a:rPr>
              <a:t>)</a:t>
            </a:r>
            <a:br>
              <a:rPr lang="en-US" sz="1800" dirty="0" smtClean="0">
                <a:solidFill>
                  <a:srgbClr val="002060"/>
                </a:solidFill>
              </a:rPr>
            </a:br>
            <a:r>
              <a:rPr lang="en-US" sz="1800" dirty="0" smtClean="0">
                <a:solidFill>
                  <a:srgbClr val="002060"/>
                </a:solidFill>
              </a:rPr>
              <a:t>	</a:t>
            </a:r>
            <a:r>
              <a:rPr lang="en-US" sz="1800" dirty="0" err="1" smtClean="0">
                <a:solidFill>
                  <a:srgbClr val="002060"/>
                </a:solidFill>
              </a:rPr>
              <a:t>Pengakuan</a:t>
            </a:r>
            <a:r>
              <a:rPr lang="en-US" sz="1800" dirty="0" smtClean="0">
                <a:solidFill>
                  <a:srgbClr val="002060"/>
                </a:solidFill>
              </a:rPr>
              <a:t> </a:t>
            </a:r>
            <a:r>
              <a:rPr lang="en-US" sz="1800" dirty="0" err="1" smtClean="0">
                <a:solidFill>
                  <a:srgbClr val="002060"/>
                </a:solidFill>
              </a:rPr>
              <a:t>bersama</a:t>
            </a:r>
            <a:r>
              <a:rPr lang="en-US" sz="1800" dirty="0" smtClean="0">
                <a:solidFill>
                  <a:srgbClr val="002060"/>
                </a:solidFill>
              </a:rPr>
              <a:t> </a:t>
            </a:r>
            <a:r>
              <a:rPr lang="en-US" sz="1800" dirty="0" err="1" smtClean="0">
                <a:solidFill>
                  <a:srgbClr val="002060"/>
                </a:solidFill>
              </a:rPr>
              <a:t>terjadi</a:t>
            </a:r>
            <a:r>
              <a:rPr lang="en-US" sz="1800" dirty="0" smtClean="0">
                <a:solidFill>
                  <a:srgbClr val="002060"/>
                </a:solidFill>
              </a:rPr>
              <a:t> </a:t>
            </a:r>
            <a:r>
              <a:rPr lang="en-US" sz="1800" dirty="0" err="1" smtClean="0">
                <a:solidFill>
                  <a:srgbClr val="002060"/>
                </a:solidFill>
              </a:rPr>
              <a:t>apabila</a:t>
            </a:r>
            <a:r>
              <a:rPr lang="en-US" sz="1800" dirty="0" smtClean="0">
                <a:solidFill>
                  <a:srgbClr val="002060"/>
                </a:solidFill>
              </a:rPr>
              <a:t> </a:t>
            </a:r>
            <a:r>
              <a:rPr lang="en-US" sz="1800" dirty="0" err="1" smtClean="0">
                <a:solidFill>
                  <a:srgbClr val="002060"/>
                </a:solidFill>
              </a:rPr>
              <a:t>pihak</a:t>
            </a:r>
            <a:r>
              <a:rPr lang="en-US" sz="1800" dirty="0" smtClean="0">
                <a:solidFill>
                  <a:srgbClr val="002060"/>
                </a:solidFill>
              </a:rPr>
              <a:t> regulator </a:t>
            </a:r>
            <a:r>
              <a:rPr lang="en-US" sz="1800" dirty="0" err="1" smtClean="0">
                <a:solidFill>
                  <a:srgbClr val="002060"/>
                </a:solidFill>
              </a:rPr>
              <a:t>di</a:t>
            </a:r>
            <a:r>
              <a:rPr lang="en-US" sz="1800" dirty="0" smtClean="0">
                <a:solidFill>
                  <a:srgbClr val="002060"/>
                </a:solidFill>
              </a:rPr>
              <a:t> </a:t>
            </a:r>
            <a:r>
              <a:rPr lang="en-US" sz="1800" dirty="0" err="1" smtClean="0">
                <a:solidFill>
                  <a:srgbClr val="002060"/>
                </a:solidFill>
              </a:rPr>
              <a:t>luar</a:t>
            </a:r>
            <a:r>
              <a:rPr lang="en-US" sz="1800" dirty="0" smtClean="0">
                <a:solidFill>
                  <a:srgbClr val="002060"/>
                </a:solidFill>
              </a:rPr>
              <a:t> </a:t>
            </a:r>
            <a:r>
              <a:rPr lang="en-US" sz="1800" dirty="0" err="1" smtClean="0">
                <a:solidFill>
                  <a:srgbClr val="002060"/>
                </a:solidFill>
              </a:rPr>
              <a:t>negara</a:t>
            </a:r>
            <a:r>
              <a:rPr lang="en-US" sz="1800" dirty="0" smtClean="0">
                <a:solidFill>
                  <a:srgbClr val="002060"/>
                </a:solidFill>
              </a:rPr>
              <a:t> </a:t>
            </a:r>
            <a:r>
              <a:rPr lang="en-US" sz="1800" dirty="0" err="1" smtClean="0">
                <a:solidFill>
                  <a:srgbClr val="002060"/>
                </a:solidFill>
              </a:rPr>
              <a:t>asal</a:t>
            </a:r>
            <a:r>
              <a:rPr lang="en-US" sz="1800" dirty="0" smtClean="0">
                <a:solidFill>
                  <a:srgbClr val="002060"/>
                </a:solidFill>
              </a:rPr>
              <a:t> 	</a:t>
            </a:r>
            <a:r>
              <a:rPr lang="en-US" sz="1800" dirty="0" err="1" smtClean="0">
                <a:solidFill>
                  <a:srgbClr val="002060"/>
                </a:solidFill>
              </a:rPr>
              <a:t>menerima</a:t>
            </a:r>
            <a:r>
              <a:rPr lang="en-US" sz="1800" dirty="0" smtClean="0">
                <a:solidFill>
                  <a:srgbClr val="002060"/>
                </a:solidFill>
              </a:rPr>
              <a:t> </a:t>
            </a:r>
            <a:r>
              <a:rPr lang="en-US" sz="1800" dirty="0" err="1" smtClean="0">
                <a:solidFill>
                  <a:srgbClr val="002060"/>
                </a:solidFill>
              </a:rPr>
              <a:t>laporan</a:t>
            </a:r>
            <a:r>
              <a:rPr lang="en-US" sz="1800" dirty="0" smtClean="0">
                <a:solidFill>
                  <a:srgbClr val="002060"/>
                </a:solidFill>
              </a:rPr>
              <a:t> </a:t>
            </a:r>
            <a:r>
              <a:rPr lang="en-US" sz="1800" dirty="0" err="1" smtClean="0">
                <a:solidFill>
                  <a:srgbClr val="002060"/>
                </a:solidFill>
              </a:rPr>
              <a:t>keuangan</a:t>
            </a:r>
            <a:r>
              <a:rPr lang="en-US" sz="1800" dirty="0" smtClean="0">
                <a:solidFill>
                  <a:srgbClr val="002060"/>
                </a:solidFill>
              </a:rPr>
              <a:t> </a:t>
            </a:r>
            <a:r>
              <a:rPr lang="en-US" sz="1800" dirty="0" err="1" smtClean="0">
                <a:solidFill>
                  <a:srgbClr val="002060"/>
                </a:solidFill>
              </a:rPr>
              <a:t>perusahaan</a:t>
            </a:r>
            <a:r>
              <a:rPr lang="en-US" sz="1800" dirty="0" smtClean="0">
                <a:solidFill>
                  <a:srgbClr val="002060"/>
                </a:solidFill>
              </a:rPr>
              <a:t> </a:t>
            </a:r>
            <a:r>
              <a:rPr lang="en-US" sz="1800" dirty="0" err="1" smtClean="0">
                <a:solidFill>
                  <a:srgbClr val="002060"/>
                </a:solidFill>
              </a:rPr>
              <a:t>asing</a:t>
            </a:r>
            <a:r>
              <a:rPr lang="en-US" sz="1800" dirty="0" smtClean="0">
                <a:solidFill>
                  <a:srgbClr val="002060"/>
                </a:solidFill>
              </a:rPr>
              <a:t> yang </a:t>
            </a:r>
            <a:r>
              <a:rPr lang="en-US" sz="1800" dirty="0" err="1" smtClean="0">
                <a:solidFill>
                  <a:srgbClr val="002060"/>
                </a:solidFill>
              </a:rPr>
              <a:t>didasarkan</a:t>
            </a:r>
            <a:r>
              <a:rPr lang="en-US" sz="1800" dirty="0" smtClean="0">
                <a:solidFill>
                  <a:srgbClr val="002060"/>
                </a:solidFill>
              </a:rPr>
              <a:t> </a:t>
            </a:r>
            <a:r>
              <a:rPr lang="en-US" sz="1800" dirty="0" err="1" smtClean="0">
                <a:solidFill>
                  <a:srgbClr val="002060"/>
                </a:solidFill>
              </a:rPr>
              <a:t>pada</a:t>
            </a:r>
            <a:r>
              <a:rPr lang="en-US" sz="1800" dirty="0" smtClean="0">
                <a:solidFill>
                  <a:srgbClr val="002060"/>
                </a:solidFill>
              </a:rPr>
              <a:t> 	</a:t>
            </a:r>
            <a:r>
              <a:rPr lang="en-US" sz="1800" dirty="0" err="1" smtClean="0">
                <a:solidFill>
                  <a:srgbClr val="002060"/>
                </a:solidFill>
              </a:rPr>
              <a:t>prinsip-prinsip</a:t>
            </a:r>
            <a:r>
              <a:rPr lang="en-US" sz="1800" dirty="0" smtClean="0">
                <a:solidFill>
                  <a:srgbClr val="002060"/>
                </a:solidFill>
              </a:rPr>
              <a:t> </a:t>
            </a:r>
            <a:r>
              <a:rPr lang="en-US" sz="1800" dirty="0" err="1" smtClean="0">
                <a:solidFill>
                  <a:srgbClr val="002060"/>
                </a:solidFill>
              </a:rPr>
              <a:t>negara</a:t>
            </a:r>
            <a:r>
              <a:rPr lang="en-US" sz="1800" dirty="0" smtClean="0">
                <a:solidFill>
                  <a:srgbClr val="002060"/>
                </a:solidFill>
              </a:rPr>
              <a:t> </a:t>
            </a:r>
            <a:r>
              <a:rPr lang="en-US" sz="1800" dirty="0" err="1" smtClean="0">
                <a:solidFill>
                  <a:srgbClr val="002060"/>
                </a:solidFill>
              </a:rPr>
              <a:t>asal</a:t>
            </a:r>
            <a:r>
              <a:rPr lang="en-US" sz="1800" dirty="0" smtClean="0">
                <a:solidFill>
                  <a:srgbClr val="002060"/>
                </a:solidFill>
              </a:rPr>
              <a:t>. </a:t>
            </a:r>
            <a:endParaRPr lang="es-CO" sz="1800" dirty="0">
              <a:solidFill>
                <a:srgbClr val="002060"/>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619</TotalTime>
  <Words>1148</Words>
  <Application>Microsoft Office PowerPoint</Application>
  <PresentationFormat>On-screen Show (4:3)</PresentationFormat>
  <Paragraphs>86</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Flow</vt:lpstr>
      <vt:lpstr>BAB 8</vt:lpstr>
      <vt:lpstr>Sejarah Penentuan Standard Akuntansi Internasional</vt:lpstr>
      <vt:lpstr>Harmonisasi </vt:lpstr>
      <vt:lpstr>PERBEDAAN ANTARA HARMONISASI DAN STANDARISASI</vt:lpstr>
      <vt:lpstr>Cakupan harmonisasi</vt:lpstr>
      <vt:lpstr>Keuntungan harmonisasi internasional</vt:lpstr>
      <vt:lpstr>Manfaat Harmonisasi Akuntansi Internasional</vt:lpstr>
      <vt:lpstr>Kritik atas Standar Internasional</vt:lpstr>
      <vt:lpstr>Rekonsiliasi dan Pengakuan Bersama</vt:lpstr>
      <vt:lpstr>Penerapan Standar Internasional</vt:lpstr>
      <vt:lpstr>Organisasi Internasional Utama yang Mendorong Harmonisasi Akuntansi</vt:lpstr>
      <vt:lpstr>Badan Standar Akuntansi Internasional</vt:lpstr>
      <vt:lpstr>Konvergensi IFRS</vt:lpstr>
      <vt:lpstr>Konvergensi IFRS</vt:lpstr>
      <vt:lpstr>Perlunya Harmonisasi Standar Akuntansi Indonesia</vt:lpstr>
      <vt:lpstr>Slide 16</vt:lpstr>
      <vt:lpstr>Tantangan dalam konfergensi</vt:lpstr>
      <vt:lpstr>Kesiapan Adopsi IFRS</vt:lpstr>
      <vt:lpstr>Masalah dan Prospek </vt:lpstr>
    </vt:vector>
  </TitlesOfParts>
  <Company>bp15t1zoob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BAB II</dc:title>
  <dc:creator>yani</dc:creator>
  <cp:lastModifiedBy>anin</cp:lastModifiedBy>
  <cp:revision>116</cp:revision>
  <dcterms:created xsi:type="dcterms:W3CDTF">2012-02-21T05:40:55Z</dcterms:created>
  <dcterms:modified xsi:type="dcterms:W3CDTF">2014-06-19T08:04:52Z</dcterms:modified>
</cp:coreProperties>
</file>