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2" r:id="rId2"/>
    <p:sldId id="257" r:id="rId3"/>
    <p:sldId id="264" r:id="rId4"/>
    <p:sldId id="258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 to International Accounting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World Wide Accounting Diversity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 anchor="ctr"/>
        <a:lstStyle/>
        <a:p>
          <a:r>
            <a:rPr lang="en-US" sz="15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 Harmonization of Financial Reporting</a:t>
          </a:r>
          <a:endParaRPr lang="en-US" sz="15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International Financial Reporting  Standard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Comparative Accounting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FX Transaction and Hedging 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Translation of Foreign Currency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 custScaleX="118462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 custScaleX="116460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 custScaleX="119209" custLinFactNeighborX="-1998" custLinFactNeighborY="-2636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03692" custLinFactNeighborX="-1542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000DBFCA-9461-4B07-9DE2-BB9289736A9B}" type="presOf" srcId="{3EF520D6-2791-4CD9-B860-BFF4CD930A9A}" destId="{6889DC47-0EFA-46F4-91D3-B512CDE3BC5E}" srcOrd="0" destOrd="0" presId="urn:microsoft.com/office/officeart/2008/layout/LinedList"/>
    <dgm:cxn modelId="{B50FBAD5-A7A9-4726-8A8D-41E50D20546C}" type="presOf" srcId="{00311E1D-F107-4E0D-946B-1942A493312D}" destId="{F2F02534-4E77-4589-BE74-5A6A33C5ED20}" srcOrd="0" destOrd="0" presId="urn:microsoft.com/office/officeart/2008/layout/LinedList"/>
    <dgm:cxn modelId="{92E0C1C9-377C-4C3F-A0C7-712F451CE58E}" type="presOf" srcId="{0B2A947A-3D3E-4EEB-B29E-EEAFFF72C7B3}" destId="{C83A75EC-287E-40B0-B706-113650617AE8}" srcOrd="0" destOrd="0" presId="urn:microsoft.com/office/officeart/2008/layout/LinedList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B1F71349-DC31-4BA9-A943-0483AA22F8B5}" type="presOf" srcId="{47AB347D-8A52-403C-8CC2-15203C7B5165}" destId="{7D050D33-E842-4CB1-BB32-4472D789CEE1}" srcOrd="0" destOrd="0" presId="urn:microsoft.com/office/officeart/2008/layout/LinedList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77ACA943-B73D-481B-9E39-FEDACC089D2E}" type="presOf" srcId="{D2906744-8714-4057-A684-F1749BE2B5AB}" destId="{7A87AE05-A330-4876-96B7-D9F97769EFC4}" srcOrd="0" destOrd="0" presId="urn:microsoft.com/office/officeart/2008/layout/LinedList"/>
    <dgm:cxn modelId="{E5B78385-3E12-492C-B83B-90E8B0118646}" type="presOf" srcId="{E4871413-ABF8-482F-9F4A-3A1ACA5A78D4}" destId="{8D13C629-F217-478C-A847-C3C5CB9514F2}" srcOrd="0" destOrd="0" presId="urn:microsoft.com/office/officeart/2008/layout/LinedList"/>
    <dgm:cxn modelId="{D0E6512E-AD11-46D7-91C8-332625633785}" type="presOf" srcId="{E96040B4-AF25-4680-9B5F-F41F5D01E30E}" destId="{59A44CCD-EC55-4A87-956E-07AF162F48AB}" srcOrd="0" destOrd="0" presId="urn:microsoft.com/office/officeart/2008/layout/LinedList"/>
    <dgm:cxn modelId="{4E816581-449F-4047-8F6C-F9E7EA876986}" type="presOf" srcId="{0AB1C640-F189-4273-B834-610080795224}" destId="{9D251D23-DD02-48F6-B400-EEDC0CCC200F}" srcOrd="0" destOrd="0" presId="urn:microsoft.com/office/officeart/2008/layout/LinedList"/>
    <dgm:cxn modelId="{2F94E9C3-A117-42E2-98D8-2846EA66DEE7}" type="presOf" srcId="{8EBEE723-728F-410E-9AE1-868C4B32468D}" destId="{DE1CF7FF-673F-422B-B69A-BE6EDB9AC2EE}" srcOrd="0" destOrd="0" presId="urn:microsoft.com/office/officeart/2008/layout/LinedList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17C0CCC3-ED86-4056-93AA-D0FB0D185644}" type="presOf" srcId="{B78FC460-0A8A-4B89-8143-4C7056347357}" destId="{0A036916-D852-43D8-BD93-F259B399A0C5}" srcOrd="0" destOrd="0" presId="urn:microsoft.com/office/officeart/2008/layout/LinedList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B32D4E0E-B0D7-481F-9995-F7E1E8B3BAF9}" type="presOf" srcId="{54454A78-818B-49FB-8BF1-5AAE2E34A367}" destId="{743E8C90-C21B-4A8F-BE22-3AA97EA521E5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6BBC4C38-7A5E-4F9C-92D3-054231B82E31}" type="presOf" srcId="{92829A48-22C8-4A7F-B34E-1DA98441C864}" destId="{CC00B0E6-9C86-463E-938F-2AA4DF871544}" srcOrd="0" destOrd="0" presId="urn:microsoft.com/office/officeart/2008/layout/LinedList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724815A1-92C8-4A1C-AC1D-82E70933E04E}" type="presOf" srcId="{28BAE4EE-CAC5-42E9-AC46-81893920A0AF}" destId="{EABC56BA-BED8-4618-966A-6DFEB4199E1E}" srcOrd="0" destOrd="0" presId="urn:microsoft.com/office/officeart/2008/layout/LinedList"/>
    <dgm:cxn modelId="{082A49A8-F827-49EF-9426-E517347629DF}" type="presOf" srcId="{C7390F12-7609-4C55-9D41-2F66FD3EA350}" destId="{E511885A-3EC0-4E6D-81EA-A4EC5D0F9262}" srcOrd="0" destOrd="0" presId="urn:microsoft.com/office/officeart/2008/layout/LinedList"/>
    <dgm:cxn modelId="{AEEC2F8D-C8C8-41A8-9393-C419F0EBEDD3}" type="presOf" srcId="{B0C78C98-9771-453A-B57F-0C9285D530D2}" destId="{57C51537-0F15-46E8-ACA8-15E1BDFAC399}" srcOrd="0" destOrd="0" presId="urn:microsoft.com/office/officeart/2008/layout/LinedList"/>
    <dgm:cxn modelId="{2AAF9CCD-605A-44E5-90D1-8B54498C5710}" type="presParOf" srcId="{9D251D23-DD02-48F6-B400-EEDC0CCC200F}" destId="{C22EE792-A02C-4B69-8E84-4967A368D6DF}" srcOrd="0" destOrd="0" presId="urn:microsoft.com/office/officeart/2008/layout/LinedList"/>
    <dgm:cxn modelId="{F1603478-ED1C-466C-AD14-1A13D80194D0}" type="presParOf" srcId="{9D251D23-DD02-48F6-B400-EEDC0CCC200F}" destId="{597BEA57-5A60-4F6C-A372-ABE3AC2A0118}" srcOrd="1" destOrd="0" presId="urn:microsoft.com/office/officeart/2008/layout/LinedList"/>
    <dgm:cxn modelId="{88ED34AF-5518-4ECE-825D-B714F9F8B4A4}" type="presParOf" srcId="{597BEA57-5A60-4F6C-A372-ABE3AC2A0118}" destId="{F2F02534-4E77-4589-BE74-5A6A33C5ED20}" srcOrd="0" destOrd="0" presId="urn:microsoft.com/office/officeart/2008/layout/LinedList"/>
    <dgm:cxn modelId="{385606CA-88A0-4E73-BA4C-D5FD96D88EA7}" type="presParOf" srcId="{597BEA57-5A60-4F6C-A372-ABE3AC2A0118}" destId="{03673E3E-9098-4817-9205-5CEFD9C5F120}" srcOrd="1" destOrd="0" presId="urn:microsoft.com/office/officeart/2008/layout/LinedList"/>
    <dgm:cxn modelId="{BEC99596-CCAC-4207-A52A-106F7963FBE4}" type="presParOf" srcId="{03673E3E-9098-4817-9205-5CEFD9C5F120}" destId="{F8A6C995-3A25-4D16-B852-6BA087592738}" srcOrd="0" destOrd="0" presId="urn:microsoft.com/office/officeart/2008/layout/LinedList"/>
    <dgm:cxn modelId="{03897A5A-D1FE-4278-BBDF-FA4B0E3E830E}" type="presParOf" srcId="{03673E3E-9098-4817-9205-5CEFD9C5F120}" destId="{ADF1A49E-3A9B-439E-BDE0-8A6AF5E6A74A}" srcOrd="1" destOrd="0" presId="urn:microsoft.com/office/officeart/2008/layout/LinedList"/>
    <dgm:cxn modelId="{0C739F9B-F185-499C-AAAB-B82734689D13}" type="presParOf" srcId="{ADF1A49E-3A9B-439E-BDE0-8A6AF5E6A74A}" destId="{BBC00CCE-A382-410E-9075-657FB9EA9757}" srcOrd="0" destOrd="0" presId="urn:microsoft.com/office/officeart/2008/layout/LinedList"/>
    <dgm:cxn modelId="{F9278A31-CB51-42FD-A82A-F2B945B2385F}" type="presParOf" srcId="{ADF1A49E-3A9B-439E-BDE0-8A6AF5E6A74A}" destId="{59A44CCD-EC55-4A87-956E-07AF162F48AB}" srcOrd="1" destOrd="0" presId="urn:microsoft.com/office/officeart/2008/layout/LinedList"/>
    <dgm:cxn modelId="{C53F0FC5-D33D-454F-8A8E-5A0C1775449F}" type="presParOf" srcId="{ADF1A49E-3A9B-439E-BDE0-8A6AF5E6A74A}" destId="{69D525E5-8B77-4593-B5C5-A4E4B9AC3D80}" srcOrd="2" destOrd="0" presId="urn:microsoft.com/office/officeart/2008/layout/LinedList"/>
    <dgm:cxn modelId="{6927EFD7-22A9-4BCC-A6C7-56D338BEE144}" type="presParOf" srcId="{03673E3E-9098-4817-9205-5CEFD9C5F120}" destId="{CC5BF8DC-6D01-4CA4-BBC2-EC57157D4B10}" srcOrd="2" destOrd="0" presId="urn:microsoft.com/office/officeart/2008/layout/LinedList"/>
    <dgm:cxn modelId="{DC13A1DD-D6F3-4AE6-BFC1-C34C5E09B5D6}" type="presParOf" srcId="{03673E3E-9098-4817-9205-5CEFD9C5F120}" destId="{7EBA11C4-38C4-43DD-B7FC-3093C30DFA04}" srcOrd="3" destOrd="0" presId="urn:microsoft.com/office/officeart/2008/layout/LinedList"/>
    <dgm:cxn modelId="{B78EB773-E18A-4166-92BF-AB49DC51C580}" type="presParOf" srcId="{9D251D23-DD02-48F6-B400-EEDC0CCC200F}" destId="{4E3E2734-626B-4B4F-A90F-A1ABEEB76E5F}" srcOrd="2" destOrd="0" presId="urn:microsoft.com/office/officeart/2008/layout/LinedList"/>
    <dgm:cxn modelId="{A61A1B9A-17C9-4D46-A9AC-43368469504D}" type="presParOf" srcId="{9D251D23-DD02-48F6-B400-EEDC0CCC200F}" destId="{02232413-7398-4E2B-A8DF-00DC6F92519B}" srcOrd="3" destOrd="0" presId="urn:microsoft.com/office/officeart/2008/layout/LinedList"/>
    <dgm:cxn modelId="{486FD7D2-75A1-4569-98C2-F3F4FBFBA821}" type="presParOf" srcId="{02232413-7398-4E2B-A8DF-00DC6F92519B}" destId="{EABC56BA-BED8-4618-966A-6DFEB4199E1E}" srcOrd="0" destOrd="0" presId="urn:microsoft.com/office/officeart/2008/layout/LinedList"/>
    <dgm:cxn modelId="{26F2A198-CFE4-4A15-A193-7D5F3039C55D}" type="presParOf" srcId="{02232413-7398-4E2B-A8DF-00DC6F92519B}" destId="{2A6A27CB-5C35-4426-820F-C8E77ABD8A5E}" srcOrd="1" destOrd="0" presId="urn:microsoft.com/office/officeart/2008/layout/LinedList"/>
    <dgm:cxn modelId="{D0DDA1A2-1A44-4DA7-B96A-A4754C9D9439}" type="presParOf" srcId="{2A6A27CB-5C35-4426-820F-C8E77ABD8A5E}" destId="{5AF13429-7C69-4E1C-9117-495D397FA34F}" srcOrd="0" destOrd="0" presId="urn:microsoft.com/office/officeart/2008/layout/LinedList"/>
    <dgm:cxn modelId="{6A5F37CD-5A97-48A2-AECC-3ACF624DE408}" type="presParOf" srcId="{2A6A27CB-5C35-4426-820F-C8E77ABD8A5E}" destId="{9B85C630-FD9C-4807-8E4A-E83C85D7F555}" srcOrd="1" destOrd="0" presId="urn:microsoft.com/office/officeart/2008/layout/LinedList"/>
    <dgm:cxn modelId="{1F7E38CD-6631-4382-A702-3C906460A5B3}" type="presParOf" srcId="{9B85C630-FD9C-4807-8E4A-E83C85D7F555}" destId="{00E71655-7A92-4754-B855-EE2C054C6A8D}" srcOrd="0" destOrd="0" presId="urn:microsoft.com/office/officeart/2008/layout/LinedList"/>
    <dgm:cxn modelId="{CEB37BF7-B2A1-43B8-B6B9-9CB36A11243B}" type="presParOf" srcId="{9B85C630-FD9C-4807-8E4A-E83C85D7F555}" destId="{743E8C90-C21B-4A8F-BE22-3AA97EA521E5}" srcOrd="1" destOrd="0" presId="urn:microsoft.com/office/officeart/2008/layout/LinedList"/>
    <dgm:cxn modelId="{485FA05C-E854-4CBC-8DD5-D57F8F6B4942}" type="presParOf" srcId="{9B85C630-FD9C-4807-8E4A-E83C85D7F555}" destId="{0F2BA1EA-74AC-488C-BEC5-F12B70B3B5FB}" srcOrd="2" destOrd="0" presId="urn:microsoft.com/office/officeart/2008/layout/LinedList"/>
    <dgm:cxn modelId="{C299C7FF-658F-4974-BB04-DCDB07E81631}" type="presParOf" srcId="{2A6A27CB-5C35-4426-820F-C8E77ABD8A5E}" destId="{DC45F465-6650-4A89-ABDD-FD5F37F26653}" srcOrd="2" destOrd="0" presId="urn:microsoft.com/office/officeart/2008/layout/LinedList"/>
    <dgm:cxn modelId="{82E577E5-6008-43E1-B542-C3E81276CC3E}" type="presParOf" srcId="{2A6A27CB-5C35-4426-820F-C8E77ABD8A5E}" destId="{A0E0AB98-C884-492D-B94C-F7B28928BBBA}" srcOrd="3" destOrd="0" presId="urn:microsoft.com/office/officeart/2008/layout/LinedList"/>
    <dgm:cxn modelId="{189C1C82-0B9A-4408-93B8-6EC1B56293FD}" type="presParOf" srcId="{9D251D23-DD02-48F6-B400-EEDC0CCC200F}" destId="{BE7D05F0-6B97-461F-962B-DC8ED7F09877}" srcOrd="4" destOrd="0" presId="urn:microsoft.com/office/officeart/2008/layout/LinedList"/>
    <dgm:cxn modelId="{0AFDE1AA-374E-4F1E-B540-38E902574E3D}" type="presParOf" srcId="{9D251D23-DD02-48F6-B400-EEDC0CCC200F}" destId="{AB3CF8A8-615D-471A-8C0B-C1394D1AFA70}" srcOrd="5" destOrd="0" presId="urn:microsoft.com/office/officeart/2008/layout/LinedList"/>
    <dgm:cxn modelId="{F18B8106-78D1-4AF6-8310-3BD48039EA2E}" type="presParOf" srcId="{AB3CF8A8-615D-471A-8C0B-C1394D1AFA70}" destId="{DE1CF7FF-673F-422B-B69A-BE6EDB9AC2EE}" srcOrd="0" destOrd="0" presId="urn:microsoft.com/office/officeart/2008/layout/LinedList"/>
    <dgm:cxn modelId="{073EE28E-EA67-4205-900A-61F399FD1427}" type="presParOf" srcId="{AB3CF8A8-615D-471A-8C0B-C1394D1AFA70}" destId="{90B000C9-3F7E-4301-BD37-196966FFDB8F}" srcOrd="1" destOrd="0" presId="urn:microsoft.com/office/officeart/2008/layout/LinedList"/>
    <dgm:cxn modelId="{2C1B8931-4071-4787-AFC5-A0D9E83B2C82}" type="presParOf" srcId="{90B000C9-3F7E-4301-BD37-196966FFDB8F}" destId="{A63376B1-AA62-4E15-B2B2-33889F083115}" srcOrd="0" destOrd="0" presId="urn:microsoft.com/office/officeart/2008/layout/LinedList"/>
    <dgm:cxn modelId="{3B848C14-2157-4799-82BE-7C98DF9C8B54}" type="presParOf" srcId="{90B000C9-3F7E-4301-BD37-196966FFDB8F}" destId="{BF42ED08-5441-469A-89E2-C311B01ECE10}" srcOrd="1" destOrd="0" presId="urn:microsoft.com/office/officeart/2008/layout/LinedList"/>
    <dgm:cxn modelId="{622A9FA1-7B23-46F5-BFA8-7242BFE8AFC7}" type="presParOf" srcId="{BF42ED08-5441-469A-89E2-C311B01ECE10}" destId="{85DB5952-A19D-4387-88FA-6E3163E68CB0}" srcOrd="0" destOrd="0" presId="urn:microsoft.com/office/officeart/2008/layout/LinedList"/>
    <dgm:cxn modelId="{ECD455D9-D935-4FB0-80FC-F88DB5FCE01A}" type="presParOf" srcId="{BF42ED08-5441-469A-89E2-C311B01ECE10}" destId="{7D050D33-E842-4CB1-BB32-4472D789CEE1}" srcOrd="1" destOrd="0" presId="urn:microsoft.com/office/officeart/2008/layout/LinedList"/>
    <dgm:cxn modelId="{3D694CC9-84FE-4BDA-8B26-83D7FF77BF29}" type="presParOf" srcId="{BF42ED08-5441-469A-89E2-C311B01ECE10}" destId="{FD3D24A8-4982-4B60-942B-73B070CE19B4}" srcOrd="2" destOrd="0" presId="urn:microsoft.com/office/officeart/2008/layout/LinedList"/>
    <dgm:cxn modelId="{2DC5482E-0013-477B-8113-F0ECC0B2F7D5}" type="presParOf" srcId="{90B000C9-3F7E-4301-BD37-196966FFDB8F}" destId="{85B36DE7-F063-476F-A91F-612170BD174F}" srcOrd="2" destOrd="0" presId="urn:microsoft.com/office/officeart/2008/layout/LinedList"/>
    <dgm:cxn modelId="{331ACDC4-DD4F-440E-8F16-125CBFA119D2}" type="presParOf" srcId="{90B000C9-3F7E-4301-BD37-196966FFDB8F}" destId="{8A895258-102C-4957-97CF-8D065671F14F}" srcOrd="3" destOrd="0" presId="urn:microsoft.com/office/officeart/2008/layout/LinedList"/>
    <dgm:cxn modelId="{40AB91B1-891B-4707-8CFF-3FDD121A1C87}" type="presParOf" srcId="{9D251D23-DD02-48F6-B400-EEDC0CCC200F}" destId="{BF488C13-3A87-4A50-B5CA-2686864198A8}" srcOrd="6" destOrd="0" presId="urn:microsoft.com/office/officeart/2008/layout/LinedList"/>
    <dgm:cxn modelId="{AB2BDB2C-FDEC-4C43-BA11-B44509A25296}" type="presParOf" srcId="{9D251D23-DD02-48F6-B400-EEDC0CCC200F}" destId="{4D6E740A-876E-4623-9127-D17E0D439AF6}" srcOrd="7" destOrd="0" presId="urn:microsoft.com/office/officeart/2008/layout/LinedList"/>
    <dgm:cxn modelId="{D1ABB36F-13EF-4CDC-A080-4627C4FEE373}" type="presParOf" srcId="{4D6E740A-876E-4623-9127-D17E0D439AF6}" destId="{57C51537-0F15-46E8-ACA8-15E1BDFAC399}" srcOrd="0" destOrd="0" presId="urn:microsoft.com/office/officeart/2008/layout/LinedList"/>
    <dgm:cxn modelId="{F0D44FC1-81E2-45B5-824C-1E97C5A0828F}" type="presParOf" srcId="{4D6E740A-876E-4623-9127-D17E0D439AF6}" destId="{E8C53F75-5B02-4AC7-A71D-A86D1DD4ADC7}" srcOrd="1" destOrd="0" presId="urn:microsoft.com/office/officeart/2008/layout/LinedList"/>
    <dgm:cxn modelId="{3D14837D-D8C0-4E56-AE44-FD57358D304E}" type="presParOf" srcId="{E8C53F75-5B02-4AC7-A71D-A86D1DD4ADC7}" destId="{DCAA3717-81A4-42BA-878C-558FB583B4E2}" srcOrd="0" destOrd="0" presId="urn:microsoft.com/office/officeart/2008/layout/LinedList"/>
    <dgm:cxn modelId="{642D62B4-7F4B-48AE-A9C1-AFB889BEE15B}" type="presParOf" srcId="{E8C53F75-5B02-4AC7-A71D-A86D1DD4ADC7}" destId="{5A16EDAE-FCD0-4A07-B90E-C90466485383}" srcOrd="1" destOrd="0" presId="urn:microsoft.com/office/officeart/2008/layout/LinedList"/>
    <dgm:cxn modelId="{389BDE33-4A48-4BF4-B16D-5864A258DA7E}" type="presParOf" srcId="{5A16EDAE-FCD0-4A07-B90E-C90466485383}" destId="{BB46F8AE-C6C5-434E-B3DE-17879F251B8A}" srcOrd="0" destOrd="0" presId="urn:microsoft.com/office/officeart/2008/layout/LinedList"/>
    <dgm:cxn modelId="{08DBB62B-CCA3-495C-A815-D4D3D3B734F0}" type="presParOf" srcId="{5A16EDAE-FCD0-4A07-B90E-C90466485383}" destId="{8D13C629-F217-478C-A847-C3C5CB9514F2}" srcOrd="1" destOrd="0" presId="urn:microsoft.com/office/officeart/2008/layout/LinedList"/>
    <dgm:cxn modelId="{E2EB8777-8190-439B-AD0C-6C2254D851AF}" type="presParOf" srcId="{5A16EDAE-FCD0-4A07-B90E-C90466485383}" destId="{75E59EA5-C1C1-4564-9BA3-024657100CBC}" srcOrd="2" destOrd="0" presId="urn:microsoft.com/office/officeart/2008/layout/LinedList"/>
    <dgm:cxn modelId="{B65844B8-C140-4CE5-A1DB-608F1DE84A8A}" type="presParOf" srcId="{E8C53F75-5B02-4AC7-A71D-A86D1DD4ADC7}" destId="{751DBA29-87C6-44AE-B474-9D6D35DA044D}" srcOrd="2" destOrd="0" presId="urn:microsoft.com/office/officeart/2008/layout/LinedList"/>
    <dgm:cxn modelId="{58A7BE99-F6ED-4EFB-83B3-F1A215E0A05B}" type="presParOf" srcId="{E8C53F75-5B02-4AC7-A71D-A86D1DD4ADC7}" destId="{7C76EFF3-FF3C-40AE-9BFD-A154D678ACD6}" srcOrd="3" destOrd="0" presId="urn:microsoft.com/office/officeart/2008/layout/LinedList"/>
    <dgm:cxn modelId="{B871FF84-9B02-49D6-B7AF-FDAF4FE5972A}" type="presParOf" srcId="{9D251D23-DD02-48F6-B400-EEDC0CCC200F}" destId="{7B7993FD-5E4B-496E-BC51-651714F2C9CB}" srcOrd="8" destOrd="0" presId="urn:microsoft.com/office/officeart/2008/layout/LinedList"/>
    <dgm:cxn modelId="{E07972BE-5EB4-477F-8547-BE4528247731}" type="presParOf" srcId="{9D251D23-DD02-48F6-B400-EEDC0CCC200F}" destId="{DAC73962-ABFD-4DE1-B5DA-FFCEF70B240A}" srcOrd="9" destOrd="0" presId="urn:microsoft.com/office/officeart/2008/layout/LinedList"/>
    <dgm:cxn modelId="{82EEA7FA-865D-4178-B307-63F6A9FF5E55}" type="presParOf" srcId="{DAC73962-ABFD-4DE1-B5DA-FFCEF70B240A}" destId="{C83A75EC-287E-40B0-B706-113650617AE8}" srcOrd="0" destOrd="0" presId="urn:microsoft.com/office/officeart/2008/layout/LinedList"/>
    <dgm:cxn modelId="{D3D278D0-A346-4499-9E86-D679E541B171}" type="presParOf" srcId="{DAC73962-ABFD-4DE1-B5DA-FFCEF70B240A}" destId="{FD5F13FF-9D2D-40A3-883C-D7335D8FF753}" srcOrd="1" destOrd="0" presId="urn:microsoft.com/office/officeart/2008/layout/LinedList"/>
    <dgm:cxn modelId="{53A720DD-D7C5-4877-8919-6720446D852D}" type="presParOf" srcId="{FD5F13FF-9D2D-40A3-883C-D7335D8FF753}" destId="{007EB30D-3C99-4171-B445-54C544E8F2F1}" srcOrd="0" destOrd="0" presId="urn:microsoft.com/office/officeart/2008/layout/LinedList"/>
    <dgm:cxn modelId="{89185A49-9A12-4CFE-A623-21ECB2E7DC91}" type="presParOf" srcId="{FD5F13FF-9D2D-40A3-883C-D7335D8FF753}" destId="{1102F439-F44E-42B5-B040-AF5E8DE7305A}" srcOrd="1" destOrd="0" presId="urn:microsoft.com/office/officeart/2008/layout/LinedList"/>
    <dgm:cxn modelId="{D33A3CAE-A93B-4BB2-B37C-2B862D561288}" type="presParOf" srcId="{1102F439-F44E-42B5-B040-AF5E8DE7305A}" destId="{8AB5EE5B-E17A-452F-B33C-F284F097F37F}" srcOrd="0" destOrd="0" presId="urn:microsoft.com/office/officeart/2008/layout/LinedList"/>
    <dgm:cxn modelId="{BD58EF2B-F352-4EB7-87B1-6B86408199EA}" type="presParOf" srcId="{1102F439-F44E-42B5-B040-AF5E8DE7305A}" destId="{CC00B0E6-9C86-463E-938F-2AA4DF871544}" srcOrd="1" destOrd="0" presId="urn:microsoft.com/office/officeart/2008/layout/LinedList"/>
    <dgm:cxn modelId="{3B02F394-4890-4B48-B65A-F75D8E3B2A75}" type="presParOf" srcId="{1102F439-F44E-42B5-B040-AF5E8DE7305A}" destId="{5E111108-F059-4E02-932A-C3F9E21B5E6D}" srcOrd="2" destOrd="0" presId="urn:microsoft.com/office/officeart/2008/layout/LinedList"/>
    <dgm:cxn modelId="{8BA5C82C-E375-4A29-A6EC-FCC9A6790579}" type="presParOf" srcId="{FD5F13FF-9D2D-40A3-883C-D7335D8FF753}" destId="{5D6D76B4-088A-44C4-A141-389B86E07D34}" srcOrd="2" destOrd="0" presId="urn:microsoft.com/office/officeart/2008/layout/LinedList"/>
    <dgm:cxn modelId="{B57C4E35-1456-4EAD-A000-396F29579969}" type="presParOf" srcId="{FD5F13FF-9D2D-40A3-883C-D7335D8FF753}" destId="{DEC60DBA-394D-4597-BC89-302E0520156D}" srcOrd="3" destOrd="0" presId="urn:microsoft.com/office/officeart/2008/layout/LinedList"/>
    <dgm:cxn modelId="{AF09FC19-CDE8-4A31-B348-CDDB60F1677B}" type="presParOf" srcId="{9D251D23-DD02-48F6-B400-EEDC0CCC200F}" destId="{71575A58-4999-4233-A0E3-F60DB20AD044}" srcOrd="10" destOrd="0" presId="urn:microsoft.com/office/officeart/2008/layout/LinedList"/>
    <dgm:cxn modelId="{58ED0BE3-611E-4C97-B355-2655AE7892AF}" type="presParOf" srcId="{9D251D23-DD02-48F6-B400-EEDC0CCC200F}" destId="{F9327DF4-42EF-4CFE-ACCA-CC43EA46054E}" srcOrd="11" destOrd="0" presId="urn:microsoft.com/office/officeart/2008/layout/LinedList"/>
    <dgm:cxn modelId="{660E3E99-A864-4A50-A2C7-3F84E6B1F730}" type="presParOf" srcId="{F9327DF4-42EF-4CFE-ACCA-CC43EA46054E}" destId="{E511885A-3EC0-4E6D-81EA-A4EC5D0F9262}" srcOrd="0" destOrd="0" presId="urn:microsoft.com/office/officeart/2008/layout/LinedList"/>
    <dgm:cxn modelId="{BE7D03DE-A7EE-49F8-893A-5C0D514E7D52}" type="presParOf" srcId="{F9327DF4-42EF-4CFE-ACCA-CC43EA46054E}" destId="{89FA63F3-EBB4-46C9-8598-9C46EC72C044}" srcOrd="1" destOrd="0" presId="urn:microsoft.com/office/officeart/2008/layout/LinedList"/>
    <dgm:cxn modelId="{785FCCD4-9DB5-4360-9D93-D5208CFABE70}" type="presParOf" srcId="{89FA63F3-EBB4-46C9-8598-9C46EC72C044}" destId="{F8763686-D4D5-443F-9A75-442DF53B0113}" srcOrd="0" destOrd="0" presId="urn:microsoft.com/office/officeart/2008/layout/LinedList"/>
    <dgm:cxn modelId="{7D2187C4-5EC2-4E5A-A1DE-B19EDEE295F6}" type="presParOf" srcId="{89FA63F3-EBB4-46C9-8598-9C46EC72C044}" destId="{28A8E4E4-8D27-4589-8AAD-C7935C2CED75}" srcOrd="1" destOrd="0" presId="urn:microsoft.com/office/officeart/2008/layout/LinedList"/>
    <dgm:cxn modelId="{D13A7347-45A3-4A26-8612-A80ABED6B676}" type="presParOf" srcId="{28A8E4E4-8D27-4589-8AAD-C7935C2CED75}" destId="{CFF19071-EAF9-42DC-96DA-BBB4691333A6}" srcOrd="0" destOrd="0" presId="urn:microsoft.com/office/officeart/2008/layout/LinedList"/>
    <dgm:cxn modelId="{49BB3B01-EF7B-4127-B942-EAC0BD56C9FC}" type="presParOf" srcId="{28A8E4E4-8D27-4589-8AAD-C7935C2CED75}" destId="{6889DC47-0EFA-46F4-91D3-B512CDE3BC5E}" srcOrd="1" destOrd="0" presId="urn:microsoft.com/office/officeart/2008/layout/LinedList"/>
    <dgm:cxn modelId="{3A717ADB-E59A-42D7-9806-44F638BE652D}" type="presParOf" srcId="{28A8E4E4-8D27-4589-8AAD-C7935C2CED75}" destId="{E62451E0-2810-49E7-AD9A-5933B8BCDA6A}" srcOrd="2" destOrd="0" presId="urn:microsoft.com/office/officeart/2008/layout/LinedList"/>
    <dgm:cxn modelId="{840D8E20-6E3E-4098-82F2-BB81DFD170BE}" type="presParOf" srcId="{89FA63F3-EBB4-46C9-8598-9C46EC72C044}" destId="{2FF00822-CD8C-488B-B4BD-98C57E6BC9B0}" srcOrd="2" destOrd="0" presId="urn:microsoft.com/office/officeart/2008/layout/LinedList"/>
    <dgm:cxn modelId="{436864B3-6592-423E-A77A-8B6660AA11EF}" type="presParOf" srcId="{89FA63F3-EBB4-46C9-8598-9C46EC72C044}" destId="{182F8CBE-7549-4B5A-80AE-17B2288E7737}" srcOrd="3" destOrd="0" presId="urn:microsoft.com/office/officeart/2008/layout/LinedList"/>
    <dgm:cxn modelId="{606CCA17-6E48-4A27-B969-906B6CD47284}" type="presParOf" srcId="{9D251D23-DD02-48F6-B400-EEDC0CCC200F}" destId="{445F2229-723D-4F9A-8D19-5B20122E85D2}" srcOrd="12" destOrd="0" presId="urn:microsoft.com/office/officeart/2008/layout/LinedList"/>
    <dgm:cxn modelId="{4CEBAE4C-EA68-417B-B715-4821B60DF698}" type="presParOf" srcId="{9D251D23-DD02-48F6-B400-EEDC0CCC200F}" destId="{E39B003F-EB80-4472-A584-90CDAB86C407}" srcOrd="13" destOrd="0" presId="urn:microsoft.com/office/officeart/2008/layout/LinedList"/>
    <dgm:cxn modelId="{E24057D1-9E15-4110-B9AD-2E638CF69D52}" type="presParOf" srcId="{E39B003F-EB80-4472-A584-90CDAB86C407}" destId="{7A87AE05-A330-4876-96B7-D9F97769EFC4}" srcOrd="0" destOrd="0" presId="urn:microsoft.com/office/officeart/2008/layout/LinedList"/>
    <dgm:cxn modelId="{7A5BC936-DB51-4E10-9031-6C974D54C1F5}" type="presParOf" srcId="{E39B003F-EB80-4472-A584-90CDAB86C407}" destId="{92E66801-4704-489D-A72A-8DA3ED844AEA}" srcOrd="1" destOrd="0" presId="urn:microsoft.com/office/officeart/2008/layout/LinedList"/>
    <dgm:cxn modelId="{D2BB1E07-2BB2-434B-8601-C09A520AC2BB}" type="presParOf" srcId="{92E66801-4704-489D-A72A-8DA3ED844AEA}" destId="{7882D5CB-571D-4646-915C-21396ACA77FF}" srcOrd="0" destOrd="0" presId="urn:microsoft.com/office/officeart/2008/layout/LinedList"/>
    <dgm:cxn modelId="{47FD8AB9-6094-40B2-BFA6-150C39D8129D}" type="presParOf" srcId="{92E66801-4704-489D-A72A-8DA3ED844AEA}" destId="{AC6E252A-1BAF-4A38-9512-55169EC909A4}" srcOrd="1" destOrd="0" presId="urn:microsoft.com/office/officeart/2008/layout/LinedList"/>
    <dgm:cxn modelId="{50624EE2-DF81-4B85-AF9C-BF739555BBFB}" type="presParOf" srcId="{AC6E252A-1BAF-4A38-9512-55169EC909A4}" destId="{C51B36D7-28EC-4FCA-A097-0E3CEEDE581E}" srcOrd="0" destOrd="0" presId="urn:microsoft.com/office/officeart/2008/layout/LinedList"/>
    <dgm:cxn modelId="{DE6E5214-6D8D-4ED2-BA2C-AA304F05C42A}" type="presParOf" srcId="{AC6E252A-1BAF-4A38-9512-55169EC909A4}" destId="{0A036916-D852-43D8-BD93-F259B399A0C5}" srcOrd="1" destOrd="0" presId="urn:microsoft.com/office/officeart/2008/layout/LinedList"/>
    <dgm:cxn modelId="{8AA4CF50-06FC-4474-8737-09C798AB89BD}" type="presParOf" srcId="{AC6E252A-1BAF-4A38-9512-55169EC909A4}" destId="{B65407B2-57BE-44AB-B997-3E3782D8A2E2}" srcOrd="2" destOrd="0" presId="urn:microsoft.com/office/officeart/2008/layout/LinedList"/>
    <dgm:cxn modelId="{E90B485A-1996-465C-9E4D-402DDB821D80}" type="presParOf" srcId="{92E66801-4704-489D-A72A-8DA3ED844AEA}" destId="{B405910A-AAA7-4C8C-A1DE-9E360ED657CD}" srcOrd="2" destOrd="0" presId="urn:microsoft.com/office/officeart/2008/layout/LinedList"/>
    <dgm:cxn modelId="{C9A66A93-1A06-495E-8D7A-6A5E54D1992D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Financial Reporting Issues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 of Foreign Financial Statements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 Taxation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 Transfer Pricing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Accounting Issues in Multinational Corporations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Comparative International Auditing and Corporate Governance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Comparative International Auditing and Corporate Governance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 custScaleX="125847" custLinFactNeighborX="13228" custLinFactNeighborY="-5094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 custLinFactNeighborY="5696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 custScaleX="124410" custLinFactNeighborX="2137" custLinFactNeighborY="17745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14770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680D4DFC-4E2C-449F-9E77-D28D48186BA6}" type="presOf" srcId="{0AB1C640-F189-4273-B834-610080795224}" destId="{9D251D23-DD02-48F6-B400-EEDC0CCC200F}" srcOrd="0" destOrd="0" presId="urn:microsoft.com/office/officeart/2008/layout/LinedList"/>
    <dgm:cxn modelId="{B3127427-4AEE-4635-B61D-72047FFD1C16}" type="presOf" srcId="{54454A78-818B-49FB-8BF1-5AAE2E34A367}" destId="{743E8C90-C21B-4A8F-BE22-3AA97EA521E5}" srcOrd="0" destOrd="0" presId="urn:microsoft.com/office/officeart/2008/layout/LinedList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2A63B746-C461-4C14-B81C-D542457C528F}" type="presOf" srcId="{E96040B4-AF25-4680-9B5F-F41F5D01E30E}" destId="{59A44CCD-EC55-4A87-956E-07AF162F48AB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E2D483C5-35B9-453A-BE54-4B49EE2FE202}" type="presOf" srcId="{D2906744-8714-4057-A684-F1749BE2B5AB}" destId="{7A87AE05-A330-4876-96B7-D9F97769EFC4}" srcOrd="0" destOrd="0" presId="urn:microsoft.com/office/officeart/2008/layout/LinedList"/>
    <dgm:cxn modelId="{A720F83B-236A-4B97-838A-2B763D8227C6}" type="presOf" srcId="{47AB347D-8A52-403C-8CC2-15203C7B5165}" destId="{7D050D33-E842-4CB1-BB32-4472D789CEE1}" srcOrd="0" destOrd="0" presId="urn:microsoft.com/office/officeart/2008/layout/LinedList"/>
    <dgm:cxn modelId="{39EE60CE-3A7D-4772-A275-409472F95751}" type="presOf" srcId="{00311E1D-F107-4E0D-946B-1942A493312D}" destId="{F2F02534-4E77-4589-BE74-5A6A33C5ED20}" srcOrd="0" destOrd="0" presId="urn:microsoft.com/office/officeart/2008/layout/LinedList"/>
    <dgm:cxn modelId="{8633623A-C0C0-4A39-9D51-58EDAA0E7710}" type="presOf" srcId="{28BAE4EE-CAC5-42E9-AC46-81893920A0AF}" destId="{EABC56BA-BED8-4618-966A-6DFEB4199E1E}" srcOrd="0" destOrd="0" presId="urn:microsoft.com/office/officeart/2008/layout/LinedList"/>
    <dgm:cxn modelId="{16F976FE-3C90-4C5F-8EB2-CD2003604A95}" type="presOf" srcId="{B78FC460-0A8A-4B89-8143-4C7056347357}" destId="{0A036916-D852-43D8-BD93-F259B399A0C5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520E0AF0-71A5-4566-B45D-25246C0E782D}" type="presOf" srcId="{B0C78C98-9771-453A-B57F-0C9285D530D2}" destId="{57C51537-0F15-46E8-ACA8-15E1BDFAC399}" srcOrd="0" destOrd="0" presId="urn:microsoft.com/office/officeart/2008/layout/LinedList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2805AB1C-6695-498C-B047-C1AE5B582E15}" type="presOf" srcId="{C7390F12-7609-4C55-9D41-2F66FD3EA350}" destId="{E511885A-3EC0-4E6D-81EA-A4EC5D0F9262}" srcOrd="0" destOrd="0" presId="urn:microsoft.com/office/officeart/2008/layout/LinedList"/>
    <dgm:cxn modelId="{D8DEEC37-BD5A-4123-9D43-E3F9739B10A2}" type="presOf" srcId="{8EBEE723-728F-410E-9AE1-868C4B32468D}" destId="{DE1CF7FF-673F-422B-B69A-BE6EDB9AC2EE}" srcOrd="0" destOrd="0" presId="urn:microsoft.com/office/officeart/2008/layout/LinedList"/>
    <dgm:cxn modelId="{1524CE89-7E48-4E2F-8BFE-D5B4E20B0657}" type="presOf" srcId="{3EF520D6-2791-4CD9-B860-BFF4CD930A9A}" destId="{6889DC47-0EFA-46F4-91D3-B512CDE3BC5E}" srcOrd="0" destOrd="0" presId="urn:microsoft.com/office/officeart/2008/layout/LinedList"/>
    <dgm:cxn modelId="{F65B8340-CD89-4A72-AB48-536061EBD942}" type="presOf" srcId="{92829A48-22C8-4A7F-B34E-1DA98441C864}" destId="{CC00B0E6-9C86-463E-938F-2AA4DF871544}" srcOrd="0" destOrd="0" presId="urn:microsoft.com/office/officeart/2008/layout/LinedList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91512C5D-414E-4D65-B85E-360B281951CE}" type="presOf" srcId="{0B2A947A-3D3E-4EEB-B29E-EEAFFF72C7B3}" destId="{C83A75EC-287E-40B0-B706-113650617AE8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9DDDAF9A-1FC8-42A4-B6AA-56DF4A6EEB05}" type="presOf" srcId="{E4871413-ABF8-482F-9F4A-3A1ACA5A78D4}" destId="{8D13C629-F217-478C-A847-C3C5CB9514F2}" srcOrd="0" destOrd="0" presId="urn:microsoft.com/office/officeart/2008/layout/LinedList"/>
    <dgm:cxn modelId="{85ED6862-08A5-4997-88D1-F03B548BA0E0}" type="presParOf" srcId="{9D251D23-DD02-48F6-B400-EEDC0CCC200F}" destId="{C22EE792-A02C-4B69-8E84-4967A368D6DF}" srcOrd="0" destOrd="0" presId="urn:microsoft.com/office/officeart/2008/layout/LinedList"/>
    <dgm:cxn modelId="{6B4B0783-AFDF-4867-A1FC-4D6D9E1B9472}" type="presParOf" srcId="{9D251D23-DD02-48F6-B400-EEDC0CCC200F}" destId="{597BEA57-5A60-4F6C-A372-ABE3AC2A0118}" srcOrd="1" destOrd="0" presId="urn:microsoft.com/office/officeart/2008/layout/LinedList"/>
    <dgm:cxn modelId="{91A41B6A-FDDA-409D-B46C-BD53FEBAE3D9}" type="presParOf" srcId="{597BEA57-5A60-4F6C-A372-ABE3AC2A0118}" destId="{F2F02534-4E77-4589-BE74-5A6A33C5ED20}" srcOrd="0" destOrd="0" presId="urn:microsoft.com/office/officeart/2008/layout/LinedList"/>
    <dgm:cxn modelId="{0B45F6BC-CF50-42BF-B790-CA4DB301EBD1}" type="presParOf" srcId="{597BEA57-5A60-4F6C-A372-ABE3AC2A0118}" destId="{03673E3E-9098-4817-9205-5CEFD9C5F120}" srcOrd="1" destOrd="0" presId="urn:microsoft.com/office/officeart/2008/layout/LinedList"/>
    <dgm:cxn modelId="{B472AC3E-510D-4F16-95B7-DE6F704A6809}" type="presParOf" srcId="{03673E3E-9098-4817-9205-5CEFD9C5F120}" destId="{F8A6C995-3A25-4D16-B852-6BA087592738}" srcOrd="0" destOrd="0" presId="urn:microsoft.com/office/officeart/2008/layout/LinedList"/>
    <dgm:cxn modelId="{488DDB97-F295-48F9-95BF-24B4211BEFFB}" type="presParOf" srcId="{03673E3E-9098-4817-9205-5CEFD9C5F120}" destId="{ADF1A49E-3A9B-439E-BDE0-8A6AF5E6A74A}" srcOrd="1" destOrd="0" presId="urn:microsoft.com/office/officeart/2008/layout/LinedList"/>
    <dgm:cxn modelId="{2CC5CFC7-1937-4400-BE8B-517C64E5FFFA}" type="presParOf" srcId="{ADF1A49E-3A9B-439E-BDE0-8A6AF5E6A74A}" destId="{BBC00CCE-A382-410E-9075-657FB9EA9757}" srcOrd="0" destOrd="0" presId="urn:microsoft.com/office/officeart/2008/layout/LinedList"/>
    <dgm:cxn modelId="{7A823B77-BCC1-4163-A2AB-D7A4F806E364}" type="presParOf" srcId="{ADF1A49E-3A9B-439E-BDE0-8A6AF5E6A74A}" destId="{59A44CCD-EC55-4A87-956E-07AF162F48AB}" srcOrd="1" destOrd="0" presId="urn:microsoft.com/office/officeart/2008/layout/LinedList"/>
    <dgm:cxn modelId="{CB0C06BA-6BDB-4D15-B68A-1E4D717FD88C}" type="presParOf" srcId="{ADF1A49E-3A9B-439E-BDE0-8A6AF5E6A74A}" destId="{69D525E5-8B77-4593-B5C5-A4E4B9AC3D80}" srcOrd="2" destOrd="0" presId="urn:microsoft.com/office/officeart/2008/layout/LinedList"/>
    <dgm:cxn modelId="{D73DE9DB-6DE8-4FEC-9A37-38ADF06145FC}" type="presParOf" srcId="{03673E3E-9098-4817-9205-5CEFD9C5F120}" destId="{CC5BF8DC-6D01-4CA4-BBC2-EC57157D4B10}" srcOrd="2" destOrd="0" presId="urn:microsoft.com/office/officeart/2008/layout/LinedList"/>
    <dgm:cxn modelId="{49616A58-C672-466D-B5C6-E2CD7B6DFA45}" type="presParOf" srcId="{03673E3E-9098-4817-9205-5CEFD9C5F120}" destId="{7EBA11C4-38C4-43DD-B7FC-3093C30DFA04}" srcOrd="3" destOrd="0" presId="urn:microsoft.com/office/officeart/2008/layout/LinedList"/>
    <dgm:cxn modelId="{0EB623E8-550C-4027-839C-7F2DBCF5BDEA}" type="presParOf" srcId="{9D251D23-DD02-48F6-B400-EEDC0CCC200F}" destId="{4E3E2734-626B-4B4F-A90F-A1ABEEB76E5F}" srcOrd="2" destOrd="0" presId="urn:microsoft.com/office/officeart/2008/layout/LinedList"/>
    <dgm:cxn modelId="{57ABE1F4-45D6-4BCD-A240-6BA703E7D9CA}" type="presParOf" srcId="{9D251D23-DD02-48F6-B400-EEDC0CCC200F}" destId="{02232413-7398-4E2B-A8DF-00DC6F92519B}" srcOrd="3" destOrd="0" presId="urn:microsoft.com/office/officeart/2008/layout/LinedList"/>
    <dgm:cxn modelId="{DF6FC080-68EF-474C-90F8-4B64F384161C}" type="presParOf" srcId="{02232413-7398-4E2B-A8DF-00DC6F92519B}" destId="{EABC56BA-BED8-4618-966A-6DFEB4199E1E}" srcOrd="0" destOrd="0" presId="urn:microsoft.com/office/officeart/2008/layout/LinedList"/>
    <dgm:cxn modelId="{A70FD107-C54B-4C43-86E1-1A4153278450}" type="presParOf" srcId="{02232413-7398-4E2B-A8DF-00DC6F92519B}" destId="{2A6A27CB-5C35-4426-820F-C8E77ABD8A5E}" srcOrd="1" destOrd="0" presId="urn:microsoft.com/office/officeart/2008/layout/LinedList"/>
    <dgm:cxn modelId="{460DCCBD-3991-43E9-9A2B-FF833B5961F0}" type="presParOf" srcId="{2A6A27CB-5C35-4426-820F-C8E77ABD8A5E}" destId="{5AF13429-7C69-4E1C-9117-495D397FA34F}" srcOrd="0" destOrd="0" presId="urn:microsoft.com/office/officeart/2008/layout/LinedList"/>
    <dgm:cxn modelId="{A9542DD0-F399-4A75-8CCB-DEA8BAF13980}" type="presParOf" srcId="{2A6A27CB-5C35-4426-820F-C8E77ABD8A5E}" destId="{9B85C630-FD9C-4807-8E4A-E83C85D7F555}" srcOrd="1" destOrd="0" presId="urn:microsoft.com/office/officeart/2008/layout/LinedList"/>
    <dgm:cxn modelId="{51CE30B0-709E-4686-B33B-160B12AF064D}" type="presParOf" srcId="{9B85C630-FD9C-4807-8E4A-E83C85D7F555}" destId="{00E71655-7A92-4754-B855-EE2C054C6A8D}" srcOrd="0" destOrd="0" presId="urn:microsoft.com/office/officeart/2008/layout/LinedList"/>
    <dgm:cxn modelId="{4E7BFBF8-CB15-4E95-BFB6-0203308D9DD6}" type="presParOf" srcId="{9B85C630-FD9C-4807-8E4A-E83C85D7F555}" destId="{743E8C90-C21B-4A8F-BE22-3AA97EA521E5}" srcOrd="1" destOrd="0" presId="urn:microsoft.com/office/officeart/2008/layout/LinedList"/>
    <dgm:cxn modelId="{11E93839-8CD8-44F9-9D77-3E140E3C2366}" type="presParOf" srcId="{9B85C630-FD9C-4807-8E4A-E83C85D7F555}" destId="{0F2BA1EA-74AC-488C-BEC5-F12B70B3B5FB}" srcOrd="2" destOrd="0" presId="urn:microsoft.com/office/officeart/2008/layout/LinedList"/>
    <dgm:cxn modelId="{A47D55CF-36F2-4F6E-9D9F-FA2262A6338E}" type="presParOf" srcId="{2A6A27CB-5C35-4426-820F-C8E77ABD8A5E}" destId="{DC45F465-6650-4A89-ABDD-FD5F37F26653}" srcOrd="2" destOrd="0" presId="urn:microsoft.com/office/officeart/2008/layout/LinedList"/>
    <dgm:cxn modelId="{7D35D5DC-3448-42A9-8D45-B14DB6313A11}" type="presParOf" srcId="{2A6A27CB-5C35-4426-820F-C8E77ABD8A5E}" destId="{A0E0AB98-C884-492D-B94C-F7B28928BBBA}" srcOrd="3" destOrd="0" presId="urn:microsoft.com/office/officeart/2008/layout/LinedList"/>
    <dgm:cxn modelId="{3883133E-E272-4C4F-8668-B9E2E00ED315}" type="presParOf" srcId="{9D251D23-DD02-48F6-B400-EEDC0CCC200F}" destId="{BE7D05F0-6B97-461F-962B-DC8ED7F09877}" srcOrd="4" destOrd="0" presId="urn:microsoft.com/office/officeart/2008/layout/LinedList"/>
    <dgm:cxn modelId="{1BB38F8D-FF49-4F2C-85DC-B92B55404EC7}" type="presParOf" srcId="{9D251D23-DD02-48F6-B400-EEDC0CCC200F}" destId="{AB3CF8A8-615D-471A-8C0B-C1394D1AFA70}" srcOrd="5" destOrd="0" presId="urn:microsoft.com/office/officeart/2008/layout/LinedList"/>
    <dgm:cxn modelId="{3E4593B3-35A0-420A-8635-A7ECA4180576}" type="presParOf" srcId="{AB3CF8A8-615D-471A-8C0B-C1394D1AFA70}" destId="{DE1CF7FF-673F-422B-B69A-BE6EDB9AC2EE}" srcOrd="0" destOrd="0" presId="urn:microsoft.com/office/officeart/2008/layout/LinedList"/>
    <dgm:cxn modelId="{E9A68A46-6048-47C2-B40F-C8E26EAA009B}" type="presParOf" srcId="{AB3CF8A8-615D-471A-8C0B-C1394D1AFA70}" destId="{90B000C9-3F7E-4301-BD37-196966FFDB8F}" srcOrd="1" destOrd="0" presId="urn:microsoft.com/office/officeart/2008/layout/LinedList"/>
    <dgm:cxn modelId="{D2A6C653-79D9-47E2-9C58-7F178AD4E6DD}" type="presParOf" srcId="{90B000C9-3F7E-4301-BD37-196966FFDB8F}" destId="{A63376B1-AA62-4E15-B2B2-33889F083115}" srcOrd="0" destOrd="0" presId="urn:microsoft.com/office/officeart/2008/layout/LinedList"/>
    <dgm:cxn modelId="{065D8EA2-323A-406F-9D18-1351E71B9B52}" type="presParOf" srcId="{90B000C9-3F7E-4301-BD37-196966FFDB8F}" destId="{BF42ED08-5441-469A-89E2-C311B01ECE10}" srcOrd="1" destOrd="0" presId="urn:microsoft.com/office/officeart/2008/layout/LinedList"/>
    <dgm:cxn modelId="{4943CE11-60F2-4671-8FB4-A2B06E029E09}" type="presParOf" srcId="{BF42ED08-5441-469A-89E2-C311B01ECE10}" destId="{85DB5952-A19D-4387-88FA-6E3163E68CB0}" srcOrd="0" destOrd="0" presId="urn:microsoft.com/office/officeart/2008/layout/LinedList"/>
    <dgm:cxn modelId="{12795190-425A-44EB-BFB1-E513DD58EAB5}" type="presParOf" srcId="{BF42ED08-5441-469A-89E2-C311B01ECE10}" destId="{7D050D33-E842-4CB1-BB32-4472D789CEE1}" srcOrd="1" destOrd="0" presId="urn:microsoft.com/office/officeart/2008/layout/LinedList"/>
    <dgm:cxn modelId="{CE3C4FAD-5EDF-4EEA-B757-382ACDC28F6B}" type="presParOf" srcId="{BF42ED08-5441-469A-89E2-C311B01ECE10}" destId="{FD3D24A8-4982-4B60-942B-73B070CE19B4}" srcOrd="2" destOrd="0" presId="urn:microsoft.com/office/officeart/2008/layout/LinedList"/>
    <dgm:cxn modelId="{12B02A54-1AFD-4EBF-9721-5B36BD570D21}" type="presParOf" srcId="{90B000C9-3F7E-4301-BD37-196966FFDB8F}" destId="{85B36DE7-F063-476F-A91F-612170BD174F}" srcOrd="2" destOrd="0" presId="urn:microsoft.com/office/officeart/2008/layout/LinedList"/>
    <dgm:cxn modelId="{35E3F1AF-8B1F-42F4-ADC7-071198294132}" type="presParOf" srcId="{90B000C9-3F7E-4301-BD37-196966FFDB8F}" destId="{8A895258-102C-4957-97CF-8D065671F14F}" srcOrd="3" destOrd="0" presId="urn:microsoft.com/office/officeart/2008/layout/LinedList"/>
    <dgm:cxn modelId="{AF1A3D59-0E18-4CA9-9818-74AFA80EAAF9}" type="presParOf" srcId="{9D251D23-DD02-48F6-B400-EEDC0CCC200F}" destId="{BF488C13-3A87-4A50-B5CA-2686864198A8}" srcOrd="6" destOrd="0" presId="urn:microsoft.com/office/officeart/2008/layout/LinedList"/>
    <dgm:cxn modelId="{6E1FF056-4006-4FF7-814E-C32E6456B80D}" type="presParOf" srcId="{9D251D23-DD02-48F6-B400-EEDC0CCC200F}" destId="{4D6E740A-876E-4623-9127-D17E0D439AF6}" srcOrd="7" destOrd="0" presId="urn:microsoft.com/office/officeart/2008/layout/LinedList"/>
    <dgm:cxn modelId="{4697F76D-F60F-492F-8B67-4C8121BBFF78}" type="presParOf" srcId="{4D6E740A-876E-4623-9127-D17E0D439AF6}" destId="{57C51537-0F15-46E8-ACA8-15E1BDFAC399}" srcOrd="0" destOrd="0" presId="urn:microsoft.com/office/officeart/2008/layout/LinedList"/>
    <dgm:cxn modelId="{ED565098-CAEA-4235-8058-445749463783}" type="presParOf" srcId="{4D6E740A-876E-4623-9127-D17E0D439AF6}" destId="{E8C53F75-5B02-4AC7-A71D-A86D1DD4ADC7}" srcOrd="1" destOrd="0" presId="urn:microsoft.com/office/officeart/2008/layout/LinedList"/>
    <dgm:cxn modelId="{AB0E6127-D7FB-43F4-97B7-4A8C5FC9093B}" type="presParOf" srcId="{E8C53F75-5B02-4AC7-A71D-A86D1DD4ADC7}" destId="{DCAA3717-81A4-42BA-878C-558FB583B4E2}" srcOrd="0" destOrd="0" presId="urn:microsoft.com/office/officeart/2008/layout/LinedList"/>
    <dgm:cxn modelId="{86117007-AD5B-41DE-A5DB-9646CD1E8591}" type="presParOf" srcId="{E8C53F75-5B02-4AC7-A71D-A86D1DD4ADC7}" destId="{5A16EDAE-FCD0-4A07-B90E-C90466485383}" srcOrd="1" destOrd="0" presId="urn:microsoft.com/office/officeart/2008/layout/LinedList"/>
    <dgm:cxn modelId="{73380D59-81FF-402A-BD68-F6FC327AFB25}" type="presParOf" srcId="{5A16EDAE-FCD0-4A07-B90E-C90466485383}" destId="{BB46F8AE-C6C5-434E-B3DE-17879F251B8A}" srcOrd="0" destOrd="0" presId="urn:microsoft.com/office/officeart/2008/layout/LinedList"/>
    <dgm:cxn modelId="{F6BB9C51-4177-45FD-B291-4D3C72A8F27B}" type="presParOf" srcId="{5A16EDAE-FCD0-4A07-B90E-C90466485383}" destId="{8D13C629-F217-478C-A847-C3C5CB9514F2}" srcOrd="1" destOrd="0" presId="urn:microsoft.com/office/officeart/2008/layout/LinedList"/>
    <dgm:cxn modelId="{2E5C2494-6A54-434F-AD86-70A2FADAA378}" type="presParOf" srcId="{5A16EDAE-FCD0-4A07-B90E-C90466485383}" destId="{75E59EA5-C1C1-4564-9BA3-024657100CBC}" srcOrd="2" destOrd="0" presId="urn:microsoft.com/office/officeart/2008/layout/LinedList"/>
    <dgm:cxn modelId="{9BE42386-1EA8-4849-8E72-9461EAE202AA}" type="presParOf" srcId="{E8C53F75-5B02-4AC7-A71D-A86D1DD4ADC7}" destId="{751DBA29-87C6-44AE-B474-9D6D35DA044D}" srcOrd="2" destOrd="0" presId="urn:microsoft.com/office/officeart/2008/layout/LinedList"/>
    <dgm:cxn modelId="{1A0D859C-BC3C-4BC4-94E8-06934166D3F4}" type="presParOf" srcId="{E8C53F75-5B02-4AC7-A71D-A86D1DD4ADC7}" destId="{7C76EFF3-FF3C-40AE-9BFD-A154D678ACD6}" srcOrd="3" destOrd="0" presId="urn:microsoft.com/office/officeart/2008/layout/LinedList"/>
    <dgm:cxn modelId="{CBD0FD49-8341-47C7-843C-F3F0F2C93616}" type="presParOf" srcId="{9D251D23-DD02-48F6-B400-EEDC0CCC200F}" destId="{7B7993FD-5E4B-496E-BC51-651714F2C9CB}" srcOrd="8" destOrd="0" presId="urn:microsoft.com/office/officeart/2008/layout/LinedList"/>
    <dgm:cxn modelId="{0F4E3D82-2744-416E-9FEB-1FEA1D0BC173}" type="presParOf" srcId="{9D251D23-DD02-48F6-B400-EEDC0CCC200F}" destId="{DAC73962-ABFD-4DE1-B5DA-FFCEF70B240A}" srcOrd="9" destOrd="0" presId="urn:microsoft.com/office/officeart/2008/layout/LinedList"/>
    <dgm:cxn modelId="{33044549-EDFF-444F-A4F0-80F4D2A872F5}" type="presParOf" srcId="{DAC73962-ABFD-4DE1-B5DA-FFCEF70B240A}" destId="{C83A75EC-287E-40B0-B706-113650617AE8}" srcOrd="0" destOrd="0" presId="urn:microsoft.com/office/officeart/2008/layout/LinedList"/>
    <dgm:cxn modelId="{31EB3120-89B0-4834-AC7D-FBED3B6043CF}" type="presParOf" srcId="{DAC73962-ABFD-4DE1-B5DA-FFCEF70B240A}" destId="{FD5F13FF-9D2D-40A3-883C-D7335D8FF753}" srcOrd="1" destOrd="0" presId="urn:microsoft.com/office/officeart/2008/layout/LinedList"/>
    <dgm:cxn modelId="{5E340400-75B9-4D0C-9A67-A5FBC31D6131}" type="presParOf" srcId="{FD5F13FF-9D2D-40A3-883C-D7335D8FF753}" destId="{007EB30D-3C99-4171-B445-54C544E8F2F1}" srcOrd="0" destOrd="0" presId="urn:microsoft.com/office/officeart/2008/layout/LinedList"/>
    <dgm:cxn modelId="{0546A2C9-68EE-47BE-9FFA-4F1440B18D1C}" type="presParOf" srcId="{FD5F13FF-9D2D-40A3-883C-D7335D8FF753}" destId="{1102F439-F44E-42B5-B040-AF5E8DE7305A}" srcOrd="1" destOrd="0" presId="urn:microsoft.com/office/officeart/2008/layout/LinedList"/>
    <dgm:cxn modelId="{1973B86C-ABA7-4036-A7F1-24421D8FCEC6}" type="presParOf" srcId="{1102F439-F44E-42B5-B040-AF5E8DE7305A}" destId="{8AB5EE5B-E17A-452F-B33C-F284F097F37F}" srcOrd="0" destOrd="0" presId="urn:microsoft.com/office/officeart/2008/layout/LinedList"/>
    <dgm:cxn modelId="{2D401EA2-90F5-47E7-8CB3-1C097B36C728}" type="presParOf" srcId="{1102F439-F44E-42B5-B040-AF5E8DE7305A}" destId="{CC00B0E6-9C86-463E-938F-2AA4DF871544}" srcOrd="1" destOrd="0" presId="urn:microsoft.com/office/officeart/2008/layout/LinedList"/>
    <dgm:cxn modelId="{4AF00E04-F392-4DC2-8582-4C2AE7EA350F}" type="presParOf" srcId="{1102F439-F44E-42B5-B040-AF5E8DE7305A}" destId="{5E111108-F059-4E02-932A-C3F9E21B5E6D}" srcOrd="2" destOrd="0" presId="urn:microsoft.com/office/officeart/2008/layout/LinedList"/>
    <dgm:cxn modelId="{B85F48EC-0138-49A6-907C-13B8690BCF41}" type="presParOf" srcId="{FD5F13FF-9D2D-40A3-883C-D7335D8FF753}" destId="{5D6D76B4-088A-44C4-A141-389B86E07D34}" srcOrd="2" destOrd="0" presId="urn:microsoft.com/office/officeart/2008/layout/LinedList"/>
    <dgm:cxn modelId="{8A765E3D-FB99-43C0-8652-3C83545ED068}" type="presParOf" srcId="{FD5F13FF-9D2D-40A3-883C-D7335D8FF753}" destId="{DEC60DBA-394D-4597-BC89-302E0520156D}" srcOrd="3" destOrd="0" presId="urn:microsoft.com/office/officeart/2008/layout/LinedList"/>
    <dgm:cxn modelId="{7F23BD30-EE73-48BF-863F-DEEA21678D1A}" type="presParOf" srcId="{9D251D23-DD02-48F6-B400-EEDC0CCC200F}" destId="{71575A58-4999-4233-A0E3-F60DB20AD044}" srcOrd="10" destOrd="0" presId="urn:microsoft.com/office/officeart/2008/layout/LinedList"/>
    <dgm:cxn modelId="{FCFEE45B-11DF-4FD1-95BB-723A1B0A2FDF}" type="presParOf" srcId="{9D251D23-DD02-48F6-B400-EEDC0CCC200F}" destId="{F9327DF4-42EF-4CFE-ACCA-CC43EA46054E}" srcOrd="11" destOrd="0" presId="urn:microsoft.com/office/officeart/2008/layout/LinedList"/>
    <dgm:cxn modelId="{E41899B4-4BCE-472E-B868-ED9740BA9651}" type="presParOf" srcId="{F9327DF4-42EF-4CFE-ACCA-CC43EA46054E}" destId="{E511885A-3EC0-4E6D-81EA-A4EC5D0F9262}" srcOrd="0" destOrd="0" presId="urn:microsoft.com/office/officeart/2008/layout/LinedList"/>
    <dgm:cxn modelId="{ADFC8318-A410-4F07-9267-0C7B6EC220C1}" type="presParOf" srcId="{F9327DF4-42EF-4CFE-ACCA-CC43EA46054E}" destId="{89FA63F3-EBB4-46C9-8598-9C46EC72C044}" srcOrd="1" destOrd="0" presId="urn:microsoft.com/office/officeart/2008/layout/LinedList"/>
    <dgm:cxn modelId="{076A7EE3-112C-44C1-B3B2-F35BB908CFA2}" type="presParOf" srcId="{89FA63F3-EBB4-46C9-8598-9C46EC72C044}" destId="{F8763686-D4D5-443F-9A75-442DF53B0113}" srcOrd="0" destOrd="0" presId="urn:microsoft.com/office/officeart/2008/layout/LinedList"/>
    <dgm:cxn modelId="{5A85CEFE-F184-41EF-ABD6-0AAFF1F1C5BC}" type="presParOf" srcId="{89FA63F3-EBB4-46C9-8598-9C46EC72C044}" destId="{28A8E4E4-8D27-4589-8AAD-C7935C2CED75}" srcOrd="1" destOrd="0" presId="urn:microsoft.com/office/officeart/2008/layout/LinedList"/>
    <dgm:cxn modelId="{F6DF84EA-22EE-4FD1-B07D-0EF3F24C2ADD}" type="presParOf" srcId="{28A8E4E4-8D27-4589-8AAD-C7935C2CED75}" destId="{CFF19071-EAF9-42DC-96DA-BBB4691333A6}" srcOrd="0" destOrd="0" presId="urn:microsoft.com/office/officeart/2008/layout/LinedList"/>
    <dgm:cxn modelId="{CDB8C90E-F3C1-48F6-8585-28A1F2DB0AEB}" type="presParOf" srcId="{28A8E4E4-8D27-4589-8AAD-C7935C2CED75}" destId="{6889DC47-0EFA-46F4-91D3-B512CDE3BC5E}" srcOrd="1" destOrd="0" presId="urn:microsoft.com/office/officeart/2008/layout/LinedList"/>
    <dgm:cxn modelId="{D1E95D00-C56D-4EE3-A746-A38EBEA5AC9B}" type="presParOf" srcId="{28A8E4E4-8D27-4589-8AAD-C7935C2CED75}" destId="{E62451E0-2810-49E7-AD9A-5933B8BCDA6A}" srcOrd="2" destOrd="0" presId="urn:microsoft.com/office/officeart/2008/layout/LinedList"/>
    <dgm:cxn modelId="{090F755B-B50B-451A-AF29-36532C5F62B5}" type="presParOf" srcId="{89FA63F3-EBB4-46C9-8598-9C46EC72C044}" destId="{2FF00822-CD8C-488B-B4BD-98C57E6BC9B0}" srcOrd="2" destOrd="0" presId="urn:microsoft.com/office/officeart/2008/layout/LinedList"/>
    <dgm:cxn modelId="{BEB480A3-EEF1-4616-A669-86C90B873430}" type="presParOf" srcId="{89FA63F3-EBB4-46C9-8598-9C46EC72C044}" destId="{182F8CBE-7549-4B5A-80AE-17B2288E7737}" srcOrd="3" destOrd="0" presId="urn:microsoft.com/office/officeart/2008/layout/LinedList"/>
    <dgm:cxn modelId="{6DD6D80C-EF10-4F68-A544-4B72230A94EF}" type="presParOf" srcId="{9D251D23-DD02-48F6-B400-EEDC0CCC200F}" destId="{445F2229-723D-4F9A-8D19-5B20122E85D2}" srcOrd="12" destOrd="0" presId="urn:microsoft.com/office/officeart/2008/layout/LinedList"/>
    <dgm:cxn modelId="{14F48924-2A3F-4B55-8E71-CBFF18F28B5B}" type="presParOf" srcId="{9D251D23-DD02-48F6-B400-EEDC0CCC200F}" destId="{E39B003F-EB80-4472-A584-90CDAB86C407}" srcOrd="13" destOrd="0" presId="urn:microsoft.com/office/officeart/2008/layout/LinedList"/>
    <dgm:cxn modelId="{66467737-8591-45AF-8F26-917DC048286D}" type="presParOf" srcId="{E39B003F-EB80-4472-A584-90CDAB86C407}" destId="{7A87AE05-A330-4876-96B7-D9F97769EFC4}" srcOrd="0" destOrd="0" presId="urn:microsoft.com/office/officeart/2008/layout/LinedList"/>
    <dgm:cxn modelId="{3C982C8B-795E-4326-ACCF-942BC8EE90B7}" type="presParOf" srcId="{E39B003F-EB80-4472-A584-90CDAB86C407}" destId="{92E66801-4704-489D-A72A-8DA3ED844AEA}" srcOrd="1" destOrd="0" presId="urn:microsoft.com/office/officeart/2008/layout/LinedList"/>
    <dgm:cxn modelId="{5814B35B-1F50-4B37-AB26-F6E7E93A5D8B}" type="presParOf" srcId="{92E66801-4704-489D-A72A-8DA3ED844AEA}" destId="{7882D5CB-571D-4646-915C-21396ACA77FF}" srcOrd="0" destOrd="0" presId="urn:microsoft.com/office/officeart/2008/layout/LinedList"/>
    <dgm:cxn modelId="{DE8A1B03-C35C-4535-BCA3-506F8C75485A}" type="presParOf" srcId="{92E66801-4704-489D-A72A-8DA3ED844AEA}" destId="{AC6E252A-1BAF-4A38-9512-55169EC909A4}" srcOrd="1" destOrd="0" presId="urn:microsoft.com/office/officeart/2008/layout/LinedList"/>
    <dgm:cxn modelId="{43819372-575E-44A3-ADF4-97C1DFC744D3}" type="presParOf" srcId="{AC6E252A-1BAF-4A38-9512-55169EC909A4}" destId="{C51B36D7-28EC-4FCA-A097-0E3CEEDE581E}" srcOrd="0" destOrd="0" presId="urn:microsoft.com/office/officeart/2008/layout/LinedList"/>
    <dgm:cxn modelId="{F949DEEA-968D-400B-8CBC-52C3E05D5136}" type="presParOf" srcId="{AC6E252A-1BAF-4A38-9512-55169EC909A4}" destId="{0A036916-D852-43D8-BD93-F259B399A0C5}" srcOrd="1" destOrd="0" presId="urn:microsoft.com/office/officeart/2008/layout/LinedList"/>
    <dgm:cxn modelId="{BF64BBDC-E02A-4221-9F5B-446BF073C853}" type="presParOf" srcId="{AC6E252A-1BAF-4A38-9512-55169EC909A4}" destId="{B65407B2-57BE-44AB-B997-3E3782D8A2E2}" srcOrd="2" destOrd="0" presId="urn:microsoft.com/office/officeart/2008/layout/LinedList"/>
    <dgm:cxn modelId="{A6DC7CD9-746A-4323-8381-BBBCB1260554}" type="presParOf" srcId="{92E66801-4704-489D-A72A-8DA3ED844AEA}" destId="{B405910A-AAA7-4C8C-A1DE-9E360ED657CD}" srcOrd="2" destOrd="0" presId="urn:microsoft.com/office/officeart/2008/layout/LinedList"/>
    <dgm:cxn modelId="{F83D171E-2EC1-4907-A32B-B1EDCB141B18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29443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29443" cy="504248"/>
      </dsp:txXfrm>
    </dsp:sp>
    <dsp:sp modelId="{59A44CCD-EC55-4A87-956E-07AF162F48AB}">
      <dsp:nvSpPr>
        <dsp:cNvPr id="0" name=""/>
        <dsp:cNvSpPr/>
      </dsp:nvSpPr>
      <dsp:spPr>
        <a:xfrm>
          <a:off x="506077" y="23328"/>
          <a:ext cx="475090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 to International Accounting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077" y="23328"/>
        <a:ext cx="4750900" cy="457959"/>
      </dsp:txXfrm>
    </dsp:sp>
    <dsp:sp modelId="{CC5BF8DC-6D01-4CA4-BBC2-EC57157D4B10}">
      <dsp:nvSpPr>
        <dsp:cNvPr id="0" name=""/>
        <dsp:cNvSpPr/>
      </dsp:nvSpPr>
      <dsp:spPr>
        <a:xfrm>
          <a:off x="429443" y="496036"/>
          <a:ext cx="4087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World Wide Accounting Diversity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35917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35917" cy="504248"/>
      </dsp:txXfrm>
    </dsp:sp>
    <dsp:sp modelId="{7D050D33-E842-4CB1-BB32-4472D789CEE1}">
      <dsp:nvSpPr>
        <dsp:cNvPr id="0" name=""/>
        <dsp:cNvSpPr/>
      </dsp:nvSpPr>
      <dsp:spPr>
        <a:xfrm>
          <a:off x="513706" y="1031825"/>
          <a:ext cx="4741021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 Harmonization of Financial Reporting</a:t>
          </a:r>
          <a:endParaRPr lang="en-US" sz="15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706" y="1031825"/>
        <a:ext cx="4741021" cy="457959"/>
      </dsp:txXfrm>
    </dsp:sp>
    <dsp:sp modelId="{85B36DE7-F063-476F-A91F-612170BD174F}">
      <dsp:nvSpPr>
        <dsp:cNvPr id="0" name=""/>
        <dsp:cNvSpPr/>
      </dsp:nvSpPr>
      <dsp:spPr>
        <a:xfrm>
          <a:off x="435917" y="1519281"/>
          <a:ext cx="4148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26854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26854" cy="504248"/>
      </dsp:txXfrm>
    </dsp:sp>
    <dsp:sp modelId="{8D13C629-F217-478C-A847-C3C5CB9514F2}">
      <dsp:nvSpPr>
        <dsp:cNvPr id="0" name=""/>
        <dsp:cNvSpPr/>
      </dsp:nvSpPr>
      <dsp:spPr>
        <a:xfrm>
          <a:off x="423379" y="1524002"/>
          <a:ext cx="4752029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International Financial Reporting  Standard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379" y="1524002"/>
        <a:ext cx="4752029" cy="457959"/>
      </dsp:txXfrm>
    </dsp:sp>
    <dsp:sp modelId="{751DBA29-87C6-44AE-B474-9D6D35DA044D}">
      <dsp:nvSpPr>
        <dsp:cNvPr id="0" name=""/>
        <dsp:cNvSpPr/>
      </dsp:nvSpPr>
      <dsp:spPr>
        <a:xfrm>
          <a:off x="426854" y="2023529"/>
          <a:ext cx="4062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960" cy="504248"/>
      </dsp:txXfrm>
    </dsp:sp>
    <dsp:sp modelId="{CC00B0E6-9C86-463E-938F-2AA4DF871544}">
      <dsp:nvSpPr>
        <dsp:cNvPr id="0" name=""/>
        <dsp:cNvSpPr/>
      </dsp:nvSpPr>
      <dsp:spPr>
        <a:xfrm>
          <a:off x="457183" y="2040322"/>
          <a:ext cx="4279755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Comparative Accounting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183" y="2040322"/>
        <a:ext cx="4279755" cy="457959"/>
      </dsp:txXfrm>
    </dsp:sp>
    <dsp:sp modelId="{5D6D76B4-088A-44C4-A141-389B86E07D34}">
      <dsp:nvSpPr>
        <dsp:cNvPr id="0" name=""/>
        <dsp:cNvSpPr/>
      </dsp:nvSpPr>
      <dsp:spPr>
        <a:xfrm>
          <a:off x="441960" y="2527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FX Transaction and Hedging 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Translation of Foreign Currency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0656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06568" cy="504248"/>
      </dsp:txXfrm>
    </dsp:sp>
    <dsp:sp modelId="{59A44CCD-EC55-4A87-956E-07AF162F48AB}">
      <dsp:nvSpPr>
        <dsp:cNvPr id="0" name=""/>
        <dsp:cNvSpPr/>
      </dsp:nvSpPr>
      <dsp:spPr>
        <a:xfrm>
          <a:off x="479564" y="0"/>
          <a:ext cx="4778235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Financial Reporting Issues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564" y="0"/>
        <a:ext cx="4778235" cy="457959"/>
      </dsp:txXfrm>
    </dsp:sp>
    <dsp:sp modelId="{CC5BF8DC-6D01-4CA4-BBC2-EC57157D4B10}">
      <dsp:nvSpPr>
        <dsp:cNvPr id="0" name=""/>
        <dsp:cNvSpPr/>
      </dsp:nvSpPr>
      <dsp:spPr>
        <a:xfrm>
          <a:off x="406568" y="496036"/>
          <a:ext cx="3869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33401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10453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10453" cy="504248"/>
      </dsp:txXfrm>
    </dsp:sp>
    <dsp:sp modelId="{743E8C90-C21B-4A8F-BE22-3AA97EA521E5}">
      <dsp:nvSpPr>
        <dsp:cNvPr id="0" name=""/>
        <dsp:cNvSpPr/>
      </dsp:nvSpPr>
      <dsp:spPr>
        <a:xfrm>
          <a:off x="488994" y="608842"/>
          <a:ext cx="4768805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 of Foreign Financial Statements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8994" y="608842"/>
        <a:ext cx="4768805" cy="457959"/>
      </dsp:txXfrm>
    </dsp:sp>
    <dsp:sp modelId="{DC45F465-6650-4A89-ABDD-FD5F37F26653}">
      <dsp:nvSpPr>
        <dsp:cNvPr id="0" name=""/>
        <dsp:cNvSpPr/>
      </dsp:nvSpPr>
      <dsp:spPr>
        <a:xfrm>
          <a:off x="410453" y="1000285"/>
          <a:ext cx="3906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41960" cy="504248"/>
      </dsp:txXfrm>
    </dsp:sp>
    <dsp:sp modelId="{7D050D33-E842-4CB1-BB32-4472D789CEE1}">
      <dsp:nvSpPr>
        <dsp:cNvPr id="0" name=""/>
        <dsp:cNvSpPr/>
      </dsp:nvSpPr>
      <dsp:spPr>
        <a:xfrm>
          <a:off x="520827" y="1031825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 Taxation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031825"/>
        <a:ext cx="4127373" cy="457959"/>
      </dsp:txXfrm>
    </dsp:sp>
    <dsp:sp modelId="{85B36DE7-F063-476F-A91F-612170BD174F}">
      <dsp:nvSpPr>
        <dsp:cNvPr id="0" name=""/>
        <dsp:cNvSpPr/>
      </dsp:nvSpPr>
      <dsp:spPr>
        <a:xfrm>
          <a:off x="441960" y="1519281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41960" cy="504248"/>
      </dsp:txXfrm>
    </dsp:sp>
    <dsp:sp modelId="{8D13C629-F217-478C-A847-C3C5CB9514F2}">
      <dsp:nvSpPr>
        <dsp:cNvPr id="0" name=""/>
        <dsp:cNvSpPr/>
      </dsp:nvSpPr>
      <dsp:spPr>
        <a:xfrm>
          <a:off x="520827" y="1536073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 Transfer Pricing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536073"/>
        <a:ext cx="4127373" cy="457959"/>
      </dsp:txXfrm>
    </dsp:sp>
    <dsp:sp modelId="{751DBA29-87C6-44AE-B474-9D6D35DA044D}">
      <dsp:nvSpPr>
        <dsp:cNvPr id="0" name=""/>
        <dsp:cNvSpPr/>
      </dsp:nvSpPr>
      <dsp:spPr>
        <a:xfrm>
          <a:off x="441960" y="2023529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52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528" cy="504248"/>
      </dsp:txXfrm>
    </dsp:sp>
    <dsp:sp modelId="{CC00B0E6-9C86-463E-938F-2AA4DF871544}">
      <dsp:nvSpPr>
        <dsp:cNvPr id="0" name=""/>
        <dsp:cNvSpPr/>
      </dsp:nvSpPr>
      <dsp:spPr>
        <a:xfrm>
          <a:off x="520318" y="2040322"/>
          <a:ext cx="473236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Accounting Issues in Multinational Corporations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318" y="2040322"/>
        <a:ext cx="4732360" cy="457959"/>
      </dsp:txXfrm>
    </dsp:sp>
    <dsp:sp modelId="{5D6D76B4-088A-44C4-A141-389B86E07D34}">
      <dsp:nvSpPr>
        <dsp:cNvPr id="0" name=""/>
        <dsp:cNvSpPr/>
      </dsp:nvSpPr>
      <dsp:spPr>
        <a:xfrm>
          <a:off x="441528" y="2527778"/>
          <a:ext cx="4202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Comparative International Auditing and Corporate Governance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Comparative International Auditing and Corporate Governance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Internasional</a:t>
            </a:r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EBA 604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AKUNTANSI</a:t>
            </a:r>
            <a:r>
              <a:rPr lang="id-ID" sz="2000" dirty="0" smtClean="0"/>
              <a:t> INTERNASIONAL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020792C1-DB05-4DB1-AC77-DE3E77D48896}" type="slidenum">
              <a:rPr lang="en-US" sz="1600"/>
              <a:pPr eaLnBrk="1" hangingPunct="1"/>
              <a:t>10</a:t>
            </a:fld>
            <a:endParaRPr lang="en-US" sz="16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/>
              <a:t>What is International Accounting?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International Accounting can be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described at three different levels: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influence </a:t>
            </a:r>
            <a:r>
              <a:rPr lang="en-US" sz="2800" smtClean="0">
                <a:cs typeface="Times New Roman" pitchFamily="18" charset="0"/>
              </a:rPr>
              <a:t>on accounting by international political groups such as the OECD, UN,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Times New Roman" pitchFamily="18" charset="0"/>
              </a:rPr>
              <a:t>The accounting practices of companies in response to their own international business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Times New Roman" pitchFamily="18" charset="0"/>
              </a:rPr>
              <a:t>The differences in accounting standards and practices between countries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1</a:t>
            </a:r>
          </a:p>
        </p:txBody>
      </p:sp>
    </p:spTree>
    <p:extLst>
      <p:ext uri="{BB962C8B-B14F-4D97-AF65-F5344CB8AC3E}">
        <p14:creationId xmlns:p14="http://schemas.microsoft.com/office/powerpoint/2010/main" val="4044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1B732518-7D2C-4F39-B7B5-289328BE65F8}" type="slidenum">
              <a:rPr lang="en-US" sz="1600"/>
              <a:pPr eaLnBrk="1" hangingPunct="1"/>
              <a:t>11</a:t>
            </a:fld>
            <a:endParaRPr lang="en-US" sz="16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Sale to foreign customer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Most companies’ first encounter with international business occurs as </a:t>
            </a:r>
            <a:r>
              <a:rPr lang="en-US" sz="2800" b="1" i="1" smtClean="0">
                <a:cs typeface="Times New Roman" pitchFamily="18" charset="0"/>
              </a:rPr>
              <a:t>sales to foreign customers</a:t>
            </a:r>
            <a:r>
              <a:rPr lang="en-US" sz="2800" smtClean="0">
                <a:cs typeface="Times New Roman" pitchFamily="18" charset="0"/>
              </a:rPr>
              <a:t>.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Often, the sale is made on credit and it is agreed that the foreign customer will pay in its own currency (e.g., Mexican pesos).</a:t>
            </a:r>
            <a:r>
              <a:rPr lang="en-US" sz="28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7697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47A75C6E-ECA1-4150-A572-D92A08C00977}" type="slidenum">
              <a:rPr lang="en-US" sz="1600"/>
              <a:pPr eaLnBrk="1" hangingPunct="1"/>
              <a:t>12</a:t>
            </a:fld>
            <a:endParaRPr lang="en-US" sz="16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Sale to foreign customer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This gives rise to </a:t>
            </a:r>
            <a:r>
              <a:rPr lang="en-US" sz="2800" b="1" i="1" smtClean="0">
                <a:cs typeface="Times New Roman" pitchFamily="18" charset="0"/>
              </a:rPr>
              <a:t>foreign exchange risk</a:t>
            </a:r>
            <a:r>
              <a:rPr lang="en-US" sz="2800" smtClean="0">
                <a:cs typeface="Times New Roman" pitchFamily="18" charset="0"/>
              </a:rPr>
              <a:t> as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value of the foreign currency is likely to change in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relation to the company’s home country currency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(e.g., U.S dollars).</a:t>
            </a:r>
            <a:r>
              <a:rPr lang="en-US" sz="28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269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FA41B72A-6453-4999-8714-4628507588E9}" type="slidenum">
              <a:rPr lang="en-US" sz="1600"/>
              <a:pPr eaLnBrk="1" hangingPunct="1"/>
              <a:t>13</a:t>
            </a:fld>
            <a:endParaRPr lang="en-US" sz="16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Sale to foreign customer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Suppose that on February 1, 2006, Joe Inc., a U.S.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company, makes a sale and ships goods to Jose,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SA, a Mexican customer, for $100,000 (U.S.).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However, it is agreed that Jose will pay in pesos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on March 2, 2006. The exchange (</a:t>
            </a:r>
            <a:r>
              <a:rPr lang="en-US" sz="2800" b="1" i="1" smtClean="0">
                <a:cs typeface="Times New Roman" pitchFamily="18" charset="0"/>
              </a:rPr>
              <a:t>spot</a:t>
            </a:r>
            <a:r>
              <a:rPr lang="en-US" sz="2800" smtClean="0">
                <a:cs typeface="Times New Roman" pitchFamily="18" charset="0"/>
              </a:rPr>
              <a:t>) rate as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February 1, 2006 is 10.00 pesos per U.S. dollar.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How many pesos does Jose agree to pay?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1502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4E7E106B-BD31-4EB3-A6F2-21E12985BCF7}" type="slidenum">
              <a:rPr lang="en-US" sz="1600"/>
              <a:pPr eaLnBrk="1" hangingPunct="1"/>
              <a:t>14</a:t>
            </a:fld>
            <a:endParaRPr lang="en-US" sz="16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Sale to foreign customer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Even though Jose SA agrees to pay 1,000,000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pesos ($100,000 x 10.00 pesos/U.S. $), Joe, Inc.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records the sale (in U.S. dollars) on February 1,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2006 as follows: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Dr. Accounts receivable (+)	100,000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      Cr. Sales revenue (+)			100,000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10491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5FADA819-5A8E-4005-A382-81E5DDE81915}" type="slidenum">
              <a:rPr lang="en-US" sz="1600"/>
              <a:pPr eaLnBrk="1" hangingPunct="1"/>
              <a:t>15</a:t>
            </a:fld>
            <a:endParaRPr lang="en-US" sz="16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Sale to foreign customer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Suppose that on March 2, 2006, the </a:t>
            </a:r>
            <a:r>
              <a:rPr lang="en-US" sz="2800" b="1" i="1" smtClean="0">
                <a:cs typeface="Times New Roman" pitchFamily="18" charset="0"/>
              </a:rPr>
              <a:t>spot</a:t>
            </a:r>
            <a:r>
              <a:rPr lang="en-US" sz="2800" smtClean="0">
                <a:cs typeface="Times New Roman" pitchFamily="18" charset="0"/>
              </a:rPr>
              <a:t> rate for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pesos is 11 pesos/U.S. $). Joe Inc. will receive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1,000,000 pesos, which are now worth $90,909.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Joe makes the following journal entry: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Dr. Cash (+)			       90,909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Dr. Loss on foreign exchange (+)   9,091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      Cr. Accounts receivable		100,000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30837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5EEE767E-6087-4465-80E4-C4136DB2494A}" type="slidenum">
              <a:rPr lang="en-US" sz="1600"/>
              <a:pPr eaLnBrk="1" hangingPunct="1"/>
              <a:t>16</a:t>
            </a:fld>
            <a:endParaRPr lang="en-US" sz="16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Hedging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Joe can </a:t>
            </a:r>
            <a:r>
              <a:rPr lang="en-US" sz="2800" b="1" i="1" smtClean="0">
                <a:cs typeface="Times New Roman" pitchFamily="18" charset="0"/>
              </a:rPr>
              <a:t>hedge</a:t>
            </a:r>
            <a:r>
              <a:rPr lang="en-US" sz="2800" smtClean="0">
                <a:cs typeface="Times New Roman" pitchFamily="18" charset="0"/>
              </a:rPr>
              <a:t> (i.e., protect itself) against a loss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from an exchange rate fluctuation. </a:t>
            </a:r>
            <a:r>
              <a:rPr lang="en-US" sz="2800" b="1" i="1" smtClean="0">
                <a:cs typeface="Times New Roman" pitchFamily="18" charset="0"/>
              </a:rPr>
              <a:t>Hedging</a:t>
            </a:r>
            <a:r>
              <a:rPr lang="en-US" sz="2800" smtClean="0">
                <a:cs typeface="Times New Roman" pitchFamily="18" charset="0"/>
              </a:rPr>
              <a:t> can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be accomplished by various means, including: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Foreign currency option</a:t>
            </a:r>
            <a:r>
              <a:rPr lang="en-US" sz="2800" smtClean="0">
                <a:cs typeface="Times New Roman" pitchFamily="18" charset="0"/>
              </a:rPr>
              <a:t> – the right (but not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obligation) to purchase foreign currency at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specific exchange rate for a specified period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time. </a:t>
            </a:r>
          </a:p>
          <a:p>
            <a:pPr eaLnBrk="1" hangingPunct="1"/>
            <a:endParaRPr lang="en-US" sz="2800" smtClean="0">
              <a:cs typeface="Times New Roman" pitchFamily="18" charset="0"/>
            </a:endParaRPr>
          </a:p>
          <a:p>
            <a:pPr eaLnBrk="1" hangingPunct="1"/>
            <a:endParaRPr lang="en-US" sz="2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16015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08DD4614-2FF2-4B99-9541-BBC858614B1D}" type="slidenum">
              <a:rPr lang="en-US" sz="1600"/>
              <a:pPr eaLnBrk="1" hangingPunct="1"/>
              <a:t>17</a:t>
            </a:fld>
            <a:endParaRPr lang="en-US" sz="16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Hedging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Forward contract</a:t>
            </a:r>
            <a:r>
              <a:rPr lang="en-US" sz="2800" smtClean="0">
                <a:cs typeface="Times New Roman" pitchFamily="18" charset="0"/>
              </a:rPr>
              <a:t> – this is an obligation to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exchange foreign currency at a date in the future,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typically 30, 60 or 90 days. </a:t>
            </a:r>
          </a:p>
          <a:p>
            <a:pPr eaLnBrk="1" hangingPunct="1"/>
            <a:endParaRPr lang="en-US" sz="2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11771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01AB8EE4-9132-493E-BD81-D01188BC92EB}" type="slidenum">
              <a:rPr lang="en-US" sz="1600"/>
              <a:pPr eaLnBrk="1" hangingPunct="1"/>
              <a:t>18</a:t>
            </a:fld>
            <a:endParaRPr lang="en-US" sz="16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Foreign Direct Investment (FDI) – </a:t>
            </a:r>
            <a:r>
              <a:rPr lang="en-US" sz="2800" smtClean="0">
                <a:cs typeface="Times New Roman" pitchFamily="18" charset="0"/>
              </a:rPr>
              <a:t>occurs when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company invests in a business operation in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foreign country. This represents an alternative to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importing to customers and/or exporting from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suppliers in a foreign country. Two types of FDI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are </a:t>
            </a:r>
            <a:r>
              <a:rPr lang="en-US" sz="2800" i="1" smtClean="0">
                <a:cs typeface="Times New Roman" pitchFamily="18" charset="0"/>
              </a:rPr>
              <a:t>Greenfield investment</a:t>
            </a:r>
            <a:r>
              <a:rPr lang="en-US" sz="2800" smtClean="0">
                <a:cs typeface="Times New Roman" pitchFamily="18" charset="0"/>
              </a:rPr>
              <a:t> and </a:t>
            </a:r>
            <a:r>
              <a:rPr lang="en-US" sz="2800" i="1" smtClean="0">
                <a:cs typeface="Times New Roman" pitchFamily="18" charset="0"/>
              </a:rPr>
              <a:t>acquisition</a:t>
            </a:r>
            <a:r>
              <a:rPr lang="en-US" sz="2800" smtClean="0">
                <a:cs typeface="Times New Roman" pitchFamily="18" charset="0"/>
              </a:rPr>
              <a:t>.</a:t>
            </a:r>
          </a:p>
          <a:p>
            <a:pPr eaLnBrk="1" hangingPunct="1"/>
            <a:endParaRPr lang="en-US" sz="2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391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F52A3510-9D84-4CFE-9108-297E45F0D9DB}" type="slidenum">
              <a:rPr lang="en-US" sz="1600"/>
              <a:pPr eaLnBrk="1" hangingPunct="1"/>
              <a:t>19</a:t>
            </a:fld>
            <a:endParaRPr lang="en-US" sz="16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Foreign Direct Investment (FDI)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Greenfield investment</a:t>
            </a:r>
            <a:r>
              <a:rPr lang="en-US" sz="2800" smtClean="0">
                <a:cs typeface="Times New Roman" pitchFamily="18" charset="0"/>
              </a:rPr>
              <a:t> – the establishment of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new operation in the foreign country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Acquisition</a:t>
            </a:r>
            <a:r>
              <a:rPr lang="en-US" sz="2800" smtClean="0">
                <a:cs typeface="Times New Roman" pitchFamily="18" charset="0"/>
              </a:rPr>
              <a:t> – investment in an existing operation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in the foreign country.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1888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</a:t>
            </a:r>
            <a:r>
              <a:rPr lang="id-ID" dirty="0" smtClean="0"/>
              <a:t> – </a:t>
            </a:r>
            <a:r>
              <a:rPr lang="en-US" dirty="0" err="1" smtClean="0"/>
              <a:t>Akuntansi</a:t>
            </a:r>
            <a:r>
              <a:rPr lang="id-ID" dirty="0" smtClean="0"/>
              <a:t> Internasional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7EE2DAA2-A72D-458B-AD9C-71F4EFA44944}" type="slidenum">
              <a:rPr lang="en-US" sz="1600"/>
              <a:pPr eaLnBrk="1" hangingPunct="1"/>
              <a:t>20</a:t>
            </a:fld>
            <a:endParaRPr lang="en-US" sz="16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Transactions, FDI and Related Accounting Issues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FDI creates two primary issues: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The need to </a:t>
            </a:r>
            <a:r>
              <a:rPr lang="en-US" sz="2800" b="1" i="1" smtClean="0">
                <a:cs typeface="Times New Roman" pitchFamily="18" charset="0"/>
              </a:rPr>
              <a:t>convert</a:t>
            </a:r>
            <a:r>
              <a:rPr lang="en-US" sz="2800" smtClean="0">
                <a:cs typeface="Times New Roman" pitchFamily="18" charset="0"/>
              </a:rPr>
              <a:t> from local to U.S. GAAP since accounting records are usually prepared using local GAAP.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The need to </a:t>
            </a:r>
            <a:r>
              <a:rPr lang="en-US" sz="2800" b="1" i="1" smtClean="0">
                <a:cs typeface="Times New Roman" pitchFamily="18" charset="0"/>
              </a:rPr>
              <a:t>translate</a:t>
            </a:r>
            <a:r>
              <a:rPr lang="en-US" sz="2800" smtClean="0">
                <a:cs typeface="Times New Roman" pitchFamily="18" charset="0"/>
              </a:rPr>
              <a:t> from local currency to U.S. dollars since accounting records are usually prepared using local currency.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23904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00A1F02E-39EC-4FB4-A8D8-A177763F3715}" type="slidenum">
              <a:rPr lang="en-US" sz="1600"/>
              <a:pPr eaLnBrk="1" hangingPunct="1"/>
              <a:t>21</a:t>
            </a:fld>
            <a:endParaRPr lang="en-US" sz="16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Income Taxation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i="1" smtClean="0">
                <a:cs typeface="Times New Roman" pitchFamily="18" charset="0"/>
              </a:rPr>
              <a:t>Foreign income taxes</a:t>
            </a:r>
            <a:r>
              <a:rPr lang="en-US" sz="2800" smtClean="0">
                <a:cs typeface="Times New Roman" pitchFamily="18" charset="0"/>
              </a:rPr>
              <a:t> – the foreign government will tax the company’s profits at applicable rates. </a:t>
            </a:r>
          </a:p>
          <a:p>
            <a:pPr eaLnBrk="1" hangingPunct="1"/>
            <a:r>
              <a:rPr lang="en-US" sz="2800" b="1" i="1" smtClean="0">
                <a:cs typeface="Times New Roman" pitchFamily="18" charset="0"/>
              </a:rPr>
              <a:t>U.S. income taxes</a:t>
            </a:r>
            <a:r>
              <a:rPr lang="en-US" sz="2800" smtClean="0">
                <a:cs typeface="Times New Roman" pitchFamily="18" charset="0"/>
              </a:rPr>
              <a:t> – the U.S. will tax the company’s foreign-based income.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36608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CBBB0897-CEB0-4C41-846C-012DD4615D78}" type="slidenum">
              <a:rPr lang="en-US" sz="1600"/>
              <a:pPr eaLnBrk="1" hangingPunct="1"/>
              <a:t>22</a:t>
            </a:fld>
            <a:endParaRPr lang="en-US" sz="16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Transfer Pricing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Transfer pricing</a:t>
            </a:r>
            <a:r>
              <a:rPr lang="en-US" sz="2800" b="1" smtClean="0">
                <a:cs typeface="Times New Roman" pitchFamily="18" charset="0"/>
              </a:rPr>
              <a:t> – </a:t>
            </a:r>
            <a:r>
              <a:rPr lang="en-US" sz="2800" smtClean="0">
                <a:cs typeface="Times New Roman" pitchFamily="18" charset="0"/>
              </a:rPr>
              <a:t>setting prices on goods and services exchanged between separate divisions within the same firm. These prices have a direct impact on the profits of the different divisions.</a:t>
            </a:r>
            <a:endParaRPr lang="en-US" sz="2800" b="1" i="1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23354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C0FBE210-36A5-47AC-9333-3636EF120FE5}" type="slidenum">
              <a:rPr lang="en-US" sz="1600"/>
              <a:pPr eaLnBrk="1" hangingPunct="1"/>
              <a:t>23</a:t>
            </a:fld>
            <a:endParaRPr lang="en-US" sz="16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Transfer Pricing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These exchanges are not arms-length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transactions, thus giving rise to the certain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problems in an international context:</a:t>
            </a:r>
            <a:endParaRPr lang="en-US" sz="2800" b="1" i="1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Taxation</a:t>
            </a:r>
            <a:r>
              <a:rPr lang="en-US" sz="2800" smtClean="0">
                <a:cs typeface="Times New Roman" pitchFamily="18" charset="0"/>
              </a:rPr>
              <a:t> – governments in the various countries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often scrutinize transactions to assure that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sufficient profits are being recorded in that country.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24353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0EEE3235-DF75-4243-8D35-E656639DDA0D}" type="slidenum">
              <a:rPr lang="en-US" sz="1600"/>
              <a:pPr eaLnBrk="1" hangingPunct="1"/>
              <a:t>24</a:t>
            </a:fld>
            <a:endParaRPr lang="en-US" sz="16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Transfer Pricing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i="1" smtClean="0">
                <a:cs typeface="Times New Roman" pitchFamily="18" charset="0"/>
              </a:rPr>
              <a:t>Performance evaluation issues</a:t>
            </a:r>
            <a:r>
              <a:rPr lang="en-US" sz="2800" smtClean="0">
                <a:cs typeface="Times New Roman" pitchFamily="18" charset="0"/>
              </a:rPr>
              <a:t> – to the extent that division managers are evaluated based on divisional profits, transfer prices influence division manager performance evaluation. </a:t>
            </a:r>
          </a:p>
          <a:p>
            <a:pPr eaLnBrk="1" hangingPunct="1"/>
            <a:endParaRPr lang="en-US" sz="2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19439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E910CF3F-B6B7-4A5D-80AA-EB72581596B4}" type="slidenum">
              <a:rPr lang="en-US" sz="1600"/>
              <a:pPr eaLnBrk="1" hangingPunct="1"/>
              <a:t>25</a:t>
            </a:fld>
            <a:endParaRPr lang="en-US" sz="16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Auditing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Both internal and external auditors encounter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differences that arise between auditing in an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international vs. domestic context. These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include: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Language and cultural differences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Different accounting standards (GAAP) and auditing standards (GAAS)</a:t>
            </a:r>
            <a:r>
              <a:rPr lang="en-US" sz="2800" b="1" i="1" smtClean="0">
                <a:cs typeface="Times New Roman" pitchFamily="18" charset="0"/>
              </a:rPr>
              <a:t> </a:t>
            </a:r>
            <a:endParaRPr lang="en-US" sz="2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3</a:t>
            </a:r>
          </a:p>
        </p:txBody>
      </p:sp>
    </p:spTree>
    <p:extLst>
      <p:ext uri="{BB962C8B-B14F-4D97-AF65-F5344CB8AC3E}">
        <p14:creationId xmlns:p14="http://schemas.microsoft.com/office/powerpoint/2010/main" val="19104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AE0B3B55-5112-430C-B9E4-5C0EA27A5025}" type="slidenum">
              <a:rPr lang="en-US" sz="1600"/>
              <a:pPr eaLnBrk="1" hangingPunct="1"/>
              <a:t>26</a:t>
            </a:fld>
            <a:endParaRPr lang="en-US" sz="16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Cross-listing on Foreign Stock Exchanges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MNEs frequently raise capital outside their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home country. When a company offers its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shares on an exchange outside of its home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country, this is referred to as </a:t>
            </a:r>
            <a:r>
              <a:rPr lang="en-US" sz="2800" b="1" i="1" smtClean="0">
                <a:cs typeface="Times New Roman" pitchFamily="18" charset="0"/>
              </a:rPr>
              <a:t>Cross-Listing</a:t>
            </a:r>
            <a:r>
              <a:rPr lang="en-US" sz="2800" b="1" smtClean="0"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4</a:t>
            </a:r>
          </a:p>
        </p:txBody>
      </p:sp>
    </p:spTree>
    <p:extLst>
      <p:ext uri="{BB962C8B-B14F-4D97-AF65-F5344CB8AC3E}">
        <p14:creationId xmlns:p14="http://schemas.microsoft.com/office/powerpoint/2010/main" val="10428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54E95160-B6DF-49FF-A610-E60DE9635AA0}" type="slidenum">
              <a:rPr lang="en-US" sz="1600"/>
              <a:pPr eaLnBrk="1" hangingPunct="1"/>
              <a:t>27</a:t>
            </a:fld>
            <a:endParaRPr lang="en-US" sz="16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Harmonization of Accounting Standards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The international movement towards a single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set of worldwide accounting rules is referred to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as </a:t>
            </a:r>
            <a:r>
              <a:rPr lang="en-US" sz="2800" b="1" i="1" smtClean="0">
                <a:cs typeface="Times New Roman" pitchFamily="18" charset="0"/>
              </a:rPr>
              <a:t>Harmonization</a:t>
            </a:r>
            <a:r>
              <a:rPr lang="en-US" sz="2800" b="1" smtClean="0">
                <a:cs typeface="Times New Roman" pitchFamily="18" charset="0"/>
              </a:rPr>
              <a:t>. International Accounting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Standards (IAS) and U.S. GAAP are currently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the two most important sets of accounting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rules.</a:t>
            </a:r>
            <a:endParaRPr lang="en-US" sz="2800" b="1" i="1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24029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E8EE2D5D-C10A-49F9-BD0C-4BAFD6090D68}" type="slidenum">
              <a:rPr lang="en-US" sz="1600"/>
              <a:pPr eaLnBrk="1" hangingPunct="1"/>
              <a:t>28</a:t>
            </a:fld>
            <a:endParaRPr lang="en-US" sz="16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International Harmonization of Accounting Standards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The Norwalk Agreement</a:t>
            </a: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Published in 2002.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Is a promise of cooperation in standard-setting between the International Accounting Standards Board (IASB) and the Financial Accounting Standards Board (FASB).</a:t>
            </a: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Represents a significant step toward international harmonization.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5</a:t>
            </a:r>
          </a:p>
        </p:txBody>
      </p:sp>
    </p:spTree>
    <p:extLst>
      <p:ext uri="{BB962C8B-B14F-4D97-AF65-F5344CB8AC3E}">
        <p14:creationId xmlns:p14="http://schemas.microsoft.com/office/powerpoint/2010/main" val="6987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53723BED-9C4C-49AC-8B6C-E99F2C852A55}" type="slidenum">
              <a:rPr lang="en-US" sz="1600"/>
              <a:pPr eaLnBrk="1" hangingPunct="1"/>
              <a:t>29</a:t>
            </a:fld>
            <a:endParaRPr lang="en-US" sz="16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The Global Economy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Several indicators demonstrate the extent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business globalization:</a:t>
            </a:r>
          </a:p>
          <a:p>
            <a:pPr eaLnBrk="1" hangingPunct="1"/>
            <a:r>
              <a:rPr lang="en-US" sz="2800" b="1" i="1" smtClean="0">
                <a:cs typeface="Times New Roman" pitchFamily="18" charset="0"/>
              </a:rPr>
              <a:t>International trade</a:t>
            </a:r>
            <a:r>
              <a:rPr lang="en-US" sz="2800" b="1" smtClean="0">
                <a:cs typeface="Times New Roman" pitchFamily="18" charset="0"/>
              </a:rPr>
              <a:t> – </a:t>
            </a:r>
            <a:r>
              <a:rPr lang="en-US" sz="2800" smtClean="0">
                <a:cs typeface="Times New Roman" pitchFamily="18" charset="0"/>
              </a:rPr>
              <a:t>In 2001 exports worldwide topped $6 trillion. Between 1987 and 1999, U.S. exporters increased by 233% in number.</a:t>
            </a:r>
          </a:p>
          <a:p>
            <a:pPr eaLnBrk="1" hangingPunct="1"/>
            <a:r>
              <a:rPr lang="en-US" sz="2800" b="1" i="1" smtClean="0">
                <a:cs typeface="Times New Roman" pitchFamily="18" charset="0"/>
              </a:rPr>
              <a:t>Foreign Direct Investment</a:t>
            </a:r>
            <a:r>
              <a:rPr lang="en-US" sz="2800" b="1" smtClean="0">
                <a:cs typeface="Times New Roman" pitchFamily="18" charset="0"/>
              </a:rPr>
              <a:t> – </a:t>
            </a:r>
            <a:r>
              <a:rPr lang="en-US" sz="2800" smtClean="0">
                <a:cs typeface="Times New Roman" pitchFamily="18" charset="0"/>
              </a:rPr>
              <a:t>Between 1982 and 1999 worldwide FDI inflows increased from $58 billion to $865 billion.</a:t>
            </a:r>
          </a:p>
          <a:p>
            <a:pPr eaLnBrk="1" hangingPunct="1"/>
            <a:endParaRPr lang="en-US" sz="2800" b="1" i="1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6</a:t>
            </a:r>
          </a:p>
        </p:txBody>
      </p:sp>
    </p:spTree>
    <p:extLst>
      <p:ext uri="{BB962C8B-B14F-4D97-AF65-F5344CB8AC3E}">
        <p14:creationId xmlns:p14="http://schemas.microsoft.com/office/powerpoint/2010/main" val="35563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 MATA KULIAH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Kode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EBA 604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Nama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Akuntansi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Internasional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Bobot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</a:t>
            </a:r>
            <a:r>
              <a:rPr lang="id-ID" sz="2400" dirty="0" smtClean="0">
                <a:solidFill>
                  <a:sysClr val="windowText" lastClr="000000"/>
                </a:solidFill>
              </a:rPr>
              <a:t>2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Deskripsi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</a:t>
            </a:r>
          </a:p>
          <a:p>
            <a:pPr lvl="1" algn="just">
              <a:spcBef>
                <a:spcPts val="600"/>
              </a:spcBef>
            </a:pPr>
            <a:r>
              <a:rPr lang="en-US" sz="1500" dirty="0" err="1" smtClean="0"/>
              <a:t>Matakuliah</a:t>
            </a:r>
            <a:r>
              <a:rPr lang="en-US" sz="1500" dirty="0" smtClean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dirancang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memungkinkan</a:t>
            </a:r>
            <a:r>
              <a:rPr lang="en-US" sz="1500" dirty="0"/>
              <a:t> </a:t>
            </a:r>
            <a:r>
              <a:rPr lang="en-US" sz="1500" dirty="0" err="1"/>
              <a:t>mahasiswa</a:t>
            </a:r>
            <a:r>
              <a:rPr lang="en-US" sz="1500" dirty="0"/>
              <a:t> </a:t>
            </a:r>
            <a:r>
              <a:rPr lang="en-US" sz="1500" dirty="0" err="1"/>
              <a:t>memahami</a:t>
            </a:r>
            <a:r>
              <a:rPr lang="en-US" sz="1500" dirty="0"/>
              <a:t> </a:t>
            </a:r>
            <a:r>
              <a:rPr lang="en-US" sz="1500" i="1" dirty="0"/>
              <a:t>comparative accounting</a:t>
            </a:r>
            <a:r>
              <a:rPr lang="en-US" sz="1500" dirty="0"/>
              <a:t>.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pemahaman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mahasiswa</a:t>
            </a:r>
            <a:r>
              <a:rPr lang="en-US" sz="1500" dirty="0"/>
              <a:t> </a:t>
            </a:r>
            <a:r>
              <a:rPr lang="en-US" sz="1500" dirty="0" err="1"/>
              <a:t>diharapkan</a:t>
            </a:r>
            <a:r>
              <a:rPr lang="en-US" sz="1500" dirty="0"/>
              <a:t> </a:t>
            </a:r>
            <a:r>
              <a:rPr lang="en-US" sz="1500" dirty="0" err="1"/>
              <a:t>mendapatkan</a:t>
            </a:r>
            <a:r>
              <a:rPr lang="en-US" sz="1500" dirty="0"/>
              <a:t> </a:t>
            </a:r>
            <a:r>
              <a:rPr lang="en-US" sz="1500" dirty="0" err="1"/>
              <a:t>orientasi</a:t>
            </a:r>
            <a:r>
              <a:rPr lang="en-US" sz="1500" dirty="0"/>
              <a:t> global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akuntansi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memahami</a:t>
            </a:r>
            <a:r>
              <a:rPr lang="en-US" sz="1500" dirty="0"/>
              <a:t> </a:t>
            </a:r>
            <a:r>
              <a:rPr lang="en-US" sz="1500" dirty="0" err="1"/>
              <a:t>perbedaan</a:t>
            </a:r>
            <a:r>
              <a:rPr lang="en-US" sz="1500" dirty="0"/>
              <a:t> </a:t>
            </a:r>
            <a:r>
              <a:rPr lang="en-US" sz="1500" dirty="0" err="1"/>
              <a:t>antar-negara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hal</a:t>
            </a:r>
            <a:r>
              <a:rPr lang="en-US" sz="1500" dirty="0"/>
              <a:t> format, </a:t>
            </a:r>
            <a:r>
              <a:rPr lang="en-US" sz="1500" dirty="0" err="1"/>
              <a:t>isi</a:t>
            </a:r>
            <a:r>
              <a:rPr lang="en-US" sz="1500" dirty="0"/>
              <a:t>,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disklosur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pelaporan</a:t>
            </a:r>
            <a:r>
              <a:rPr lang="en-US" sz="1500" dirty="0"/>
              <a:t> </a:t>
            </a:r>
            <a:r>
              <a:rPr lang="en-US" sz="1500" dirty="0" err="1"/>
              <a:t>keuangan</a:t>
            </a:r>
            <a:r>
              <a:rPr lang="en-US" sz="1500" dirty="0"/>
              <a:t>. </a:t>
            </a:r>
            <a:r>
              <a:rPr lang="en-US" sz="1500" dirty="0" err="1"/>
              <a:t>Selanjutnya</a:t>
            </a:r>
            <a:r>
              <a:rPr lang="en-US" sz="1500" dirty="0"/>
              <a:t>, </a:t>
            </a:r>
            <a:r>
              <a:rPr lang="en-US" sz="1500" dirty="0" err="1"/>
              <a:t>matakuliah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juga</a:t>
            </a:r>
            <a:r>
              <a:rPr lang="en-US" sz="1500" dirty="0"/>
              <a:t> </a:t>
            </a:r>
            <a:r>
              <a:rPr lang="en-US" sz="1500" dirty="0" err="1"/>
              <a:t>dirancang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mendalami</a:t>
            </a:r>
            <a:r>
              <a:rPr lang="en-US" sz="1500" dirty="0"/>
              <a:t> </a:t>
            </a:r>
            <a:r>
              <a:rPr lang="en-US" sz="1500" dirty="0" err="1"/>
              <a:t>berbagai</a:t>
            </a:r>
            <a:r>
              <a:rPr lang="en-US" sz="1500" dirty="0"/>
              <a:t> </a:t>
            </a:r>
            <a:r>
              <a:rPr lang="en-US" sz="1500" dirty="0" err="1"/>
              <a:t>isu</a:t>
            </a:r>
            <a:r>
              <a:rPr lang="en-US" sz="1500" dirty="0"/>
              <a:t> </a:t>
            </a:r>
            <a:r>
              <a:rPr lang="en-US" sz="1500" dirty="0" err="1"/>
              <a:t>penting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akuntansi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perusahaan</a:t>
            </a:r>
            <a:r>
              <a:rPr lang="en-US" sz="1500" dirty="0"/>
              <a:t> </a:t>
            </a:r>
            <a:r>
              <a:rPr lang="en-US" sz="1500" dirty="0" err="1"/>
              <a:t>multinasional</a:t>
            </a:r>
            <a:r>
              <a:rPr lang="en-US" sz="1500" dirty="0"/>
              <a:t>.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pendalaman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diharapkan</a:t>
            </a:r>
            <a:r>
              <a:rPr lang="en-US" sz="1500" dirty="0"/>
              <a:t>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memperkuat</a:t>
            </a:r>
            <a:r>
              <a:rPr lang="en-US" sz="1500" dirty="0"/>
              <a:t> </a:t>
            </a:r>
            <a:r>
              <a:rPr lang="en-US" sz="1500" dirty="0" err="1"/>
              <a:t>pemahaman</a:t>
            </a:r>
            <a:r>
              <a:rPr lang="en-US" sz="1500" dirty="0"/>
              <a:t> </a:t>
            </a:r>
            <a:r>
              <a:rPr lang="en-US" sz="1500" dirty="0" err="1"/>
              <a:t>konsep</a:t>
            </a:r>
            <a:r>
              <a:rPr lang="en-US" sz="1500" dirty="0"/>
              <a:t>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teori</a:t>
            </a:r>
            <a:r>
              <a:rPr lang="en-US" sz="1500" dirty="0"/>
              <a:t> </a:t>
            </a:r>
            <a:r>
              <a:rPr lang="en-US" sz="1500" dirty="0" err="1"/>
              <a:t>akuntansi</a:t>
            </a:r>
            <a:r>
              <a:rPr lang="en-US" sz="1500" dirty="0"/>
              <a:t> </a:t>
            </a:r>
            <a:r>
              <a:rPr lang="en-US" sz="1500" dirty="0" err="1"/>
              <a:t>bagi</a:t>
            </a:r>
            <a:r>
              <a:rPr lang="en-US" sz="1500" dirty="0"/>
              <a:t> </a:t>
            </a:r>
            <a:r>
              <a:rPr lang="en-US" sz="1500" dirty="0" err="1"/>
              <a:t>mahasiswa</a:t>
            </a:r>
            <a:r>
              <a:rPr lang="en-US" sz="1500" dirty="0"/>
              <a:t>. </a:t>
            </a:r>
            <a:r>
              <a:rPr lang="id-ID" sz="1500" dirty="0"/>
              <a:t>Fokus pengajaran pada aspek </a:t>
            </a:r>
            <a:r>
              <a:rPr lang="en-US" sz="1500" dirty="0" err="1"/>
              <a:t>akuntansi</a:t>
            </a:r>
            <a:r>
              <a:rPr lang="en-US" sz="1500" dirty="0"/>
              <a:t> </a:t>
            </a:r>
            <a:r>
              <a:rPr lang="en-US" sz="1500" dirty="0" err="1"/>
              <a:t>internasional</a:t>
            </a:r>
            <a:r>
              <a:rPr lang="id-ID" sz="1500" dirty="0"/>
              <a:t> maka pembahasan di kelas menitik beratkan pada pembahasan </a:t>
            </a:r>
            <a:r>
              <a:rPr lang="en-US" sz="1500" dirty="0" err="1"/>
              <a:t>metode</a:t>
            </a:r>
            <a:r>
              <a:rPr lang="en-US" sz="1500" dirty="0"/>
              <a:t> </a:t>
            </a:r>
            <a:r>
              <a:rPr lang="en-US" sz="1500" dirty="0" err="1"/>
              <a:t>pemeriksaan</a:t>
            </a:r>
            <a:r>
              <a:rPr lang="en-US" sz="1500" dirty="0"/>
              <a:t> </a:t>
            </a:r>
            <a:r>
              <a:rPr lang="en-US" sz="1500" dirty="0" err="1"/>
              <a:t>akuntansi</a:t>
            </a:r>
            <a:r>
              <a:rPr lang="id-ID" sz="1500" dirty="0"/>
              <a:t> melalui </a:t>
            </a:r>
            <a:r>
              <a:rPr lang="en-US" sz="1500" dirty="0" err="1"/>
              <a:t>penyampaian</a:t>
            </a:r>
            <a:r>
              <a:rPr lang="en-US" sz="1500" dirty="0"/>
              <a:t> </a:t>
            </a:r>
            <a:r>
              <a:rPr lang="en-US" sz="1500" dirty="0" err="1"/>
              <a:t>materi</a:t>
            </a:r>
            <a:r>
              <a:rPr lang="en-US" sz="1500" dirty="0"/>
              <a:t>, </a:t>
            </a:r>
            <a:r>
              <a:rPr lang="en-US" sz="1500" dirty="0" err="1"/>
              <a:t>diskusi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id-ID" sz="1500" dirty="0"/>
              <a:t> presentasi tugas kelompok, </a:t>
            </a:r>
            <a:r>
              <a:rPr lang="en-US" sz="1500" dirty="0" err="1"/>
              <a:t>serta</a:t>
            </a:r>
            <a:r>
              <a:rPr lang="en-US" sz="1500" dirty="0"/>
              <a:t> </a:t>
            </a:r>
            <a:r>
              <a:rPr lang="en-US" sz="1500" dirty="0" err="1"/>
              <a:t>tugas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partisipasi</a:t>
            </a:r>
            <a:r>
              <a:rPr lang="id-ID" sz="1500" dirty="0"/>
              <a:t> </a:t>
            </a:r>
            <a:r>
              <a:rPr lang="id-ID" sz="1500" dirty="0" smtClean="0"/>
              <a:t>individu</a:t>
            </a:r>
            <a:r>
              <a:rPr lang="en-US" sz="1500" dirty="0" smtClean="0"/>
              <a:t>.</a:t>
            </a:r>
            <a:endParaRPr lang="id-ID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EBA 604</a:t>
            </a:r>
            <a:r>
              <a:rPr lang="id-ID" dirty="0"/>
              <a:t> – </a:t>
            </a:r>
            <a:r>
              <a:rPr lang="en-US" dirty="0" err="1"/>
              <a:t>Akuntansi</a:t>
            </a:r>
            <a:r>
              <a:rPr lang="id-ID" dirty="0"/>
              <a:t>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96DCA607-3FC7-4C3D-85BB-2AB0FC0848B0}" type="slidenum">
              <a:rPr lang="en-US" sz="1600"/>
              <a:pPr eaLnBrk="1" hangingPunct="1"/>
              <a:t>30</a:t>
            </a:fld>
            <a:endParaRPr lang="en-US" sz="16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The Global Economy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Several indicators demonstrate the extent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business globalization:</a:t>
            </a:r>
          </a:p>
          <a:p>
            <a:pPr eaLnBrk="1" hangingPunct="1"/>
            <a:r>
              <a:rPr lang="en-US" sz="2800" b="1" i="1" smtClean="0">
                <a:cs typeface="Times New Roman" pitchFamily="18" charset="0"/>
              </a:rPr>
              <a:t>Multinational enterprises (MNEs)</a:t>
            </a:r>
            <a:r>
              <a:rPr lang="en-US" sz="2800" b="1" smtClean="0">
                <a:cs typeface="Times New Roman" pitchFamily="18" charset="0"/>
              </a:rPr>
              <a:t> – </a:t>
            </a:r>
            <a:r>
              <a:rPr lang="en-US" sz="2800" smtClean="0">
                <a:cs typeface="Times New Roman" pitchFamily="18" charset="0"/>
              </a:rPr>
              <a:t>Companies that have headquarters in one country and operate in one or more other countries. Currently, MNEs account for over one-quarter of the world’s </a:t>
            </a:r>
            <a:r>
              <a:rPr lang="en-US" sz="2800" b="1" i="1" smtClean="0">
                <a:cs typeface="Times New Roman" pitchFamily="18" charset="0"/>
              </a:rPr>
              <a:t>Gross Domestic Product (GDP)</a:t>
            </a:r>
            <a:r>
              <a:rPr lang="en-US" sz="2800" smtClean="0">
                <a:cs typeface="Times New Roman" pitchFamily="18" charset="0"/>
              </a:rPr>
              <a:t>.</a:t>
            </a:r>
            <a:endParaRPr lang="en-US" sz="2800" b="1" i="1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6</a:t>
            </a:r>
          </a:p>
        </p:txBody>
      </p:sp>
    </p:spTree>
    <p:extLst>
      <p:ext uri="{BB962C8B-B14F-4D97-AF65-F5344CB8AC3E}">
        <p14:creationId xmlns:p14="http://schemas.microsoft.com/office/powerpoint/2010/main" val="37226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EA322E92-8480-4143-999E-F8FE60CD6E14}" type="slidenum">
              <a:rPr lang="en-US" sz="1600"/>
              <a:pPr eaLnBrk="1" hangingPunct="1"/>
              <a:t>31</a:t>
            </a:fld>
            <a:endParaRPr lang="en-US" sz="16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The Global Economy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Several indicators demonstrate the extent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business globalization:</a:t>
            </a:r>
          </a:p>
          <a:p>
            <a:pPr eaLnBrk="1" hangingPunct="1"/>
            <a:r>
              <a:rPr lang="en-US" sz="2800" b="1" i="1" smtClean="0">
                <a:cs typeface="Times New Roman" pitchFamily="18" charset="0"/>
              </a:rPr>
              <a:t>International capital markets</a:t>
            </a:r>
            <a:r>
              <a:rPr lang="en-US" sz="2800" b="1" smtClean="0">
                <a:cs typeface="Times New Roman" pitchFamily="18" charset="0"/>
              </a:rPr>
              <a:t> – </a:t>
            </a:r>
            <a:r>
              <a:rPr lang="en-US" sz="2800" smtClean="0">
                <a:cs typeface="Times New Roman" pitchFamily="18" charset="0"/>
              </a:rPr>
              <a:t>In 2001 there were 462 companies representing 53 countries cross-listed on the New York Stock Exchange (NYSE). In addition, over 60 U.S. companies are cross-listed on foreign exchanges…</a:t>
            </a:r>
            <a:endParaRPr lang="en-US" sz="2800" b="1" i="1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0" y="6324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Learning Objective 6</a:t>
            </a:r>
          </a:p>
        </p:txBody>
      </p:sp>
    </p:spTree>
    <p:extLst>
      <p:ext uri="{BB962C8B-B14F-4D97-AF65-F5344CB8AC3E}">
        <p14:creationId xmlns:p14="http://schemas.microsoft.com/office/powerpoint/2010/main" val="2128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SEBELUM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93659464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9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SETELAH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29905290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AKHIR YANG DIHARAPKAN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Evaluasi</a:t>
            </a:r>
            <a:r>
              <a:rPr lang="en-US" sz="2800" b="1" dirty="0"/>
              <a:t> </a:t>
            </a:r>
            <a:r>
              <a:rPr lang="en-US" sz="2800" b="1" dirty="0" err="1"/>
              <a:t>Hasil</a:t>
            </a:r>
            <a:r>
              <a:rPr lang="en-US" sz="2800" b="1" dirty="0"/>
              <a:t> </a:t>
            </a:r>
            <a:r>
              <a:rPr lang="en-US" sz="2800" b="1" dirty="0" err="1"/>
              <a:t>Pembelajaran</a:t>
            </a:r>
            <a:endParaRPr lang="en-US" sz="2800" dirty="0"/>
          </a:p>
          <a:p>
            <a:r>
              <a:rPr lang="en-US" sz="2800" dirty="0" err="1"/>
              <a:t>Diskusi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Partisipasi</a:t>
            </a:r>
            <a:r>
              <a:rPr lang="en-US" sz="2800" dirty="0"/>
              <a:t>		</a:t>
            </a:r>
            <a:r>
              <a:rPr lang="en-US" sz="2800" dirty="0" smtClean="0"/>
              <a:t>	10</a:t>
            </a:r>
            <a:r>
              <a:rPr lang="en-US" sz="2800" dirty="0"/>
              <a:t>%</a:t>
            </a:r>
          </a:p>
          <a:p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Makalah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		20%</a:t>
            </a:r>
          </a:p>
          <a:p>
            <a:r>
              <a:rPr lang="en-US" sz="2800" dirty="0" err="1"/>
              <a:t>Penyajian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	20</a:t>
            </a:r>
            <a:r>
              <a:rPr lang="en-US" sz="2800" dirty="0"/>
              <a:t>%</a:t>
            </a:r>
          </a:p>
          <a:p>
            <a:r>
              <a:rPr lang="en-US" sz="2800" dirty="0" err="1"/>
              <a:t>Ujian</a:t>
            </a:r>
            <a:r>
              <a:rPr lang="en-US" sz="2800" dirty="0"/>
              <a:t> Tengah Semester		</a:t>
            </a:r>
            <a:r>
              <a:rPr lang="en-US" sz="2800" dirty="0" smtClean="0"/>
              <a:t>	25</a:t>
            </a:r>
            <a:r>
              <a:rPr lang="en-US" sz="2800" dirty="0"/>
              <a:t>%</a:t>
            </a:r>
          </a:p>
          <a:p>
            <a:r>
              <a:rPr lang="en-US" sz="2800" dirty="0" err="1"/>
              <a:t>Ujian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Semester			25%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EBA 604</a:t>
            </a:r>
            <a:r>
              <a:rPr lang="id-ID" dirty="0"/>
              <a:t> – </a:t>
            </a:r>
            <a:r>
              <a:rPr lang="en-US" dirty="0" err="1"/>
              <a:t>Akuntansi</a:t>
            </a:r>
            <a:r>
              <a:rPr lang="id-ID" dirty="0"/>
              <a:t>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3124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International Accounting</a:t>
            </a:r>
          </a:p>
        </p:txBody>
      </p:sp>
    </p:spTree>
    <p:extLst>
      <p:ext uri="{BB962C8B-B14F-4D97-AF65-F5344CB8AC3E}">
        <p14:creationId xmlns:p14="http://schemas.microsoft.com/office/powerpoint/2010/main" val="13284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11B2D891-08DC-40B9-91AB-9003C3C1EA17}" type="slidenum">
              <a:rPr lang="en-US" sz="1600"/>
              <a:pPr eaLnBrk="1" hangingPunct="1"/>
              <a:t>8</a:t>
            </a:fld>
            <a:endParaRPr lang="en-US" sz="16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/>
              <a:t>Introduction to International Accounting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Learning Objectives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1.  	</a:t>
            </a:r>
            <a:r>
              <a:rPr lang="en-US" sz="2800" smtClean="0"/>
              <a:t>Understand the nature and scope of    	international accounting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2.  	</a:t>
            </a:r>
            <a:r>
              <a:rPr lang="en-US" sz="2800" smtClean="0"/>
              <a:t>Describe accounting issues created by 	international trade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3.</a:t>
            </a:r>
            <a:r>
              <a:rPr lang="en-US" sz="2800" smtClean="0"/>
              <a:t>  	Explain reasons for, and accounting 	issues associated with, foreign direct 	investment (FDI)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1-</a:t>
            </a:r>
            <a:fld id="{69A71B0D-4C97-4544-9D15-123A2E2C1156}" type="slidenum">
              <a:rPr lang="en-US" sz="1600"/>
              <a:pPr eaLnBrk="1" hangingPunct="1"/>
              <a:t>9</a:t>
            </a:fld>
            <a:endParaRPr lang="en-US" sz="16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b="1" smtClean="0"/>
              <a:t>Introduction to International Accounting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Learning Objectives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4.</a:t>
            </a:r>
            <a:r>
              <a:rPr lang="en-US" sz="2800" smtClean="0"/>
              <a:t>  	Describe the practice of cross-listing on 	foreign stock exchanges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5.</a:t>
            </a:r>
            <a:r>
              <a:rPr lang="en-US" sz="2800" smtClean="0"/>
              <a:t>  	Explain the notion of international 	harmonization of accounting standards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6.  	</a:t>
            </a:r>
            <a:r>
              <a:rPr lang="en-US" sz="2800" smtClean="0"/>
              <a:t>Examine the importance of international 	trade, FDI, and multinational enterprises 	(MNEs) in the global economy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9578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1470</Words>
  <Application>Microsoft Office PowerPoint</Application>
  <PresentationFormat>On-screen Show (4:3)</PresentationFormat>
  <Paragraphs>254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Akuntansi Internasional  </vt:lpstr>
      <vt:lpstr>VISI DAN MISI UNIVERSITAS ESA UNGGUL</vt:lpstr>
      <vt:lpstr>DETAIL MATA KULIAH</vt:lpstr>
      <vt:lpstr>MATERI SEBELUM UTS</vt:lpstr>
      <vt:lpstr>MATERI SETELAH UTS</vt:lpstr>
      <vt:lpstr>KEMAMPUAN AKHIR YANG DIHARAPKAN</vt:lpstr>
      <vt:lpstr>Chapter 1</vt:lpstr>
      <vt:lpstr>Introduction to International Accounting</vt:lpstr>
      <vt:lpstr>Introduction to International Accounting</vt:lpstr>
      <vt:lpstr>What is International Accounting?</vt:lpstr>
      <vt:lpstr>International Transactions, FDI and Related Accounting Issues</vt:lpstr>
      <vt:lpstr>International Transactions, FDI and Related Accounting Issues</vt:lpstr>
      <vt:lpstr>International Transactions, FDI and Related Accounting Issues</vt:lpstr>
      <vt:lpstr>International Transactions, FDI and Related Accounting Issues</vt:lpstr>
      <vt:lpstr>International Transactions, FDI and Related Accounting Issues</vt:lpstr>
      <vt:lpstr>International Transactions, FDI and Related Accounting Issues</vt:lpstr>
      <vt:lpstr>International Transactions, FDI and Related Accounting Issues</vt:lpstr>
      <vt:lpstr>International Transactions, FDI and Related Accounting Issues</vt:lpstr>
      <vt:lpstr>International Transactions, FDI and Related Accounting Issues</vt:lpstr>
      <vt:lpstr>International Transactions, FDI and Related Accounting Issues</vt:lpstr>
      <vt:lpstr>International Income Taxation</vt:lpstr>
      <vt:lpstr>International Transfer Pricing</vt:lpstr>
      <vt:lpstr>International Transfer Pricing</vt:lpstr>
      <vt:lpstr>International Transfer Pricing</vt:lpstr>
      <vt:lpstr>International Auditing</vt:lpstr>
      <vt:lpstr>Cross-listing on Foreign Stock Exchanges</vt:lpstr>
      <vt:lpstr>International Harmonization of Accounting Standards</vt:lpstr>
      <vt:lpstr>International Harmonization of Accounting Standards</vt:lpstr>
      <vt:lpstr>The Global Economy</vt:lpstr>
      <vt:lpstr>The Global Economy</vt:lpstr>
      <vt:lpstr>The Global Economy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40</cp:revision>
  <dcterms:created xsi:type="dcterms:W3CDTF">2017-09-09T11:34:57Z</dcterms:created>
  <dcterms:modified xsi:type="dcterms:W3CDTF">2017-09-26T01:16:01Z</dcterms:modified>
</cp:coreProperties>
</file>