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6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/>
              <a:t>International Taxation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STUDI AKUNTANSI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dirty="0" smtClean="0"/>
              <a:t>E</a:t>
            </a:r>
            <a:r>
              <a:rPr lang="en-US" sz="2000" dirty="0" smtClean="0"/>
              <a:t>BA 604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AKUNTANSI</a:t>
            </a:r>
            <a:r>
              <a:rPr lang="id-ID" sz="2000" dirty="0" smtClean="0"/>
              <a:t> INTERNASIONAL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9C160D9D-5315-4A22-A11E-F088FAD2250C}" type="slidenum">
              <a:rPr lang="en-US" sz="1600"/>
              <a:pPr eaLnBrk="1" hangingPunct="1"/>
              <a:t>10</a:t>
            </a:fld>
            <a:endParaRPr lang="en-US" sz="16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Corporate Income Tax and Withholding Tax Regimes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Value-added tax</a:t>
            </a:r>
          </a:p>
          <a:p>
            <a:pPr eaLnBrk="1" hangingPunct="1"/>
            <a:r>
              <a:rPr lang="en-US" sz="2400" smtClean="0"/>
              <a:t>A substitute for sales taxes.</a:t>
            </a:r>
          </a:p>
          <a:p>
            <a:pPr eaLnBrk="1" hangingPunct="1"/>
            <a:r>
              <a:rPr lang="en-US" sz="2400" smtClean="0"/>
              <a:t>These taxes are added into the price of the product or service at each stage.</a:t>
            </a:r>
          </a:p>
          <a:p>
            <a:pPr eaLnBrk="1" hangingPunct="1"/>
            <a:r>
              <a:rPr lang="en-US" sz="2400" smtClean="0"/>
              <a:t>The U.S. does not have value-added tax but it is common in the the EU.</a:t>
            </a:r>
          </a:p>
          <a:p>
            <a:pPr eaLnBrk="1" hangingPunct="1"/>
            <a:r>
              <a:rPr lang="en-US" sz="2400" smtClean="0"/>
              <a:t>It is also used in Australia, Canada, China, Hungary, Mexico, Nigeria, Turkey, and South Africa.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383073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E5939269-7E34-4963-98C3-A89638A3BB65}" type="slidenum">
              <a:rPr lang="en-US" sz="1600"/>
              <a:pPr eaLnBrk="1" hangingPunct="1"/>
              <a:t>11</a:t>
            </a:fld>
            <a:endParaRPr lang="en-US" sz="16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Tax Jurisdiction and Double Taxation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Double taxation</a:t>
            </a:r>
          </a:p>
          <a:p>
            <a:pPr eaLnBrk="1" hangingPunct="1"/>
            <a:r>
              <a:rPr lang="en-US" sz="2400" smtClean="0"/>
              <a:t>When two countries tax the same income, this is referred to as double taxation.</a:t>
            </a:r>
          </a:p>
          <a:p>
            <a:pPr eaLnBrk="1" hangingPunct="1"/>
            <a:r>
              <a:rPr lang="en-US" sz="2400" smtClean="0"/>
              <a:t>This occurs when one country taxes the income earned by a foreign company in that country, and the same company’s home government taxes its foreign source income.</a:t>
            </a:r>
          </a:p>
          <a:p>
            <a:pPr eaLnBrk="1" hangingPunct="1"/>
            <a:r>
              <a:rPr lang="en-US" sz="2400" smtClean="0"/>
              <a:t>Overlapping jurisdictions give rise to double taxation, and can even result in triple taxation.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15669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5E486C1F-ADAE-42BE-8952-4352CCF17EAE}" type="slidenum">
              <a:rPr lang="en-US" sz="1600"/>
              <a:pPr eaLnBrk="1" hangingPunct="1"/>
              <a:t>12</a:t>
            </a:fld>
            <a:endParaRPr lang="en-US" sz="16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Tax Jurisdiction and Double Taxation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Taxation approaches</a:t>
            </a:r>
          </a:p>
          <a:p>
            <a:pPr eaLnBrk="1" hangingPunct="1"/>
            <a:r>
              <a:rPr lang="en-US" sz="2400" b="1" i="1" smtClean="0"/>
              <a:t>Worldwide (nationality) approach</a:t>
            </a:r>
            <a:r>
              <a:rPr lang="en-US" sz="2400" smtClean="0"/>
              <a:t> – all income of a resident or company of a country is taxed by that country, regardless of where it is earned.</a:t>
            </a:r>
          </a:p>
          <a:p>
            <a:pPr eaLnBrk="1" hangingPunct="1"/>
            <a:r>
              <a:rPr lang="en-US" sz="2400" b="1" i="1" smtClean="0"/>
              <a:t>Territorial approach</a:t>
            </a:r>
            <a:r>
              <a:rPr lang="en-US" sz="2400" smtClean="0"/>
              <a:t> – only income earned in that country is taxed.</a:t>
            </a:r>
          </a:p>
          <a:p>
            <a:pPr eaLnBrk="1" hangingPunct="1"/>
            <a:r>
              <a:rPr lang="en-US" sz="2400" smtClean="0"/>
              <a:t>The worldwide approach is much more common.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23756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BF1ACE91-8048-43E5-8A65-9791DBF9E80A}" type="slidenum">
              <a:rPr lang="en-US" sz="1600"/>
              <a:pPr eaLnBrk="1" hangingPunct="1"/>
              <a:t>13</a:t>
            </a:fld>
            <a:endParaRPr lang="en-US" sz="16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Tax Jurisdiction and Double Taxation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Basis for taxation</a:t>
            </a:r>
          </a:p>
          <a:p>
            <a:pPr eaLnBrk="1" hangingPunct="1"/>
            <a:r>
              <a:rPr lang="en-US" sz="2400" smtClean="0"/>
              <a:t>The three most common bases for taxation are source, citizenship, and residence.</a:t>
            </a:r>
          </a:p>
          <a:p>
            <a:pPr eaLnBrk="1" hangingPunct="1"/>
            <a:r>
              <a:rPr lang="en-US" sz="2400" smtClean="0"/>
              <a:t>Almost all countries tax income earned within their borders. That is, at its source.</a:t>
            </a:r>
          </a:p>
          <a:p>
            <a:pPr eaLnBrk="1" hangingPunct="1"/>
            <a:r>
              <a:rPr lang="en-US" sz="2400" smtClean="0"/>
              <a:t>The citizenship basis taxes income of the country’s citizens regardless of source where they reside.</a:t>
            </a:r>
          </a:p>
          <a:p>
            <a:pPr eaLnBrk="1" hangingPunct="1"/>
            <a:r>
              <a:rPr lang="en-US" sz="2400" smtClean="0"/>
              <a:t>The residence basis taxes income of the country’s residence regardless of source or citizenship.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32801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BEA78AFE-19CC-4DC7-9CAD-2C68B3E5F734}" type="slidenum">
              <a:rPr lang="en-US" sz="1600"/>
              <a:pPr eaLnBrk="1" hangingPunct="1"/>
              <a:t>14</a:t>
            </a:fld>
            <a:endParaRPr lang="en-US" sz="16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Tax Jurisdiction and Double Taxation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Basis for taxation – The U.S. approach</a:t>
            </a:r>
          </a:p>
          <a:p>
            <a:pPr eaLnBrk="1" hangingPunct="1"/>
            <a:r>
              <a:rPr lang="en-US" sz="2400" smtClean="0"/>
              <a:t>The U.S. taxes on the basis of source, citizenship, and residence.</a:t>
            </a:r>
          </a:p>
          <a:p>
            <a:pPr eaLnBrk="1" hangingPunct="1"/>
            <a:r>
              <a:rPr lang="en-US" sz="2400" smtClean="0"/>
              <a:t>Residence is defined by being a permanent resident (green card test).</a:t>
            </a:r>
          </a:p>
          <a:p>
            <a:pPr eaLnBrk="1" hangingPunct="1"/>
            <a:r>
              <a:rPr lang="en-US" sz="2400" smtClean="0"/>
              <a:t>In combination with the worldwide approach, this means that a U.S. permanent resident that does not live in the U.S. is taxed on their foreign source income.</a:t>
            </a:r>
          </a:p>
          <a:p>
            <a:pPr eaLnBrk="1" hangingPunct="1"/>
            <a:r>
              <a:rPr lang="en-US" sz="2400" smtClean="0"/>
              <a:t>Residence is also defined by residing in the U.S. for at least 183 days in a year (physical presence test).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13144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26B1C2E6-28A4-482D-B307-DF56B4FF5FA7}" type="slidenum">
              <a:rPr lang="en-US" sz="1600"/>
              <a:pPr eaLnBrk="1" hangingPunct="1"/>
              <a:t>15</a:t>
            </a:fld>
            <a:endParaRPr lang="en-US" sz="16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Foreign Tax Credit (FTC)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Background – Causes of double taxation</a:t>
            </a:r>
          </a:p>
          <a:p>
            <a:pPr eaLnBrk="1" hangingPunct="1"/>
            <a:r>
              <a:rPr lang="en-US" sz="2400" smtClean="0"/>
              <a:t>Double taxation usually arises when a company is taxed on income earned in a foreign country and taxed on that same income by its country of residence.</a:t>
            </a:r>
          </a:p>
          <a:p>
            <a:pPr eaLnBrk="1" hangingPunct="1"/>
            <a:r>
              <a:rPr lang="en-US" sz="2400" smtClean="0"/>
              <a:t>To alleviate double taxation in these cases, the country of residence generally defers to the country where the income was earned.</a:t>
            </a:r>
          </a:p>
          <a:p>
            <a:pPr eaLnBrk="1" hangingPunct="1"/>
            <a:r>
              <a:rPr lang="en-US" sz="2400" smtClean="0"/>
              <a:t>In other words, source takes precedence over residence.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40620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E8A8EBFD-6B88-47BA-A6B3-EAA11666A07C}" type="slidenum">
              <a:rPr lang="en-US" sz="1600"/>
              <a:pPr eaLnBrk="1" hangingPunct="1"/>
              <a:t>16</a:t>
            </a:fld>
            <a:endParaRPr lang="en-US" sz="16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Foreign Tax Credit (FTC)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Background – Solutions to double taxation</a:t>
            </a:r>
          </a:p>
          <a:p>
            <a:pPr eaLnBrk="1" hangingPunct="1"/>
            <a:r>
              <a:rPr lang="en-US" sz="2400" smtClean="0"/>
              <a:t>One solution is for a country to adopt the territorial approach.</a:t>
            </a:r>
          </a:p>
          <a:p>
            <a:pPr eaLnBrk="1" hangingPunct="1"/>
            <a:r>
              <a:rPr lang="en-US" sz="2400" smtClean="0"/>
              <a:t>Another solution is for a country to allow domestic companies to deduct taxes paid to foreign governments.</a:t>
            </a:r>
          </a:p>
          <a:p>
            <a:pPr eaLnBrk="1" hangingPunct="1"/>
            <a:r>
              <a:rPr lang="en-US" sz="2400" smtClean="0"/>
              <a:t>A third solution is for a country to provide a tax credit to domestic companies for taxes paid to foreign governments.</a:t>
            </a:r>
          </a:p>
          <a:p>
            <a:pPr eaLnBrk="1" hangingPunct="1"/>
            <a:r>
              <a:rPr lang="en-US" sz="2400" smtClean="0"/>
              <a:t>Most countries, including the U.S., use this approach.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3318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36FD8013-6785-4CC5-89AB-F978FE21E164}" type="slidenum">
              <a:rPr lang="en-US" sz="1600"/>
              <a:pPr eaLnBrk="1" hangingPunct="1"/>
              <a:t>17</a:t>
            </a:fld>
            <a:endParaRPr lang="en-US" sz="16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Foreign Tax Credit (FTC)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FTC – The U.S. approach</a:t>
            </a:r>
          </a:p>
          <a:p>
            <a:pPr eaLnBrk="1" hangingPunct="1"/>
            <a:r>
              <a:rPr lang="en-US" sz="2400" smtClean="0"/>
              <a:t>The Internal Revenue Service (IRS) allows companies one of two options.</a:t>
            </a:r>
          </a:p>
          <a:p>
            <a:pPr eaLnBrk="1" hangingPunct="1"/>
            <a:r>
              <a:rPr lang="en-US" sz="2400" smtClean="0"/>
              <a:t>One is to deduct all foreign taxes paid.</a:t>
            </a:r>
          </a:p>
          <a:p>
            <a:pPr eaLnBrk="1" hangingPunct="1"/>
            <a:r>
              <a:rPr lang="en-US" sz="2400" smtClean="0"/>
              <a:t>The other is to receive a tax credit for all foreign income taxes paid.</a:t>
            </a:r>
          </a:p>
          <a:p>
            <a:pPr eaLnBrk="1" hangingPunct="1"/>
            <a:r>
              <a:rPr lang="en-US" sz="2400" smtClean="0"/>
              <a:t>Given that the majority of such taxes are income taxes, companies tend to take the tax credit.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883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DB8019A6-EC0C-4749-9CD0-513E3CB74AD3}" type="slidenum">
              <a:rPr lang="en-US" sz="1600"/>
              <a:pPr eaLnBrk="1" hangingPunct="1"/>
              <a:t>18</a:t>
            </a:fld>
            <a:endParaRPr lang="en-US" sz="16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Foreign Tax Credit (FTC)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FTC – Example</a:t>
            </a:r>
            <a:endParaRPr lang="en-US" sz="2800" smtClean="0"/>
          </a:p>
          <a:p>
            <a:pPr eaLnBrk="1" hangingPunct="1"/>
            <a:r>
              <a:rPr lang="en-US" sz="2400" smtClean="0"/>
              <a:t>Assume that GCO is a U.S. company has a branch in Mexico where the corporate income tax rate is 33%.</a:t>
            </a:r>
          </a:p>
          <a:p>
            <a:pPr eaLnBrk="1" hangingPunct="1"/>
            <a:r>
              <a:rPr lang="en-US" sz="2400" smtClean="0"/>
              <a:t>The U.S. corporate income tax rate is 35%.</a:t>
            </a:r>
          </a:p>
          <a:p>
            <a:pPr eaLnBrk="1" hangingPunct="1"/>
            <a:r>
              <a:rPr lang="en-US" sz="2400" smtClean="0"/>
              <a:t>GCO has foreign source income in Mexico of $50,000.</a:t>
            </a:r>
          </a:p>
          <a:p>
            <a:pPr eaLnBrk="1" hangingPunct="1"/>
            <a:r>
              <a:rPr lang="en-US" sz="2400" smtClean="0"/>
              <a:t>GCO pays $16,500 of corporate income tax in Mexico and $20,000 of other taxes.</a:t>
            </a:r>
          </a:p>
          <a:p>
            <a:pPr eaLnBrk="1" hangingPunct="1"/>
            <a:r>
              <a:rPr lang="en-US" sz="2400" smtClean="0"/>
              <a:t>GCO decides to do a calculation to choose between using taxes paid in Mexico as a deduction or tax credit.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8164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9D4B8C5A-ECE7-4F2E-8ACA-824194CAC63E}" type="slidenum">
              <a:rPr lang="en-US" sz="1600"/>
              <a:pPr eaLnBrk="1" hangingPunct="1"/>
              <a:t>19</a:t>
            </a:fld>
            <a:endParaRPr lang="en-US" sz="16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Foreign Tax Credit (FTC)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FTC – Example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			</a:t>
            </a:r>
            <a:r>
              <a:rPr lang="en-US" sz="2400" b="1" smtClean="0"/>
              <a:t>Deduction</a:t>
            </a:r>
            <a:r>
              <a:rPr lang="en-US" sz="2400" smtClean="0"/>
              <a:t>	         </a:t>
            </a:r>
            <a:r>
              <a:rPr lang="en-US" sz="2400" b="1" smtClean="0"/>
              <a:t>Credit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Foreign source income		    $50,000	      $50,000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Deduction for all taxes paid	      36,500		     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U.S. Taxable income		    $13,500	      $50,000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U.S. Income before tax credit	    $  4,725	      $17,500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Foreign tax credit				    0	      $16,500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Net U.S. tax liability			    $  4,725	      $  1,000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7467600" y="2971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486400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4864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467600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4676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5562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467600" y="4343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54864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>
            <a:off x="5486400" y="4800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7"/>
          <p:cNvSpPr>
            <a:spLocks noChangeShapeType="1"/>
          </p:cNvSpPr>
          <p:nvPr/>
        </p:nvSpPr>
        <p:spPr bwMode="auto">
          <a:xfrm>
            <a:off x="75438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8"/>
          <p:cNvSpPr>
            <a:spLocks noChangeShapeType="1"/>
          </p:cNvSpPr>
          <p:nvPr/>
        </p:nvSpPr>
        <p:spPr bwMode="auto">
          <a:xfrm>
            <a:off x="7543800" y="4800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9"/>
          <p:cNvSpPr>
            <a:spLocks noChangeShapeType="1"/>
          </p:cNvSpPr>
          <p:nvPr/>
        </p:nvSpPr>
        <p:spPr bwMode="auto">
          <a:xfrm>
            <a:off x="55626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64152508-1675-4D7B-A69D-2C94DB253FB5}" type="slidenum">
              <a:rPr lang="en-US" sz="1600"/>
              <a:pPr eaLnBrk="1" hangingPunct="1"/>
              <a:t>2</a:t>
            </a:fld>
            <a:endParaRPr lang="en-US" sz="16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International Taxation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Chapter Topics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Taxes and international business decisions.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Differences in national corporate tax and withholding tax regimes.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Overlapping tax jurisdictions and double taxation.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Foreign tax credits.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Controlled foreign corporations, Subpart F income, and foreign tax credit baskets.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Tax treaties.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Foreign currency translation for tax purposes.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Tax incentives.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5C132818-FBCB-43AC-82CD-42C64F7DFE0F}" type="slidenum">
              <a:rPr lang="en-US" sz="1600"/>
              <a:pPr eaLnBrk="1" hangingPunct="1"/>
              <a:t>20</a:t>
            </a:fld>
            <a:endParaRPr lang="en-US" sz="16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Foreign Tax Credit (FTC)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FTC – Other</a:t>
            </a:r>
            <a:endParaRPr lang="en-US" sz="2800" smtClean="0"/>
          </a:p>
          <a:p>
            <a:pPr eaLnBrk="1" hangingPunct="1"/>
            <a:r>
              <a:rPr lang="en-US" sz="2400" smtClean="0"/>
              <a:t>The U.S. will not allow the credit to exceed the FTC limitation.</a:t>
            </a:r>
          </a:p>
          <a:p>
            <a:pPr eaLnBrk="1" hangingPunct="1"/>
            <a:r>
              <a:rPr lang="en-US" sz="2400" smtClean="0"/>
              <a:t>This limitation cannot exceed either actual taxes paid to a foreign government.</a:t>
            </a:r>
          </a:p>
          <a:p>
            <a:pPr eaLnBrk="1" hangingPunct="1"/>
            <a:r>
              <a:rPr lang="en-US" sz="2400" smtClean="0"/>
              <a:t>Or the taxes that would have been paid if the income was earned in the U.S.</a:t>
            </a:r>
          </a:p>
          <a:p>
            <a:pPr eaLnBrk="1" hangingPunct="1"/>
            <a:r>
              <a:rPr lang="en-US" sz="2400" smtClean="0"/>
              <a:t>Excess FTC can be carried back one year or carried forward ten years.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322654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B16768D9-CA6B-467A-9FD0-A66EED57A32B}" type="slidenum">
              <a:rPr lang="en-US" sz="1600"/>
              <a:pPr eaLnBrk="1" hangingPunct="1"/>
              <a:t>21</a:t>
            </a:fld>
            <a:endParaRPr lang="en-US" sz="16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Foreign Tax Credit (FTC)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FTC baskets</a:t>
            </a:r>
            <a:endParaRPr lang="en-US" sz="2800" smtClean="0"/>
          </a:p>
          <a:p>
            <a:pPr eaLnBrk="1" hangingPunct="1"/>
            <a:r>
              <a:rPr lang="en-US" sz="2400" smtClean="0"/>
              <a:t>The Tax Reform Act of 1986 created FTC baskets.</a:t>
            </a:r>
          </a:p>
          <a:p>
            <a:pPr eaLnBrk="1" hangingPunct="1"/>
            <a:r>
              <a:rPr lang="en-US" sz="2400" smtClean="0"/>
              <a:t>These baskets are defined by different types of foreign income.</a:t>
            </a:r>
          </a:p>
          <a:p>
            <a:pPr eaLnBrk="1" hangingPunct="1"/>
            <a:r>
              <a:rPr lang="en-US" sz="2400" smtClean="0"/>
              <a:t>FTC is calculated separately for each of the nine baskets.</a:t>
            </a:r>
          </a:p>
          <a:p>
            <a:pPr eaLnBrk="1" hangingPunct="1"/>
            <a:r>
              <a:rPr lang="en-US" sz="2400" smtClean="0"/>
              <a:t>Income from different baskets cannot be netted against one another.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13732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D4EAE95A-9101-45C3-B6AF-75D401BBB5EC}" type="slidenum">
              <a:rPr lang="en-US" sz="1600"/>
              <a:pPr eaLnBrk="1" hangingPunct="1"/>
              <a:t>22</a:t>
            </a:fld>
            <a:endParaRPr lang="en-US" sz="16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Foreign Tax Credit (FTC)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FTC baskets</a:t>
            </a:r>
            <a:endParaRPr lang="en-US" sz="2800" smtClean="0"/>
          </a:p>
          <a:p>
            <a:pPr eaLnBrk="1" hangingPunct="1"/>
            <a:r>
              <a:rPr lang="en-US" sz="2400" smtClean="0"/>
              <a:t>Passive income.</a:t>
            </a:r>
          </a:p>
          <a:p>
            <a:pPr eaLnBrk="1" hangingPunct="1"/>
            <a:r>
              <a:rPr lang="en-US" sz="2400" smtClean="0"/>
              <a:t>High withholding tax interest.</a:t>
            </a:r>
          </a:p>
          <a:p>
            <a:pPr eaLnBrk="1" hangingPunct="1"/>
            <a:r>
              <a:rPr lang="en-US" sz="2400" smtClean="0"/>
              <a:t>Financial services income.</a:t>
            </a:r>
          </a:p>
          <a:p>
            <a:pPr eaLnBrk="1" hangingPunct="1"/>
            <a:r>
              <a:rPr lang="en-US" sz="2400" smtClean="0"/>
              <a:t>Shipping and aircraft income.</a:t>
            </a:r>
          </a:p>
          <a:p>
            <a:pPr eaLnBrk="1" hangingPunct="1"/>
            <a:r>
              <a:rPr lang="en-US" sz="2400" smtClean="0"/>
              <a:t>Dividends of domestic international sales corporations.</a:t>
            </a:r>
          </a:p>
          <a:p>
            <a:pPr eaLnBrk="1" hangingPunct="1"/>
            <a:r>
              <a:rPr lang="en-US" sz="2400" smtClean="0"/>
              <a:t>Foreign trade income or dividends of a foreign sales corporation.</a:t>
            </a:r>
          </a:p>
          <a:p>
            <a:pPr eaLnBrk="1" hangingPunct="1"/>
            <a:r>
              <a:rPr lang="en-US" sz="2400" smtClean="0"/>
              <a:t>Foreign oil and extraction income.</a:t>
            </a:r>
          </a:p>
          <a:p>
            <a:pPr eaLnBrk="1" hangingPunct="1"/>
            <a:r>
              <a:rPr lang="en-US" sz="2400" smtClean="0"/>
              <a:t>All other income.</a:t>
            </a:r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12047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3D76B008-DE33-4CAE-A702-FA586AB5E448}" type="slidenum">
              <a:rPr lang="en-US" sz="1600"/>
              <a:pPr eaLnBrk="1" hangingPunct="1"/>
              <a:t>23</a:t>
            </a:fld>
            <a:endParaRPr lang="en-US" sz="16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Foreign Tax Credit (FTC)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Indirect FTC (for subsidiaries)</a:t>
            </a:r>
            <a:endParaRPr lang="en-US" sz="2800" smtClean="0"/>
          </a:p>
          <a:p>
            <a:pPr eaLnBrk="1" hangingPunct="1"/>
            <a:r>
              <a:rPr lang="en-US" sz="2400" smtClean="0"/>
              <a:t>The U.S. allows an indirect FTC on foreign taxes paid by a foreign subsidiary of a U.S. parent.</a:t>
            </a:r>
          </a:p>
          <a:p>
            <a:pPr eaLnBrk="1" hangingPunct="1"/>
            <a:r>
              <a:rPr lang="en-US" sz="2400" smtClean="0"/>
              <a:t>This FTC is not allowed until the income of the subsidiary is taxed in the U.S.</a:t>
            </a:r>
          </a:p>
          <a:p>
            <a:pPr eaLnBrk="1" hangingPunct="1"/>
            <a:r>
              <a:rPr lang="en-US" sz="2400" smtClean="0"/>
              <a:t>The amount of income of a foreign subsidiary that is taxable in the U.S. is the before tax or “grossed-up” dividend.</a:t>
            </a:r>
          </a:p>
          <a:p>
            <a:pPr eaLnBrk="1" hangingPunct="1"/>
            <a:r>
              <a:rPr lang="en-US" sz="2400" smtClean="0"/>
              <a:t>To qualify, the U.S. parent must own at least 10 percent of the voting stock of the foreign subsidiary.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41250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7364348C-94A6-4F94-90DA-49EBC842EDCE}" type="slidenum">
              <a:rPr lang="en-US" sz="1600"/>
              <a:pPr eaLnBrk="1" hangingPunct="1"/>
              <a:t>24</a:t>
            </a:fld>
            <a:endParaRPr lang="en-US" sz="16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Controlled Foreign Corporations,</a:t>
            </a:r>
            <a:br>
              <a:rPr lang="en-US" sz="3200" b="1" smtClean="0"/>
            </a:br>
            <a:r>
              <a:rPr lang="en-US" sz="3200" b="1" smtClean="0"/>
              <a:t>Subpart F income, and FTC Baskets</a:t>
            </a:r>
            <a:endParaRPr lang="en-US" sz="400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Controlled foreign corporation (CFC)</a:t>
            </a:r>
          </a:p>
          <a:p>
            <a:pPr eaLnBrk="1" hangingPunct="1"/>
            <a:r>
              <a:rPr lang="en-US" sz="2400" smtClean="0"/>
              <a:t>A foreign corporation where U.S. shareholders own more than 50 percent of the stock.</a:t>
            </a:r>
          </a:p>
          <a:p>
            <a:pPr eaLnBrk="1" hangingPunct="1"/>
            <a:r>
              <a:rPr lang="en-US" sz="2400" smtClean="0"/>
              <a:t>A U.S. shareholders is a U.S. taxpayer that owns at least 10 percent of the stock.</a:t>
            </a:r>
          </a:p>
          <a:p>
            <a:pPr eaLnBrk="1" hangingPunct="1"/>
            <a:r>
              <a:rPr lang="en-US" sz="2400" smtClean="0"/>
              <a:t>Much CFC income is referred to as Subpart F income.</a:t>
            </a:r>
          </a:p>
          <a:p>
            <a:pPr eaLnBrk="1" hangingPunct="1"/>
            <a:r>
              <a:rPr lang="en-US" sz="2400" smtClean="0"/>
              <a:t>Unlike the deferral of tax on foreign subsidiaries until received as a dividend, Subpart F income is taxable currently.</a:t>
            </a:r>
          </a:p>
          <a:p>
            <a:pPr eaLnBrk="1" hangingPunct="1"/>
            <a:r>
              <a:rPr lang="en-US" sz="2400" smtClean="0"/>
              <a:t>There is a safe harbor for such income in jurisdictions with tax rate &gt; 90% of the U.S. rate.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29443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263E3C5C-EFC2-4468-A1A4-32ECB6A478F9}" type="slidenum">
              <a:rPr lang="en-US" sz="1600"/>
              <a:pPr eaLnBrk="1" hangingPunct="1"/>
              <a:t>25</a:t>
            </a:fld>
            <a:endParaRPr lang="en-US" sz="16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Controlled Foreign Corporations,</a:t>
            </a:r>
            <a:br>
              <a:rPr lang="en-US" sz="3200" b="1" smtClean="0"/>
            </a:br>
            <a:r>
              <a:rPr lang="en-US" sz="3200" b="1" smtClean="0"/>
              <a:t>Subpart F income, and FTC Baskets</a:t>
            </a:r>
            <a:endParaRPr lang="en-US" sz="400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Summary of foreign source income taxation</a:t>
            </a:r>
            <a:endParaRPr lang="en-US" sz="2400" smtClean="0"/>
          </a:p>
          <a:p>
            <a:pPr eaLnBrk="1" hangingPunct="1"/>
            <a:r>
              <a:rPr lang="en-US" sz="2400" smtClean="0"/>
              <a:t>What is the legal form of the foreign operation?</a:t>
            </a:r>
          </a:p>
          <a:p>
            <a:pPr eaLnBrk="1" hangingPunct="1"/>
            <a:r>
              <a:rPr lang="en-US" sz="2400" smtClean="0"/>
              <a:t>Is the operation a CFC?</a:t>
            </a:r>
          </a:p>
          <a:p>
            <a:pPr eaLnBrk="1" hangingPunct="1"/>
            <a:r>
              <a:rPr lang="en-US" sz="2400" smtClean="0"/>
              <a:t>Is the operation located in a tax haven?</a:t>
            </a:r>
          </a:p>
          <a:p>
            <a:pPr eaLnBrk="1" hangingPunct="1"/>
            <a:r>
              <a:rPr lang="en-US" sz="2400" smtClean="0"/>
              <a:t>Does the income qualify as Subpart F income?</a:t>
            </a:r>
          </a:p>
          <a:p>
            <a:pPr eaLnBrk="1" hangingPunct="1"/>
            <a:r>
              <a:rPr lang="en-US" sz="2400" smtClean="0"/>
              <a:t>The answers to each of these questions affects the determination of how foreign source income is taxed.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331390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8BE92449-068E-4A18-A23F-ED74AEEF06B4}" type="slidenum">
              <a:rPr lang="en-US" sz="1600"/>
              <a:pPr eaLnBrk="1" hangingPunct="1"/>
              <a:t>26</a:t>
            </a:fld>
            <a:endParaRPr lang="en-US" sz="16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Tax Treaties</a:t>
            </a:r>
            <a:endParaRPr lang="en-US" sz="400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i="1" smtClean="0"/>
              <a:t>Tax treaties</a:t>
            </a:r>
            <a:r>
              <a:rPr lang="en-US" sz="2400" smtClean="0"/>
              <a:t> – bi-national agreements regarding how individuals from one country are taxed on income earned in the other country.</a:t>
            </a:r>
          </a:p>
          <a:p>
            <a:pPr eaLnBrk="1" hangingPunct="1"/>
            <a:r>
              <a:rPr lang="en-US" sz="2400" smtClean="0"/>
              <a:t>Their purpose is to alleviate double taxation problems.</a:t>
            </a:r>
          </a:p>
          <a:p>
            <a:pPr eaLnBrk="1" hangingPunct="1"/>
            <a:r>
              <a:rPr lang="en-US" sz="2400" smtClean="0"/>
              <a:t>Reducing double taxation helps facilitate international trade and investment.</a:t>
            </a:r>
          </a:p>
          <a:p>
            <a:pPr eaLnBrk="1" hangingPunct="1"/>
            <a:r>
              <a:rPr lang="en-US" sz="2400" smtClean="0"/>
              <a:t>Tax treaties also involve information sharing between governments that helps in domestic enforcement.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63783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12279157-21E4-46AC-B816-CB6711BDF87D}" type="slidenum">
              <a:rPr lang="en-US" sz="1600"/>
              <a:pPr eaLnBrk="1" hangingPunct="1"/>
              <a:t>27</a:t>
            </a:fld>
            <a:endParaRPr lang="en-US" sz="16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Tax Treaties</a:t>
            </a:r>
            <a:endParaRPr lang="en-US" sz="400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Model treaties</a:t>
            </a:r>
            <a:endParaRPr lang="en-US" sz="2800" smtClean="0"/>
          </a:p>
          <a:p>
            <a:pPr eaLnBrk="1" hangingPunct="1"/>
            <a:r>
              <a:rPr lang="en-US" sz="2400" smtClean="0"/>
              <a:t>The OECD model treaty is the basis for most bilateral treaties of developed countries.</a:t>
            </a:r>
          </a:p>
          <a:p>
            <a:pPr eaLnBrk="1" hangingPunct="1"/>
            <a:r>
              <a:rPr lang="en-US" sz="2400" smtClean="0"/>
              <a:t>A key part of the OECD model is that host countries only tax business profits of foreign companies associated with permanent establishments.</a:t>
            </a:r>
          </a:p>
          <a:p>
            <a:pPr eaLnBrk="1" hangingPunct="1"/>
            <a:r>
              <a:rPr lang="en-US" sz="2400" smtClean="0"/>
              <a:t>Recommend withholding tax rates is another key part of the OECD model.</a:t>
            </a:r>
          </a:p>
          <a:p>
            <a:pPr eaLnBrk="1" hangingPunct="1"/>
            <a:r>
              <a:rPr lang="en-US" sz="2400" smtClean="0"/>
              <a:t>The United Nations model treaty is designed to serve as a basis for treaties between developed and developing nations.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2178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80682754-5505-4F07-A569-D9C8DD1E9A1D}" type="slidenum">
              <a:rPr lang="en-US" sz="1600"/>
              <a:pPr eaLnBrk="1" hangingPunct="1"/>
              <a:t>28</a:t>
            </a:fld>
            <a:endParaRPr lang="en-US" sz="16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Tax Treaties</a:t>
            </a:r>
            <a:endParaRPr lang="en-US" sz="400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U.S. tax treaties</a:t>
            </a:r>
            <a:endParaRPr lang="en-US" sz="2800" smtClean="0"/>
          </a:p>
          <a:p>
            <a:pPr eaLnBrk="1" hangingPunct="1"/>
            <a:r>
              <a:rPr lang="en-US" sz="2400" smtClean="0"/>
              <a:t>The U.S. also has a model tax treaty that serves as a starting point when negotiating tax treaties.</a:t>
            </a:r>
          </a:p>
          <a:p>
            <a:pPr eaLnBrk="1" hangingPunct="1"/>
            <a:r>
              <a:rPr lang="en-US" sz="2400" smtClean="0"/>
              <a:t>This model has zero percent withholding tax for interest and royalties and 15 percent for dividend payments.</a:t>
            </a:r>
          </a:p>
          <a:p>
            <a:pPr eaLnBrk="1" hangingPunct="1"/>
            <a:r>
              <a:rPr lang="en-US" sz="2400" smtClean="0"/>
              <a:t>The U.S. has treaties with over 50 countries.</a:t>
            </a:r>
          </a:p>
          <a:p>
            <a:pPr eaLnBrk="1" hangingPunct="1"/>
            <a:r>
              <a:rPr lang="en-US" sz="2400" smtClean="0"/>
              <a:t>One notable exception is Brazil, primarily due to lack of Brazilian investment in the U.S.</a:t>
            </a:r>
          </a:p>
          <a:p>
            <a:pPr eaLnBrk="1" hangingPunct="1"/>
            <a:r>
              <a:rPr lang="en-US" sz="2400" smtClean="0"/>
              <a:t>Treaty shopping is a tax reduction tactic related to treaties that some countries are trying to stop.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391803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844D2077-4BA1-4348-89C7-187415E7A671}" type="slidenum">
              <a:rPr lang="en-US" sz="1600"/>
              <a:pPr eaLnBrk="1" hangingPunct="1"/>
              <a:t>29</a:t>
            </a:fld>
            <a:endParaRPr lang="en-US" sz="16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Translation of Foreign Operation Income in a Foreign Currency</a:t>
            </a:r>
            <a:endParaRPr lang="en-US" sz="4000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Translation of foreign branch income</a:t>
            </a:r>
            <a:endParaRPr lang="en-US" sz="2800" smtClean="0"/>
          </a:p>
          <a:p>
            <a:pPr eaLnBrk="1" hangingPunct="1"/>
            <a:r>
              <a:rPr lang="en-US" sz="2400" smtClean="0"/>
              <a:t>Net income is translated into U.S. dollars at the average exchange rate for the year.</a:t>
            </a:r>
          </a:p>
          <a:p>
            <a:pPr eaLnBrk="1" hangingPunct="1"/>
            <a:r>
              <a:rPr lang="en-US" sz="2400" smtClean="0"/>
              <a:t>Taxes paid to the foreign government, translated at the exchange rate on the payment date, are then added.</a:t>
            </a:r>
          </a:p>
          <a:p>
            <a:pPr eaLnBrk="1" hangingPunct="1"/>
            <a:r>
              <a:rPr lang="en-US" sz="2400" smtClean="0"/>
              <a:t>This second step is referred to as “grossing up.”</a:t>
            </a:r>
          </a:p>
          <a:p>
            <a:pPr eaLnBrk="1" hangingPunct="1"/>
            <a:r>
              <a:rPr lang="en-US" sz="2400" smtClean="0"/>
              <a:t>When earnings are repatriated to the U.S. and converted to U.S. dollars, the difference between this amount and the translated net income is a foreign exchange gain or loss.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6</a:t>
            </a:r>
          </a:p>
        </p:txBody>
      </p:sp>
    </p:spTree>
    <p:extLst>
      <p:ext uri="{BB962C8B-B14F-4D97-AF65-F5344CB8AC3E}">
        <p14:creationId xmlns:p14="http://schemas.microsoft.com/office/powerpoint/2010/main" val="34398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5FB7AADE-3934-4814-8E79-031BA7060F07}" type="slidenum">
              <a:rPr lang="en-US" sz="1600"/>
              <a:pPr eaLnBrk="1" hangingPunct="1"/>
              <a:t>3</a:t>
            </a:fld>
            <a:endParaRPr lang="en-US" sz="16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International Taxation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Learning Objectives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1.	</a:t>
            </a:r>
            <a:r>
              <a:rPr lang="en-US" sz="2400" smtClean="0"/>
              <a:t>Describe differences in corporate income tax and withholding tax regimes across countries.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2.  	</a:t>
            </a:r>
            <a:r>
              <a:rPr lang="en-US" sz="2400" smtClean="0"/>
              <a:t>Explain how overlapping tax jurisdictions cause double taxation.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3.</a:t>
            </a:r>
            <a:r>
              <a:rPr lang="en-US" sz="2400" smtClean="0"/>
              <a:t>	Show how foreign tax credits reduce the incidence of double taxation.</a:t>
            </a:r>
            <a:endParaRPr lang="en-US" sz="2400" b="1" smtClean="0"/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4.</a:t>
            </a:r>
            <a:r>
              <a:rPr lang="en-US" sz="2400" smtClean="0"/>
              <a:t>	Demonstrate how rules related to controlled foreign corporations, subpart F income, and foreign tax credit baskets affect U.S. taxation of foreign source income.</a:t>
            </a:r>
            <a:endParaRPr lang="en-US" sz="2400" b="1" smtClean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6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4FD37FD6-BF8B-45F1-942E-B16E1F81D56F}" type="slidenum">
              <a:rPr lang="en-US" sz="1600"/>
              <a:pPr eaLnBrk="1" hangingPunct="1"/>
              <a:t>30</a:t>
            </a:fld>
            <a:endParaRPr lang="en-US" sz="16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Translation of Foreign Operation Income in a Foreign Currency</a:t>
            </a:r>
            <a:endParaRPr lang="en-US" sz="400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Translation of foreign subsidiary income</a:t>
            </a:r>
            <a:endParaRPr lang="en-US" sz="2800" smtClean="0"/>
          </a:p>
          <a:p>
            <a:pPr eaLnBrk="1" hangingPunct="1"/>
            <a:r>
              <a:rPr lang="en-US" sz="2400" smtClean="0"/>
              <a:t>Dividends paid to the U.S. parent are translated at the spot rate on the date of payment.</a:t>
            </a:r>
          </a:p>
          <a:p>
            <a:pPr eaLnBrk="1" hangingPunct="1"/>
            <a:r>
              <a:rPr lang="en-US" sz="2400" smtClean="0"/>
              <a:t>Taxes deemed paid on the dividend, translated at the spot rate on the date of payment, are then added, or “grossed up.”</a:t>
            </a:r>
          </a:p>
          <a:p>
            <a:pPr eaLnBrk="1" hangingPunct="1"/>
            <a:r>
              <a:rPr lang="en-US" sz="2400" smtClean="0"/>
              <a:t>The translated amount of taxes deemed paid is used to determine the foreign tax credit.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6</a:t>
            </a:r>
          </a:p>
        </p:txBody>
      </p:sp>
    </p:spTree>
    <p:extLst>
      <p:ext uri="{BB962C8B-B14F-4D97-AF65-F5344CB8AC3E}">
        <p14:creationId xmlns:p14="http://schemas.microsoft.com/office/powerpoint/2010/main" val="23580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8C6356F0-D513-4C0E-B1B0-E5C73B506FF1}" type="slidenum">
              <a:rPr lang="en-US" sz="1600"/>
              <a:pPr eaLnBrk="1" hangingPunct="1"/>
              <a:t>31</a:t>
            </a:fld>
            <a:endParaRPr lang="en-US" sz="16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Tax Incentives</a:t>
            </a:r>
            <a:endParaRPr lang="en-US" sz="400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Tax holidays</a:t>
            </a:r>
          </a:p>
          <a:p>
            <a:pPr eaLnBrk="1" hangingPunct="1"/>
            <a:r>
              <a:rPr lang="en-US" sz="2400" smtClean="0"/>
              <a:t>The term tax holiday refers to an incentive used by a government that partially or completely exempts a taxpayer for a period of time.</a:t>
            </a:r>
          </a:p>
          <a:p>
            <a:pPr eaLnBrk="1" hangingPunct="1"/>
            <a:r>
              <a:rPr lang="en-US" sz="2400" smtClean="0"/>
              <a:t>Many Asian countries offer tax holidays to foreign companies.</a:t>
            </a:r>
          </a:p>
          <a:p>
            <a:pPr eaLnBrk="1" hangingPunct="1"/>
            <a:r>
              <a:rPr lang="en-US" sz="2400" smtClean="0"/>
              <a:t>The primary reason for offering tax holidays is to encourage foreign investment.</a:t>
            </a:r>
          </a:p>
          <a:p>
            <a:pPr eaLnBrk="1" hangingPunct="1"/>
            <a:r>
              <a:rPr lang="en-US" sz="2400" smtClean="0"/>
              <a:t>MNEs can enjoy significant tax reductions provided that profits are not repatriated.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7</a:t>
            </a:r>
          </a:p>
        </p:txBody>
      </p:sp>
    </p:spTree>
    <p:extLst>
      <p:ext uri="{BB962C8B-B14F-4D97-AF65-F5344CB8AC3E}">
        <p14:creationId xmlns:p14="http://schemas.microsoft.com/office/powerpoint/2010/main" val="33869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361F98A1-4E7B-4EF1-B8AB-75242776FE80}" type="slidenum">
              <a:rPr lang="en-US" sz="1600"/>
              <a:pPr eaLnBrk="1" hangingPunct="1"/>
              <a:t>32</a:t>
            </a:fld>
            <a:endParaRPr lang="en-US" sz="16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Tax Incentives</a:t>
            </a:r>
            <a:endParaRPr lang="en-US" sz="40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U.S. export incentives</a:t>
            </a:r>
          </a:p>
          <a:p>
            <a:pPr eaLnBrk="1" hangingPunct="1"/>
            <a:r>
              <a:rPr lang="en-US" sz="2400" smtClean="0"/>
              <a:t>CFC and Subpart F income provisions prevent some tax avoidance strategies previously used by exporters.</a:t>
            </a:r>
          </a:p>
          <a:p>
            <a:pPr eaLnBrk="1" hangingPunct="1"/>
            <a:r>
              <a:rPr lang="en-US" sz="2400" smtClean="0"/>
              <a:t>Domestic international sales corporation (DISC) was a short-lived export incentive program for U.S. companies.</a:t>
            </a:r>
          </a:p>
          <a:p>
            <a:pPr eaLnBrk="1" hangingPunct="1"/>
            <a:r>
              <a:rPr lang="en-US" sz="2400" smtClean="0"/>
              <a:t>Foreign sales corporation (FSC) was another short-lived export incentive program for U.S. companies.</a:t>
            </a:r>
          </a:p>
          <a:p>
            <a:pPr eaLnBrk="1" hangingPunct="1"/>
            <a:r>
              <a:rPr lang="en-US" sz="2400" smtClean="0"/>
              <a:t>Both of these programs were eventually repealed due to foreign opposition.</a:t>
            </a:r>
          </a:p>
          <a:p>
            <a:pPr eaLnBrk="1" hangingPunct="1"/>
            <a:r>
              <a:rPr lang="en-US" sz="2400" smtClean="0"/>
              <a:t>The Extraterritorial Income Exclusion act (ETI) essentially replaced the FSC. 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7</a:t>
            </a:r>
          </a:p>
        </p:txBody>
      </p:sp>
    </p:spTree>
    <p:extLst>
      <p:ext uri="{BB962C8B-B14F-4D97-AF65-F5344CB8AC3E}">
        <p14:creationId xmlns:p14="http://schemas.microsoft.com/office/powerpoint/2010/main" val="61595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B30DAEC1-380D-436F-AD8E-0BCC0B2B8DD4}" type="slidenum">
              <a:rPr lang="en-US" sz="1600"/>
              <a:pPr eaLnBrk="1" hangingPunct="1"/>
              <a:t>33</a:t>
            </a:fld>
            <a:endParaRPr lang="en-US" sz="16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Tax Incentives</a:t>
            </a:r>
            <a:endParaRPr lang="en-US" sz="40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American Jobs Creation Act of 2004 (AJCA)</a:t>
            </a:r>
          </a:p>
          <a:p>
            <a:pPr eaLnBrk="1" hangingPunct="1"/>
            <a:r>
              <a:rPr lang="en-US" sz="2400" smtClean="0"/>
              <a:t>The AJCA was an attempt to spur job growth in the U.S. manufacturing sector, broadly defined.</a:t>
            </a:r>
          </a:p>
          <a:p>
            <a:pPr eaLnBrk="1" hangingPunct="1"/>
            <a:r>
              <a:rPr lang="en-US" sz="2400" smtClean="0"/>
              <a:t>The program provides a deduction that effectively reduces income tax rates for domestic manufacturers.</a:t>
            </a:r>
          </a:p>
          <a:p>
            <a:pPr eaLnBrk="1" hangingPunct="1"/>
            <a:r>
              <a:rPr lang="en-US" sz="2400" smtClean="0"/>
              <a:t>The deduction is available even to companies that don’t export.</a:t>
            </a:r>
          </a:p>
          <a:p>
            <a:pPr eaLnBrk="1" hangingPunct="1"/>
            <a:r>
              <a:rPr lang="en-US" sz="2400" smtClean="0"/>
              <a:t>In addition, the AJCA contains a provision that allows for significant tax breaks on repatriations of foreign source income.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7</a:t>
            </a:r>
          </a:p>
        </p:txBody>
      </p:sp>
    </p:spTree>
    <p:extLst>
      <p:ext uri="{BB962C8B-B14F-4D97-AF65-F5344CB8AC3E}">
        <p14:creationId xmlns:p14="http://schemas.microsoft.com/office/powerpoint/2010/main" val="29368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EBA 604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977D95E1-6325-4F62-AD4F-735B5A74DEEC}" type="slidenum">
              <a:rPr lang="en-US" sz="1600"/>
              <a:pPr eaLnBrk="1" hangingPunct="1"/>
              <a:t>4</a:t>
            </a:fld>
            <a:endParaRPr lang="en-US" sz="16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International Taxation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Learning Objectives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5.	</a:t>
            </a:r>
            <a:r>
              <a:rPr lang="en-US" sz="2400" smtClean="0"/>
              <a:t>Describe some of the benefits provided by tax treaties.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6.  	</a:t>
            </a:r>
            <a:r>
              <a:rPr lang="en-US" sz="2400" smtClean="0"/>
              <a:t>Explain and demonstrate procedures for translating foreign currency amounts for tax purposes.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7.</a:t>
            </a:r>
            <a:r>
              <a:rPr lang="en-US" sz="2400" smtClean="0"/>
              <a:t>	Describe tax incentives provided by countries to attract foreign direct investment and stimulate exports.</a:t>
            </a:r>
            <a:endParaRPr lang="en-US" sz="2400" b="1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E4C2A177-068A-4422-9BCB-38DF121A61B7}" type="slidenum">
              <a:rPr lang="en-US" sz="1600"/>
              <a:pPr eaLnBrk="1" hangingPunct="1"/>
              <a:t>5</a:t>
            </a:fld>
            <a:endParaRPr lang="en-US" sz="16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The Impact of Taxes on International Business Decisions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location of international investments is affected by relative tax rates in the alternative countries</a:t>
            </a:r>
          </a:p>
          <a:p>
            <a:pPr eaLnBrk="1" hangingPunct="1"/>
            <a:r>
              <a:rPr lang="en-US" sz="2400" smtClean="0"/>
              <a:t>The decision about the legal form of the foreign operation, branch or a corporation, is dependent on differential tax treatments.</a:t>
            </a:r>
          </a:p>
          <a:p>
            <a:pPr eaLnBrk="1" hangingPunct="1"/>
            <a:r>
              <a:rPr lang="en-US" sz="2400" smtClean="0"/>
              <a:t>Method of financing, debt or equity, is affected by the rules governing taxation of interest and dividends in the host country.</a:t>
            </a:r>
          </a:p>
        </p:txBody>
      </p:sp>
    </p:spTree>
    <p:extLst>
      <p:ext uri="{BB962C8B-B14F-4D97-AF65-F5344CB8AC3E}">
        <p14:creationId xmlns:p14="http://schemas.microsoft.com/office/powerpoint/2010/main" val="90357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C941EB3C-8097-414A-ABC7-F84980CBECF0}" type="slidenum">
              <a:rPr lang="en-US" sz="1600"/>
              <a:pPr eaLnBrk="1" hangingPunct="1"/>
              <a:t>6</a:t>
            </a:fld>
            <a:endParaRPr lang="en-US" sz="16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Corporate Income Tax and Withholding Tax Regimes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Types of Taxes</a:t>
            </a:r>
          </a:p>
          <a:p>
            <a:pPr eaLnBrk="1" hangingPunct="1"/>
            <a:r>
              <a:rPr lang="en-US" sz="2400" smtClean="0"/>
              <a:t>Corporate income taxes are direct taxes on business income.</a:t>
            </a:r>
          </a:p>
          <a:p>
            <a:pPr eaLnBrk="1" hangingPunct="1"/>
            <a:r>
              <a:rPr lang="en-US" sz="2400" smtClean="0"/>
              <a:t>These are imposed by most governments.</a:t>
            </a:r>
          </a:p>
          <a:p>
            <a:pPr eaLnBrk="1" hangingPunct="1"/>
            <a:r>
              <a:rPr lang="en-US" sz="2400" smtClean="0"/>
              <a:t>The tax rates vary from zero percent in tax havens to over forty percent.</a:t>
            </a:r>
          </a:p>
          <a:p>
            <a:pPr eaLnBrk="1" hangingPunct="1"/>
            <a:r>
              <a:rPr lang="en-US" sz="2400" smtClean="0"/>
              <a:t>Another type of taxes are withholding taxes.</a:t>
            </a:r>
          </a:p>
          <a:p>
            <a:pPr eaLnBrk="1" hangingPunct="1"/>
            <a:r>
              <a:rPr lang="en-US" sz="2400" smtClean="0"/>
              <a:t>Withholding taxes are taxes on dividends and some other amounts paid to foreign citizens.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189591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42922948-BDFE-4502-81E0-D29FA77CC380}" type="slidenum">
              <a:rPr lang="en-US" sz="1600"/>
              <a:pPr eaLnBrk="1" hangingPunct="1"/>
              <a:t>7</a:t>
            </a:fld>
            <a:endParaRPr lang="en-US" sz="16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Corporate Income Tax and Withholding Tax Regimes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Corporate income tax rates</a:t>
            </a:r>
          </a:p>
          <a:p>
            <a:pPr eaLnBrk="1" hangingPunct="1"/>
            <a:r>
              <a:rPr lang="en-US" sz="2400" smtClean="0"/>
              <a:t>Significant variation in tax rates worldwide provides a distinct tax planning opportunity.</a:t>
            </a:r>
          </a:p>
          <a:p>
            <a:pPr eaLnBrk="1" hangingPunct="1"/>
            <a:r>
              <a:rPr lang="en-US" sz="2400" smtClean="0"/>
              <a:t>Some countries tax at different rates based on the type of activity or nationality of the company owners.</a:t>
            </a:r>
          </a:p>
          <a:p>
            <a:pPr eaLnBrk="1" hangingPunct="1"/>
            <a:r>
              <a:rPr lang="en-US" sz="2400" smtClean="0"/>
              <a:t>In addition to variation in tax rates, there is also variation in how taxable income is computed.</a:t>
            </a:r>
          </a:p>
          <a:p>
            <a:pPr eaLnBrk="1" hangingPunct="1"/>
            <a:r>
              <a:rPr lang="en-US" sz="2400" smtClean="0"/>
              <a:t>Expenses that are deductible in one country are not deductible in others.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29887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2046EC95-EFA7-417D-9975-CA716538B4F3}" type="slidenum">
              <a:rPr lang="en-US" sz="1600"/>
              <a:pPr eaLnBrk="1" hangingPunct="1"/>
              <a:t>8</a:t>
            </a:fld>
            <a:endParaRPr lang="en-US" sz="1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Corporate Income Tax and Withholding Tax Regimes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Corporate income tax rates</a:t>
            </a:r>
          </a:p>
          <a:p>
            <a:pPr eaLnBrk="1" hangingPunct="1"/>
            <a:r>
              <a:rPr lang="en-US" sz="2400" smtClean="0"/>
              <a:t>Since the mid 1980s, there has been a worldwide trend toward reduced tax rates.</a:t>
            </a:r>
          </a:p>
          <a:p>
            <a:pPr eaLnBrk="1" hangingPunct="1"/>
            <a:r>
              <a:rPr lang="en-US" sz="2400" smtClean="0"/>
              <a:t>The U.S. started this trend with many other countries following suit in order to be competitive in attracting foreign investments.</a:t>
            </a:r>
          </a:p>
          <a:p>
            <a:pPr eaLnBrk="1" hangingPunct="1"/>
            <a:r>
              <a:rPr lang="en-US" sz="2400" smtClean="0"/>
              <a:t>Tax haven countries take this trend to the extreme with some of these jurisdictions having zero percent tax rates.</a:t>
            </a:r>
          </a:p>
          <a:p>
            <a:pPr eaLnBrk="1" hangingPunct="1"/>
            <a:r>
              <a:rPr lang="en-US" sz="2400" smtClean="0"/>
              <a:t>The Organization for Economic Cooperation and Development (OECD) has established guidelines to mitigate the negative impact of tax havens.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22027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10-</a:t>
            </a:r>
            <a:fld id="{8D7C909D-2DD8-46FC-BAE6-8324C43BCF28}" type="slidenum">
              <a:rPr lang="en-US" sz="1600"/>
              <a:pPr eaLnBrk="1" hangingPunct="1"/>
              <a:t>9</a:t>
            </a:fld>
            <a:endParaRPr lang="en-US" sz="16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Corporate Income Tax and Withholding Tax Regimes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Withholding taxes</a:t>
            </a:r>
          </a:p>
          <a:p>
            <a:pPr eaLnBrk="1" hangingPunct="1"/>
            <a:r>
              <a:rPr lang="en-US" sz="2400" smtClean="0"/>
              <a:t>These taxes typically apply to three types of payments: dividends, interest, and royalties.</a:t>
            </a:r>
          </a:p>
          <a:p>
            <a:pPr eaLnBrk="1" hangingPunct="1"/>
            <a:r>
              <a:rPr lang="en-US" sz="2400" smtClean="0"/>
              <a:t>Similar to corporate income taxes, withholding taxes vary across countries and by type of payment and recipient.</a:t>
            </a:r>
          </a:p>
          <a:p>
            <a:pPr eaLnBrk="1" hangingPunct="1"/>
            <a:r>
              <a:rPr lang="en-US" sz="2400" smtClean="0"/>
              <a:t>Variation in withholding rates impact on tax planning.</a:t>
            </a:r>
          </a:p>
          <a:p>
            <a:pPr eaLnBrk="1" hangingPunct="1"/>
            <a:r>
              <a:rPr lang="en-US" sz="2400" smtClean="0"/>
              <a:t>For example, a higher tax rate on dividends than interest payments would encourage relatively more debt financing and less equity financing.</a:t>
            </a:r>
          </a:p>
          <a:p>
            <a:pPr eaLnBrk="1" hangingPunct="1"/>
            <a:r>
              <a:rPr lang="en-US" sz="2400" smtClean="0"/>
              <a:t>Heavy debt financing is referred to as thin capitalization.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18010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2322</Words>
  <Application>Microsoft Office PowerPoint</Application>
  <PresentationFormat>On-screen Show (4:3)</PresentationFormat>
  <Paragraphs>277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International Taxation</vt:lpstr>
      <vt:lpstr>International Taxation</vt:lpstr>
      <vt:lpstr>International Taxation</vt:lpstr>
      <vt:lpstr>International Taxation</vt:lpstr>
      <vt:lpstr>The Impact of Taxes on International Business Decisions</vt:lpstr>
      <vt:lpstr>Corporate Income Tax and Withholding Tax Regimes</vt:lpstr>
      <vt:lpstr>Corporate Income Tax and Withholding Tax Regimes</vt:lpstr>
      <vt:lpstr>Corporate Income Tax and Withholding Tax Regimes</vt:lpstr>
      <vt:lpstr>Corporate Income Tax and Withholding Tax Regimes</vt:lpstr>
      <vt:lpstr>Corporate Income Tax and Withholding Tax Regimes</vt:lpstr>
      <vt:lpstr>Tax Jurisdiction and Double Taxation</vt:lpstr>
      <vt:lpstr>Tax Jurisdiction and Double Taxation</vt:lpstr>
      <vt:lpstr>Tax Jurisdiction and Double Taxation</vt:lpstr>
      <vt:lpstr>Tax Jurisdiction and Double Taxation</vt:lpstr>
      <vt:lpstr>Foreign Tax Credit (FTC)</vt:lpstr>
      <vt:lpstr>Foreign Tax Credit (FTC)</vt:lpstr>
      <vt:lpstr>Foreign Tax Credit (FTC)</vt:lpstr>
      <vt:lpstr>Foreign Tax Credit (FTC)</vt:lpstr>
      <vt:lpstr>Foreign Tax Credit (FTC)</vt:lpstr>
      <vt:lpstr>Foreign Tax Credit (FTC)</vt:lpstr>
      <vt:lpstr>Foreign Tax Credit (FTC)</vt:lpstr>
      <vt:lpstr>Foreign Tax Credit (FTC)</vt:lpstr>
      <vt:lpstr>Foreign Tax Credit (FTC)</vt:lpstr>
      <vt:lpstr>Controlled Foreign Corporations, Subpart F income, and FTC Baskets</vt:lpstr>
      <vt:lpstr>Controlled Foreign Corporations, Subpart F income, and FTC Baskets</vt:lpstr>
      <vt:lpstr>Tax Treaties</vt:lpstr>
      <vt:lpstr>Tax Treaties</vt:lpstr>
      <vt:lpstr>Tax Treaties</vt:lpstr>
      <vt:lpstr>Translation of Foreign Operation Income in a Foreign Currency</vt:lpstr>
      <vt:lpstr>Translation of Foreign Operation Income in a Foreign Currency</vt:lpstr>
      <vt:lpstr>Tax Incentives</vt:lpstr>
      <vt:lpstr>Tax Incentives</vt:lpstr>
      <vt:lpstr>Tax Incentives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16</cp:revision>
  <dcterms:created xsi:type="dcterms:W3CDTF">2017-09-09T11:34:57Z</dcterms:created>
  <dcterms:modified xsi:type="dcterms:W3CDTF">2017-09-24T07:05:14Z</dcterms:modified>
</cp:coreProperties>
</file>