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2"/>
  </p:notesMasterIdLst>
  <p:handoutMasterIdLst>
    <p:handoutMasterId r:id="rId33"/>
  </p:handoutMasterIdLst>
  <p:sldIdLst>
    <p:sldId id="262" r:id="rId2"/>
    <p:sldId id="264" r:id="rId3"/>
    <p:sldId id="265" r:id="rId4"/>
    <p:sldId id="266" r:id="rId5"/>
    <p:sldId id="267" r:id="rId6"/>
    <p:sldId id="268" r:id="rId7"/>
    <p:sldId id="269" r:id="rId8"/>
    <p:sldId id="270" r:id="rId9"/>
    <p:sldId id="271" r:id="rId10"/>
    <p:sldId id="272" r:id="rId11"/>
    <p:sldId id="273" r:id="rId12"/>
    <p:sldId id="274" r:id="rId13"/>
    <p:sldId id="275" r:id="rId14"/>
    <p:sldId id="276" r:id="rId15"/>
    <p:sldId id="277" r:id="rId16"/>
    <p:sldId id="278" r:id="rId17"/>
    <p:sldId id="279" r:id="rId18"/>
    <p:sldId id="280" r:id="rId19"/>
    <p:sldId id="281" r:id="rId20"/>
    <p:sldId id="282" r:id="rId21"/>
    <p:sldId id="283" r:id="rId22"/>
    <p:sldId id="284" r:id="rId23"/>
    <p:sldId id="285" r:id="rId24"/>
    <p:sldId id="286" r:id="rId25"/>
    <p:sldId id="287" r:id="rId26"/>
    <p:sldId id="288" r:id="rId27"/>
    <p:sldId id="289" r:id="rId28"/>
    <p:sldId id="290" r:id="rId29"/>
    <p:sldId id="291" r:id="rId30"/>
    <p:sldId id="261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50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Perancangan Tata Letak Fasilitas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TKT306 #1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6623 - Taufiqur Rachman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78E0C8-D6F1-45C4-8FA2-83D64C7E92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872729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Perancangan Tata Letak Fasilitas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TKT306 #1</a:t>
            </a:r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6623 - Taufiqur Rachman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53BBC5-86DA-4C3E-9088-2E3D248336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60740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arsil\Desktop\Smartcreative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0" y="8731"/>
            <a:ext cx="9144000" cy="684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0" y="5029200"/>
            <a:ext cx="5943600" cy="1694329"/>
          </a:xfrm>
        </p:spPr>
        <p:txBody>
          <a:bodyPr anchor="b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52400" y="5029200"/>
            <a:ext cx="2590800" cy="1692275"/>
          </a:xfrm>
        </p:spPr>
        <p:txBody>
          <a:bodyPr anchor="b"/>
          <a:lstStyle>
            <a:lvl1pPr algn="ctr">
              <a:defRPr sz="2000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smtClean="0"/>
              <a:t>TKT306 - Perancangan Tata Letak Fasilitas</a:t>
            </a:r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0" y="1219200"/>
            <a:ext cx="5943600" cy="3581400"/>
          </a:xfrm>
        </p:spPr>
        <p:txBody>
          <a:bodyPr anchor="b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2190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TKT306 - Perancangan Tata Letak Fasilitas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6623 - Taufiqur Rachman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56141-EE72-4F1F-A749-B7E82EFB5B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437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TKT306 - Perancangan Tata Letak Fasilitas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6623 - Taufiqur Rachman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56141-EE72-4F1F-A749-B7E82EFB5B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3471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TKT306 - Perancangan Tata Letak Fasilitas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6623 - Taufiqur Rachman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56141-EE72-4F1F-A749-B7E82EFB5B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1521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6" descr="SUB#LIST copy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"/>
            <a:ext cx="9143999" cy="6857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24200" y="2362200"/>
            <a:ext cx="3505200" cy="7524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7600" y="3200400"/>
            <a:ext cx="5303520" cy="3505200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152400"/>
            <a:ext cx="3657600" cy="365125"/>
          </a:xfrm>
        </p:spPr>
        <p:txBody>
          <a:bodyPr/>
          <a:lstStyle/>
          <a:p>
            <a:r>
              <a:rPr lang="en-US" smtClean="0"/>
              <a:t>TKT306 - Perancangan Tata Letak Fasilitas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419600" y="152400"/>
            <a:ext cx="2895600" cy="365125"/>
          </a:xfrm>
        </p:spPr>
        <p:txBody>
          <a:bodyPr/>
          <a:lstStyle/>
          <a:p>
            <a:r>
              <a:rPr lang="en-US" dirty="0" smtClean="0"/>
              <a:t>6623 - </a:t>
            </a:r>
            <a:r>
              <a:rPr lang="en-US" dirty="0" err="1" smtClean="0"/>
              <a:t>Taufiqur</a:t>
            </a:r>
            <a:r>
              <a:rPr lang="en-US" dirty="0" smtClean="0"/>
              <a:t> </a:t>
            </a:r>
            <a:r>
              <a:rPr lang="en-US" dirty="0" err="1" smtClean="0"/>
              <a:t>Rachman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96200" y="152400"/>
            <a:ext cx="990600" cy="365125"/>
          </a:xfrm>
        </p:spPr>
        <p:txBody>
          <a:bodyPr/>
          <a:lstStyle/>
          <a:p>
            <a:fld id="{0A156141-EE72-4F1F-A749-B7E82EFB5B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3898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TKT306 - Perancangan Tata Letak Fasilitas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6623 - Taufiqur Rachman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56141-EE72-4F1F-A749-B7E82EFB5B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316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TKT306 - Perancangan Tata Letak Fasilitas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6623 - Taufiqur Rachman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56141-EE72-4F1F-A749-B7E82EFB5B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959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TKT306 - Perancangan Tata Letak Fasilitas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6623 - Taufiqur Rachman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56141-EE72-4F1F-A749-B7E82EFB5B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706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TKT306 - Perancangan Tata Letak Fasilitas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6623 - Taufiqur Rachman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56141-EE72-4F1F-A749-B7E82EFB5B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052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TKT306 - Perancangan Tata Letak Fasilitas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6623 - Taufiqur Rachman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56141-EE72-4F1F-A749-B7E82EFB5B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0877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TKT306 - Perancangan Tata Letak Fasilitas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6623 - Taufiqur Rachman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56141-EE72-4F1F-A749-B7E82EFB5B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958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arsil\Desktop\Smartcreative2.jp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7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34747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TKT306 - Perancangan Tata Letak Fasilitas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3434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6623 - </a:t>
            </a:r>
            <a:r>
              <a:rPr lang="en-US" dirty="0" err="1" smtClean="0"/>
              <a:t>Taufiqur</a:t>
            </a:r>
            <a:r>
              <a:rPr lang="en-US" dirty="0" smtClean="0"/>
              <a:t> </a:t>
            </a:r>
            <a:r>
              <a:rPr lang="en-US" dirty="0" err="1" smtClean="0"/>
              <a:t>Rachman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6356350"/>
            <a:ext cx="1066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0A156141-EE72-4F1F-A749-B7E82EFB5B5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20050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0" y="1219200"/>
            <a:ext cx="5943600" cy="2133600"/>
          </a:xfrm>
        </p:spPr>
        <p:txBody>
          <a:bodyPr anchor="ctr">
            <a:noAutofit/>
          </a:bodyPr>
          <a:lstStyle/>
          <a:p>
            <a:r>
              <a:rPr lang="en-US" sz="3600" dirty="0"/>
              <a:t>International Transfer Pricing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0" y="5029199"/>
            <a:ext cx="5943600" cy="1677528"/>
          </a:xfrm>
        </p:spPr>
        <p:txBody>
          <a:bodyPr>
            <a:normAutofit/>
          </a:bodyPr>
          <a:lstStyle/>
          <a:p>
            <a:endParaRPr lang="en-US" sz="2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PROGRAM STUDI AKUNTANSI</a:t>
            </a:r>
          </a:p>
          <a:p>
            <a:r>
              <a:rPr lang="en-US" sz="1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FAKULTAS 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EKONOMI DAN BISNIS</a:t>
            </a:r>
            <a:endParaRPr lang="en-US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1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UNIVERSITAS ESA UNGGUL</a:t>
            </a:r>
            <a:endParaRPr lang="en-US" sz="1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Date Placeholder 3"/>
          <p:cNvSpPr txBox="1">
            <a:spLocks/>
          </p:cNvSpPr>
          <p:nvPr/>
        </p:nvSpPr>
        <p:spPr>
          <a:xfrm>
            <a:off x="152400" y="5014452"/>
            <a:ext cx="2590800" cy="16922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defPPr>
              <a:defRPr lang="en-US"/>
            </a:defPPr>
            <a:lvl1pPr marL="0" algn="ctr" defTabSz="914400" rtl="0" eaLnBrk="1" latinLnBrk="0" hangingPunct="1">
              <a:defRPr sz="2800" b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d-ID" sz="2000" dirty="0" smtClean="0"/>
              <a:t>E</a:t>
            </a:r>
            <a:r>
              <a:rPr lang="en-US" sz="2000" dirty="0" smtClean="0"/>
              <a:t>BA 604</a:t>
            </a:r>
          </a:p>
          <a:p>
            <a:endParaRPr lang="id-ID" sz="2000" dirty="0" smtClean="0"/>
          </a:p>
          <a:p>
            <a:endParaRPr lang="id-ID" sz="2000" dirty="0"/>
          </a:p>
          <a:p>
            <a:r>
              <a:rPr lang="en-US" sz="2000" dirty="0" smtClean="0"/>
              <a:t>AKUNTANSI</a:t>
            </a:r>
            <a:r>
              <a:rPr lang="id-ID" sz="2000" dirty="0" smtClean="0"/>
              <a:t> INTERNASIONAL</a:t>
            </a:r>
            <a:endParaRPr lang="en-US" sz="2000" dirty="0" smtClean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048000" y="3429000"/>
            <a:ext cx="59436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PERTEMUAN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#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11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398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600"/>
              <a:t>11-</a:t>
            </a:r>
            <a:fld id="{52474B26-BDC6-4034-A370-E78844EDA101}" type="slidenum">
              <a:rPr lang="en-US" sz="1600"/>
              <a:pPr eaLnBrk="1" hangingPunct="1"/>
              <a:t>10</a:t>
            </a:fld>
            <a:endParaRPr lang="en-US" sz="1600"/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8229600" cy="9906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3200" b="1" smtClean="0"/>
              <a:t>Performance Evaluation, Cost Minimization, and Transfer Pricing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en-US" sz="2800" b="1" smtClean="0"/>
              <a:t>Cost minimization -- Example</a:t>
            </a:r>
          </a:p>
          <a:p>
            <a:pPr eaLnBrk="1" hangingPunct="1"/>
            <a:r>
              <a:rPr lang="en-US" sz="2400" smtClean="0"/>
              <a:t>Padre Inc., a U.S. company, has two subsidiaries, Hijo and Hija.</a:t>
            </a:r>
          </a:p>
          <a:p>
            <a:pPr eaLnBrk="1" hangingPunct="1"/>
            <a:r>
              <a:rPr lang="en-US" sz="2400" smtClean="0"/>
              <a:t>Hijo is located in Chile and Hija in the U.S.</a:t>
            </a:r>
          </a:p>
          <a:p>
            <a:pPr eaLnBrk="1" hangingPunct="1"/>
            <a:r>
              <a:rPr lang="en-US" sz="2400" smtClean="0"/>
              <a:t>The tax rate is 17 percent in Chile and 35 percent in the U.S.</a:t>
            </a:r>
          </a:p>
          <a:p>
            <a:pPr eaLnBrk="1" hangingPunct="1"/>
            <a:r>
              <a:rPr lang="en-US" sz="2400" smtClean="0"/>
              <a:t>Hijo transfers 100 units of cosa to Hija at a negotiated transfer price of $10 per unit.</a:t>
            </a:r>
          </a:p>
          <a:p>
            <a:pPr eaLnBrk="1" hangingPunct="1"/>
            <a:r>
              <a:rPr lang="en-US" sz="2400" smtClean="0"/>
              <a:t>The cost per unit is $5 for Hijo and Hija sells the units in the U.S. at $15 per unit.</a:t>
            </a:r>
          </a:p>
          <a:p>
            <a:pPr eaLnBrk="1" hangingPunct="1"/>
            <a:r>
              <a:rPr lang="en-US" sz="2400" smtClean="0"/>
              <a:t>Padre intervenes to set the transfer price at $13 per unit.</a:t>
            </a:r>
          </a:p>
          <a:p>
            <a:pPr eaLnBrk="1" hangingPunct="1"/>
            <a:endParaRPr lang="en-US" sz="2400" smtClean="0"/>
          </a:p>
          <a:p>
            <a:pPr eaLnBrk="1" hangingPunct="1"/>
            <a:endParaRPr lang="en-US" sz="2400" smtClean="0"/>
          </a:p>
        </p:txBody>
      </p:sp>
      <p:sp>
        <p:nvSpPr>
          <p:cNvPr id="12293" name="Text Box 4"/>
          <p:cNvSpPr txBox="1">
            <a:spLocks noChangeArrowheads="1"/>
          </p:cNvSpPr>
          <p:nvPr/>
        </p:nvSpPr>
        <p:spPr bwMode="auto">
          <a:xfrm>
            <a:off x="0" y="6324600"/>
            <a:ext cx="3124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b="1"/>
              <a:t>Learning Objectives 2 and 3</a:t>
            </a:r>
          </a:p>
        </p:txBody>
      </p:sp>
    </p:spTree>
    <p:extLst>
      <p:ext uri="{BB962C8B-B14F-4D97-AF65-F5344CB8AC3E}">
        <p14:creationId xmlns:p14="http://schemas.microsoft.com/office/powerpoint/2010/main" val="784309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600"/>
              <a:t>11-</a:t>
            </a:r>
            <a:fld id="{5EEE87A0-C626-4FF1-AA66-B2733E818BBA}" type="slidenum">
              <a:rPr lang="en-US" sz="1600"/>
              <a:pPr eaLnBrk="1" hangingPunct="1"/>
              <a:t>11</a:t>
            </a:fld>
            <a:endParaRPr lang="en-US" sz="1600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8229600" cy="9906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3200" b="1" smtClean="0"/>
              <a:t>Performance Evaluation, Cost Minimization, and Transfer Pricing</a:t>
            </a:r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800" b="1" smtClean="0"/>
              <a:t>Cost minimization -- Example</a:t>
            </a:r>
          </a:p>
          <a:p>
            <a:pPr eaLnBrk="1" hangingPunct="1"/>
            <a:r>
              <a:rPr lang="en-US" sz="2400" smtClean="0"/>
              <a:t>Divisional profits under the negotiated transfer price:</a:t>
            </a:r>
          </a:p>
          <a:p>
            <a:pPr eaLnBrk="1" hangingPunct="1">
              <a:buFont typeface="Wingdings" pitchFamily="2" charset="2"/>
              <a:buNone/>
            </a:pPr>
            <a:endParaRPr lang="en-US" sz="2400" smtClean="0"/>
          </a:p>
          <a:p>
            <a:pPr eaLnBrk="1" hangingPunct="1">
              <a:buFont typeface="Wingdings" pitchFamily="2" charset="2"/>
              <a:buNone/>
            </a:pPr>
            <a:r>
              <a:rPr lang="en-US" sz="2400" smtClean="0"/>
              <a:t>					   </a:t>
            </a:r>
            <a:r>
              <a:rPr lang="en-US" sz="2400" b="1" smtClean="0"/>
              <a:t>Hijo		   Hija	         Padre</a:t>
            </a:r>
            <a:endParaRPr lang="en-US" sz="2400" smtClean="0"/>
          </a:p>
          <a:p>
            <a:pPr eaLnBrk="1" hangingPunct="1">
              <a:buFont typeface="Wingdings" pitchFamily="2" charset="2"/>
              <a:buNone/>
            </a:pPr>
            <a:r>
              <a:rPr lang="en-US" sz="2400" smtClean="0"/>
              <a:t>Sales				$1,000	$1,500        $1,500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smtClean="0"/>
              <a:t>Cost of goods sold		    </a:t>
            </a:r>
            <a:r>
              <a:rPr lang="en-US" sz="2400" u="sng" smtClean="0"/>
              <a:t> 500</a:t>
            </a:r>
            <a:r>
              <a:rPr lang="en-US" sz="2400" smtClean="0"/>
              <a:t>	  </a:t>
            </a:r>
            <a:r>
              <a:rPr lang="en-US" sz="2400" u="sng" smtClean="0"/>
              <a:t>1,000</a:t>
            </a:r>
            <a:r>
              <a:rPr lang="en-US" sz="2400" smtClean="0"/>
              <a:t>	  </a:t>
            </a:r>
            <a:r>
              <a:rPr lang="en-US" sz="2400" u="sng" smtClean="0"/>
              <a:t>500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smtClean="0"/>
              <a:t>Gross profit			     500	     500          1,000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smtClean="0"/>
              <a:t>Income tax effect		    </a:t>
            </a:r>
            <a:r>
              <a:rPr lang="en-US" sz="2400" u="sng" smtClean="0"/>
              <a:t>   85</a:t>
            </a:r>
            <a:r>
              <a:rPr lang="en-US" sz="2400" smtClean="0"/>
              <a:t>	     </a:t>
            </a:r>
            <a:r>
              <a:rPr lang="en-US" sz="2400" u="sng" smtClean="0"/>
              <a:t>175</a:t>
            </a:r>
            <a:r>
              <a:rPr lang="en-US" sz="2400" smtClean="0"/>
              <a:t>	 </a:t>
            </a:r>
            <a:r>
              <a:rPr lang="en-US" sz="2400" u="sng" smtClean="0"/>
              <a:t> 260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smtClean="0"/>
              <a:t>After-tax profit		     415	     325	  740</a:t>
            </a:r>
            <a:endParaRPr lang="en-US" sz="2400" b="1" smtClean="0"/>
          </a:p>
        </p:txBody>
      </p:sp>
      <p:sp>
        <p:nvSpPr>
          <p:cNvPr id="13317" name="Text Box 4"/>
          <p:cNvSpPr txBox="1">
            <a:spLocks noChangeArrowheads="1"/>
          </p:cNvSpPr>
          <p:nvPr/>
        </p:nvSpPr>
        <p:spPr bwMode="auto">
          <a:xfrm>
            <a:off x="0" y="6324600"/>
            <a:ext cx="3124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b="1"/>
              <a:t>Learning Objectives 2 and 3</a:t>
            </a:r>
          </a:p>
        </p:txBody>
      </p:sp>
      <p:sp>
        <p:nvSpPr>
          <p:cNvPr id="13318" name="Line 5"/>
          <p:cNvSpPr>
            <a:spLocks noChangeShapeType="1"/>
          </p:cNvSpPr>
          <p:nvPr/>
        </p:nvSpPr>
        <p:spPr bwMode="auto">
          <a:xfrm>
            <a:off x="4572000" y="5181600"/>
            <a:ext cx="609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9" name="Line 7"/>
          <p:cNvSpPr>
            <a:spLocks noChangeShapeType="1"/>
          </p:cNvSpPr>
          <p:nvPr/>
        </p:nvSpPr>
        <p:spPr bwMode="auto">
          <a:xfrm>
            <a:off x="4572000" y="5257800"/>
            <a:ext cx="609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0" name="Line 9"/>
          <p:cNvSpPr>
            <a:spLocks noChangeShapeType="1"/>
          </p:cNvSpPr>
          <p:nvPr/>
        </p:nvSpPr>
        <p:spPr bwMode="auto">
          <a:xfrm>
            <a:off x="6400800" y="5181600"/>
            <a:ext cx="609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1" name="Line 10"/>
          <p:cNvSpPr>
            <a:spLocks noChangeShapeType="1"/>
          </p:cNvSpPr>
          <p:nvPr/>
        </p:nvSpPr>
        <p:spPr bwMode="auto">
          <a:xfrm>
            <a:off x="6400800" y="5257800"/>
            <a:ext cx="609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2" name="Line 11"/>
          <p:cNvSpPr>
            <a:spLocks noChangeShapeType="1"/>
          </p:cNvSpPr>
          <p:nvPr/>
        </p:nvSpPr>
        <p:spPr bwMode="auto">
          <a:xfrm>
            <a:off x="7924800" y="5181600"/>
            <a:ext cx="609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3" name="Line 12"/>
          <p:cNvSpPr>
            <a:spLocks noChangeShapeType="1"/>
          </p:cNvSpPr>
          <p:nvPr/>
        </p:nvSpPr>
        <p:spPr bwMode="auto">
          <a:xfrm>
            <a:off x="7924800" y="5257800"/>
            <a:ext cx="609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965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600"/>
              <a:t>11-</a:t>
            </a:r>
            <a:fld id="{2E4E695F-0862-4B27-BAE7-85306E200D08}" type="slidenum">
              <a:rPr lang="en-US" sz="1600"/>
              <a:pPr eaLnBrk="1" hangingPunct="1"/>
              <a:t>12</a:t>
            </a:fld>
            <a:endParaRPr lang="en-US" sz="1600"/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8229600" cy="9906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3200" b="1" smtClean="0"/>
              <a:t>Performance Evaluation, Cost Minimization, and Transfer Pricing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800" b="1" smtClean="0"/>
              <a:t>Cost minimization -- Example</a:t>
            </a:r>
          </a:p>
          <a:p>
            <a:pPr eaLnBrk="1" hangingPunct="1"/>
            <a:r>
              <a:rPr lang="en-US" sz="2400" smtClean="0"/>
              <a:t>Divisional profits under the discretionary transfer price:</a:t>
            </a:r>
          </a:p>
          <a:p>
            <a:pPr eaLnBrk="1" hangingPunct="1">
              <a:buFont typeface="Wingdings" pitchFamily="2" charset="2"/>
              <a:buNone/>
            </a:pPr>
            <a:endParaRPr lang="en-US" sz="2400" smtClean="0"/>
          </a:p>
          <a:p>
            <a:pPr eaLnBrk="1" hangingPunct="1">
              <a:buFont typeface="Wingdings" pitchFamily="2" charset="2"/>
              <a:buNone/>
            </a:pPr>
            <a:r>
              <a:rPr lang="en-US" sz="2400" smtClean="0"/>
              <a:t>					   </a:t>
            </a:r>
            <a:r>
              <a:rPr lang="en-US" sz="2400" b="1" smtClean="0"/>
              <a:t>Hijo		   Hija	         Padre</a:t>
            </a:r>
            <a:endParaRPr lang="en-US" sz="2400" smtClean="0"/>
          </a:p>
          <a:p>
            <a:pPr eaLnBrk="1" hangingPunct="1">
              <a:buFont typeface="Wingdings" pitchFamily="2" charset="2"/>
              <a:buNone/>
            </a:pPr>
            <a:r>
              <a:rPr lang="en-US" sz="2400" smtClean="0"/>
              <a:t>Sales				$1,300	$1,500        $1,500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smtClean="0"/>
              <a:t>Cost of goods sold		    </a:t>
            </a:r>
            <a:r>
              <a:rPr lang="en-US" sz="2400" u="sng" smtClean="0"/>
              <a:t> 500</a:t>
            </a:r>
            <a:r>
              <a:rPr lang="en-US" sz="2400" smtClean="0"/>
              <a:t>	  </a:t>
            </a:r>
            <a:r>
              <a:rPr lang="en-US" sz="2400" u="sng" smtClean="0"/>
              <a:t>1,300</a:t>
            </a:r>
            <a:r>
              <a:rPr lang="en-US" sz="2400" smtClean="0"/>
              <a:t>	  </a:t>
            </a:r>
            <a:r>
              <a:rPr lang="en-US" sz="2400" u="sng" smtClean="0"/>
              <a:t>500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smtClean="0"/>
              <a:t>Gross profit			     800	     200          1,000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smtClean="0"/>
              <a:t>Income tax effect		    </a:t>
            </a:r>
            <a:r>
              <a:rPr lang="en-US" sz="2400" u="sng" smtClean="0"/>
              <a:t> 136</a:t>
            </a:r>
            <a:r>
              <a:rPr lang="en-US" sz="2400" smtClean="0"/>
              <a:t>	     </a:t>
            </a:r>
            <a:r>
              <a:rPr lang="en-US" sz="2400" u="sng" smtClean="0"/>
              <a:t>  70</a:t>
            </a:r>
            <a:r>
              <a:rPr lang="en-US" sz="2400" smtClean="0"/>
              <a:t>	 </a:t>
            </a:r>
            <a:r>
              <a:rPr lang="en-US" sz="2400" u="sng" smtClean="0"/>
              <a:t> 206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smtClean="0"/>
              <a:t>After-tax profit		     664	     130	  794</a:t>
            </a:r>
            <a:endParaRPr lang="en-US" sz="2400" b="1" smtClean="0"/>
          </a:p>
        </p:txBody>
      </p:sp>
      <p:sp>
        <p:nvSpPr>
          <p:cNvPr id="14341" name="Text Box 4"/>
          <p:cNvSpPr txBox="1">
            <a:spLocks noChangeArrowheads="1"/>
          </p:cNvSpPr>
          <p:nvPr/>
        </p:nvSpPr>
        <p:spPr bwMode="auto">
          <a:xfrm>
            <a:off x="0" y="6324600"/>
            <a:ext cx="3124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b="1"/>
              <a:t>Learning Objectives 2 and 3</a:t>
            </a:r>
          </a:p>
        </p:txBody>
      </p:sp>
      <p:sp>
        <p:nvSpPr>
          <p:cNvPr id="14342" name="Line 5"/>
          <p:cNvSpPr>
            <a:spLocks noChangeShapeType="1"/>
          </p:cNvSpPr>
          <p:nvPr/>
        </p:nvSpPr>
        <p:spPr bwMode="auto">
          <a:xfrm>
            <a:off x="4572000" y="5181600"/>
            <a:ext cx="609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3" name="Line 6"/>
          <p:cNvSpPr>
            <a:spLocks noChangeShapeType="1"/>
          </p:cNvSpPr>
          <p:nvPr/>
        </p:nvSpPr>
        <p:spPr bwMode="auto">
          <a:xfrm>
            <a:off x="4572000" y="5257800"/>
            <a:ext cx="609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4" name="Line 7"/>
          <p:cNvSpPr>
            <a:spLocks noChangeShapeType="1"/>
          </p:cNvSpPr>
          <p:nvPr/>
        </p:nvSpPr>
        <p:spPr bwMode="auto">
          <a:xfrm>
            <a:off x="6400800" y="5181600"/>
            <a:ext cx="609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5" name="Line 8"/>
          <p:cNvSpPr>
            <a:spLocks noChangeShapeType="1"/>
          </p:cNvSpPr>
          <p:nvPr/>
        </p:nvSpPr>
        <p:spPr bwMode="auto">
          <a:xfrm>
            <a:off x="6400800" y="5257800"/>
            <a:ext cx="609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6" name="Line 9"/>
          <p:cNvSpPr>
            <a:spLocks noChangeShapeType="1"/>
          </p:cNvSpPr>
          <p:nvPr/>
        </p:nvSpPr>
        <p:spPr bwMode="auto">
          <a:xfrm>
            <a:off x="7924800" y="5181600"/>
            <a:ext cx="609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7" name="Line 10"/>
          <p:cNvSpPr>
            <a:spLocks noChangeShapeType="1"/>
          </p:cNvSpPr>
          <p:nvPr/>
        </p:nvSpPr>
        <p:spPr bwMode="auto">
          <a:xfrm>
            <a:off x="7924800" y="5257800"/>
            <a:ext cx="609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33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600"/>
              <a:t>11-</a:t>
            </a:r>
            <a:fld id="{9263CBEB-CA76-4B9C-97C9-B42FD83D49D4}" type="slidenum">
              <a:rPr lang="en-US" sz="1600"/>
              <a:pPr eaLnBrk="1" hangingPunct="1"/>
              <a:t>13</a:t>
            </a:fld>
            <a:endParaRPr lang="en-US" sz="1600"/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8229600" cy="9906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3200" b="1" smtClean="0"/>
              <a:t>Performance Evaluation, Cost Minimization, and Transfer Pricing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800" b="1" smtClean="0"/>
              <a:t>Cost minimization -- Example</a:t>
            </a:r>
          </a:p>
          <a:p>
            <a:pPr eaLnBrk="1" hangingPunct="1"/>
            <a:r>
              <a:rPr lang="en-US" sz="2400" smtClean="0"/>
              <a:t>Corporate profits under the discretionary transfer price are $54 greater relative to the negotiated price.</a:t>
            </a:r>
          </a:p>
          <a:p>
            <a:pPr eaLnBrk="1" hangingPunct="1"/>
            <a:r>
              <a:rPr lang="en-US" sz="2400" smtClean="0"/>
              <a:t>This results from shifting  $300 of pre-tax profits from the U.S. to Chile.</a:t>
            </a:r>
          </a:p>
          <a:p>
            <a:pPr eaLnBrk="1" hangingPunct="1"/>
            <a:r>
              <a:rPr lang="en-US" sz="2400" smtClean="0"/>
              <a:t>The overall tax rate decreases from 26 to 20.6 percent.</a:t>
            </a:r>
          </a:p>
          <a:p>
            <a:pPr eaLnBrk="1" hangingPunct="1"/>
            <a:r>
              <a:rPr lang="en-US" sz="2400" smtClean="0"/>
              <a:t>The performance evaluation objective is better served by the negotiated transfer price.</a:t>
            </a:r>
          </a:p>
          <a:p>
            <a:pPr eaLnBrk="1" hangingPunct="1"/>
            <a:r>
              <a:rPr lang="en-US" sz="2400" smtClean="0"/>
              <a:t>The cost minimization objective is better served by the discretionary price.</a:t>
            </a:r>
          </a:p>
          <a:p>
            <a:pPr eaLnBrk="1" hangingPunct="1"/>
            <a:endParaRPr lang="en-US" sz="2400" smtClean="0"/>
          </a:p>
          <a:p>
            <a:pPr eaLnBrk="1" hangingPunct="1">
              <a:buFont typeface="Wingdings" pitchFamily="2" charset="2"/>
              <a:buNone/>
            </a:pPr>
            <a:endParaRPr lang="en-US" sz="2400" smtClean="0"/>
          </a:p>
          <a:p>
            <a:pPr eaLnBrk="1" hangingPunct="1">
              <a:buFont typeface="Wingdings" pitchFamily="2" charset="2"/>
              <a:buNone/>
            </a:pPr>
            <a:endParaRPr lang="en-US" sz="2400" b="1" smtClean="0"/>
          </a:p>
        </p:txBody>
      </p:sp>
      <p:sp>
        <p:nvSpPr>
          <p:cNvPr id="15365" name="Text Box 4"/>
          <p:cNvSpPr txBox="1">
            <a:spLocks noChangeArrowheads="1"/>
          </p:cNvSpPr>
          <p:nvPr/>
        </p:nvSpPr>
        <p:spPr bwMode="auto">
          <a:xfrm>
            <a:off x="0" y="6324600"/>
            <a:ext cx="3124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b="1"/>
              <a:t>Learning Objectives 2 and 3</a:t>
            </a:r>
          </a:p>
        </p:txBody>
      </p:sp>
    </p:spTree>
    <p:extLst>
      <p:ext uri="{BB962C8B-B14F-4D97-AF65-F5344CB8AC3E}">
        <p14:creationId xmlns:p14="http://schemas.microsoft.com/office/powerpoint/2010/main" val="4257331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600"/>
              <a:t>11-</a:t>
            </a:r>
            <a:fld id="{A2B645E7-7639-4825-B891-CED85D14D8F2}" type="slidenum">
              <a:rPr lang="en-US" sz="1600"/>
              <a:pPr eaLnBrk="1" hangingPunct="1"/>
              <a:t>14</a:t>
            </a:fld>
            <a:endParaRPr lang="en-US" sz="1600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8229600" cy="9906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3200" b="1" smtClean="0"/>
              <a:t>Performance Evaluation, Cost Minimization, and Transfer Pricing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800" b="1" smtClean="0"/>
              <a:t>Conflicting objectives and a solution</a:t>
            </a:r>
          </a:p>
          <a:p>
            <a:pPr eaLnBrk="1" hangingPunct="1"/>
            <a:r>
              <a:rPr lang="en-US" sz="2400" smtClean="0"/>
              <a:t>The previous example illustrates how cost minimization and performance evaluation can conflict.</a:t>
            </a:r>
          </a:p>
          <a:p>
            <a:pPr eaLnBrk="1" hangingPunct="1"/>
            <a:r>
              <a:rPr lang="en-US" sz="2400" smtClean="0"/>
              <a:t>Dual pricing is one solution to this conflict.</a:t>
            </a:r>
          </a:p>
          <a:p>
            <a:pPr eaLnBrk="1" hangingPunct="1"/>
            <a:r>
              <a:rPr lang="en-US" sz="2400" smtClean="0"/>
              <a:t>Under dual pricing, the official transfer price used for tax purposes is the discretionary transfer price.</a:t>
            </a:r>
          </a:p>
          <a:p>
            <a:pPr eaLnBrk="1" hangingPunct="1"/>
            <a:r>
              <a:rPr lang="en-US" sz="2400" smtClean="0"/>
              <a:t>A separate set of records used for performance evaluation use the negotiated transfer price.</a:t>
            </a:r>
          </a:p>
          <a:p>
            <a:pPr eaLnBrk="1" hangingPunct="1">
              <a:buFont typeface="Wingdings" pitchFamily="2" charset="2"/>
              <a:buNone/>
            </a:pPr>
            <a:endParaRPr lang="en-US" sz="2400" smtClean="0"/>
          </a:p>
          <a:p>
            <a:pPr eaLnBrk="1" hangingPunct="1">
              <a:buFont typeface="Wingdings" pitchFamily="2" charset="2"/>
              <a:buNone/>
            </a:pPr>
            <a:endParaRPr lang="en-US" sz="2400" b="1" smtClean="0"/>
          </a:p>
        </p:txBody>
      </p:sp>
      <p:sp>
        <p:nvSpPr>
          <p:cNvPr id="16389" name="Text Box 4"/>
          <p:cNvSpPr txBox="1">
            <a:spLocks noChangeArrowheads="1"/>
          </p:cNvSpPr>
          <p:nvPr/>
        </p:nvSpPr>
        <p:spPr bwMode="auto">
          <a:xfrm>
            <a:off x="0" y="6324600"/>
            <a:ext cx="3124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b="1"/>
              <a:t>Learning Objective 2</a:t>
            </a:r>
          </a:p>
        </p:txBody>
      </p:sp>
    </p:spTree>
    <p:extLst>
      <p:ext uri="{BB962C8B-B14F-4D97-AF65-F5344CB8AC3E}">
        <p14:creationId xmlns:p14="http://schemas.microsoft.com/office/powerpoint/2010/main" val="1032133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600"/>
              <a:t>11-</a:t>
            </a:r>
            <a:fld id="{964AA357-CA4E-457F-A7F4-767680FFD3BE}" type="slidenum">
              <a:rPr lang="en-US" sz="1600"/>
              <a:pPr eaLnBrk="1" hangingPunct="1"/>
              <a:t>15</a:t>
            </a:fld>
            <a:endParaRPr lang="en-US" sz="1600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8229600" cy="9906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3200" b="1" smtClean="0"/>
              <a:t>Performance Evaluation, Cost Minimization, and Transfer Pricing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800" b="1" smtClean="0"/>
              <a:t> Other cost minimization objectives</a:t>
            </a:r>
          </a:p>
          <a:p>
            <a:pPr eaLnBrk="1" hangingPunct="1"/>
            <a:r>
              <a:rPr lang="en-US" sz="2400" smtClean="0"/>
              <a:t>Withholding taxes, on dividends, can be effectively avoided via setting favorable transfer prices.</a:t>
            </a:r>
          </a:p>
          <a:p>
            <a:pPr eaLnBrk="1" hangingPunct="1"/>
            <a:r>
              <a:rPr lang="en-US" sz="2400" smtClean="0"/>
              <a:t>The same can be done to avoid profit repatriation restrictions.</a:t>
            </a:r>
          </a:p>
          <a:p>
            <a:pPr eaLnBrk="1" hangingPunct="1"/>
            <a:r>
              <a:rPr lang="en-US" sz="2400" smtClean="0"/>
              <a:t>This essentially changes cash flows from dividends to intercompany revenues and expenses.</a:t>
            </a:r>
          </a:p>
          <a:p>
            <a:pPr eaLnBrk="1" hangingPunct="1"/>
            <a:r>
              <a:rPr lang="en-US" sz="2400" smtClean="0"/>
              <a:t>Reduction of import duties.</a:t>
            </a:r>
          </a:p>
          <a:p>
            <a:pPr eaLnBrk="1" hangingPunct="1"/>
            <a:r>
              <a:rPr lang="en-US" sz="2400" smtClean="0"/>
              <a:t>Increase cash flows out of a devaluing currency.</a:t>
            </a:r>
          </a:p>
          <a:p>
            <a:pPr eaLnBrk="1" hangingPunct="1"/>
            <a:r>
              <a:rPr lang="en-US" sz="2400" smtClean="0"/>
              <a:t>Enhance the competitive position of a foreign operation.</a:t>
            </a:r>
          </a:p>
          <a:p>
            <a:pPr eaLnBrk="1" hangingPunct="1"/>
            <a:endParaRPr lang="en-US" sz="2400" smtClean="0"/>
          </a:p>
          <a:p>
            <a:pPr eaLnBrk="1" hangingPunct="1"/>
            <a:endParaRPr lang="en-US" sz="2400" smtClean="0"/>
          </a:p>
          <a:p>
            <a:pPr eaLnBrk="1" hangingPunct="1">
              <a:buFont typeface="Wingdings" pitchFamily="2" charset="2"/>
              <a:buNone/>
            </a:pPr>
            <a:endParaRPr lang="en-US" sz="2400" b="1" smtClean="0"/>
          </a:p>
        </p:txBody>
      </p:sp>
      <p:sp>
        <p:nvSpPr>
          <p:cNvPr id="17413" name="Text Box 4"/>
          <p:cNvSpPr txBox="1">
            <a:spLocks noChangeArrowheads="1"/>
          </p:cNvSpPr>
          <p:nvPr/>
        </p:nvSpPr>
        <p:spPr bwMode="auto">
          <a:xfrm>
            <a:off x="0" y="6324600"/>
            <a:ext cx="3124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b="1"/>
              <a:t>Learning Objective 3</a:t>
            </a:r>
          </a:p>
        </p:txBody>
      </p:sp>
    </p:spTree>
    <p:extLst>
      <p:ext uri="{BB962C8B-B14F-4D97-AF65-F5344CB8AC3E}">
        <p14:creationId xmlns:p14="http://schemas.microsoft.com/office/powerpoint/2010/main" val="2285269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600"/>
              <a:t>11-</a:t>
            </a:r>
            <a:fld id="{1AA0DA19-2675-4CC5-B696-77DF20498B3C}" type="slidenum">
              <a:rPr lang="en-US" sz="1600"/>
              <a:pPr eaLnBrk="1" hangingPunct="1"/>
              <a:t>16</a:t>
            </a:fld>
            <a:endParaRPr lang="en-US" sz="1600"/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8229600" cy="990600"/>
          </a:xfrm>
        </p:spPr>
        <p:txBody>
          <a:bodyPr/>
          <a:lstStyle/>
          <a:p>
            <a:pPr eaLnBrk="1" hangingPunct="1"/>
            <a:r>
              <a:rPr lang="en-US" sz="3200" b="1" smtClean="0"/>
              <a:t>Government Reactions</a:t>
            </a:r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400" smtClean="0"/>
              <a:t>Governments are aware of risk that multinationals will use transfer pricing to avoid paying income and other taxes.</a:t>
            </a:r>
          </a:p>
          <a:p>
            <a:pPr eaLnBrk="1" hangingPunct="1"/>
            <a:r>
              <a:rPr lang="en-US" sz="2400" smtClean="0"/>
              <a:t>Most governments publish guidelines regarding acceptable transfer pricing.</a:t>
            </a:r>
          </a:p>
          <a:p>
            <a:pPr eaLnBrk="1" hangingPunct="1"/>
            <a:r>
              <a:rPr lang="en-US" sz="2400" smtClean="0"/>
              <a:t>The guidelines typically use the notion of an arm’s-length price.</a:t>
            </a:r>
          </a:p>
          <a:p>
            <a:pPr eaLnBrk="1" hangingPunct="1"/>
            <a:r>
              <a:rPr lang="en-US" sz="2400" smtClean="0"/>
              <a:t>Arm’s-length price is the price that would be agreed upon by unrelated parties.</a:t>
            </a:r>
          </a:p>
          <a:p>
            <a:pPr eaLnBrk="1" hangingPunct="1"/>
            <a:endParaRPr lang="en-US" sz="2400" smtClean="0"/>
          </a:p>
          <a:p>
            <a:pPr eaLnBrk="1" hangingPunct="1">
              <a:buFont typeface="Wingdings" pitchFamily="2" charset="2"/>
              <a:buNone/>
            </a:pPr>
            <a:endParaRPr lang="en-US" sz="2400" b="1" smtClean="0"/>
          </a:p>
        </p:txBody>
      </p:sp>
      <p:sp>
        <p:nvSpPr>
          <p:cNvPr id="18437" name="Text Box 4"/>
          <p:cNvSpPr txBox="1">
            <a:spLocks noChangeArrowheads="1"/>
          </p:cNvSpPr>
          <p:nvPr/>
        </p:nvSpPr>
        <p:spPr bwMode="auto">
          <a:xfrm>
            <a:off x="0" y="6324600"/>
            <a:ext cx="3124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b="1"/>
              <a:t>Learning Objective 4</a:t>
            </a:r>
          </a:p>
        </p:txBody>
      </p:sp>
    </p:spTree>
    <p:extLst>
      <p:ext uri="{BB962C8B-B14F-4D97-AF65-F5344CB8AC3E}">
        <p14:creationId xmlns:p14="http://schemas.microsoft.com/office/powerpoint/2010/main" val="3196326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600"/>
              <a:t>11-</a:t>
            </a:r>
            <a:fld id="{C8A04E50-D35E-433F-AB83-34A28A76882B}" type="slidenum">
              <a:rPr lang="en-US" sz="1600"/>
              <a:pPr eaLnBrk="1" hangingPunct="1"/>
              <a:t>17</a:t>
            </a:fld>
            <a:endParaRPr lang="en-US" sz="1600"/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8229600" cy="990600"/>
          </a:xfrm>
        </p:spPr>
        <p:txBody>
          <a:bodyPr/>
          <a:lstStyle/>
          <a:p>
            <a:pPr eaLnBrk="1" hangingPunct="1"/>
            <a:r>
              <a:rPr lang="en-US" sz="3200" b="1" smtClean="0"/>
              <a:t>Government Reactions</a:t>
            </a:r>
          </a:p>
        </p:txBody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800" b="1" smtClean="0"/>
              <a:t>Section 482 – U.S. Internal Revenue Code</a:t>
            </a:r>
          </a:p>
          <a:p>
            <a:pPr eaLnBrk="1" hangingPunct="1"/>
            <a:r>
              <a:rPr lang="en-US" sz="2400" smtClean="0"/>
              <a:t>This rule allows the Internal Revenue Service to audit international transfer prices.</a:t>
            </a:r>
          </a:p>
          <a:p>
            <a:pPr eaLnBrk="1" hangingPunct="1"/>
            <a:r>
              <a:rPr lang="en-US" sz="2400" smtClean="0"/>
              <a:t>Penalties of up to 40% of the underpayment of taxes can be imposed on violators.</a:t>
            </a:r>
          </a:p>
          <a:p>
            <a:pPr eaLnBrk="1" hangingPunct="1"/>
            <a:r>
              <a:rPr lang="en-US" sz="2400" smtClean="0"/>
              <a:t>It applies to both upstream and downstream transactions, and transactions between two subsidiaries of the same parent.</a:t>
            </a:r>
          </a:p>
        </p:txBody>
      </p:sp>
      <p:sp>
        <p:nvSpPr>
          <p:cNvPr id="19461" name="Text Box 4"/>
          <p:cNvSpPr txBox="1">
            <a:spLocks noChangeArrowheads="1"/>
          </p:cNvSpPr>
          <p:nvPr/>
        </p:nvSpPr>
        <p:spPr bwMode="auto">
          <a:xfrm>
            <a:off x="0" y="6324600"/>
            <a:ext cx="3124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b="1"/>
              <a:t>Learning Objective 4</a:t>
            </a:r>
          </a:p>
        </p:txBody>
      </p:sp>
    </p:spTree>
    <p:extLst>
      <p:ext uri="{BB962C8B-B14F-4D97-AF65-F5344CB8AC3E}">
        <p14:creationId xmlns:p14="http://schemas.microsoft.com/office/powerpoint/2010/main" val="3005650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600"/>
              <a:t>11-</a:t>
            </a:r>
            <a:fld id="{82C68DCA-634C-487E-862B-1E845EDDE221}" type="slidenum">
              <a:rPr lang="en-US" sz="1600"/>
              <a:pPr eaLnBrk="1" hangingPunct="1"/>
              <a:t>18</a:t>
            </a:fld>
            <a:endParaRPr lang="en-US" sz="1600"/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8229600" cy="990600"/>
          </a:xfrm>
        </p:spPr>
        <p:txBody>
          <a:bodyPr/>
          <a:lstStyle/>
          <a:p>
            <a:pPr eaLnBrk="1" hangingPunct="1"/>
            <a:r>
              <a:rPr lang="en-US" sz="3200" b="1" smtClean="0"/>
              <a:t>Government Reactions</a:t>
            </a:r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800" b="1" smtClean="0"/>
              <a:t>Section 482 – U.S. Internal Revenue Code</a:t>
            </a:r>
          </a:p>
          <a:p>
            <a:pPr eaLnBrk="1" hangingPunct="1"/>
            <a:r>
              <a:rPr lang="en-US" sz="2400" smtClean="0"/>
              <a:t>A best methods rule requires the use of arm’s-length concept.</a:t>
            </a:r>
          </a:p>
          <a:p>
            <a:pPr eaLnBrk="1" hangingPunct="1"/>
            <a:r>
              <a:rPr lang="en-US" sz="2400" smtClean="0"/>
              <a:t>Primary factors to consider are the degree of comparability to uncontrolled transactions and the quality of the underlying analysis.</a:t>
            </a:r>
          </a:p>
          <a:p>
            <a:pPr eaLnBrk="1" hangingPunct="1"/>
            <a:r>
              <a:rPr lang="en-US" sz="2400" smtClean="0"/>
              <a:t>The IRS provides for correlative relief to help in situations where the IRS agrees with a company’s transfer pricing but a foreign government does not.</a:t>
            </a:r>
          </a:p>
          <a:p>
            <a:pPr eaLnBrk="1" hangingPunct="1"/>
            <a:endParaRPr lang="en-US" sz="2400" smtClean="0"/>
          </a:p>
          <a:p>
            <a:pPr eaLnBrk="1" hangingPunct="1"/>
            <a:endParaRPr lang="en-US" sz="2400" smtClean="0"/>
          </a:p>
          <a:p>
            <a:pPr eaLnBrk="1" hangingPunct="1">
              <a:buFont typeface="Wingdings" pitchFamily="2" charset="2"/>
              <a:buNone/>
            </a:pPr>
            <a:endParaRPr lang="en-US" sz="2400" b="1" smtClean="0"/>
          </a:p>
        </p:txBody>
      </p:sp>
      <p:sp>
        <p:nvSpPr>
          <p:cNvPr id="20485" name="Text Box 4"/>
          <p:cNvSpPr txBox="1">
            <a:spLocks noChangeArrowheads="1"/>
          </p:cNvSpPr>
          <p:nvPr/>
        </p:nvSpPr>
        <p:spPr bwMode="auto">
          <a:xfrm>
            <a:off x="0" y="6324600"/>
            <a:ext cx="3124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b="1"/>
              <a:t>Learning Objective 4</a:t>
            </a:r>
          </a:p>
        </p:txBody>
      </p:sp>
    </p:spTree>
    <p:extLst>
      <p:ext uri="{BB962C8B-B14F-4D97-AF65-F5344CB8AC3E}">
        <p14:creationId xmlns:p14="http://schemas.microsoft.com/office/powerpoint/2010/main" val="1591089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600"/>
              <a:t>11-</a:t>
            </a:r>
            <a:fld id="{56F6AF2A-9159-4EC5-8002-52ED01F65954}" type="slidenum">
              <a:rPr lang="en-US" sz="1600"/>
              <a:pPr eaLnBrk="1" hangingPunct="1"/>
              <a:t>19</a:t>
            </a:fld>
            <a:endParaRPr lang="en-US" sz="1600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8229600" cy="990600"/>
          </a:xfrm>
        </p:spPr>
        <p:txBody>
          <a:bodyPr/>
          <a:lstStyle/>
          <a:p>
            <a:pPr eaLnBrk="1" hangingPunct="1"/>
            <a:r>
              <a:rPr lang="en-US" sz="3200" b="1" smtClean="0"/>
              <a:t>Sale of Tangible Property</a:t>
            </a:r>
          </a:p>
        </p:txBody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800" b="1" smtClean="0"/>
              <a:t>Five methods</a:t>
            </a:r>
          </a:p>
          <a:p>
            <a:pPr eaLnBrk="1" hangingPunct="1"/>
            <a:r>
              <a:rPr lang="en-US" sz="2400" smtClean="0"/>
              <a:t>Comparable uncontrolled price method.</a:t>
            </a:r>
          </a:p>
          <a:p>
            <a:pPr eaLnBrk="1" hangingPunct="1"/>
            <a:r>
              <a:rPr lang="en-US" sz="2400" smtClean="0"/>
              <a:t>Resale price method.</a:t>
            </a:r>
          </a:p>
          <a:p>
            <a:pPr eaLnBrk="1" hangingPunct="1"/>
            <a:r>
              <a:rPr lang="en-US" sz="2400" smtClean="0"/>
              <a:t>Cost-plus method.</a:t>
            </a:r>
          </a:p>
          <a:p>
            <a:pPr eaLnBrk="1" hangingPunct="1"/>
            <a:r>
              <a:rPr lang="en-US" sz="2400" smtClean="0"/>
              <a:t>Comparable profits method.</a:t>
            </a:r>
          </a:p>
          <a:p>
            <a:pPr eaLnBrk="1" hangingPunct="1"/>
            <a:r>
              <a:rPr lang="en-US" sz="2400" smtClean="0"/>
              <a:t>Profit split method.</a:t>
            </a:r>
          </a:p>
          <a:p>
            <a:pPr eaLnBrk="1" hangingPunct="1">
              <a:buFont typeface="Wingdings" pitchFamily="2" charset="2"/>
              <a:buNone/>
            </a:pPr>
            <a:endParaRPr lang="en-US" sz="2400" b="1" smtClean="0"/>
          </a:p>
        </p:txBody>
      </p:sp>
      <p:sp>
        <p:nvSpPr>
          <p:cNvPr id="21509" name="Text Box 4"/>
          <p:cNvSpPr txBox="1">
            <a:spLocks noChangeArrowheads="1"/>
          </p:cNvSpPr>
          <p:nvPr/>
        </p:nvSpPr>
        <p:spPr bwMode="auto">
          <a:xfrm>
            <a:off x="0" y="6324600"/>
            <a:ext cx="3124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b="1"/>
              <a:t>Learning Objective 5</a:t>
            </a:r>
          </a:p>
        </p:txBody>
      </p:sp>
    </p:spTree>
    <p:extLst>
      <p:ext uri="{BB962C8B-B14F-4D97-AF65-F5344CB8AC3E}">
        <p14:creationId xmlns:p14="http://schemas.microsoft.com/office/powerpoint/2010/main" val="2622476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600"/>
              <a:t>11-</a:t>
            </a:r>
            <a:fld id="{BE726A21-AC58-4FBD-8497-1139E7D82763}" type="slidenum">
              <a:rPr lang="en-US" sz="1600"/>
              <a:pPr eaLnBrk="1" hangingPunct="1"/>
              <a:t>2</a:t>
            </a:fld>
            <a:endParaRPr lang="en-US" sz="1600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8229600" cy="990600"/>
          </a:xfrm>
        </p:spPr>
        <p:txBody>
          <a:bodyPr/>
          <a:lstStyle/>
          <a:p>
            <a:pPr eaLnBrk="1" hangingPunct="1"/>
            <a:r>
              <a:rPr lang="en-US" sz="3200" b="1" smtClean="0"/>
              <a:t>International Transfer Pricing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65138" indent="-465138" eaLnBrk="1" hangingPunct="1">
              <a:buFont typeface="Wingdings" pitchFamily="2" charset="2"/>
              <a:buNone/>
              <a:tabLst>
                <a:tab pos="0" algn="l"/>
              </a:tabLst>
            </a:pPr>
            <a:r>
              <a:rPr lang="en-US" sz="2800" b="1" smtClean="0"/>
              <a:t>Chapter Topics</a:t>
            </a:r>
          </a:p>
          <a:p>
            <a:pPr marL="465138" indent="-465138" eaLnBrk="1" hangingPunct="1">
              <a:tabLst>
                <a:tab pos="0" algn="l"/>
              </a:tabLst>
            </a:pPr>
            <a:r>
              <a:rPr lang="en-US" sz="2400" smtClean="0"/>
              <a:t>Transfer prices, corporate objectives, national tax laws.</a:t>
            </a:r>
          </a:p>
          <a:p>
            <a:pPr marL="465138" indent="-465138" eaLnBrk="1" hangingPunct="1">
              <a:tabLst>
                <a:tab pos="0" algn="l"/>
              </a:tabLst>
            </a:pPr>
            <a:r>
              <a:rPr lang="en-US" sz="2400" smtClean="0"/>
              <a:t>Cost minimization and performance evaluation.</a:t>
            </a:r>
          </a:p>
          <a:p>
            <a:pPr marL="465138" indent="-465138" eaLnBrk="1" hangingPunct="1">
              <a:tabLst>
                <a:tab pos="0" algn="l"/>
              </a:tabLst>
            </a:pPr>
            <a:r>
              <a:rPr lang="en-US" sz="2400" smtClean="0"/>
              <a:t>National tax guidelines.</a:t>
            </a:r>
          </a:p>
          <a:p>
            <a:pPr marL="465138" indent="-465138" eaLnBrk="1" hangingPunct="1">
              <a:tabLst>
                <a:tab pos="0" algn="l"/>
              </a:tabLst>
            </a:pPr>
            <a:r>
              <a:rPr lang="en-US" sz="2400" smtClean="0"/>
              <a:t>Five specific methods to determine arm’s-length prices.</a:t>
            </a:r>
          </a:p>
          <a:p>
            <a:pPr marL="465138" indent="-465138" eaLnBrk="1" hangingPunct="1">
              <a:tabLst>
                <a:tab pos="0" algn="l"/>
              </a:tabLst>
            </a:pPr>
            <a:r>
              <a:rPr lang="en-US" sz="2400" smtClean="0"/>
              <a:t>Advance pricing agreements (APAs).</a:t>
            </a:r>
          </a:p>
          <a:p>
            <a:pPr marL="465138" indent="-465138" eaLnBrk="1" hangingPunct="1">
              <a:tabLst>
                <a:tab pos="0" algn="l"/>
              </a:tabLst>
            </a:pPr>
            <a:r>
              <a:rPr lang="en-US" sz="2400" smtClean="0"/>
              <a:t>Enforcement of transfer pricing regulations.</a:t>
            </a:r>
          </a:p>
          <a:p>
            <a:pPr marL="465138" indent="-465138" eaLnBrk="1" hangingPunct="1">
              <a:tabLst>
                <a:tab pos="0" algn="l"/>
              </a:tabLst>
            </a:pPr>
            <a:endParaRPr lang="en-US" sz="2400" smtClean="0"/>
          </a:p>
        </p:txBody>
      </p:sp>
      <p:sp>
        <p:nvSpPr>
          <p:cNvPr id="4101" name="Text Box 6"/>
          <p:cNvSpPr txBox="1">
            <a:spLocks noChangeArrowheads="1"/>
          </p:cNvSpPr>
          <p:nvPr/>
        </p:nvSpPr>
        <p:spPr bwMode="auto">
          <a:xfrm>
            <a:off x="0" y="6324600"/>
            <a:ext cx="2895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211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600"/>
              <a:t>11-</a:t>
            </a:r>
            <a:fld id="{788F2D4E-AF5D-49A5-8BE1-20894228E6BE}" type="slidenum">
              <a:rPr lang="en-US" sz="1600"/>
              <a:pPr eaLnBrk="1" hangingPunct="1"/>
              <a:t>20</a:t>
            </a:fld>
            <a:endParaRPr lang="en-US" sz="1600"/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8229600" cy="990600"/>
          </a:xfrm>
        </p:spPr>
        <p:txBody>
          <a:bodyPr/>
          <a:lstStyle/>
          <a:p>
            <a:pPr eaLnBrk="1" hangingPunct="1"/>
            <a:r>
              <a:rPr lang="en-US" sz="3200" b="1" smtClean="0"/>
              <a:t>Sale of Tangible Property</a:t>
            </a:r>
          </a:p>
        </p:txBody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800" b="1" smtClean="0"/>
              <a:t>Comparable uncontrolled price method</a:t>
            </a:r>
          </a:p>
          <a:p>
            <a:pPr eaLnBrk="1" hangingPunct="1"/>
            <a:r>
              <a:rPr lang="en-US" sz="2400" smtClean="0"/>
              <a:t>Widely considered the most reliable measure when a comparable uncontrolled transaction exists.</a:t>
            </a:r>
          </a:p>
          <a:p>
            <a:pPr eaLnBrk="1" hangingPunct="1"/>
            <a:r>
              <a:rPr lang="en-US" sz="2400" smtClean="0"/>
              <a:t>Transfer price is determined based on reference to the company’s sales of the same product to an unrelated buyer.</a:t>
            </a:r>
          </a:p>
          <a:p>
            <a:pPr eaLnBrk="1" hangingPunct="1"/>
            <a:r>
              <a:rPr lang="en-US" sz="2400" smtClean="0"/>
              <a:t>Reference to transactions between two unrelated parties for the same product are acceptable.</a:t>
            </a:r>
          </a:p>
          <a:p>
            <a:pPr eaLnBrk="1" hangingPunct="1"/>
            <a:r>
              <a:rPr lang="en-US" sz="2400" smtClean="0"/>
              <a:t>If an uncontrolled transaction is not exactly comparable, an adjustment is allowable.</a:t>
            </a:r>
          </a:p>
          <a:p>
            <a:pPr eaLnBrk="1" hangingPunct="1"/>
            <a:endParaRPr lang="en-US" sz="2400" smtClean="0"/>
          </a:p>
        </p:txBody>
      </p:sp>
      <p:sp>
        <p:nvSpPr>
          <p:cNvPr id="22533" name="Text Box 4"/>
          <p:cNvSpPr txBox="1">
            <a:spLocks noChangeArrowheads="1"/>
          </p:cNvSpPr>
          <p:nvPr/>
        </p:nvSpPr>
        <p:spPr bwMode="auto">
          <a:xfrm>
            <a:off x="0" y="6324600"/>
            <a:ext cx="3124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b="1"/>
              <a:t>Learning Objective 5</a:t>
            </a:r>
          </a:p>
        </p:txBody>
      </p:sp>
    </p:spTree>
    <p:extLst>
      <p:ext uri="{BB962C8B-B14F-4D97-AF65-F5344CB8AC3E}">
        <p14:creationId xmlns:p14="http://schemas.microsoft.com/office/powerpoint/2010/main" val="1060812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600"/>
              <a:t>11-</a:t>
            </a:r>
            <a:fld id="{F1A5502E-1EE3-4873-8DF4-906CAF6A5ABB}" type="slidenum">
              <a:rPr lang="en-US" sz="1600"/>
              <a:pPr eaLnBrk="1" hangingPunct="1"/>
              <a:t>21</a:t>
            </a:fld>
            <a:endParaRPr lang="en-US" sz="1600"/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8229600" cy="990600"/>
          </a:xfrm>
        </p:spPr>
        <p:txBody>
          <a:bodyPr/>
          <a:lstStyle/>
          <a:p>
            <a:pPr eaLnBrk="1" hangingPunct="1"/>
            <a:r>
              <a:rPr lang="en-US" sz="3200" b="1" smtClean="0"/>
              <a:t>Sale of Tangible Property</a:t>
            </a:r>
          </a:p>
        </p:txBody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800" b="1" smtClean="0"/>
              <a:t>Resale price method</a:t>
            </a:r>
          </a:p>
          <a:p>
            <a:pPr eaLnBrk="1" hangingPunct="1"/>
            <a:r>
              <a:rPr lang="en-US" sz="2400" smtClean="0"/>
              <a:t>Generally used when the affiliate is a sales subsidiary and simply distributes finished goods.</a:t>
            </a:r>
          </a:p>
          <a:p>
            <a:pPr eaLnBrk="1" hangingPunct="1"/>
            <a:r>
              <a:rPr lang="en-US" sz="2400" smtClean="0"/>
              <a:t>Transfer price is determined by deducting gross profit from the price charged by the sales subsidiary.</a:t>
            </a:r>
          </a:p>
          <a:p>
            <a:pPr eaLnBrk="1" hangingPunct="1"/>
            <a:r>
              <a:rPr lang="en-US" sz="2400" smtClean="0"/>
              <a:t>Gross profit is determined by reference to uncontrolled parties.</a:t>
            </a:r>
          </a:p>
          <a:p>
            <a:pPr eaLnBrk="1" hangingPunct="1"/>
            <a:r>
              <a:rPr lang="en-US" sz="2400" smtClean="0"/>
              <a:t>The most important factor in choosing this method is the similarity in function of the affiliated sales subsidiary and the uncontrolled reference company.</a:t>
            </a:r>
          </a:p>
          <a:p>
            <a:pPr eaLnBrk="1" hangingPunct="1"/>
            <a:endParaRPr lang="en-US" sz="2400" smtClean="0"/>
          </a:p>
        </p:txBody>
      </p:sp>
      <p:sp>
        <p:nvSpPr>
          <p:cNvPr id="23557" name="Text Box 4"/>
          <p:cNvSpPr txBox="1">
            <a:spLocks noChangeArrowheads="1"/>
          </p:cNvSpPr>
          <p:nvPr/>
        </p:nvSpPr>
        <p:spPr bwMode="auto">
          <a:xfrm>
            <a:off x="0" y="6324600"/>
            <a:ext cx="3124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b="1"/>
              <a:t>Learning Objective 5</a:t>
            </a:r>
          </a:p>
        </p:txBody>
      </p:sp>
    </p:spTree>
    <p:extLst>
      <p:ext uri="{BB962C8B-B14F-4D97-AF65-F5344CB8AC3E}">
        <p14:creationId xmlns:p14="http://schemas.microsoft.com/office/powerpoint/2010/main" val="914109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600"/>
              <a:t>11-</a:t>
            </a:r>
            <a:fld id="{28FA6CC9-49F8-4521-8FA2-8BA355BDD399}" type="slidenum">
              <a:rPr lang="en-US" sz="1600"/>
              <a:pPr eaLnBrk="1" hangingPunct="1"/>
              <a:t>22</a:t>
            </a:fld>
            <a:endParaRPr lang="en-US" sz="1600"/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8229600" cy="990600"/>
          </a:xfrm>
        </p:spPr>
        <p:txBody>
          <a:bodyPr/>
          <a:lstStyle/>
          <a:p>
            <a:pPr eaLnBrk="1" hangingPunct="1"/>
            <a:r>
              <a:rPr lang="en-US" sz="3200" b="1" smtClean="0"/>
              <a:t>Sale of Tangible Property</a:t>
            </a:r>
          </a:p>
        </p:txBody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800" b="1" smtClean="0"/>
              <a:t>Cost-plus method</a:t>
            </a:r>
          </a:p>
          <a:p>
            <a:pPr eaLnBrk="1" hangingPunct="1"/>
            <a:r>
              <a:rPr lang="en-US" sz="2400" smtClean="0"/>
              <a:t>Most appropriate when comparable uncontrolled transactions don’t exist and sales subsidiary does more than simply distribute finished goods.</a:t>
            </a:r>
          </a:p>
          <a:p>
            <a:pPr eaLnBrk="1" hangingPunct="1"/>
            <a:r>
              <a:rPr lang="en-US" sz="2400" smtClean="0"/>
              <a:t>Transfer price is determined buy adding gross profit to the cost of production.</a:t>
            </a:r>
          </a:p>
          <a:p>
            <a:pPr eaLnBrk="1" hangingPunct="1"/>
            <a:r>
              <a:rPr lang="en-US" sz="2400" smtClean="0"/>
              <a:t>Gross profit is determined by reference to uncontrolled parties.</a:t>
            </a:r>
          </a:p>
          <a:p>
            <a:pPr eaLnBrk="1" hangingPunct="1"/>
            <a:r>
              <a:rPr lang="en-US" sz="2400" smtClean="0"/>
              <a:t>Factors influencing the comparability of uncontrolled transactions include: complexity of manufacturing process, procurement activities, and testing functions.</a:t>
            </a:r>
          </a:p>
        </p:txBody>
      </p:sp>
      <p:sp>
        <p:nvSpPr>
          <p:cNvPr id="24581" name="Text Box 4"/>
          <p:cNvSpPr txBox="1">
            <a:spLocks noChangeArrowheads="1"/>
          </p:cNvSpPr>
          <p:nvPr/>
        </p:nvSpPr>
        <p:spPr bwMode="auto">
          <a:xfrm>
            <a:off x="0" y="6324600"/>
            <a:ext cx="3124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b="1"/>
              <a:t>Learning Objective 5</a:t>
            </a:r>
          </a:p>
        </p:txBody>
      </p:sp>
    </p:spTree>
    <p:extLst>
      <p:ext uri="{BB962C8B-B14F-4D97-AF65-F5344CB8AC3E}">
        <p14:creationId xmlns:p14="http://schemas.microsoft.com/office/powerpoint/2010/main" val="1936848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600"/>
              <a:t>11-</a:t>
            </a:r>
            <a:fld id="{4DC97012-B8A2-449D-8DF3-C9EC9D0D8F74}" type="slidenum">
              <a:rPr lang="en-US" sz="1600"/>
              <a:pPr eaLnBrk="1" hangingPunct="1"/>
              <a:t>23</a:t>
            </a:fld>
            <a:endParaRPr lang="en-US" sz="1600"/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8229600" cy="990600"/>
          </a:xfrm>
        </p:spPr>
        <p:txBody>
          <a:bodyPr/>
          <a:lstStyle/>
          <a:p>
            <a:pPr eaLnBrk="1" hangingPunct="1"/>
            <a:r>
              <a:rPr lang="en-US" sz="3200" b="1" smtClean="0"/>
              <a:t>Sale of Tangible Property</a:t>
            </a:r>
          </a:p>
        </p:txBody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800" b="1" smtClean="0"/>
              <a:t>Comparable profits method</a:t>
            </a:r>
          </a:p>
          <a:p>
            <a:pPr eaLnBrk="1" hangingPunct="1"/>
            <a:r>
              <a:rPr lang="en-US" sz="2400" smtClean="0"/>
              <a:t>Underlying principle is that similar companies should earn similar returns over a period of time.</a:t>
            </a:r>
          </a:p>
          <a:p>
            <a:pPr eaLnBrk="1" hangingPunct="1"/>
            <a:r>
              <a:rPr lang="en-US" sz="2400" smtClean="0"/>
              <a:t>One of the two related parties in the transactions is chosen for examination.</a:t>
            </a:r>
          </a:p>
          <a:p>
            <a:pPr eaLnBrk="1" hangingPunct="1"/>
            <a:r>
              <a:rPr lang="en-US" sz="2400" smtClean="0"/>
              <a:t>Transfer price is determined via reference to an objective measure of profit of an uncontrolled company involved in comparable transactions.</a:t>
            </a:r>
          </a:p>
          <a:p>
            <a:pPr eaLnBrk="1" hangingPunct="1"/>
            <a:r>
              <a:rPr lang="en-US" sz="2400" smtClean="0"/>
              <a:t>Typical measures of profit include: ratio of operating income to operating assets, and operating income to sales.</a:t>
            </a:r>
          </a:p>
          <a:p>
            <a:pPr eaLnBrk="1" hangingPunct="1"/>
            <a:endParaRPr lang="en-US" sz="2400" smtClean="0"/>
          </a:p>
        </p:txBody>
      </p:sp>
      <p:sp>
        <p:nvSpPr>
          <p:cNvPr id="25605" name="Text Box 4"/>
          <p:cNvSpPr txBox="1">
            <a:spLocks noChangeArrowheads="1"/>
          </p:cNvSpPr>
          <p:nvPr/>
        </p:nvSpPr>
        <p:spPr bwMode="auto">
          <a:xfrm>
            <a:off x="0" y="6324600"/>
            <a:ext cx="3124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b="1"/>
              <a:t>Learning Objective 5</a:t>
            </a:r>
          </a:p>
        </p:txBody>
      </p:sp>
    </p:spTree>
    <p:extLst>
      <p:ext uri="{BB962C8B-B14F-4D97-AF65-F5344CB8AC3E}">
        <p14:creationId xmlns:p14="http://schemas.microsoft.com/office/powerpoint/2010/main" val="4224055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600"/>
              <a:t>11-</a:t>
            </a:r>
            <a:fld id="{D31D368B-4E47-40CF-9D6F-EA0303982C43}" type="slidenum">
              <a:rPr lang="en-US" sz="1600"/>
              <a:pPr eaLnBrk="1" hangingPunct="1"/>
              <a:t>24</a:t>
            </a:fld>
            <a:endParaRPr lang="en-US" sz="1600"/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8229600" cy="990600"/>
          </a:xfrm>
        </p:spPr>
        <p:txBody>
          <a:bodyPr/>
          <a:lstStyle/>
          <a:p>
            <a:pPr eaLnBrk="1" hangingPunct="1"/>
            <a:r>
              <a:rPr lang="en-US" sz="3200" b="1" smtClean="0"/>
              <a:t>Sale of Tangible Property</a:t>
            </a:r>
          </a:p>
        </p:txBody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800" b="1" smtClean="0"/>
              <a:t>Profit split method</a:t>
            </a:r>
          </a:p>
          <a:p>
            <a:pPr eaLnBrk="1" hangingPunct="1"/>
            <a:r>
              <a:rPr lang="en-US" sz="2400" smtClean="0"/>
              <a:t>Treats the two related parties as one economic unit.</a:t>
            </a:r>
          </a:p>
          <a:p>
            <a:pPr eaLnBrk="1" hangingPunct="1"/>
            <a:r>
              <a:rPr lang="en-US" sz="2400" smtClean="0"/>
              <a:t>Profit from the eventual sale to an uncontrolled party is allocated between the related parties.</a:t>
            </a:r>
          </a:p>
          <a:p>
            <a:pPr eaLnBrk="1" hangingPunct="1"/>
            <a:r>
              <a:rPr lang="en-US" sz="2400" smtClean="0"/>
              <a:t>Allocation is based on relative contribution of each party.</a:t>
            </a:r>
          </a:p>
          <a:p>
            <a:pPr eaLnBrk="1" hangingPunct="1"/>
            <a:r>
              <a:rPr lang="en-US" sz="2400" smtClean="0"/>
              <a:t>Contribution is determined by functions performed, risk assumed, and resources employed.</a:t>
            </a:r>
          </a:p>
          <a:p>
            <a:pPr eaLnBrk="1" hangingPunct="1"/>
            <a:r>
              <a:rPr lang="en-US" sz="2400" smtClean="0"/>
              <a:t>There are actually two versions: comparable profit split method and residual profit split method.</a:t>
            </a:r>
          </a:p>
          <a:p>
            <a:pPr eaLnBrk="1" hangingPunct="1"/>
            <a:endParaRPr lang="en-US" sz="2400" smtClean="0"/>
          </a:p>
        </p:txBody>
      </p:sp>
      <p:sp>
        <p:nvSpPr>
          <p:cNvPr id="26629" name="Text Box 4"/>
          <p:cNvSpPr txBox="1">
            <a:spLocks noChangeArrowheads="1"/>
          </p:cNvSpPr>
          <p:nvPr/>
        </p:nvSpPr>
        <p:spPr bwMode="auto">
          <a:xfrm>
            <a:off x="0" y="6324600"/>
            <a:ext cx="3124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b="1"/>
              <a:t>Learning Objective 5</a:t>
            </a:r>
          </a:p>
        </p:txBody>
      </p:sp>
    </p:spTree>
    <p:extLst>
      <p:ext uri="{BB962C8B-B14F-4D97-AF65-F5344CB8AC3E}">
        <p14:creationId xmlns:p14="http://schemas.microsoft.com/office/powerpoint/2010/main" val="4196457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600"/>
              <a:t>11-</a:t>
            </a:r>
            <a:fld id="{436ADBD2-A1F8-4397-AD48-B0D48D406063}" type="slidenum">
              <a:rPr lang="en-US" sz="1600"/>
              <a:pPr eaLnBrk="1" hangingPunct="1"/>
              <a:t>25</a:t>
            </a:fld>
            <a:endParaRPr lang="en-US" sz="1600"/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8229600" cy="990600"/>
          </a:xfrm>
        </p:spPr>
        <p:txBody>
          <a:bodyPr/>
          <a:lstStyle/>
          <a:p>
            <a:pPr eaLnBrk="1" hangingPunct="1"/>
            <a:r>
              <a:rPr lang="en-US" sz="3200" b="1" smtClean="0"/>
              <a:t>Sale of Tangible Property</a:t>
            </a:r>
          </a:p>
        </p:txBody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800" b="1" smtClean="0"/>
              <a:t>Summary</a:t>
            </a:r>
            <a:endParaRPr lang="en-US" sz="2400" smtClean="0"/>
          </a:p>
          <a:p>
            <a:pPr eaLnBrk="1" hangingPunct="1"/>
            <a:r>
              <a:rPr lang="en-US" sz="2400" smtClean="0"/>
              <a:t>Any particular transfer pricing method used can result in a range of transfer prices.</a:t>
            </a:r>
          </a:p>
          <a:p>
            <a:pPr eaLnBrk="1" hangingPunct="1"/>
            <a:r>
              <a:rPr lang="en-US" sz="2400" smtClean="0"/>
              <a:t>Companies can use discretion to set prices within the range in order to achieve cost minimization objectives.</a:t>
            </a:r>
          </a:p>
          <a:p>
            <a:pPr eaLnBrk="1" hangingPunct="1"/>
            <a:r>
              <a:rPr lang="en-US" sz="2400" smtClean="0"/>
              <a:t>Companies can also use discretion in determining the “best” method.</a:t>
            </a:r>
          </a:p>
          <a:p>
            <a:pPr eaLnBrk="1" hangingPunct="1"/>
            <a:r>
              <a:rPr lang="en-US" sz="2400" smtClean="0"/>
              <a:t>Section 482 does provide detailed guidance on factors to consider in determining comparability to uncontrolled transactions.</a:t>
            </a:r>
          </a:p>
          <a:p>
            <a:pPr eaLnBrk="1" hangingPunct="1"/>
            <a:endParaRPr lang="en-US" sz="2400" smtClean="0"/>
          </a:p>
        </p:txBody>
      </p:sp>
      <p:sp>
        <p:nvSpPr>
          <p:cNvPr id="27653" name="Text Box 4"/>
          <p:cNvSpPr txBox="1">
            <a:spLocks noChangeArrowheads="1"/>
          </p:cNvSpPr>
          <p:nvPr/>
        </p:nvSpPr>
        <p:spPr bwMode="auto">
          <a:xfrm>
            <a:off x="0" y="6324600"/>
            <a:ext cx="3124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b="1"/>
              <a:t>Learning Objective 5</a:t>
            </a:r>
          </a:p>
        </p:txBody>
      </p:sp>
    </p:spTree>
    <p:extLst>
      <p:ext uri="{BB962C8B-B14F-4D97-AF65-F5344CB8AC3E}">
        <p14:creationId xmlns:p14="http://schemas.microsoft.com/office/powerpoint/2010/main" val="495022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600"/>
              <a:t>11-</a:t>
            </a:r>
            <a:fld id="{BF399066-1FC0-47FA-BEA8-972B5D1A4B14}" type="slidenum">
              <a:rPr lang="en-US" sz="1600"/>
              <a:pPr eaLnBrk="1" hangingPunct="1"/>
              <a:t>26</a:t>
            </a:fld>
            <a:endParaRPr lang="en-US" sz="1600"/>
          </a:p>
        </p:txBody>
      </p:sp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8229600" cy="990600"/>
          </a:xfrm>
        </p:spPr>
        <p:txBody>
          <a:bodyPr/>
          <a:lstStyle/>
          <a:p>
            <a:pPr eaLnBrk="1" hangingPunct="1"/>
            <a:r>
              <a:rPr lang="en-US" sz="3200" b="1" smtClean="0"/>
              <a:t>Other Transfer Pricing Situations</a:t>
            </a:r>
          </a:p>
        </p:txBody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800" b="1" smtClean="0"/>
              <a:t>Licenses of intangible property</a:t>
            </a:r>
            <a:endParaRPr lang="en-US" sz="2400" smtClean="0"/>
          </a:p>
          <a:p>
            <a:pPr eaLnBrk="1" hangingPunct="1"/>
            <a:r>
              <a:rPr lang="en-US" sz="2400" smtClean="0"/>
              <a:t>Section 482 lists six categories of intangibles, including: patents, copyrights, trademarks, franchises, and methods and procedures.</a:t>
            </a:r>
          </a:p>
          <a:p>
            <a:pPr eaLnBrk="1" hangingPunct="1"/>
            <a:r>
              <a:rPr lang="en-US" sz="2400" smtClean="0"/>
              <a:t>Four methods are available for setting transfer prices:</a:t>
            </a:r>
          </a:p>
          <a:p>
            <a:pPr lvl="1" eaLnBrk="1" hangingPunct="1"/>
            <a:r>
              <a:rPr lang="en-US" sz="2000" smtClean="0"/>
              <a:t>Comparable uncontrolled transaction method.</a:t>
            </a:r>
          </a:p>
          <a:p>
            <a:pPr lvl="1" eaLnBrk="1" hangingPunct="1"/>
            <a:r>
              <a:rPr lang="en-US" sz="2000" smtClean="0"/>
              <a:t>Comparable profits method.</a:t>
            </a:r>
          </a:p>
          <a:p>
            <a:pPr lvl="1" eaLnBrk="1" hangingPunct="1"/>
            <a:r>
              <a:rPr lang="en-US" sz="2000" smtClean="0"/>
              <a:t>Profit split method.</a:t>
            </a:r>
          </a:p>
          <a:p>
            <a:pPr lvl="1" eaLnBrk="1" hangingPunct="1"/>
            <a:r>
              <a:rPr lang="en-US" sz="2000" smtClean="0"/>
              <a:t>A group of unspecified methods.</a:t>
            </a:r>
          </a:p>
          <a:p>
            <a:pPr eaLnBrk="1" hangingPunct="1"/>
            <a:r>
              <a:rPr lang="en-US" sz="2400" smtClean="0"/>
              <a:t>Pricing of Intercompany loans and intercompany services are also transfer pricing situations.</a:t>
            </a:r>
          </a:p>
        </p:txBody>
      </p:sp>
      <p:sp>
        <p:nvSpPr>
          <p:cNvPr id="28677" name="Text Box 4"/>
          <p:cNvSpPr txBox="1">
            <a:spLocks noChangeArrowheads="1"/>
          </p:cNvSpPr>
          <p:nvPr/>
        </p:nvSpPr>
        <p:spPr bwMode="auto">
          <a:xfrm>
            <a:off x="0" y="6324600"/>
            <a:ext cx="3124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b="1"/>
              <a:t>Learning Objective 5</a:t>
            </a:r>
          </a:p>
        </p:txBody>
      </p:sp>
    </p:spTree>
    <p:extLst>
      <p:ext uri="{BB962C8B-B14F-4D97-AF65-F5344CB8AC3E}">
        <p14:creationId xmlns:p14="http://schemas.microsoft.com/office/powerpoint/2010/main" val="1447524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600"/>
              <a:t>11-</a:t>
            </a:r>
            <a:fld id="{AEE01599-A3A4-4232-8615-C52E37A9054D}" type="slidenum">
              <a:rPr lang="en-US" sz="1600"/>
              <a:pPr eaLnBrk="1" hangingPunct="1"/>
              <a:t>27</a:t>
            </a:fld>
            <a:endParaRPr lang="en-US" sz="1600"/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8229600" cy="990600"/>
          </a:xfrm>
        </p:spPr>
        <p:txBody>
          <a:bodyPr/>
          <a:lstStyle/>
          <a:p>
            <a:pPr eaLnBrk="1" hangingPunct="1"/>
            <a:r>
              <a:rPr lang="en-US" sz="3200" b="1" smtClean="0"/>
              <a:t>Advance Pricing Agreements (APA)</a:t>
            </a:r>
          </a:p>
        </p:txBody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800" b="1" smtClean="0"/>
              <a:t>Background</a:t>
            </a:r>
          </a:p>
          <a:p>
            <a:pPr eaLnBrk="1" hangingPunct="1"/>
            <a:r>
              <a:rPr lang="en-US" sz="2400" smtClean="0"/>
              <a:t>An APA is an agreement between a company and a taxing authority regarding an acceptable transfer pricing method.</a:t>
            </a:r>
          </a:p>
          <a:p>
            <a:pPr eaLnBrk="1" hangingPunct="1"/>
            <a:r>
              <a:rPr lang="en-US" sz="2400" smtClean="0"/>
              <a:t>A unilateral agreement is between a taxpayer and one government, a bilateral agreement involves a taxpayer and two governments.</a:t>
            </a:r>
          </a:p>
          <a:p>
            <a:pPr eaLnBrk="1" hangingPunct="1"/>
            <a:r>
              <a:rPr lang="en-US" sz="2400" smtClean="0"/>
              <a:t>The primary advantage is assurance that their approach will not be challenged.</a:t>
            </a:r>
          </a:p>
          <a:p>
            <a:pPr eaLnBrk="1" hangingPunct="1"/>
            <a:r>
              <a:rPr lang="en-US" sz="2400" smtClean="0"/>
              <a:t>The primary disadvantage is the time and cost involved in arriving at the agreement.</a:t>
            </a:r>
          </a:p>
        </p:txBody>
      </p:sp>
      <p:sp>
        <p:nvSpPr>
          <p:cNvPr id="29701" name="Text Box 4"/>
          <p:cNvSpPr txBox="1">
            <a:spLocks noChangeArrowheads="1"/>
          </p:cNvSpPr>
          <p:nvPr/>
        </p:nvSpPr>
        <p:spPr bwMode="auto">
          <a:xfrm>
            <a:off x="0" y="6324600"/>
            <a:ext cx="3124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b="1"/>
              <a:t>Learning Objective 6</a:t>
            </a:r>
          </a:p>
        </p:txBody>
      </p:sp>
    </p:spTree>
    <p:extLst>
      <p:ext uri="{BB962C8B-B14F-4D97-AF65-F5344CB8AC3E}">
        <p14:creationId xmlns:p14="http://schemas.microsoft.com/office/powerpoint/2010/main" val="1512846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600"/>
              <a:t>11-</a:t>
            </a:r>
            <a:fld id="{D761259D-156E-40CB-9344-A6E64FB5C463}" type="slidenum">
              <a:rPr lang="en-US" sz="1600"/>
              <a:pPr eaLnBrk="1" hangingPunct="1"/>
              <a:t>28</a:t>
            </a:fld>
            <a:endParaRPr lang="en-US" sz="1600"/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8229600" cy="990600"/>
          </a:xfrm>
        </p:spPr>
        <p:txBody>
          <a:bodyPr/>
          <a:lstStyle/>
          <a:p>
            <a:pPr eaLnBrk="1" hangingPunct="1"/>
            <a:r>
              <a:rPr lang="en-US" sz="3200" b="1" smtClean="0"/>
              <a:t>Advance Pricing Agreements (APA)</a:t>
            </a:r>
          </a:p>
        </p:txBody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800" b="1" smtClean="0"/>
              <a:t>Some specifics of national APAs</a:t>
            </a:r>
          </a:p>
          <a:p>
            <a:pPr eaLnBrk="1" hangingPunct="1"/>
            <a:r>
              <a:rPr lang="en-US" sz="2400" smtClean="0"/>
              <a:t>The U.S. began its APA program in 1991.</a:t>
            </a:r>
          </a:p>
          <a:p>
            <a:pPr eaLnBrk="1" hangingPunct="1"/>
            <a:r>
              <a:rPr lang="en-US" sz="2400" smtClean="0"/>
              <a:t>An increasing number of other countries have subsequently established programs.</a:t>
            </a:r>
          </a:p>
          <a:p>
            <a:pPr eaLnBrk="1" hangingPunct="1"/>
            <a:r>
              <a:rPr lang="en-US" sz="2400" smtClean="0"/>
              <a:t>In the U.S. of a total of 434 agreements, approximately 60 percent involve foreign parent companies.</a:t>
            </a:r>
          </a:p>
          <a:p>
            <a:pPr eaLnBrk="1" hangingPunct="1"/>
            <a:r>
              <a:rPr lang="en-US" sz="2400" smtClean="0"/>
              <a:t>The electronics manufacturing industry is the leading user of APAs.</a:t>
            </a:r>
          </a:p>
          <a:p>
            <a:pPr eaLnBrk="1" hangingPunct="1"/>
            <a:endParaRPr lang="en-US" sz="2400" smtClean="0"/>
          </a:p>
          <a:p>
            <a:pPr eaLnBrk="1" hangingPunct="1"/>
            <a:endParaRPr lang="en-US" sz="2400" smtClean="0"/>
          </a:p>
        </p:txBody>
      </p:sp>
      <p:sp>
        <p:nvSpPr>
          <p:cNvPr id="30725" name="Text Box 4"/>
          <p:cNvSpPr txBox="1">
            <a:spLocks noChangeArrowheads="1"/>
          </p:cNvSpPr>
          <p:nvPr/>
        </p:nvSpPr>
        <p:spPr bwMode="auto">
          <a:xfrm>
            <a:off x="0" y="6324600"/>
            <a:ext cx="3124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b="1"/>
              <a:t>Learning Objective 6</a:t>
            </a:r>
          </a:p>
        </p:txBody>
      </p:sp>
    </p:spTree>
    <p:extLst>
      <p:ext uri="{BB962C8B-B14F-4D97-AF65-F5344CB8AC3E}">
        <p14:creationId xmlns:p14="http://schemas.microsoft.com/office/powerpoint/2010/main" val="2042267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600"/>
              <a:t>11-</a:t>
            </a:r>
            <a:fld id="{A1D5A85F-4B12-4EB7-84FB-34CD086D4890}" type="slidenum">
              <a:rPr lang="en-US" sz="1600"/>
              <a:pPr eaLnBrk="1" hangingPunct="1"/>
              <a:t>29</a:t>
            </a:fld>
            <a:endParaRPr lang="en-US" sz="1600"/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8229600" cy="990600"/>
          </a:xfrm>
        </p:spPr>
        <p:txBody>
          <a:bodyPr/>
          <a:lstStyle/>
          <a:p>
            <a:pPr eaLnBrk="1" hangingPunct="1"/>
            <a:r>
              <a:rPr lang="en-US" sz="3200" b="1" smtClean="0"/>
              <a:t>Worldwide Enforcement</a:t>
            </a:r>
          </a:p>
        </p:txBody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n-US" sz="2400" smtClean="0"/>
              <a:t>There are a number of documented cases of companies, both U.S. and foreign, deemed to have underpaid taxes in the U.S.</a:t>
            </a:r>
          </a:p>
          <a:p>
            <a:pPr eaLnBrk="1" hangingPunct="1"/>
            <a:r>
              <a:rPr lang="en-US" sz="2400" smtClean="0"/>
              <a:t>Some of these cases reflect obvious attempts by companies to evade U.S. taxes by manipulating transfer prices.</a:t>
            </a:r>
          </a:p>
          <a:p>
            <a:pPr eaLnBrk="1" hangingPunct="1"/>
            <a:r>
              <a:rPr lang="en-US" sz="2400" smtClean="0"/>
              <a:t>In one case, a U.S. subsidiary sold bulldozers to its foreign parent for $551 each.</a:t>
            </a:r>
          </a:p>
          <a:p>
            <a:pPr eaLnBrk="1" hangingPunct="1"/>
            <a:r>
              <a:rPr lang="en-US" sz="2400" smtClean="0"/>
              <a:t>From 1996-2000, over 60 percent of U.S. and foreign multinationals paid no U.S. income tax.</a:t>
            </a:r>
          </a:p>
          <a:p>
            <a:pPr eaLnBrk="1" hangingPunct="1"/>
            <a:r>
              <a:rPr lang="en-US" sz="2400" smtClean="0"/>
              <a:t>There is a worldwide trend toward strengthening transfer pricing rules.</a:t>
            </a:r>
          </a:p>
          <a:p>
            <a:pPr eaLnBrk="1" hangingPunct="1"/>
            <a:endParaRPr lang="en-US" sz="2400" smtClean="0"/>
          </a:p>
        </p:txBody>
      </p:sp>
      <p:sp>
        <p:nvSpPr>
          <p:cNvPr id="31749" name="Text Box 4"/>
          <p:cNvSpPr txBox="1">
            <a:spLocks noChangeArrowheads="1"/>
          </p:cNvSpPr>
          <p:nvPr/>
        </p:nvSpPr>
        <p:spPr bwMode="auto">
          <a:xfrm>
            <a:off x="0" y="6324600"/>
            <a:ext cx="3124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b="1"/>
              <a:t>Learning Objective 7</a:t>
            </a:r>
          </a:p>
        </p:txBody>
      </p:sp>
    </p:spTree>
    <p:extLst>
      <p:ext uri="{BB962C8B-B14F-4D97-AF65-F5344CB8AC3E}">
        <p14:creationId xmlns:p14="http://schemas.microsoft.com/office/powerpoint/2010/main" val="3122804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600"/>
              <a:t>11-</a:t>
            </a:r>
            <a:fld id="{FA8BC43B-F11A-495D-AA6D-230B82A28796}" type="slidenum">
              <a:rPr lang="en-US" sz="1600"/>
              <a:pPr eaLnBrk="1" hangingPunct="1"/>
              <a:t>3</a:t>
            </a:fld>
            <a:endParaRPr lang="en-US" sz="1600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8229600" cy="990600"/>
          </a:xfrm>
        </p:spPr>
        <p:txBody>
          <a:bodyPr/>
          <a:lstStyle/>
          <a:p>
            <a:pPr eaLnBrk="1" hangingPunct="1"/>
            <a:r>
              <a:rPr lang="en-US" sz="3200" b="1" smtClean="0"/>
              <a:t>International Transfer Pricing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65138" indent="-465138" eaLnBrk="1" hangingPunct="1">
              <a:buFont typeface="Wingdings" pitchFamily="2" charset="2"/>
              <a:buNone/>
              <a:tabLst>
                <a:tab pos="0" algn="l"/>
              </a:tabLst>
            </a:pPr>
            <a:r>
              <a:rPr lang="en-US" sz="2800" b="1" smtClean="0"/>
              <a:t>Learning Objectives</a:t>
            </a:r>
          </a:p>
          <a:p>
            <a:pPr marL="465138" indent="-465138" eaLnBrk="1" hangingPunct="1">
              <a:buFont typeface="Wingdings" pitchFamily="2" charset="2"/>
              <a:buNone/>
              <a:tabLst>
                <a:tab pos="0" algn="l"/>
              </a:tabLst>
            </a:pPr>
            <a:r>
              <a:rPr lang="en-US" sz="2400" b="1" smtClean="0"/>
              <a:t>1.	</a:t>
            </a:r>
            <a:r>
              <a:rPr lang="en-US" sz="2400" smtClean="0"/>
              <a:t>Describe the importance of transfer pricing in achieving goal congruence in decentralized organizations.</a:t>
            </a:r>
          </a:p>
          <a:p>
            <a:pPr marL="465138" indent="-465138" eaLnBrk="1" hangingPunct="1">
              <a:buFont typeface="Wingdings" pitchFamily="2" charset="2"/>
              <a:buNone/>
              <a:tabLst>
                <a:tab pos="0" algn="l"/>
              </a:tabLst>
            </a:pPr>
            <a:r>
              <a:rPr lang="en-US" sz="2400" b="1" smtClean="0"/>
              <a:t>2.  	</a:t>
            </a:r>
            <a:r>
              <a:rPr lang="en-US" sz="2400" smtClean="0"/>
              <a:t>Explain how the objectives of performance evaluation and cost minimization can conflict in determining international transfer prices.</a:t>
            </a:r>
          </a:p>
          <a:p>
            <a:pPr marL="465138" indent="-465138" eaLnBrk="1" hangingPunct="1">
              <a:buFont typeface="Wingdings" pitchFamily="2" charset="2"/>
              <a:buNone/>
              <a:tabLst>
                <a:tab pos="0" algn="l"/>
              </a:tabLst>
            </a:pPr>
            <a:r>
              <a:rPr lang="en-US" sz="2400" b="1" smtClean="0"/>
              <a:t>3.</a:t>
            </a:r>
            <a:r>
              <a:rPr lang="en-US" sz="2400" smtClean="0"/>
              <a:t>	Show how discretionary transfer pricing can be used to achieve specific cost minimization objectives.</a:t>
            </a:r>
            <a:endParaRPr lang="en-US" sz="2400" b="1" smtClean="0"/>
          </a:p>
          <a:p>
            <a:pPr marL="465138" indent="-465138" eaLnBrk="1" hangingPunct="1">
              <a:buFont typeface="Wingdings" pitchFamily="2" charset="2"/>
              <a:buNone/>
              <a:tabLst>
                <a:tab pos="0" algn="l"/>
              </a:tabLst>
            </a:pPr>
            <a:r>
              <a:rPr lang="en-US" sz="2400" b="1" smtClean="0"/>
              <a:t>4.</a:t>
            </a:r>
            <a:r>
              <a:rPr lang="en-US" sz="2400" smtClean="0"/>
              <a:t>	Describe governments’ reaction to the use of discretionary transfer pricing by multinational companies.</a:t>
            </a:r>
            <a:endParaRPr lang="en-US" sz="2400" b="1" smtClean="0"/>
          </a:p>
        </p:txBody>
      </p:sp>
      <p:sp>
        <p:nvSpPr>
          <p:cNvPr id="5125" name="Text Box 4"/>
          <p:cNvSpPr txBox="1">
            <a:spLocks noChangeArrowheads="1"/>
          </p:cNvSpPr>
          <p:nvPr/>
        </p:nvSpPr>
        <p:spPr bwMode="auto">
          <a:xfrm>
            <a:off x="0" y="6324600"/>
            <a:ext cx="2895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201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57150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6000" b="1" spc="1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SEKIAN</a:t>
            </a:r>
            <a:br>
              <a:rPr lang="en-US" sz="6000" b="1" spc="1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en-US" sz="6000" b="1" spc="1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DAN</a:t>
            </a:r>
            <a:br>
              <a:rPr lang="en-US" sz="6000" b="1" spc="1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en-US" sz="6000" b="1" spc="1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TERIMA KASIH</a:t>
            </a:r>
            <a:endParaRPr lang="en-US" sz="6000" b="1" spc="10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EBA 604 </a:t>
            </a:r>
            <a:r>
              <a:rPr lang="en-US" dirty="0" err="1" smtClean="0"/>
              <a:t>Akuntansi</a:t>
            </a:r>
            <a:r>
              <a:rPr lang="en-US" dirty="0" smtClean="0"/>
              <a:t> </a:t>
            </a:r>
            <a:r>
              <a:rPr lang="en-US" dirty="0" err="1" smtClean="0"/>
              <a:t>Internasional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56141-EE72-4F1F-A749-B7E82EFB5B5F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9929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600"/>
              <a:t>11-</a:t>
            </a:r>
            <a:fld id="{86123C88-EBBF-4BB9-98B5-8DAA212EC70E}" type="slidenum">
              <a:rPr lang="en-US" sz="1600"/>
              <a:pPr eaLnBrk="1" hangingPunct="1"/>
              <a:t>4</a:t>
            </a:fld>
            <a:endParaRPr lang="en-US" sz="1600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8229600" cy="990600"/>
          </a:xfrm>
        </p:spPr>
        <p:txBody>
          <a:bodyPr/>
          <a:lstStyle/>
          <a:p>
            <a:pPr eaLnBrk="1" hangingPunct="1"/>
            <a:r>
              <a:rPr lang="en-US" sz="3200" b="1" smtClean="0"/>
              <a:t>International Transfer Pricing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65138" indent="-465138" eaLnBrk="1" hangingPunct="1">
              <a:buFont typeface="Wingdings" pitchFamily="2" charset="2"/>
              <a:buNone/>
              <a:tabLst>
                <a:tab pos="0" algn="l"/>
              </a:tabLst>
            </a:pPr>
            <a:r>
              <a:rPr lang="en-US" sz="2800" b="1" smtClean="0"/>
              <a:t>Learning Objectives</a:t>
            </a:r>
          </a:p>
          <a:p>
            <a:pPr marL="465138" indent="-465138" eaLnBrk="1" hangingPunct="1">
              <a:buFont typeface="Wingdings" pitchFamily="2" charset="2"/>
              <a:buNone/>
              <a:tabLst>
                <a:tab pos="0" algn="l"/>
              </a:tabLst>
            </a:pPr>
            <a:r>
              <a:rPr lang="en-US" sz="2400" b="1" smtClean="0"/>
              <a:t>5.	</a:t>
            </a:r>
            <a:r>
              <a:rPr lang="en-US" sz="2400" smtClean="0"/>
              <a:t>Discuss transfer pricing methods used in the sales of tangible property.</a:t>
            </a:r>
          </a:p>
          <a:p>
            <a:pPr marL="465138" indent="-465138" eaLnBrk="1" hangingPunct="1">
              <a:buFont typeface="Wingdings" pitchFamily="2" charset="2"/>
              <a:buNone/>
              <a:tabLst>
                <a:tab pos="0" algn="l"/>
              </a:tabLst>
            </a:pPr>
            <a:r>
              <a:rPr lang="en-US" sz="2400" b="1" smtClean="0"/>
              <a:t>6.  	</a:t>
            </a:r>
            <a:r>
              <a:rPr lang="en-US" sz="2400" smtClean="0"/>
              <a:t>Explain how advance pricing agreements can be used to create certainty in transfer pricing.</a:t>
            </a:r>
          </a:p>
          <a:p>
            <a:pPr marL="465138" indent="-465138" eaLnBrk="1" hangingPunct="1">
              <a:buFont typeface="Wingdings" pitchFamily="2" charset="2"/>
              <a:buNone/>
              <a:tabLst>
                <a:tab pos="0" algn="l"/>
              </a:tabLst>
            </a:pPr>
            <a:r>
              <a:rPr lang="en-US" sz="2400" b="1" smtClean="0"/>
              <a:t>7.</a:t>
            </a:r>
            <a:r>
              <a:rPr lang="en-US" sz="2400" smtClean="0"/>
              <a:t>	Describe worldwide efforts to enforce transfer pricing regulations.</a:t>
            </a:r>
            <a:endParaRPr lang="en-US" sz="2400" b="1" smtClean="0"/>
          </a:p>
        </p:txBody>
      </p:sp>
      <p:sp>
        <p:nvSpPr>
          <p:cNvPr id="6149" name="Text Box 4"/>
          <p:cNvSpPr txBox="1">
            <a:spLocks noChangeArrowheads="1"/>
          </p:cNvSpPr>
          <p:nvPr/>
        </p:nvSpPr>
        <p:spPr bwMode="auto">
          <a:xfrm>
            <a:off x="0" y="6324600"/>
            <a:ext cx="2895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098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600"/>
              <a:t>11-</a:t>
            </a:r>
            <a:fld id="{2894E6F4-ECFD-4BC2-8994-87138EB9BAC4}" type="slidenum">
              <a:rPr lang="en-US" sz="1600"/>
              <a:pPr eaLnBrk="1" hangingPunct="1"/>
              <a:t>5</a:t>
            </a:fld>
            <a:endParaRPr lang="en-US" sz="1600"/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8229600" cy="990600"/>
          </a:xfrm>
        </p:spPr>
        <p:txBody>
          <a:bodyPr/>
          <a:lstStyle/>
          <a:p>
            <a:pPr eaLnBrk="1" hangingPunct="1"/>
            <a:r>
              <a:rPr lang="en-US" sz="3200" b="1" smtClean="0"/>
              <a:t>Transfer Pricing Background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400" smtClean="0"/>
              <a:t>Transfer pricing is the determination of price on the exchange of goods or services between related parties.</a:t>
            </a:r>
          </a:p>
          <a:p>
            <a:pPr eaLnBrk="1" hangingPunct="1"/>
            <a:r>
              <a:rPr lang="en-US" sz="2400" smtClean="0"/>
              <a:t>These transfers are also referred to as intercompany transactions.</a:t>
            </a:r>
          </a:p>
          <a:p>
            <a:pPr eaLnBrk="1" hangingPunct="1"/>
            <a:r>
              <a:rPr lang="en-US" sz="2400" smtClean="0"/>
              <a:t>Upstream transfers go from subsidiary to parent, downstream transfers are from parent to subsidiary.</a:t>
            </a:r>
          </a:p>
          <a:p>
            <a:pPr eaLnBrk="1" hangingPunct="1"/>
            <a:r>
              <a:rPr lang="en-US" sz="2400" smtClean="0"/>
              <a:t>Transfers also occurs between different subsidiaries of the same parent.</a:t>
            </a:r>
          </a:p>
          <a:p>
            <a:pPr eaLnBrk="1" hangingPunct="1"/>
            <a:r>
              <a:rPr lang="en-US" sz="2400" smtClean="0"/>
              <a:t>A significant proportion of international transactions are intercompany transfers.</a:t>
            </a:r>
          </a:p>
          <a:p>
            <a:pPr eaLnBrk="1" hangingPunct="1">
              <a:buFont typeface="Wingdings" pitchFamily="2" charset="2"/>
              <a:buNone/>
            </a:pPr>
            <a:endParaRPr lang="en-US" sz="2400" smtClean="0"/>
          </a:p>
        </p:txBody>
      </p:sp>
    </p:spTree>
    <p:extLst>
      <p:ext uri="{BB962C8B-B14F-4D97-AF65-F5344CB8AC3E}">
        <p14:creationId xmlns:p14="http://schemas.microsoft.com/office/powerpoint/2010/main" val="2962293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600"/>
              <a:t>11-</a:t>
            </a:r>
            <a:fld id="{6E57127D-4217-4A87-8628-E45E1BE6F40C}" type="slidenum">
              <a:rPr lang="en-US" sz="1600"/>
              <a:pPr eaLnBrk="1" hangingPunct="1"/>
              <a:t>6</a:t>
            </a:fld>
            <a:endParaRPr lang="en-US" sz="1600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8229600" cy="990600"/>
          </a:xfrm>
        </p:spPr>
        <p:txBody>
          <a:bodyPr/>
          <a:lstStyle/>
          <a:p>
            <a:pPr eaLnBrk="1" hangingPunct="1"/>
            <a:r>
              <a:rPr lang="en-US" sz="3200" b="1" smtClean="0"/>
              <a:t>Decentralization and Goal Congruence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800" b="1" smtClean="0"/>
              <a:t>Decentralization and agency problems</a:t>
            </a:r>
          </a:p>
          <a:p>
            <a:pPr eaLnBrk="1" hangingPunct="1"/>
            <a:r>
              <a:rPr lang="en-US" sz="2400" smtClean="0"/>
              <a:t>Decentralized companies are organized by division and division managers have significant authority.</a:t>
            </a:r>
          </a:p>
          <a:p>
            <a:pPr eaLnBrk="1" hangingPunct="1"/>
            <a:r>
              <a:rPr lang="en-US" sz="2400" smtClean="0"/>
              <a:t>This structure decomposes problems into smaller pieces.</a:t>
            </a:r>
          </a:p>
          <a:p>
            <a:pPr eaLnBrk="1" hangingPunct="1"/>
            <a:r>
              <a:rPr lang="en-US" sz="2400" smtClean="0"/>
              <a:t>It also permits local decision making which provides more responsibility for division managers.</a:t>
            </a:r>
          </a:p>
          <a:p>
            <a:pPr eaLnBrk="1" hangingPunct="1"/>
            <a:r>
              <a:rPr lang="en-US" sz="2400" smtClean="0"/>
              <a:t>An agency problem can occur since division managers make decisions in their self-interest.</a:t>
            </a:r>
          </a:p>
          <a:p>
            <a:pPr eaLnBrk="1" hangingPunct="1"/>
            <a:r>
              <a:rPr lang="en-US" sz="2400" smtClean="0"/>
              <a:t>The manager’s self-interest can vary with the best interests of the company.</a:t>
            </a:r>
          </a:p>
        </p:txBody>
      </p:sp>
      <p:sp>
        <p:nvSpPr>
          <p:cNvPr id="8197" name="Text Box 4"/>
          <p:cNvSpPr txBox="1">
            <a:spLocks noChangeArrowheads="1"/>
          </p:cNvSpPr>
          <p:nvPr/>
        </p:nvSpPr>
        <p:spPr bwMode="auto">
          <a:xfrm>
            <a:off x="0" y="6324600"/>
            <a:ext cx="3124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b="1"/>
              <a:t>Learning Objective 1</a:t>
            </a:r>
          </a:p>
        </p:txBody>
      </p:sp>
    </p:spTree>
    <p:extLst>
      <p:ext uri="{BB962C8B-B14F-4D97-AF65-F5344CB8AC3E}">
        <p14:creationId xmlns:p14="http://schemas.microsoft.com/office/powerpoint/2010/main" val="1424774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600"/>
              <a:t>11-</a:t>
            </a:r>
            <a:fld id="{AD914970-4592-421D-B8D0-91244DE7A4A5}" type="slidenum">
              <a:rPr lang="en-US" sz="1600"/>
              <a:pPr eaLnBrk="1" hangingPunct="1"/>
              <a:t>7</a:t>
            </a:fld>
            <a:endParaRPr lang="en-US" sz="1600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8229600" cy="990600"/>
          </a:xfrm>
        </p:spPr>
        <p:txBody>
          <a:bodyPr/>
          <a:lstStyle/>
          <a:p>
            <a:pPr eaLnBrk="1" hangingPunct="1"/>
            <a:r>
              <a:rPr lang="en-US" sz="3200" b="1" smtClean="0"/>
              <a:t>Decentralization and Goal Congruence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400" smtClean="0"/>
              <a:t>An effective accounting system can alleviate this agency problem by providing incentives to division managers to act in the interests of the organization.</a:t>
            </a:r>
          </a:p>
          <a:p>
            <a:pPr eaLnBrk="1" hangingPunct="1"/>
            <a:r>
              <a:rPr lang="en-US" sz="2400" smtClean="0"/>
              <a:t>This is referred to as goal congruence.</a:t>
            </a:r>
          </a:p>
          <a:p>
            <a:pPr eaLnBrk="1" hangingPunct="1"/>
            <a:r>
              <a:rPr lang="en-US" sz="2400" smtClean="0"/>
              <a:t>These concepts are relevant to both multinational and purely domestic companies.</a:t>
            </a:r>
          </a:p>
          <a:p>
            <a:pPr eaLnBrk="1" hangingPunct="1"/>
            <a:endParaRPr lang="en-US" sz="2400" smtClean="0"/>
          </a:p>
          <a:p>
            <a:pPr eaLnBrk="1" hangingPunct="1"/>
            <a:endParaRPr lang="en-US" sz="2400" smtClean="0"/>
          </a:p>
        </p:txBody>
      </p:sp>
      <p:sp>
        <p:nvSpPr>
          <p:cNvPr id="9221" name="Text Box 4"/>
          <p:cNvSpPr txBox="1">
            <a:spLocks noChangeArrowheads="1"/>
          </p:cNvSpPr>
          <p:nvPr/>
        </p:nvSpPr>
        <p:spPr bwMode="auto">
          <a:xfrm>
            <a:off x="0" y="6324600"/>
            <a:ext cx="3124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b="1"/>
              <a:t>Learning Objective 1</a:t>
            </a:r>
          </a:p>
        </p:txBody>
      </p:sp>
    </p:spTree>
    <p:extLst>
      <p:ext uri="{BB962C8B-B14F-4D97-AF65-F5344CB8AC3E}">
        <p14:creationId xmlns:p14="http://schemas.microsoft.com/office/powerpoint/2010/main" val="2795833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600"/>
              <a:t>11-</a:t>
            </a:r>
            <a:fld id="{AEB92D92-BD69-4980-ACE8-26AC9B216A82}" type="slidenum">
              <a:rPr lang="en-US" sz="1600"/>
              <a:pPr eaLnBrk="1" hangingPunct="1"/>
              <a:t>8</a:t>
            </a:fld>
            <a:endParaRPr lang="en-US" sz="1600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8229600" cy="9906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3200" b="1" smtClean="0"/>
              <a:t>Performance Evaluation, Cost Minimization, and Transfer Pricing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800" b="1" smtClean="0"/>
              <a:t>Performance evaluation systems</a:t>
            </a:r>
          </a:p>
          <a:p>
            <a:pPr eaLnBrk="1" hangingPunct="1"/>
            <a:r>
              <a:rPr lang="en-US" sz="2400" smtClean="0"/>
              <a:t>Transfer prices directly affect the profits of the divisions involved in an intercompany transaction.</a:t>
            </a:r>
          </a:p>
          <a:p>
            <a:pPr eaLnBrk="1" hangingPunct="1"/>
            <a:r>
              <a:rPr lang="en-US" sz="2400" smtClean="0"/>
              <a:t>Some performance evaluation systems are based on divisional profits.</a:t>
            </a:r>
          </a:p>
          <a:p>
            <a:pPr eaLnBrk="1" hangingPunct="1"/>
            <a:r>
              <a:rPr lang="en-US" sz="2400" smtClean="0"/>
              <a:t>The effectiveness of these performance evaluation systems is influenced by the fairness of transfer prices.</a:t>
            </a:r>
          </a:p>
          <a:p>
            <a:pPr eaLnBrk="1" hangingPunct="1"/>
            <a:r>
              <a:rPr lang="en-US" sz="2400" smtClean="0"/>
              <a:t>The effectiveness of performance evaluation systems affects the satisfaction of managers.</a:t>
            </a:r>
          </a:p>
          <a:p>
            <a:pPr eaLnBrk="1" hangingPunct="1">
              <a:buFont typeface="Wingdings" pitchFamily="2" charset="2"/>
              <a:buNone/>
            </a:pPr>
            <a:endParaRPr lang="en-US" sz="2400" smtClean="0"/>
          </a:p>
        </p:txBody>
      </p:sp>
      <p:sp>
        <p:nvSpPr>
          <p:cNvPr id="10245" name="Text Box 4"/>
          <p:cNvSpPr txBox="1">
            <a:spLocks noChangeArrowheads="1"/>
          </p:cNvSpPr>
          <p:nvPr/>
        </p:nvSpPr>
        <p:spPr bwMode="auto">
          <a:xfrm>
            <a:off x="0" y="6324600"/>
            <a:ext cx="3124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b="1"/>
              <a:t>Learning Objective 2</a:t>
            </a:r>
          </a:p>
        </p:txBody>
      </p:sp>
    </p:spTree>
    <p:extLst>
      <p:ext uri="{BB962C8B-B14F-4D97-AF65-F5344CB8AC3E}">
        <p14:creationId xmlns:p14="http://schemas.microsoft.com/office/powerpoint/2010/main" val="1721930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600"/>
              <a:t>11-</a:t>
            </a:r>
            <a:fld id="{EDDC95E0-0FC3-44BA-9A7D-DFC73243ED3D}" type="slidenum">
              <a:rPr lang="en-US" sz="1600"/>
              <a:pPr eaLnBrk="1" hangingPunct="1"/>
              <a:t>9</a:t>
            </a:fld>
            <a:endParaRPr lang="en-US" sz="1600"/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8229600" cy="9906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3200" b="1" smtClean="0"/>
              <a:t>Performance Evaluation, Cost Minimization, and Transfer Pricing</a:t>
            </a:r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800" b="1" smtClean="0"/>
              <a:t>Cost minimization</a:t>
            </a:r>
          </a:p>
          <a:p>
            <a:pPr eaLnBrk="1" hangingPunct="1"/>
            <a:r>
              <a:rPr lang="en-US" sz="2400" smtClean="0"/>
              <a:t>Profit maximization and, by extension, cost minimization are important corporate objectives.</a:t>
            </a:r>
          </a:p>
          <a:p>
            <a:pPr eaLnBrk="1" hangingPunct="1"/>
            <a:r>
              <a:rPr lang="en-US" sz="2400" smtClean="0"/>
              <a:t>Manipulating transfer prices between countries is one way for multinational enterprises to achieve cost minimization.</a:t>
            </a:r>
          </a:p>
          <a:p>
            <a:pPr eaLnBrk="1" hangingPunct="1"/>
            <a:r>
              <a:rPr lang="en-US" sz="2400" smtClean="0"/>
              <a:t>This is referred to as discretionary transfer pricing.</a:t>
            </a:r>
          </a:p>
          <a:p>
            <a:pPr eaLnBrk="1" hangingPunct="1"/>
            <a:r>
              <a:rPr lang="en-US" sz="2400" smtClean="0"/>
              <a:t>The most common approach is to minimize costs by shifting profits to lower tax rate jurisdictions.</a:t>
            </a:r>
          </a:p>
        </p:txBody>
      </p:sp>
      <p:sp>
        <p:nvSpPr>
          <p:cNvPr id="11269" name="Text Box 4"/>
          <p:cNvSpPr txBox="1">
            <a:spLocks noChangeArrowheads="1"/>
          </p:cNvSpPr>
          <p:nvPr/>
        </p:nvSpPr>
        <p:spPr bwMode="auto">
          <a:xfrm>
            <a:off x="0" y="6324600"/>
            <a:ext cx="3124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b="1"/>
              <a:t>Learning Objective 2</a:t>
            </a:r>
          </a:p>
        </p:txBody>
      </p:sp>
    </p:spTree>
    <p:extLst>
      <p:ext uri="{BB962C8B-B14F-4D97-AF65-F5344CB8AC3E}">
        <p14:creationId xmlns:p14="http://schemas.microsoft.com/office/powerpoint/2010/main" val="2935022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210</TotalTime>
  <Words>1835</Words>
  <Application>Microsoft Office PowerPoint</Application>
  <PresentationFormat>On-screen Show (4:3)</PresentationFormat>
  <Paragraphs>251</Paragraphs>
  <Slides>30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Office Theme</vt:lpstr>
      <vt:lpstr>International Transfer Pricing</vt:lpstr>
      <vt:lpstr>International Transfer Pricing</vt:lpstr>
      <vt:lpstr>International Transfer Pricing</vt:lpstr>
      <vt:lpstr>International Transfer Pricing</vt:lpstr>
      <vt:lpstr>Transfer Pricing Background</vt:lpstr>
      <vt:lpstr>Decentralization and Goal Congruence</vt:lpstr>
      <vt:lpstr>Decentralization and Goal Congruence</vt:lpstr>
      <vt:lpstr>Performance Evaluation, Cost Minimization, and Transfer Pricing</vt:lpstr>
      <vt:lpstr>Performance Evaluation, Cost Minimization, and Transfer Pricing</vt:lpstr>
      <vt:lpstr>Performance Evaluation, Cost Minimization, and Transfer Pricing</vt:lpstr>
      <vt:lpstr>Performance Evaluation, Cost Minimization, and Transfer Pricing</vt:lpstr>
      <vt:lpstr>Performance Evaluation, Cost Minimization, and Transfer Pricing</vt:lpstr>
      <vt:lpstr>Performance Evaluation, Cost Minimization, and Transfer Pricing</vt:lpstr>
      <vt:lpstr>Performance Evaluation, Cost Minimization, and Transfer Pricing</vt:lpstr>
      <vt:lpstr>Performance Evaluation, Cost Minimization, and Transfer Pricing</vt:lpstr>
      <vt:lpstr>Government Reactions</vt:lpstr>
      <vt:lpstr>Government Reactions</vt:lpstr>
      <vt:lpstr>Government Reactions</vt:lpstr>
      <vt:lpstr>Sale of Tangible Property</vt:lpstr>
      <vt:lpstr>Sale of Tangible Property</vt:lpstr>
      <vt:lpstr>Sale of Tangible Property</vt:lpstr>
      <vt:lpstr>Sale of Tangible Property</vt:lpstr>
      <vt:lpstr>Sale of Tangible Property</vt:lpstr>
      <vt:lpstr>Sale of Tangible Property</vt:lpstr>
      <vt:lpstr>Sale of Tangible Property</vt:lpstr>
      <vt:lpstr>Other Transfer Pricing Situations</vt:lpstr>
      <vt:lpstr>Advance Pricing Agreements (APA)</vt:lpstr>
      <vt:lpstr>Advance Pricing Agreements (APA)</vt:lpstr>
      <vt:lpstr>Worldwide Enforcement</vt:lpstr>
      <vt:lpstr>SEKIAN DAN TERIMA KASIH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Staff</cp:lastModifiedBy>
  <cp:revision>16</cp:revision>
  <dcterms:created xsi:type="dcterms:W3CDTF">2017-09-09T11:34:57Z</dcterms:created>
  <dcterms:modified xsi:type="dcterms:W3CDTF">2017-09-24T07:07:20Z</dcterms:modified>
</cp:coreProperties>
</file>