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6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Strategic Accounting Issues in Multinational Corporations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AKUNTANSI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16C2624-2A4A-4F70-9904-3B917F6CC447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Capital budgeting techniques</a:t>
            </a:r>
            <a:endParaRPr lang="en-US" sz="2400" smtClean="0"/>
          </a:p>
          <a:p>
            <a:pPr eaLnBrk="1" hangingPunct="1"/>
            <a:r>
              <a:rPr lang="en-US" sz="2400" smtClean="0"/>
              <a:t>Payback period.</a:t>
            </a:r>
          </a:p>
          <a:p>
            <a:pPr eaLnBrk="1" hangingPunct="1"/>
            <a:r>
              <a:rPr lang="en-US" sz="2400" smtClean="0"/>
              <a:t>Return on investment.</a:t>
            </a:r>
          </a:p>
          <a:p>
            <a:pPr eaLnBrk="1" hangingPunct="1"/>
            <a:r>
              <a:rPr lang="en-US" sz="2400" smtClean="0"/>
              <a:t>Net present value.</a:t>
            </a:r>
          </a:p>
          <a:p>
            <a:pPr eaLnBrk="1" hangingPunct="1"/>
            <a:r>
              <a:rPr lang="en-US" sz="2400" smtClean="0"/>
              <a:t>Internal rate of return.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41434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5137D931-CBA7-4319-A1A7-CC2CDB473C6A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Payback period</a:t>
            </a:r>
            <a:endParaRPr lang="en-US" sz="2400" smtClean="0"/>
          </a:p>
          <a:p>
            <a:pPr eaLnBrk="1" hangingPunct="1"/>
            <a:r>
              <a:rPr lang="en-US" sz="2400" smtClean="0"/>
              <a:t>Represents the length of time it takes to recoup the initial investment.</a:t>
            </a:r>
          </a:p>
          <a:p>
            <a:pPr eaLnBrk="1" hangingPunct="1"/>
            <a:r>
              <a:rPr lang="en-US" sz="2400" smtClean="0"/>
              <a:t>Equal to the initial investment amount divided by the annual after-tax cash flows.</a:t>
            </a:r>
          </a:p>
          <a:p>
            <a:pPr eaLnBrk="1" hangingPunct="1"/>
            <a:r>
              <a:rPr lang="en-US" sz="2400" smtClean="0"/>
              <a:t>The project will be accepted if the payback period does not exceed a predetermined length.</a:t>
            </a:r>
          </a:p>
          <a:p>
            <a:pPr eaLnBrk="1" hangingPunct="1"/>
            <a:r>
              <a:rPr lang="en-US" sz="2400" smtClean="0"/>
              <a:t>The primary weaknesses of this method are that it ignores the time value of money, and it ignores the total profitability of the project.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2467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4E893B94-4FD5-4E49-8E29-FDAC15BAA54B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Return on investment</a:t>
            </a:r>
            <a:endParaRPr lang="en-US" sz="2400" smtClean="0"/>
          </a:p>
          <a:p>
            <a:pPr eaLnBrk="1" hangingPunct="1"/>
            <a:r>
              <a:rPr lang="en-US" sz="2400" smtClean="0"/>
              <a:t>Represents an average annual return on the initial investment.</a:t>
            </a:r>
          </a:p>
          <a:p>
            <a:pPr eaLnBrk="1" hangingPunct="1"/>
            <a:r>
              <a:rPr lang="en-US" sz="2400" smtClean="0"/>
              <a:t>Equal to the average annual net income divided by the initial investment.</a:t>
            </a:r>
          </a:p>
          <a:p>
            <a:pPr eaLnBrk="1" hangingPunct="1"/>
            <a:r>
              <a:rPr lang="en-US" sz="2400" smtClean="0"/>
              <a:t>The project will be accepted if the return on investment exceeds a predetermined rate.</a:t>
            </a:r>
          </a:p>
          <a:p>
            <a:pPr eaLnBrk="1" hangingPunct="1"/>
            <a:r>
              <a:rPr lang="en-US" sz="2400" smtClean="0"/>
              <a:t>The primary weaknesses of this method are that it ignores the time value of money, and it ignores possible cash outlays subsequent to initial investment.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3911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8FC468E-AD83-434C-B642-C182E14EF822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Net present value</a:t>
            </a:r>
            <a:endParaRPr lang="en-US" sz="2400" smtClean="0"/>
          </a:p>
          <a:p>
            <a:pPr eaLnBrk="1" hangingPunct="1"/>
            <a:r>
              <a:rPr lang="en-US" sz="2400" smtClean="0"/>
              <a:t>Equal to the present value of net future cash flows less  the initial investment.</a:t>
            </a:r>
          </a:p>
          <a:p>
            <a:pPr eaLnBrk="1" hangingPunct="1"/>
            <a:r>
              <a:rPr lang="en-US" sz="2400" smtClean="0"/>
              <a:t>Requires the estimate of minimum rate of return to be used as the discount rate.</a:t>
            </a:r>
          </a:p>
          <a:p>
            <a:pPr eaLnBrk="1" hangingPunct="1"/>
            <a:r>
              <a:rPr lang="en-US" sz="2400" smtClean="0"/>
              <a:t>The project will be accepted if the net present value is equal to or greater than zero.</a:t>
            </a:r>
          </a:p>
          <a:p>
            <a:pPr eaLnBrk="1" hangingPunct="1"/>
            <a:r>
              <a:rPr lang="en-US" sz="2400" smtClean="0"/>
              <a:t>The primary weaknesses of this method are that it cannot be used for comparing projects of different sizes and that it tends to be biased toward large investments.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9635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0DDC034-4033-4783-BE17-B36010D671DE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Internal rate of return</a:t>
            </a:r>
            <a:endParaRPr lang="en-US" sz="2400" smtClean="0"/>
          </a:p>
          <a:p>
            <a:pPr eaLnBrk="1" hangingPunct="1"/>
            <a:r>
              <a:rPr lang="en-US" sz="2400" smtClean="0"/>
              <a:t>Represents the discount rate that results in a net present value of zero.</a:t>
            </a:r>
          </a:p>
          <a:p>
            <a:pPr eaLnBrk="1" hangingPunct="1"/>
            <a:r>
              <a:rPr lang="en-US" sz="2400" smtClean="0"/>
              <a:t>It is equal to the discount rate that causes the net present value of future cash flows to equal the initial investment.</a:t>
            </a:r>
          </a:p>
          <a:p>
            <a:pPr eaLnBrk="1" hangingPunct="1"/>
            <a:r>
              <a:rPr lang="en-US" sz="2400" smtClean="0"/>
              <a:t>The project will be accepted if the IRR is greater than the companies desired rate of return (hurdle rate).</a:t>
            </a:r>
          </a:p>
          <a:p>
            <a:pPr eaLnBrk="1" hangingPunct="1"/>
            <a:r>
              <a:rPr lang="en-US" sz="2400" smtClean="0"/>
              <a:t>The primary weaknesses of this method are that it sometimes requires unrealistic assumptions about reinvestment of funds, and manual calculation is difficult.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41631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F0ABB5B5-27A4-4CB2-87A2-70D155D16087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Multinational Capital Budgeting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Capital budgeting in an international context is complicated by several factors.</a:t>
            </a:r>
          </a:p>
          <a:p>
            <a:pPr eaLnBrk="1" hangingPunct="1"/>
            <a:r>
              <a:rPr lang="en-US" sz="2400" smtClean="0"/>
              <a:t>These factors relate primarily to the risk associated with future cash flows.</a:t>
            </a:r>
          </a:p>
          <a:p>
            <a:pPr eaLnBrk="1" hangingPunct="1"/>
            <a:r>
              <a:rPr lang="en-US" sz="2400" smtClean="0"/>
              <a:t>These risks are generally categorized as political risk, economic risk, and financial risk.</a:t>
            </a:r>
          </a:p>
          <a:p>
            <a:pPr eaLnBrk="1" hangingPunct="1"/>
            <a:r>
              <a:rPr lang="en-US" sz="2400" smtClean="0"/>
              <a:t>Taxes, import duties, dividend restrictions, and cash flow limitations imposed by governments also must be considered.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2662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50D0FF5-F6A7-42DC-976F-0BEA21D01DB0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Multinational Capital Budgeting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Political Risk</a:t>
            </a:r>
            <a:endParaRPr lang="en-US" sz="2800" smtClean="0"/>
          </a:p>
          <a:p>
            <a:pPr eaLnBrk="1" hangingPunct="1"/>
            <a:r>
              <a:rPr lang="en-US" sz="2400" smtClean="0"/>
              <a:t>This refers to the likelihood that political events will impact cash flows.</a:t>
            </a:r>
          </a:p>
          <a:p>
            <a:pPr eaLnBrk="1" hangingPunct="1"/>
            <a:r>
              <a:rPr lang="en-US" sz="2400" smtClean="0"/>
              <a:t>Nationalization and expropriation of assets is an extreme type form of political event.</a:t>
            </a:r>
          </a:p>
          <a:p>
            <a:pPr eaLnBrk="1" hangingPunct="1"/>
            <a:r>
              <a:rPr lang="en-US" sz="2400" smtClean="0"/>
              <a:t>Political risk is also associated with changes in foreign exchange controls, repatriation restrictions, tax rules, and labor laws.</a:t>
            </a:r>
          </a:p>
          <a:p>
            <a:pPr eaLnBrk="1" hangingPunct="1"/>
            <a:r>
              <a:rPr lang="en-US" sz="2400" smtClean="0"/>
              <a:t>This risk can vary significantly from one country to another.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2696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E142A29C-9314-43E5-AA61-56FDF5F6E834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Multinational Capital Budgeting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Economic Risk</a:t>
            </a:r>
            <a:endParaRPr lang="en-US" sz="2800" smtClean="0"/>
          </a:p>
          <a:p>
            <a:pPr eaLnBrk="1" hangingPunct="1"/>
            <a:r>
              <a:rPr lang="en-US" sz="2400" smtClean="0"/>
              <a:t>This refers to the likelihood that changes in the host country economy will impact cash flows.</a:t>
            </a:r>
          </a:p>
          <a:p>
            <a:pPr eaLnBrk="1" hangingPunct="1"/>
            <a:r>
              <a:rPr lang="en-US" sz="2400" smtClean="0"/>
              <a:t>Inflation is the most significant of economic risks.</a:t>
            </a:r>
          </a:p>
          <a:p>
            <a:pPr eaLnBrk="1" hangingPunct="1"/>
            <a:r>
              <a:rPr lang="en-US" sz="2400" smtClean="0"/>
              <a:t>Inflation affects the ability of the local population to purchase goods and also impacts the overall cost structure of a business.</a:t>
            </a:r>
          </a:p>
          <a:p>
            <a:pPr eaLnBrk="1" hangingPunct="1"/>
            <a:r>
              <a:rPr lang="en-US" sz="2400" smtClean="0"/>
              <a:t>There are also costs associated with manager time and effort to respond to inflation.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3030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E0617C70-4A15-4406-834F-1A91379135BA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Multinational Capital Budgeting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Financial Risk</a:t>
            </a:r>
            <a:endParaRPr lang="en-US" sz="2800" smtClean="0"/>
          </a:p>
          <a:p>
            <a:pPr eaLnBrk="1" hangingPunct="1"/>
            <a:r>
              <a:rPr lang="en-US" sz="2400" smtClean="0"/>
              <a:t>This refers to the likelihood that changes currency values, interest rates and other financial factors will impact cash flows.</a:t>
            </a:r>
          </a:p>
          <a:p>
            <a:pPr eaLnBrk="1" hangingPunct="1"/>
            <a:r>
              <a:rPr lang="en-US" sz="2400" smtClean="0"/>
              <a:t>Foreign exchange risk is also a component of financial risk.</a:t>
            </a:r>
          </a:p>
          <a:p>
            <a:pPr eaLnBrk="1" hangingPunct="1"/>
            <a:r>
              <a:rPr lang="en-US" sz="2400" smtClean="0"/>
              <a:t>Whether to evaluate the project based on host country or parent country cash flows is affected by foreign exchange risk.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8540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C38C831F-9A0C-43EB-8FF5-5D13DDB3830C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Strategy Implementation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Management control</a:t>
            </a:r>
            <a:endParaRPr lang="en-US" sz="2800" smtClean="0"/>
          </a:p>
          <a:p>
            <a:pPr eaLnBrk="1" hangingPunct="1"/>
            <a:r>
              <a:rPr lang="en-US" sz="2400" smtClean="0"/>
              <a:t>The management control system is the primary mechanism for implementing and evaluating the effectiveness of strategy.</a:t>
            </a:r>
          </a:p>
          <a:p>
            <a:pPr eaLnBrk="1" hangingPunct="1"/>
            <a:r>
              <a:rPr lang="en-US" sz="2400" smtClean="0"/>
              <a:t>Accounting is involved in management control primarily through its role in operating budgets and performance evaluation.</a:t>
            </a:r>
          </a:p>
          <a:p>
            <a:pPr eaLnBrk="1" hangingPunct="1"/>
            <a:r>
              <a:rPr lang="en-US" sz="2400" smtClean="0"/>
              <a:t>Operating budgets provide a link between strategy and performance.</a:t>
            </a:r>
          </a:p>
          <a:p>
            <a:pPr eaLnBrk="1" hangingPunct="1"/>
            <a:r>
              <a:rPr lang="en-US" sz="2400" smtClean="0"/>
              <a:t>A number of organizational and cultural factors influence management control.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40930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10EA6C9A-12EB-4D0D-A1E2-B7CB32994DE9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Strategic Accounting Issues in Multinational Corporations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Accounting and the formulation of multinational business strategy.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Multinational capital budgeting.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Accounting and the implementation of multinational business strategy.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Performance evaluation systems in a multinational corporation.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2721F9D9-64D3-4296-9082-8FC9F24F0634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Strategy Implementation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Factors affecting strategy implementation</a:t>
            </a:r>
            <a:endParaRPr lang="en-US" sz="2800" smtClean="0"/>
          </a:p>
          <a:p>
            <a:pPr eaLnBrk="1" hangingPunct="1"/>
            <a:r>
              <a:rPr lang="en-US" sz="2400" smtClean="0"/>
              <a:t>Organizational structure affects strategy implementation.</a:t>
            </a:r>
          </a:p>
          <a:p>
            <a:pPr eaLnBrk="1" hangingPunct="1"/>
            <a:r>
              <a:rPr lang="en-US" sz="2400" smtClean="0"/>
              <a:t>Different forms of organizational structures include: ethnocentric, polycentric, and geocentric.</a:t>
            </a:r>
          </a:p>
          <a:p>
            <a:pPr eaLnBrk="1" hangingPunct="1"/>
            <a:r>
              <a:rPr lang="en-US" sz="2400" smtClean="0"/>
              <a:t>Ethnocentric firms use an approach that assumes that the cultural background of the firm is universal.</a:t>
            </a:r>
          </a:p>
          <a:p>
            <a:pPr eaLnBrk="1" hangingPunct="1"/>
            <a:r>
              <a:rPr lang="en-US" sz="2400" smtClean="0"/>
              <a:t>Polycentric firms consider the culture of the host country to be most important and adopt it.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27488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75341629-67B6-4B3C-B3C9-1DD412AF9933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Strategy Implementation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Factors affecting strategy implementation</a:t>
            </a:r>
            <a:endParaRPr lang="en-US" sz="2800" smtClean="0"/>
          </a:p>
          <a:p>
            <a:pPr eaLnBrk="1" hangingPunct="1"/>
            <a:r>
              <a:rPr lang="en-US" sz="2400" smtClean="0"/>
              <a:t>Geocentric firms often consist of units that play very distinct roles. These roles include: global innovator, integrated player, implementer, and local innovator.</a:t>
            </a:r>
          </a:p>
          <a:p>
            <a:pPr eaLnBrk="1" hangingPunct="1"/>
            <a:r>
              <a:rPr lang="en-US" sz="2400" smtClean="0"/>
              <a:t>Levels of control and delegation are factors that influence management control system type.</a:t>
            </a:r>
          </a:p>
          <a:p>
            <a:pPr eaLnBrk="1" hangingPunct="1"/>
            <a:r>
              <a:rPr lang="en-US" sz="2400" smtClean="0"/>
              <a:t>One major type of management control system is bureaucratic control which employs a significant amount of structure.</a:t>
            </a:r>
          </a:p>
          <a:p>
            <a:pPr eaLnBrk="1" hangingPunct="1"/>
            <a:r>
              <a:rPr lang="en-US" sz="2400" smtClean="0"/>
              <a:t>The other major type is cultural control which is more informal and less structured.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Objectives 3 and 4</a:t>
            </a:r>
          </a:p>
        </p:txBody>
      </p:sp>
    </p:spTree>
    <p:extLst>
      <p:ext uri="{BB962C8B-B14F-4D97-AF65-F5344CB8AC3E}">
        <p14:creationId xmlns:p14="http://schemas.microsoft.com/office/powerpoint/2010/main" val="21568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E76A9385-63E5-436E-A4A0-0372AF758386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Major aspects of performance evaluation</a:t>
            </a:r>
            <a:endParaRPr lang="en-US" sz="2800" smtClean="0"/>
          </a:p>
          <a:p>
            <a:pPr eaLnBrk="1" hangingPunct="1"/>
            <a:r>
              <a:rPr lang="en-US" sz="2400" smtClean="0"/>
              <a:t>The measure or measures of performance.</a:t>
            </a:r>
          </a:p>
          <a:p>
            <a:pPr eaLnBrk="1" hangingPunct="1"/>
            <a:r>
              <a:rPr lang="en-US" sz="2400" smtClean="0"/>
              <a:t>Classification of the foreign operation as cost, profit or investment center.</a:t>
            </a:r>
          </a:p>
          <a:p>
            <a:pPr eaLnBrk="1" hangingPunct="1"/>
            <a:r>
              <a:rPr lang="en-US" sz="2400" smtClean="0"/>
              <a:t>Joint or separate evaluation of the foreign operation and the manager of the operation.</a:t>
            </a:r>
          </a:p>
          <a:p>
            <a:pPr eaLnBrk="1" hangingPunct="1"/>
            <a:r>
              <a:rPr lang="en-US" sz="2400" smtClean="0"/>
              <a:t>The profit measurement method.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5812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C8C534C1-A161-4CE9-83AF-8F490EEBB268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Performance evaluation measures</a:t>
            </a:r>
            <a:endParaRPr lang="en-US" sz="2800" smtClean="0"/>
          </a:p>
          <a:p>
            <a:pPr eaLnBrk="1" hangingPunct="1"/>
            <a:r>
              <a:rPr lang="en-US" sz="2400" smtClean="0"/>
              <a:t>Financial measures are based directly on financial statement data.</a:t>
            </a:r>
          </a:p>
          <a:p>
            <a:pPr eaLnBrk="1" hangingPunct="1"/>
            <a:r>
              <a:rPr lang="en-US" sz="2400" smtClean="0"/>
              <a:t>Examples include net profit, return on investment and comparison of budgeted to actual profit.</a:t>
            </a:r>
          </a:p>
          <a:p>
            <a:pPr eaLnBrk="1" hangingPunct="1"/>
            <a:r>
              <a:rPr lang="en-US" sz="2400" smtClean="0"/>
              <a:t>Nonfinancial measures are based on data not obtained directly from financial statements.</a:t>
            </a:r>
          </a:p>
          <a:p>
            <a:pPr eaLnBrk="1" hangingPunct="1"/>
            <a:r>
              <a:rPr lang="en-US" sz="2400" smtClean="0"/>
              <a:t>Examples include market share, relationship with host country government, and labor turnover.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3196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8D012D66-426D-4808-9D18-99E3292ED7C8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Performance evaluation – Balanced scorecard</a:t>
            </a:r>
            <a:endParaRPr lang="en-US" sz="2800" smtClean="0"/>
          </a:p>
          <a:p>
            <a:pPr eaLnBrk="1" hangingPunct="1"/>
            <a:r>
              <a:rPr lang="en-US" sz="2400" smtClean="0"/>
              <a:t>This approach gives “balanced” consideration to both financial and nonfinancial measures.</a:t>
            </a:r>
          </a:p>
          <a:p>
            <a:pPr eaLnBrk="1" hangingPunct="1"/>
            <a:r>
              <a:rPr lang="en-US" sz="2400" smtClean="0"/>
              <a:t>It considers the perspectives of four stakeholder groups.</a:t>
            </a:r>
          </a:p>
          <a:p>
            <a:pPr eaLnBrk="1" hangingPunct="1"/>
            <a:r>
              <a:rPr lang="en-US" sz="2400" smtClean="0"/>
              <a:t>Shareholder’s perspectives are considered by financial performance measures.</a:t>
            </a:r>
          </a:p>
          <a:p>
            <a:pPr eaLnBrk="1" hangingPunct="1"/>
            <a:r>
              <a:rPr lang="en-US" sz="2400" smtClean="0"/>
              <a:t>The internal business perspective is reflected in business process measures.</a:t>
            </a:r>
          </a:p>
          <a:p>
            <a:pPr eaLnBrk="1" hangingPunct="1"/>
            <a:r>
              <a:rPr lang="en-US" sz="2400" smtClean="0"/>
              <a:t>Innovation and learning perspectives and customer’s perspectives are also considered.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1904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333ED063-1BA4-4C64-B56A-3282A45B8DFF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Responsibility centers</a:t>
            </a:r>
            <a:endParaRPr lang="en-US" sz="2800" smtClean="0"/>
          </a:p>
          <a:p>
            <a:pPr eaLnBrk="1" hangingPunct="1"/>
            <a:r>
              <a:rPr lang="en-US" sz="2400" smtClean="0"/>
              <a:t>The idea of responsibility centers is to identify the activities that individual units perform and for which they should be held accountable.</a:t>
            </a:r>
          </a:p>
          <a:p>
            <a:pPr eaLnBrk="1" hangingPunct="1"/>
            <a:r>
              <a:rPr lang="en-US" sz="2400" smtClean="0"/>
              <a:t>Cost centers are responsible for producing output using a certain amount of resources.</a:t>
            </a:r>
          </a:p>
          <a:p>
            <a:pPr eaLnBrk="1" hangingPunct="1"/>
            <a:r>
              <a:rPr lang="en-US" sz="2400" smtClean="0"/>
              <a:t>Profit centers are responsible for costs and revenues.</a:t>
            </a:r>
          </a:p>
          <a:p>
            <a:pPr eaLnBrk="1" hangingPunct="1"/>
            <a:r>
              <a:rPr lang="en-US" sz="2400" smtClean="0"/>
              <a:t>Investment centers have the responsibilities of a profit center plus responsibility for investment decisions.</a:t>
            </a:r>
          </a:p>
          <a:p>
            <a:pPr eaLnBrk="1" hangingPunct="1"/>
            <a:r>
              <a:rPr lang="en-US" sz="2400" smtClean="0"/>
              <a:t>Return on investment (ROI) is the most common performance measure for an investment center.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1597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9C004F3A-8DE5-4DC7-83FF-E9C4688B9049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Separating managerial and unit performance</a:t>
            </a:r>
            <a:endParaRPr lang="en-US" sz="2400" smtClean="0"/>
          </a:p>
          <a:p>
            <a:pPr eaLnBrk="1" hangingPunct="1"/>
            <a:r>
              <a:rPr lang="en-US" sz="2400" smtClean="0"/>
              <a:t>In an international context a number of factors exist that cause a disconnect between manager performance and unit performance.</a:t>
            </a:r>
          </a:p>
          <a:p>
            <a:pPr eaLnBrk="1" hangingPunct="1"/>
            <a:r>
              <a:rPr lang="en-US" sz="2400" smtClean="0"/>
              <a:t>These factors that the manager cannot control are known as uncontrollable items.</a:t>
            </a:r>
          </a:p>
          <a:p>
            <a:pPr eaLnBrk="1" hangingPunct="1"/>
            <a:r>
              <a:rPr lang="en-US" sz="2400" smtClean="0"/>
              <a:t>Responsibility accounting implies that managers should not be held accountable for uncontrollable items.</a:t>
            </a:r>
          </a:p>
          <a:p>
            <a:pPr eaLnBrk="1" hangingPunct="1"/>
            <a:r>
              <a:rPr lang="en-US" sz="2400" smtClean="0"/>
              <a:t>Uncontrollable items include those controlled by the parent, the host government, or controlled by others.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8765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2646725D-DDD2-4C4A-BC05-84E4C0CBB6E7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Choice of currency in measuring profit</a:t>
            </a:r>
            <a:endParaRPr lang="en-US" sz="2400" smtClean="0"/>
          </a:p>
          <a:p>
            <a:pPr eaLnBrk="1" hangingPunct="1"/>
            <a:r>
              <a:rPr lang="en-US" sz="2400" smtClean="0"/>
              <a:t>Profit can be measured in either the local currency or parent currency.</a:t>
            </a:r>
          </a:p>
          <a:p>
            <a:pPr eaLnBrk="1" hangingPunct="1"/>
            <a:r>
              <a:rPr lang="en-US" sz="2400" smtClean="0"/>
              <a:t>Local currency is appropriate if the subsidiary is not expected to pay parent currency dividends.</a:t>
            </a:r>
          </a:p>
          <a:p>
            <a:pPr eaLnBrk="1" hangingPunct="1"/>
            <a:r>
              <a:rPr lang="en-US" sz="2400" smtClean="0"/>
              <a:t>Otherwise, parent currency is appropriate.</a:t>
            </a:r>
          </a:p>
          <a:p>
            <a:pPr eaLnBrk="1" hangingPunct="1"/>
            <a:r>
              <a:rPr lang="en-US" sz="2400" smtClean="0"/>
              <a:t>When parent currency is used, the company also must choose a translation method.</a:t>
            </a:r>
          </a:p>
          <a:p>
            <a:pPr eaLnBrk="1" hangingPunct="1"/>
            <a:r>
              <a:rPr lang="en-US" sz="2400" smtClean="0"/>
              <a:t>Further, a decision must be made about whether to include the translation adjustment in the profit measure.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138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B374BF3-61A9-473F-908B-95CEF3C079A8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Translation to parent currency</a:t>
            </a:r>
            <a:endParaRPr lang="en-US" sz="2400" smtClean="0"/>
          </a:p>
          <a:p>
            <a:pPr eaLnBrk="1" hangingPunct="1"/>
            <a:r>
              <a:rPr lang="en-US" sz="2400" smtClean="0"/>
              <a:t>Since the translation is for internal purposes, financial accounting standards need not be followed.</a:t>
            </a:r>
          </a:p>
          <a:p>
            <a:pPr eaLnBrk="1" hangingPunct="1"/>
            <a:r>
              <a:rPr lang="en-US" sz="2400" smtClean="0"/>
              <a:t>Likewise, the inclusion of the translation adjustment in the profit measure is based on internal needs rather than accounting standards.</a:t>
            </a:r>
          </a:p>
          <a:p>
            <a:pPr eaLnBrk="1" hangingPunct="1"/>
            <a:r>
              <a:rPr lang="en-US" sz="2400" smtClean="0"/>
              <a:t>One factor in this decision is whether the adjustment reflects the impact of exchange rates on parent currency cash flows.</a:t>
            </a:r>
          </a:p>
          <a:p>
            <a:pPr eaLnBrk="1" hangingPunct="1"/>
            <a:r>
              <a:rPr lang="en-US" sz="2400" smtClean="0"/>
              <a:t>A second factor whether the local manager has the authority to hedge against exchange rate changes.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1365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CA2E5406-01F9-4F83-A24D-618B33753C03}" type="slidenum">
              <a:rPr lang="en-US" sz="1600"/>
              <a:pPr eaLnBrk="1" hangingPunct="1"/>
              <a:t>29</a:t>
            </a:fld>
            <a:endParaRPr lang="en-US" sz="16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Choice of currency in operational budgeting</a:t>
            </a:r>
            <a:endParaRPr lang="en-US" sz="2400" smtClean="0"/>
          </a:p>
          <a:p>
            <a:pPr eaLnBrk="1" hangingPunct="1"/>
            <a:r>
              <a:rPr lang="en-US" sz="2400" smtClean="0"/>
              <a:t>Operational budgets often include budget-to-actual comparisons.</a:t>
            </a:r>
          </a:p>
          <a:p>
            <a:pPr eaLnBrk="1" hangingPunct="1"/>
            <a:r>
              <a:rPr lang="en-US" sz="2400" smtClean="0"/>
              <a:t>The international context adds an element of complexity due to exchange rate fluctuations.</a:t>
            </a:r>
          </a:p>
          <a:p>
            <a:pPr eaLnBrk="1" hangingPunct="1"/>
            <a:r>
              <a:rPr lang="en-US" sz="2400" smtClean="0"/>
              <a:t>Exchange rates may change during the period between making the budget and recording profits.</a:t>
            </a:r>
          </a:p>
          <a:p>
            <a:pPr eaLnBrk="1" hangingPunct="1"/>
            <a:r>
              <a:rPr lang="en-US" sz="2400" smtClean="0"/>
              <a:t>The three available exchange rates are: actual at time of budget, projected at time of budget, actual at end of budget period.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4888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6F200638-0AA4-4542-88F2-FF4D15FF67DA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Strategic Accounting Issues in Multinational Corporations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	</a:t>
            </a:r>
            <a:r>
              <a:rPr lang="en-US" sz="2400" smtClean="0"/>
              <a:t>Explain the role played by accounting in formulating multinational business strategy.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	</a:t>
            </a:r>
            <a:r>
              <a:rPr lang="en-US" sz="2400" smtClean="0"/>
              <a:t>Demonstrate and understanding of multinational capital budgeting.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	Describe the factors that influence strategy implementation within a multinational corporation.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F2DD9E8D-EF03-4017-8CD9-AEF8691F14E7}" type="slidenum">
              <a:rPr lang="en-US" sz="1600"/>
              <a:pPr eaLnBrk="1" hangingPunct="1"/>
              <a:t>30</a:t>
            </a:fld>
            <a:endParaRPr lang="en-US" sz="16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Budget and actual rate combinations</a:t>
            </a:r>
          </a:p>
          <a:p>
            <a:pPr eaLnBrk="1" hangingPunct="1"/>
            <a:r>
              <a:rPr lang="en-US" sz="2400" smtClean="0"/>
              <a:t>Lessard and Lorange (1977) illustrated five budget and actual exchange rate combinations.</a:t>
            </a:r>
          </a:p>
          <a:p>
            <a:pPr eaLnBrk="1" hangingPunct="1"/>
            <a:r>
              <a:rPr lang="en-US" sz="2400" smtClean="0"/>
              <a:t>Three combinations involve using the same exchange rate for both budget and actual translations.</a:t>
            </a:r>
          </a:p>
          <a:p>
            <a:pPr eaLnBrk="1" hangingPunct="1"/>
            <a:r>
              <a:rPr lang="en-US" sz="2400" smtClean="0"/>
              <a:t>A fourth combination translates the budget at the actual rate at the time of budget and translates actual results using the actual rate at the end of period.</a:t>
            </a:r>
          </a:p>
          <a:p>
            <a:pPr eaLnBrk="1" hangingPunct="1"/>
            <a:r>
              <a:rPr lang="en-US" sz="2400" smtClean="0"/>
              <a:t>A fifth combination translates the budget using a projected end of period rate and translates actual results using the actual rate at the end of period.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4421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ED084E59-19A4-48A4-A692-83B41B9261CD}" type="slidenum">
              <a:rPr lang="en-US" sz="1600"/>
              <a:pPr eaLnBrk="1" hangingPunct="1"/>
              <a:t>31</a:t>
            </a:fld>
            <a:endParaRPr lang="en-US" sz="16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Implementing performance evaluation</a:t>
            </a:r>
          </a:p>
          <a:p>
            <a:pPr eaLnBrk="1" hangingPunct="1"/>
            <a:r>
              <a:rPr lang="en-US" sz="2400" smtClean="0"/>
              <a:t>The success of a performance evaluation system depends on a number of factors. These include:</a:t>
            </a:r>
          </a:p>
          <a:p>
            <a:pPr lvl="1" eaLnBrk="1" hangingPunct="1"/>
            <a:r>
              <a:rPr lang="en-US" sz="2000" smtClean="0"/>
              <a:t>Integration of the system with the overall business strategy.</a:t>
            </a:r>
          </a:p>
          <a:p>
            <a:pPr lvl="1" eaLnBrk="1" hangingPunct="1"/>
            <a:r>
              <a:rPr lang="en-US" sz="2000" smtClean="0"/>
              <a:t>Feedback of actual results and revision of budget.</a:t>
            </a:r>
          </a:p>
          <a:p>
            <a:pPr lvl="1" eaLnBrk="1" hangingPunct="1"/>
            <a:r>
              <a:rPr lang="en-US" sz="2000" smtClean="0"/>
              <a:t>Comprehensiveness of the set of performance measures.</a:t>
            </a:r>
          </a:p>
          <a:p>
            <a:pPr lvl="1" eaLnBrk="1" hangingPunct="1"/>
            <a:r>
              <a:rPr lang="en-US" sz="2000" smtClean="0"/>
              <a:t>Organizational buy-in.</a:t>
            </a:r>
          </a:p>
          <a:p>
            <a:pPr lvl="1" eaLnBrk="1" hangingPunct="1"/>
            <a:r>
              <a:rPr lang="en-US" sz="2000" smtClean="0"/>
              <a:t>Reasonableness of budgeted measures.</a:t>
            </a:r>
          </a:p>
          <a:p>
            <a:pPr lvl="1" eaLnBrk="1" hangingPunct="1"/>
            <a:r>
              <a:rPr lang="en-US" sz="2000" smtClean="0"/>
              <a:t>Understandability and simplicity of the system.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8358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4E83D835-2D0D-423D-A8DC-728C06FF11AB}" type="slidenum">
              <a:rPr lang="en-US" sz="1600"/>
              <a:pPr eaLnBrk="1" hangingPunct="1"/>
              <a:t>32</a:t>
            </a:fld>
            <a:endParaRPr lang="en-US" sz="16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 Evaluation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Cultural considerations in management control</a:t>
            </a:r>
          </a:p>
          <a:p>
            <a:pPr eaLnBrk="1" hangingPunct="1"/>
            <a:r>
              <a:rPr lang="en-US" sz="2400" smtClean="0"/>
              <a:t>One of the objectives of a management control system is to influence human behavior.</a:t>
            </a:r>
          </a:p>
          <a:p>
            <a:pPr eaLnBrk="1" hangingPunct="1"/>
            <a:r>
              <a:rPr lang="en-US" sz="2400" smtClean="0"/>
              <a:t>People in different cultures will react differently to aspects of management control systems.</a:t>
            </a:r>
          </a:p>
          <a:p>
            <a:pPr eaLnBrk="1" hangingPunct="1"/>
            <a:r>
              <a:rPr lang="en-US" sz="2400" smtClean="0"/>
              <a:t>Japan is a more collectivist than the United States.</a:t>
            </a:r>
          </a:p>
          <a:p>
            <a:pPr eaLnBrk="1" hangingPunct="1"/>
            <a:r>
              <a:rPr lang="en-US" sz="2400" smtClean="0"/>
              <a:t>Management control mechanisms designed in the U.S. to assign individual responsibility will not work as effectively in Japan.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156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AE91C2CC-60CE-4380-88EC-EF27DC8A00AB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Strategic Accounting Issues in Multinational Corporations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Discuss the role of accounting in implementing multinational business strategy.</a:t>
            </a:r>
            <a:endParaRPr lang="en-US" sz="2400" b="1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5.	</a:t>
            </a:r>
            <a:r>
              <a:rPr lang="en-US" sz="2400" smtClean="0"/>
              <a:t>Identify the issues involved in the design and implementation of an effective performance evaluation system within a multinational corporation.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FC5E04F8-7804-457E-A91B-9C4FEA8D98CF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Strategy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Strategies are large scale plans that reflect the desired direction of the company.</a:t>
            </a:r>
          </a:p>
          <a:p>
            <a:pPr eaLnBrk="1" hangingPunct="1"/>
            <a:r>
              <a:rPr lang="en-US" sz="2400" smtClean="0"/>
              <a:t>Strategy formulation involves determining organizational goals and strategies to achieve those goals.</a:t>
            </a:r>
          </a:p>
          <a:p>
            <a:pPr eaLnBrk="1" hangingPunct="1"/>
            <a:r>
              <a:rPr lang="en-US" sz="2400" smtClean="0"/>
              <a:t>Strategy implementation involves managerial efforts to influence employees to attain organizational goals.</a:t>
            </a:r>
          </a:p>
          <a:p>
            <a:pPr eaLnBrk="1" hangingPunct="1"/>
            <a:r>
              <a:rPr lang="en-US" sz="2400" smtClean="0"/>
              <a:t>Managerial influence is also referred to as management control.</a:t>
            </a:r>
          </a:p>
          <a:p>
            <a:pPr eaLnBrk="1" hangingPunct="1"/>
            <a:r>
              <a:rPr lang="en-US" sz="2400" smtClean="0"/>
              <a:t>Accounting has a significant role to play in strategy formulation and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4202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559F7FB8-24F0-4E01-BB43-EACAD33D01E3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Accounting and Strategy Formulation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Information is a key ingredient in the strategy formulation process providing information about both internal and external factors.</a:t>
            </a:r>
          </a:p>
          <a:p>
            <a:pPr eaLnBrk="1" hangingPunct="1"/>
            <a:r>
              <a:rPr lang="en-US" sz="2400" smtClean="0"/>
              <a:t>This involves analysis of customer, market, and competitor information, risk assessment.</a:t>
            </a:r>
          </a:p>
          <a:p>
            <a:pPr eaLnBrk="1" hangingPunct="1"/>
            <a:r>
              <a:rPr lang="en-US" sz="2400" smtClean="0"/>
              <a:t>It also includes financial expressions of firm strategy and preparation of budgets.</a:t>
            </a:r>
          </a:p>
          <a:p>
            <a:pPr eaLnBrk="1" hangingPunct="1"/>
            <a:r>
              <a:rPr lang="en-US" sz="2400" smtClean="0"/>
              <a:t>Capital budgeting is an important part of strategy formulation.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8929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98996FD7-CDD7-405B-AEF9-DDB8DC9A765F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Accounting and Strategy Formulation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Budgeting</a:t>
            </a:r>
            <a:endParaRPr lang="en-US" sz="2800" smtClean="0"/>
          </a:p>
          <a:p>
            <a:pPr eaLnBrk="1" hangingPunct="1"/>
            <a:r>
              <a:rPr lang="en-US" sz="2400" smtClean="0"/>
              <a:t>Budgeting is the primary use of accounting information in strategy formulation.</a:t>
            </a:r>
          </a:p>
          <a:p>
            <a:pPr eaLnBrk="1" hangingPunct="1"/>
            <a:r>
              <a:rPr lang="en-US" sz="2400" smtClean="0"/>
              <a:t>Budgeting assists in strategy formulation by providing managers with information about short-term and long-term planning responsibilities.</a:t>
            </a:r>
          </a:p>
          <a:p>
            <a:pPr eaLnBrk="1" hangingPunct="1"/>
            <a:r>
              <a:rPr lang="en-US" sz="2400" smtClean="0"/>
              <a:t>Budgeting also provides expectations against which future results can be judged.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1422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0420CC41-EA89-4B60-89D8-4166221EF36C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Overview</a:t>
            </a:r>
            <a:endParaRPr lang="en-US" sz="2400" smtClean="0"/>
          </a:p>
          <a:p>
            <a:pPr eaLnBrk="1" hangingPunct="1"/>
            <a:r>
              <a:rPr lang="en-US" sz="2400" smtClean="0"/>
              <a:t>The fundamental concepts of capital budgeting are the same in either a domestic or international context.</a:t>
            </a:r>
          </a:p>
          <a:p>
            <a:pPr eaLnBrk="1" hangingPunct="1"/>
            <a:r>
              <a:rPr lang="en-US" sz="2400" smtClean="0"/>
              <a:t>Large, long-term investments are referred to as capital investments.</a:t>
            </a:r>
          </a:p>
          <a:p>
            <a:pPr eaLnBrk="1" hangingPunct="1"/>
            <a:r>
              <a:rPr lang="en-US" sz="2400" smtClean="0"/>
              <a:t>Capital budgeting is a key activity in selecting capital investments.</a:t>
            </a:r>
          </a:p>
          <a:p>
            <a:pPr eaLnBrk="1" hangingPunct="1"/>
            <a:r>
              <a:rPr lang="en-US" sz="2400" smtClean="0"/>
              <a:t>Capital budgeting involves three steps: project identification and definition, evaluation and selection, and monitoring and review.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3259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12-</a:t>
            </a:r>
            <a:fld id="{17B20836-C5AD-4FA3-ACA4-F9A02D8572AE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/>
              <a:t>Capital Budgeting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Steps in capital budgeting</a:t>
            </a:r>
            <a:endParaRPr lang="en-US" sz="2400" smtClean="0"/>
          </a:p>
          <a:p>
            <a:pPr eaLnBrk="1" hangingPunct="1"/>
            <a:r>
              <a:rPr lang="en-US" sz="2400" smtClean="0"/>
              <a:t>Project identification and definition provides a clear basis for understanding the project and predicting the associated cash flows.</a:t>
            </a:r>
          </a:p>
          <a:p>
            <a:pPr eaLnBrk="1" hangingPunct="1"/>
            <a:r>
              <a:rPr lang="en-US" sz="2400" smtClean="0"/>
              <a:t>Evaluation and selection involves identifying cash flows and then using one or more of the capital budgeting methods to evaluate the project.</a:t>
            </a:r>
          </a:p>
          <a:p>
            <a:pPr eaLnBrk="1" hangingPunct="1"/>
            <a:r>
              <a:rPr lang="en-US" sz="2400" smtClean="0"/>
              <a:t>Monitoring and review involves updating the analysis and project plan during the implementation stage.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11319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2066</Words>
  <Application>Microsoft Office PowerPoint</Application>
  <PresentationFormat>On-screen Show (4:3)</PresentationFormat>
  <Paragraphs>256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Strategic Accounting Issues in Multinational Corporations</vt:lpstr>
      <vt:lpstr>Strategic Accounting Issues in Multinational Corporations</vt:lpstr>
      <vt:lpstr>Strategic Accounting Issues in Multinational Corporations</vt:lpstr>
      <vt:lpstr>Strategic Accounting Issues in Multinational Corporations</vt:lpstr>
      <vt:lpstr>Strategy</vt:lpstr>
      <vt:lpstr>Accounting and Strategy Formulation</vt:lpstr>
      <vt:lpstr>Accounting and Strategy Formulation</vt:lpstr>
      <vt:lpstr>Capital Budgeting</vt:lpstr>
      <vt:lpstr>Capital Budgeting</vt:lpstr>
      <vt:lpstr>Capital Budgeting</vt:lpstr>
      <vt:lpstr>Capital Budgeting</vt:lpstr>
      <vt:lpstr>Capital Budgeting</vt:lpstr>
      <vt:lpstr>Capital Budgeting</vt:lpstr>
      <vt:lpstr>Capital Budgeting</vt:lpstr>
      <vt:lpstr>Multinational Capital Budgeting</vt:lpstr>
      <vt:lpstr>Multinational Capital Budgeting</vt:lpstr>
      <vt:lpstr>Multinational Capital Budgeting</vt:lpstr>
      <vt:lpstr>Multinational Capital Budgeting</vt:lpstr>
      <vt:lpstr>Strategy Implementation</vt:lpstr>
      <vt:lpstr>Strategy Implementation</vt:lpstr>
      <vt:lpstr>Strategy Implementation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Performance Evaluation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2017-09-24T07:09:07Z</dcterms:modified>
</cp:coreProperties>
</file>