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Comparative International Auditing and Corporate Governance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E5398D2-4152-4915-99FC-5898CA6E30B1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Purpose of auditing</a:t>
            </a:r>
            <a:endParaRPr lang="en-US" sz="2800" smtClean="0"/>
          </a:p>
          <a:p>
            <a:pPr eaLnBrk="1" hangingPunct="1"/>
            <a:r>
              <a:rPr lang="en-US" sz="2400" smtClean="0"/>
              <a:t>In the U.S. and UK, the purpose of the external audit is to provide assurance that the financial statements are fairly presented.</a:t>
            </a:r>
          </a:p>
          <a:p>
            <a:pPr eaLnBrk="1" hangingPunct="1"/>
            <a:r>
              <a:rPr lang="en-US" sz="2400" smtClean="0"/>
              <a:t>In the U.S., Sarbanes-Oxley also requires audits of internal controls.</a:t>
            </a:r>
          </a:p>
          <a:p>
            <a:pPr eaLnBrk="1" hangingPunct="1"/>
            <a:r>
              <a:rPr lang="en-US" sz="2400" smtClean="0"/>
              <a:t>Such a report provides assurance about the process of financial statement preparation. </a:t>
            </a:r>
          </a:p>
          <a:p>
            <a:pPr eaLnBrk="1" hangingPunct="1"/>
            <a:r>
              <a:rPr lang="en-US" sz="2400" smtClean="0"/>
              <a:t>In Germany, auditors are also responsible for evaluating the report of management.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8851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BEB777A-B90A-46F9-A22C-7C5126108E00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Purpose of auditing</a:t>
            </a:r>
            <a:endParaRPr lang="en-US" sz="2800" smtClean="0"/>
          </a:p>
          <a:p>
            <a:pPr eaLnBrk="1" hangingPunct="1"/>
            <a:r>
              <a:rPr lang="en-US" sz="2400" smtClean="0"/>
              <a:t>International variation in the purpose of audits seems to be related to differences in corporate governance structure.</a:t>
            </a:r>
          </a:p>
          <a:p>
            <a:pPr eaLnBrk="1" hangingPunct="1"/>
            <a:r>
              <a:rPr lang="en-US" sz="2400" smtClean="0"/>
              <a:t>The supervisory board in Germany has essentially equivalent responsibilities to a U.S. board of directors.</a:t>
            </a:r>
          </a:p>
          <a:p>
            <a:pPr eaLnBrk="1" hangingPunct="1"/>
            <a:r>
              <a:rPr lang="en-US" sz="2400" smtClean="0"/>
              <a:t>German law includes specific regulations about the composition of the supervisory board.</a:t>
            </a:r>
          </a:p>
          <a:p>
            <a:pPr eaLnBrk="1" hangingPunct="1"/>
            <a:r>
              <a:rPr lang="en-US" sz="2400" smtClean="0"/>
              <a:t>German supervisory boards are more broadly representative than their U.S. equivalent.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27584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EF9B88BE-CE48-425E-B461-B65494FEED51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Environment of auditing – Culture and history</a:t>
            </a:r>
            <a:endParaRPr lang="en-US" sz="2800" smtClean="0"/>
          </a:p>
          <a:p>
            <a:pPr eaLnBrk="1" hangingPunct="1"/>
            <a:r>
              <a:rPr lang="en-US" sz="2400" smtClean="0"/>
              <a:t>Cultures that value saving face and societal harmony are less accepting of the questioning inherent in auditing.</a:t>
            </a:r>
          </a:p>
          <a:p>
            <a:pPr eaLnBrk="1" hangingPunct="1"/>
            <a:r>
              <a:rPr lang="en-US" sz="2400" smtClean="0"/>
              <a:t>Collectivist cultures often distrust outside auditors.</a:t>
            </a:r>
          </a:p>
          <a:p>
            <a:pPr eaLnBrk="1" hangingPunct="1"/>
            <a:r>
              <a:rPr lang="en-US" sz="2400" smtClean="0"/>
              <a:t>Recent Chinese history of state-owned enterprises is related to explicit limits regarding application of lower-of-cost-or-market and allowance for bad debts.</a:t>
            </a:r>
          </a:p>
          <a:p>
            <a:pPr eaLnBrk="1" hangingPunct="1"/>
            <a:r>
              <a:rPr lang="en-US" sz="2400" smtClean="0"/>
              <a:t>All of these factors can surprise auditors from a western perspective.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293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9FFDA7C1-B4EC-4EB0-902F-424AD8EEB6EF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Environment of auditing</a:t>
            </a:r>
            <a:endParaRPr lang="en-US" sz="2800" smtClean="0"/>
          </a:p>
          <a:p>
            <a:pPr eaLnBrk="1" hangingPunct="1"/>
            <a:r>
              <a:rPr lang="en-US" sz="2400" smtClean="0"/>
              <a:t>Countries with less developed financial infrastructure would need less sophisticated auditing.</a:t>
            </a:r>
          </a:p>
          <a:p>
            <a:pPr eaLnBrk="1" hangingPunct="1"/>
            <a:r>
              <a:rPr lang="en-US" sz="2400" smtClean="0"/>
              <a:t>When banks or families are the primary source of financing, there is less demand for auditing.</a:t>
            </a:r>
          </a:p>
          <a:p>
            <a:pPr eaLnBrk="1" hangingPunct="1"/>
            <a:r>
              <a:rPr lang="en-US" sz="2400" smtClean="0"/>
              <a:t>Common law countries tend to have a more influential auditing profession relative to code law countries.</a:t>
            </a:r>
          </a:p>
          <a:p>
            <a:pPr eaLnBrk="1" hangingPunct="1"/>
            <a:r>
              <a:rPr lang="en-US" sz="2400" smtClean="0"/>
              <a:t>Audit quality and independence are likely to be influenced by level of rigor to join the profession and by the extent of legal liability assigned to auditors.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6256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C40F3692-3AF5-464F-A2FA-2B531BEC5964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 regulation</a:t>
            </a:r>
            <a:endParaRPr lang="en-US" sz="2800" smtClean="0"/>
          </a:p>
          <a:p>
            <a:pPr eaLnBrk="1" hangingPunct="1"/>
            <a:r>
              <a:rPr lang="en-US" sz="2400" smtClean="0"/>
              <a:t>Auditing in Anglo-Saxon countries has historically been self-regulated</a:t>
            </a:r>
          </a:p>
          <a:p>
            <a:pPr eaLnBrk="1" hangingPunct="1"/>
            <a:r>
              <a:rPr lang="en-US" sz="2400" smtClean="0"/>
              <a:t>However, recent scandals have led to increased government oversight.</a:t>
            </a:r>
          </a:p>
          <a:p>
            <a:pPr eaLnBrk="1" hangingPunct="1"/>
            <a:r>
              <a:rPr lang="en-US" sz="2400" smtClean="0"/>
              <a:t>In many other countries (e.g., Germany, China) government exercises much more control.</a:t>
            </a:r>
          </a:p>
          <a:p>
            <a:pPr eaLnBrk="1" hangingPunct="1"/>
            <a:r>
              <a:rPr lang="en-US" sz="2400" smtClean="0"/>
              <a:t>Auditor qualifications vary significantly from country to country.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9316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39B8961B-CD96-4714-98A0-E6887CAD2D59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 reports</a:t>
            </a:r>
            <a:endParaRPr lang="en-US" sz="2800" smtClean="0"/>
          </a:p>
          <a:p>
            <a:pPr eaLnBrk="1" hangingPunct="1"/>
            <a:r>
              <a:rPr lang="en-US" sz="2400" smtClean="0"/>
              <a:t>The content of audit reports varies significantly between countries, and sometimes between companies in the same country.</a:t>
            </a:r>
          </a:p>
          <a:p>
            <a:pPr eaLnBrk="1" hangingPunct="1"/>
            <a:r>
              <a:rPr lang="en-US" sz="2400" smtClean="0"/>
              <a:t>For example, audit reports sometimes refer to local audit standards, non-local audit standards, multiple sets of audit standards, or are addressed to different audiences.</a:t>
            </a:r>
          </a:p>
          <a:p>
            <a:pPr eaLnBrk="1" hangingPunct="1"/>
            <a:r>
              <a:rPr lang="en-US" sz="2400" smtClean="0"/>
              <a:t>The Sarbanes-Oxley Act in the U.S. includes a requirement to provide assurance on the internal controls.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827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DE2491BF-99F6-47B1-8D8B-3308EC7F091A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Harmonization of Auditing Standards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International auditing has historically received less attention than international accounting.</a:t>
            </a:r>
          </a:p>
          <a:p>
            <a:pPr eaLnBrk="1" hangingPunct="1"/>
            <a:r>
              <a:rPr lang="en-US" sz="2400" smtClean="0"/>
              <a:t>Recently, globalization has increased the importance of cross-national understanding of audit reports.</a:t>
            </a:r>
          </a:p>
          <a:p>
            <a:pPr eaLnBrk="1" hangingPunct="1"/>
            <a:r>
              <a:rPr lang="en-US" sz="2400" smtClean="0"/>
              <a:t>Harmonization of international auditing standards will help increase consistency of auditing worldwide.</a:t>
            </a:r>
          </a:p>
          <a:p>
            <a:pPr eaLnBrk="1" hangingPunct="1"/>
            <a:r>
              <a:rPr lang="en-US" sz="2400" smtClean="0"/>
              <a:t>The increased level of assurance on financial statements should result in more efficient global capital markets.</a:t>
            </a:r>
          </a:p>
          <a:p>
            <a:pPr eaLnBrk="1" hangingPunct="1"/>
            <a:r>
              <a:rPr lang="en-US" sz="2400" smtClean="0"/>
              <a:t>The International Federation of Accountants (IFAC) develops international auditing standards.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3832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87DD70F8-CF13-4BEA-9798-1DCC572B22D4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Harmonization of Auditing Standards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IFAC</a:t>
            </a:r>
          </a:p>
          <a:p>
            <a:pPr eaLnBrk="1" hangingPunct="1"/>
            <a:r>
              <a:rPr lang="en-US" sz="2400" smtClean="0"/>
              <a:t>The International Auditing and Assurance Standards Board (IIASB) is the entity that develops international auditing standards.</a:t>
            </a:r>
          </a:p>
          <a:p>
            <a:pPr eaLnBrk="1" hangingPunct="1"/>
            <a:r>
              <a:rPr lang="en-US" sz="2400" smtClean="0"/>
              <a:t>IFAC’s Forum of Firms and Compliance committee deal with international regulation and compliance.</a:t>
            </a:r>
          </a:p>
          <a:p>
            <a:pPr eaLnBrk="1" hangingPunct="1"/>
            <a:r>
              <a:rPr lang="en-US" sz="2400" smtClean="0"/>
              <a:t>IFAC’s efforts at harmonization are supported by the International Organization of Securities Commissions (IOSCO).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59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0E096366-FE88-4EC2-A75B-48744F1244F5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Harmonization of Auditing Standards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IFAC pronouncements</a:t>
            </a:r>
          </a:p>
          <a:p>
            <a:pPr eaLnBrk="1" hangingPunct="1"/>
            <a:r>
              <a:rPr lang="en-US" sz="2400" smtClean="0"/>
              <a:t>A set of International Standards on Auditing consisting of nine sections have been published.</a:t>
            </a:r>
          </a:p>
          <a:p>
            <a:pPr eaLnBrk="1" hangingPunct="1"/>
            <a:r>
              <a:rPr lang="en-US" sz="2400" smtClean="0"/>
              <a:t>Section 200 covers auditor responsibilities in conducting an audit.</a:t>
            </a:r>
          </a:p>
          <a:p>
            <a:pPr eaLnBrk="1" hangingPunct="1"/>
            <a:r>
              <a:rPr lang="en-US" sz="2400" smtClean="0"/>
              <a:t>Section 500 deals with audit evidence.</a:t>
            </a:r>
          </a:p>
          <a:p>
            <a:pPr eaLnBrk="1" hangingPunct="1"/>
            <a:r>
              <a:rPr lang="en-US" sz="2400" smtClean="0"/>
              <a:t>Section 700 covers audit reports.</a:t>
            </a:r>
          </a:p>
          <a:p>
            <a:pPr eaLnBrk="1" hangingPunct="1"/>
            <a:r>
              <a:rPr lang="en-US" sz="2400" smtClean="0"/>
              <a:t>Sections 800 and 900 deal with engagements other than a standard audit.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3404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D9C6732-4DF1-4DA1-854D-15A14C1D83D3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Auditor liability -- Background</a:t>
            </a:r>
          </a:p>
          <a:p>
            <a:pPr eaLnBrk="1" hangingPunct="1"/>
            <a:r>
              <a:rPr lang="en-US" sz="2400" smtClean="0"/>
              <a:t>Auditors are subject to civil liability, criminal liability, and professional sanctions.</a:t>
            </a:r>
          </a:p>
          <a:p>
            <a:pPr eaLnBrk="1" hangingPunct="1"/>
            <a:r>
              <a:rPr lang="en-US" sz="2400" smtClean="0"/>
              <a:t>Civil liability can result from breach of contract or civil duty (e.g., negligence).</a:t>
            </a:r>
          </a:p>
          <a:p>
            <a:pPr eaLnBrk="1" hangingPunct="1"/>
            <a:r>
              <a:rPr lang="en-US" sz="2400" smtClean="0"/>
              <a:t>Criminal liability can result from criminal conduct (e.g., fraud).</a:t>
            </a:r>
          </a:p>
          <a:p>
            <a:pPr eaLnBrk="1" hangingPunct="1"/>
            <a:r>
              <a:rPr lang="en-US" sz="2400" smtClean="0"/>
              <a:t>Professional sanctions can result from violation of the rules of a professional body.</a:t>
            </a:r>
          </a:p>
          <a:p>
            <a:pPr eaLnBrk="1" hangingPunct="1"/>
            <a:r>
              <a:rPr lang="en-US" sz="2400" smtClean="0"/>
              <a:t>The potential for legal liability varies internationally and is highly significant in some countries (e.g., the U.S.).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839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55E1D0BD-9FBB-432B-BD22-D1EA3E7643DE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Comparative International Auditing and Corporate Governance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Recent trends in international corporate governance.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International diversity in external auditing.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Harmonization of international external auditing.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Auditor liability and independence.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Audit committees.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International internal auditing.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Audit regulation.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BCF1AA19-A3B5-4C22-BD5A-11689CD5FB7F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Auditor liability – Recent events</a:t>
            </a:r>
          </a:p>
          <a:p>
            <a:pPr eaLnBrk="1" hangingPunct="1"/>
            <a:r>
              <a:rPr lang="en-US" sz="2400" smtClean="0"/>
              <a:t>Andersen, a big five firm, was effectively put out of business by a criminal conviction, later overturned, in connection with its Enron audit.</a:t>
            </a:r>
          </a:p>
          <a:p>
            <a:pPr eaLnBrk="1" hangingPunct="1"/>
            <a:r>
              <a:rPr lang="en-US" sz="2400" smtClean="0"/>
              <a:t>One remaining big four firm, PricewaterhouseCoopers, suggested to UK authorities that auditors are in a legally untenable position.</a:t>
            </a:r>
          </a:p>
          <a:p>
            <a:pPr eaLnBrk="1" hangingPunct="1"/>
            <a:r>
              <a:rPr lang="en-US" sz="2400" smtClean="0"/>
              <a:t>A 1998 German court decision resulted in auditors being liable to third parties for the first time in that country.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1808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2D542681-4A1F-4C28-83EF-B1CE76B91E59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Auditor liability – Possible reforms</a:t>
            </a:r>
          </a:p>
          <a:p>
            <a:pPr eaLnBrk="1" hangingPunct="1"/>
            <a:r>
              <a:rPr lang="en-US" sz="2400" smtClean="0"/>
              <a:t>Several solutions to limiting auditor liability exist in order to limit potential damage to firms.</a:t>
            </a:r>
          </a:p>
          <a:p>
            <a:pPr eaLnBrk="1" hangingPunct="1"/>
            <a:r>
              <a:rPr lang="en-US" sz="2400" smtClean="0"/>
              <a:t>Change of ownership structure to limit or eliminate joint and several liability.</a:t>
            </a:r>
          </a:p>
          <a:p>
            <a:pPr eaLnBrk="1" hangingPunct="1"/>
            <a:r>
              <a:rPr lang="en-US" sz="2400" smtClean="0"/>
              <a:t>Proportionate liability that limits auditor liability to the proportion for which they are deemed responsible.</a:t>
            </a:r>
          </a:p>
          <a:p>
            <a:pPr eaLnBrk="1" hangingPunct="1"/>
            <a:r>
              <a:rPr lang="en-US" sz="2400" smtClean="0"/>
              <a:t>Statutory caps to limit damages.</a:t>
            </a:r>
          </a:p>
          <a:p>
            <a:pPr eaLnBrk="1" hangingPunct="1"/>
            <a:r>
              <a:rPr lang="en-US" sz="2400" smtClean="0"/>
              <a:t>Disclaimer of liability to avoid unintended liability. Some UK auditors use these, the U.S. SEC rejects them as invalid.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2162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D25FE417-4FA9-41C5-8EC8-00B8C43BBB4C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Auditor Independence -- Background</a:t>
            </a:r>
          </a:p>
          <a:p>
            <a:pPr eaLnBrk="1" hangingPunct="1"/>
            <a:r>
              <a:rPr lang="en-US" sz="2400" smtClean="0"/>
              <a:t>Independence is a fundamental principle of auditing.</a:t>
            </a:r>
          </a:p>
          <a:p>
            <a:pPr eaLnBrk="1" hangingPunct="1"/>
            <a:r>
              <a:rPr lang="en-US" sz="2400" smtClean="0"/>
              <a:t>Auditors in the U.S. are required to adhere to a detailed set of independence rules.</a:t>
            </a:r>
          </a:p>
          <a:p>
            <a:pPr eaLnBrk="1" hangingPunct="1"/>
            <a:r>
              <a:rPr lang="en-US" sz="2400" smtClean="0"/>
              <a:t>The SEC has additional rules for auditors of public companies.</a:t>
            </a:r>
          </a:p>
          <a:p>
            <a:pPr eaLnBrk="1" hangingPunct="1"/>
            <a:r>
              <a:rPr lang="en-US" sz="2400" smtClean="0"/>
              <a:t>An SEC report in 2000 cited numerous violations by big five auditors.</a:t>
            </a:r>
          </a:p>
          <a:p>
            <a:pPr eaLnBrk="1" hangingPunct="1"/>
            <a:r>
              <a:rPr lang="en-US" sz="2400" smtClean="0"/>
              <a:t>Auditor independence is a subject of intense debate internationally as well as in the U.S.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5728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4CA20388-BA2C-4073-BCC4-72BDFD2C3903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Proposals to strengthen auditor independence</a:t>
            </a:r>
          </a:p>
          <a:p>
            <a:pPr eaLnBrk="1" hangingPunct="1"/>
            <a:r>
              <a:rPr lang="en-US" sz="2400" smtClean="0"/>
              <a:t>Involvement of stockholders in auditor appointment.</a:t>
            </a:r>
          </a:p>
          <a:p>
            <a:pPr eaLnBrk="1" hangingPunct="1"/>
            <a:r>
              <a:rPr lang="en-US" sz="2400" smtClean="0"/>
              <a:t>Restrictions or prohibitions of certain consulting activities.</a:t>
            </a:r>
          </a:p>
          <a:p>
            <a:pPr eaLnBrk="1" hangingPunct="1"/>
            <a:r>
              <a:rPr lang="en-US" sz="2400" smtClean="0"/>
              <a:t>Increased regulatory oversight.</a:t>
            </a:r>
          </a:p>
          <a:p>
            <a:pPr eaLnBrk="1" hangingPunct="1"/>
            <a:r>
              <a:rPr lang="en-US" sz="2400" smtClean="0"/>
              <a:t>Increased involvement by the board of directors and audit committee.</a:t>
            </a:r>
          </a:p>
          <a:p>
            <a:pPr eaLnBrk="1" hangingPunct="1"/>
            <a:r>
              <a:rPr lang="en-US" sz="2400" smtClean="0"/>
              <a:t>Mandatory rotation of audit firms or engagement partners.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4190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892687B6-20A3-471F-994E-DEC0F730A1C4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Auditor Liability and Independence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Proposals to strengthen auditor independence</a:t>
            </a:r>
          </a:p>
          <a:p>
            <a:pPr eaLnBrk="1" hangingPunct="1"/>
            <a:r>
              <a:rPr lang="en-US" sz="2400" smtClean="0"/>
              <a:t>Separating consulting operations from the auditing practice.</a:t>
            </a:r>
          </a:p>
          <a:p>
            <a:pPr eaLnBrk="1" hangingPunct="1"/>
            <a:r>
              <a:rPr lang="en-US" sz="2400" smtClean="0"/>
              <a:t>Increasing the stringency of admission criteria to the profession.</a:t>
            </a:r>
          </a:p>
          <a:p>
            <a:pPr eaLnBrk="1" hangingPunct="1"/>
            <a:r>
              <a:rPr lang="en-US" sz="2400" smtClean="0"/>
              <a:t>A principles-based approach to auditor independence, in contrast to a lengthy set of “bright-line” rules. This approach maintains some specific rules.</a:t>
            </a:r>
          </a:p>
          <a:p>
            <a:pPr eaLnBrk="1" hangingPunct="1"/>
            <a:r>
              <a:rPr lang="en-US" sz="2400" smtClean="0"/>
              <a:t>A conceptual approach similar to the above but that includes no list of specific prohibitions.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7012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440C6C12-2B59-4061-9459-3970A25704DB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 Committees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 committees – United States</a:t>
            </a:r>
          </a:p>
          <a:p>
            <a:pPr eaLnBrk="1" hangingPunct="1"/>
            <a:r>
              <a:rPr lang="en-US" sz="2400" smtClean="0"/>
              <a:t>The audit committee is a committee of the board of directors responsible for financial reporting oversight.</a:t>
            </a:r>
          </a:p>
          <a:p>
            <a:pPr eaLnBrk="1" hangingPunct="1"/>
            <a:r>
              <a:rPr lang="en-US" sz="2400" smtClean="0"/>
              <a:t>Beginning in the 1990s, increased attention has been paid to this topic.</a:t>
            </a:r>
          </a:p>
          <a:p>
            <a:pPr eaLnBrk="1" hangingPunct="1"/>
            <a:r>
              <a:rPr lang="en-US" sz="2400" smtClean="0"/>
              <a:t>In the U.S., the Blue Ribbon Committee made a series of recommendations to enhance the role of the audit committee.</a:t>
            </a:r>
          </a:p>
          <a:p>
            <a:pPr eaLnBrk="1" hangingPunct="1"/>
            <a:r>
              <a:rPr lang="en-US" sz="2400" smtClean="0"/>
              <a:t>Sarbanes-Oxley includes specific provisions related to audit committees.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22692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9E873AA2-339B-4AE4-8431-2FBE9C8937BE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Audit Committees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Audit committees – Internationally</a:t>
            </a:r>
          </a:p>
          <a:p>
            <a:pPr eaLnBrk="1" hangingPunct="1"/>
            <a:r>
              <a:rPr lang="en-US" sz="2400" smtClean="0"/>
              <a:t>Audit committees are increasingly being seen as an important component of corporate governance.</a:t>
            </a:r>
          </a:p>
          <a:p>
            <a:pPr eaLnBrk="1" hangingPunct="1"/>
            <a:r>
              <a:rPr lang="en-US" sz="2400" smtClean="0"/>
              <a:t>There is wide acceptance globally that the auditor works for the audit committee.</a:t>
            </a:r>
          </a:p>
          <a:p>
            <a:pPr eaLnBrk="1" hangingPunct="1"/>
            <a:r>
              <a:rPr lang="en-US" sz="2400" smtClean="0"/>
              <a:t>Australia, for example, requires listed companies to have audit committees composed completely of outside directors.</a:t>
            </a:r>
          </a:p>
          <a:p>
            <a:pPr eaLnBrk="1" hangingPunct="1"/>
            <a:r>
              <a:rPr lang="en-US" sz="2400" smtClean="0"/>
              <a:t>Audit committees are also no required for listed companies in Malaysia and Singapore.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35214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F8646277-6E3D-48C6-A35C-938C6BA9A6B3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Internal Auditing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Internal auditing -- Background</a:t>
            </a:r>
          </a:p>
          <a:p>
            <a:pPr eaLnBrk="1" hangingPunct="1"/>
            <a:r>
              <a:rPr lang="en-US" sz="2400" smtClean="0"/>
              <a:t>Internal auditing is “an independent, objective assurance and consulting activity designed to add value and improve an organization’s operations.”</a:t>
            </a:r>
          </a:p>
          <a:p>
            <a:pPr eaLnBrk="1" hangingPunct="1"/>
            <a:r>
              <a:rPr lang="en-US" sz="2400" smtClean="0"/>
              <a:t>The SEC requires an internal audit function of public companies.</a:t>
            </a:r>
          </a:p>
          <a:p>
            <a:pPr eaLnBrk="1" hangingPunct="1"/>
            <a:r>
              <a:rPr lang="en-US" sz="2400" smtClean="0"/>
              <a:t>Internal audit can enhance the effectiveness of internal controls over financial reporting.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9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7857ABC6-ECBA-4958-B578-B51E7D5226BE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Internal Auditing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Internal auditing -- Background</a:t>
            </a:r>
          </a:p>
          <a:p>
            <a:pPr eaLnBrk="1" hangingPunct="1"/>
            <a:r>
              <a:rPr lang="en-US" sz="2400" smtClean="0"/>
              <a:t>The clearest difference between external and internal auditing is the consulting function of the latter, particularly risk management.</a:t>
            </a:r>
          </a:p>
          <a:p>
            <a:pPr eaLnBrk="1" hangingPunct="1"/>
            <a:r>
              <a:rPr lang="en-US" sz="2400" smtClean="0"/>
              <a:t>Given their complexity, multinational corporations (MNCs) are increasingly demanding risk management consulting.</a:t>
            </a:r>
          </a:p>
          <a:p>
            <a:pPr eaLnBrk="1" hangingPunct="1"/>
            <a:r>
              <a:rPr lang="en-US" sz="2400" smtClean="0"/>
              <a:t>Internal auditors also commonly perform compliance audits, and effectiveness and efficiency audits.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42308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95AD19E2-843C-4212-9906-7A8E74397853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Internal Auditing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The Foreign Corrupt Practices Act </a:t>
            </a:r>
          </a:p>
          <a:p>
            <a:pPr eaLnBrk="1" hangingPunct="1"/>
            <a:r>
              <a:rPr lang="en-US" sz="2400" i="1" smtClean="0"/>
              <a:t>Foreign Corrupt Practices Act of 1977</a:t>
            </a:r>
            <a:r>
              <a:rPr lang="en-US" sz="2400" smtClean="0"/>
              <a:t> (FCPA) requires companies to maintain effective internal controls and not pay bribes.</a:t>
            </a:r>
          </a:p>
          <a:p>
            <a:pPr eaLnBrk="1" hangingPunct="1"/>
            <a:r>
              <a:rPr lang="en-US" sz="2400" smtClean="0"/>
              <a:t>The logic is that effective internal controls over financial reporting will mitigate the risk of bribe payments.</a:t>
            </a:r>
          </a:p>
          <a:p>
            <a:pPr eaLnBrk="1" hangingPunct="1"/>
            <a:r>
              <a:rPr lang="en-US" sz="2400" smtClean="0"/>
              <a:t>This legislation was a reaction to the discovery, in the 1970s, that many U.S. companies did pay bribes.</a:t>
            </a:r>
          </a:p>
          <a:p>
            <a:pPr eaLnBrk="1" hangingPunct="1"/>
            <a:r>
              <a:rPr lang="en-US" sz="2400" smtClean="0"/>
              <a:t>Enforcement of the FCPA has resulted in large fines against major U.S. companies.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384018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3C60720D-325A-411E-BEFB-0600BD191DDE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Comparative International Auditing and Corporate Governance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	</a:t>
            </a:r>
            <a:r>
              <a:rPr lang="en-US" sz="2400" smtClean="0"/>
              <a:t>Define corporate governance and discuss the circumstances that caused it to receive worldwide attention in recent years.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	</a:t>
            </a:r>
            <a:r>
              <a:rPr lang="en-US" sz="2400" smtClean="0"/>
              <a:t>Explain the link between auditing and corporate governance in an international context.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	Examine international diversity in external auditing.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Explain the steps take toward international harmonization of auditing standards.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A08FFB0-A884-4FD2-AF18-FCF57EDCDDC1}" type="slidenum">
              <a:rPr lang="en-US" sz="1600"/>
              <a:pPr eaLnBrk="1" hangingPunct="1"/>
              <a:t>30</a:t>
            </a:fld>
            <a:endParaRPr lang="en-US" sz="16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Sarbanes-Oxley and the Future of Auditing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Sarbanes-Oxley is the most significant legislation pertaining to financial reporting, and auditing, since the establishment of the SEC in the 1930s.</a:t>
            </a:r>
          </a:p>
          <a:p>
            <a:pPr eaLnBrk="1" hangingPunct="1"/>
            <a:r>
              <a:rPr lang="en-US" sz="2400" smtClean="0"/>
              <a:t>The act has had an observable impact on business, one example of which is the increase in financial expertise on audit committees.</a:t>
            </a:r>
          </a:p>
          <a:p>
            <a:pPr eaLnBrk="1" hangingPunct="1"/>
            <a:r>
              <a:rPr lang="en-US" sz="2400" smtClean="0"/>
              <a:t>Companies have spent significant resources enhancing internal controls.</a:t>
            </a:r>
          </a:p>
          <a:p>
            <a:pPr eaLnBrk="1" hangingPunct="1"/>
            <a:r>
              <a:rPr lang="en-US" sz="2400" smtClean="0"/>
              <a:t>On a more negative note, many financial executives are experiencing increased stress due to Sarbanes-Oxley.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8</a:t>
            </a:r>
          </a:p>
        </p:txBody>
      </p:sp>
    </p:spTree>
    <p:extLst>
      <p:ext uri="{BB962C8B-B14F-4D97-AF65-F5344CB8AC3E}">
        <p14:creationId xmlns:p14="http://schemas.microsoft.com/office/powerpoint/2010/main" val="472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05B792EA-2A0A-4011-A563-0E9B7F637622}" type="slidenum">
              <a:rPr lang="en-US" sz="1600"/>
              <a:pPr eaLnBrk="1" hangingPunct="1"/>
              <a:t>31</a:t>
            </a:fld>
            <a:endParaRPr lang="en-US" sz="16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Sarbanes-Oxley and the Future of Auditing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Other international audit issues</a:t>
            </a:r>
          </a:p>
          <a:p>
            <a:pPr eaLnBrk="1" hangingPunct="1"/>
            <a:r>
              <a:rPr lang="en-US" sz="2400" smtClean="0"/>
              <a:t>There is increased demand for internet-based financial reporting and the related assurance.</a:t>
            </a:r>
          </a:p>
          <a:p>
            <a:pPr eaLnBrk="1" hangingPunct="1"/>
            <a:r>
              <a:rPr lang="en-US" sz="2400" smtClean="0"/>
              <a:t>Continuous assurance on real-time information.</a:t>
            </a:r>
          </a:p>
          <a:p>
            <a:pPr eaLnBrk="1" hangingPunct="1"/>
            <a:r>
              <a:rPr lang="en-US" sz="2400" smtClean="0"/>
              <a:t>Increased competition in the audit market.</a:t>
            </a:r>
          </a:p>
          <a:p>
            <a:pPr eaLnBrk="1" hangingPunct="1"/>
            <a:r>
              <a:rPr lang="en-US" sz="2400" smtClean="0"/>
              <a:t>Increased exposure of international audit firms.</a:t>
            </a:r>
          </a:p>
          <a:p>
            <a:pPr eaLnBrk="1" hangingPunct="1"/>
            <a:r>
              <a:rPr lang="en-US" sz="2400" smtClean="0"/>
              <a:t>The risk that increases in litigation will lead to more of a checklist approach to auditing.</a:t>
            </a:r>
          </a:p>
          <a:p>
            <a:pPr eaLnBrk="1" hangingPunct="1"/>
            <a:r>
              <a:rPr lang="en-US" sz="2400" smtClean="0"/>
              <a:t>The enhanced partnership between external auditors, internal auditors, and audit committees.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8</a:t>
            </a:r>
          </a:p>
        </p:txBody>
      </p:sp>
    </p:spTree>
    <p:extLst>
      <p:ext uri="{BB962C8B-B14F-4D97-AF65-F5344CB8AC3E}">
        <p14:creationId xmlns:p14="http://schemas.microsoft.com/office/powerpoint/2010/main" val="24594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FF690A4-3AF4-43A9-87B4-CBF2AD1F102E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Comparative International Auditing and Corporate Governance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5.	</a:t>
            </a:r>
            <a:r>
              <a:rPr lang="en-US" sz="2400" smtClean="0"/>
              <a:t>Demonstrate an understanding of the issues concerning auditor liability and auditor independence.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6.</a:t>
            </a:r>
            <a:r>
              <a:rPr lang="en-US" sz="2400" smtClean="0"/>
              <a:t>	Explain the role of audit committees.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7.</a:t>
            </a:r>
            <a:r>
              <a:rPr lang="en-US" sz="2400" smtClean="0"/>
              <a:t>	Discuss internal auditing issues in an international context.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8.</a:t>
            </a:r>
            <a:r>
              <a:rPr lang="en-US" sz="2400" smtClean="0"/>
              <a:t>	Discuss the provisions in the Sarbanes-Oxley Act of 2002 in relation to auditing issues.</a:t>
            </a:r>
            <a:endParaRPr lang="en-US" sz="2400" b="1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7AC07C44-A270-4CB3-A64B-EA3C72A8B58A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Trends in Corporate Governance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Recent accounting scandals, particularly those in the U.S. (e.g., Enron, WorldCom) have led to increased focus on corporate governance.</a:t>
            </a:r>
          </a:p>
          <a:p>
            <a:pPr eaLnBrk="1" hangingPunct="1"/>
            <a:r>
              <a:rPr lang="en-US" sz="2400" smtClean="0"/>
              <a:t>The Sarbanes-Oxley Act of 2002 was a direct response to these scandals.</a:t>
            </a:r>
          </a:p>
          <a:p>
            <a:pPr eaLnBrk="1" hangingPunct="1"/>
            <a:r>
              <a:rPr lang="en-US" sz="2400" smtClean="0"/>
              <a:t>This act includes new rules pertaining to corporate governance and auditing.</a:t>
            </a:r>
          </a:p>
          <a:p>
            <a:pPr eaLnBrk="1" hangingPunct="1"/>
            <a:r>
              <a:rPr lang="en-US" sz="2400" smtClean="0"/>
              <a:t>These events in the U.S. are consistent with a worldwide movement to improve corporate governance and auditing.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1409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4BC1A2D1-23E3-4333-AB0D-77DDED93C1CD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Auditing and Corporate Governance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OECD guidance</a:t>
            </a:r>
            <a:endParaRPr lang="en-US" sz="2800" smtClean="0"/>
          </a:p>
          <a:p>
            <a:pPr eaLnBrk="1" hangingPunct="1"/>
            <a:r>
              <a:rPr lang="en-US" sz="2400" i="1" smtClean="0"/>
              <a:t>Principles of Corporate Governance</a:t>
            </a:r>
            <a:r>
              <a:rPr lang="en-US" sz="2400" smtClean="0"/>
              <a:t> (1999) provide guidance to help governments improve corporate governance within their borders.</a:t>
            </a:r>
          </a:p>
          <a:p>
            <a:pPr eaLnBrk="1" hangingPunct="1"/>
            <a:r>
              <a:rPr lang="en-US" sz="2400" smtClean="0"/>
              <a:t>Corporate governance, “…involves a set of relationships between a company’s management, its board, its shareholders, and other stakeholders.”</a:t>
            </a:r>
          </a:p>
          <a:p>
            <a:pPr eaLnBrk="1" hangingPunct="1"/>
            <a:r>
              <a:rPr lang="en-US" sz="2400" smtClean="0"/>
              <a:t>These principles also make clear that the board of directors has ultimate responsibility for governance.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4508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FE1D8BDE-D103-42C8-A34D-54801764D20A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Auditing and Corporate Governance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OECD guidance</a:t>
            </a:r>
            <a:endParaRPr lang="en-US" sz="2800" smtClean="0"/>
          </a:p>
          <a:p>
            <a:pPr eaLnBrk="1" hangingPunct="1"/>
            <a:r>
              <a:rPr lang="en-US" sz="2400" smtClean="0"/>
              <a:t>In 2004, revisions to the corporate governance code point out that external auditors should answer to shareholders.</a:t>
            </a:r>
          </a:p>
          <a:p>
            <a:pPr eaLnBrk="1" hangingPunct="1"/>
            <a:r>
              <a:rPr lang="en-US" sz="2400" smtClean="0"/>
              <a:t>These revisions also highlight the board of directors responsibility for overseeing financial reporting.</a:t>
            </a:r>
          </a:p>
          <a:p>
            <a:pPr eaLnBrk="1" hangingPunct="1"/>
            <a:r>
              <a:rPr lang="en-US" sz="2400" smtClean="0"/>
              <a:t>These revisions also strengthen shareholder rights in most OECD member countries.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7318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6FA0ED13-0516-4A90-A47A-D1F38614EFB8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Auditing and Corporate Governance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Sarbanes-Oxley Act of 2002</a:t>
            </a:r>
            <a:endParaRPr lang="en-US" sz="2800" smtClean="0"/>
          </a:p>
          <a:p>
            <a:pPr eaLnBrk="1" hangingPunct="1"/>
            <a:r>
              <a:rPr lang="en-US" sz="2400" smtClean="0"/>
              <a:t>Public Company Accounting Oversight Board (PCAOB) was created to oversee the accounting profession.</a:t>
            </a:r>
          </a:p>
          <a:p>
            <a:pPr eaLnBrk="1" hangingPunct="1"/>
            <a:r>
              <a:rPr lang="en-US" sz="2400" smtClean="0"/>
              <a:t>Certification of financial statements by CEOs and CFOs.</a:t>
            </a:r>
          </a:p>
          <a:p>
            <a:pPr eaLnBrk="1" hangingPunct="1"/>
            <a:r>
              <a:rPr lang="en-US" sz="2400" smtClean="0"/>
              <a:t>External auditors to report directly to audit committee.</a:t>
            </a:r>
          </a:p>
          <a:p>
            <a:pPr eaLnBrk="1" hangingPunct="1"/>
            <a:r>
              <a:rPr lang="en-US" sz="2400" smtClean="0"/>
              <a:t>Restriction on allowable non-audit work for auditors.</a:t>
            </a:r>
          </a:p>
          <a:p>
            <a:pPr eaLnBrk="1" hangingPunct="1"/>
            <a:r>
              <a:rPr lang="en-US" sz="2400" smtClean="0"/>
              <a:t>Increased penalties for financial statement fraud.</a:t>
            </a:r>
          </a:p>
          <a:p>
            <a:pPr eaLnBrk="1" hangingPunct="1"/>
            <a:r>
              <a:rPr lang="en-US" sz="2400" smtClean="0"/>
              <a:t>The NYSE followed suit by introducing additional listing requirements related to corporate governance.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698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13-</a:t>
            </a:r>
            <a:fld id="{9A44F173-9D63-4D40-9860-4831F5BE3568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International Diversity in External Auditing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</a:t>
            </a:r>
            <a:endParaRPr lang="en-US" sz="2800" smtClean="0"/>
          </a:p>
          <a:p>
            <a:pPr eaLnBrk="1" hangingPunct="1"/>
            <a:r>
              <a:rPr lang="en-US" sz="2400" smtClean="0"/>
              <a:t>Globalization is leading to increased importance of auditing internationally.</a:t>
            </a:r>
          </a:p>
          <a:p>
            <a:pPr eaLnBrk="1" hangingPunct="1"/>
            <a:r>
              <a:rPr lang="en-US" sz="2400" smtClean="0"/>
              <a:t>Significant international diversity exists in various aspects of auditing.</a:t>
            </a:r>
          </a:p>
          <a:p>
            <a:pPr eaLnBrk="1" hangingPunct="1"/>
            <a:r>
              <a:rPr lang="en-US" sz="2400" smtClean="0"/>
              <a:t>The purpose of external audits varies between countries.</a:t>
            </a:r>
          </a:p>
          <a:p>
            <a:pPr eaLnBrk="1" hangingPunct="1"/>
            <a:r>
              <a:rPr lang="en-US" sz="2400" smtClean="0"/>
              <a:t>The environment in which auditing takes place varies.</a:t>
            </a:r>
          </a:p>
          <a:p>
            <a:pPr eaLnBrk="1" hangingPunct="1"/>
            <a:r>
              <a:rPr lang="en-US" sz="2400" smtClean="0"/>
              <a:t>Regulation of the audit function varies.</a:t>
            </a:r>
          </a:p>
          <a:p>
            <a:pPr eaLnBrk="1" hangingPunct="1"/>
            <a:r>
              <a:rPr lang="en-US" sz="2400" smtClean="0"/>
              <a:t>The content of audit reports also varies.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9685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2048</Words>
  <Application>Microsoft Office PowerPoint</Application>
  <PresentationFormat>On-screen Show (4:3)</PresentationFormat>
  <Paragraphs>257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Comparative International Auditing and Corporate Governance</vt:lpstr>
      <vt:lpstr>Comparative International Auditing and Corporate Governance</vt:lpstr>
      <vt:lpstr>Comparative International Auditing and Corporate Governance</vt:lpstr>
      <vt:lpstr>Comparative International Auditing and Corporate Governance</vt:lpstr>
      <vt:lpstr>International Trends in Corporate Governance</vt:lpstr>
      <vt:lpstr>International Auditing and Corporate Governance</vt:lpstr>
      <vt:lpstr>International Auditing and Corporate Governance</vt:lpstr>
      <vt:lpstr>International Auditing and Corporate Governance</vt:lpstr>
      <vt:lpstr>International Diversity in External Auditing</vt:lpstr>
      <vt:lpstr>International Diversity in External Auditing</vt:lpstr>
      <vt:lpstr>International Diversity in External Auditing</vt:lpstr>
      <vt:lpstr>International Diversity in External Auditing</vt:lpstr>
      <vt:lpstr>International Diversity in External Auditing</vt:lpstr>
      <vt:lpstr>International Diversity in External Auditing</vt:lpstr>
      <vt:lpstr>International Diversity in External Auditing</vt:lpstr>
      <vt:lpstr>International Harmonization of Auditing Standards</vt:lpstr>
      <vt:lpstr>International Harmonization of Auditing Standards</vt:lpstr>
      <vt:lpstr>International Harmonization of Auditing Standards</vt:lpstr>
      <vt:lpstr>Auditor Liability and Independence</vt:lpstr>
      <vt:lpstr>Auditor Liability and Independence</vt:lpstr>
      <vt:lpstr>Auditor Liability and Independence</vt:lpstr>
      <vt:lpstr>Auditor Liability and Independence</vt:lpstr>
      <vt:lpstr>Auditor Liability and Independence</vt:lpstr>
      <vt:lpstr>Auditor Liability and Independence</vt:lpstr>
      <vt:lpstr>Audit Committees</vt:lpstr>
      <vt:lpstr>Audit Committees</vt:lpstr>
      <vt:lpstr>Internal Auditing</vt:lpstr>
      <vt:lpstr>Internal Auditing</vt:lpstr>
      <vt:lpstr>Internal Auditing</vt:lpstr>
      <vt:lpstr>Sarbanes-Oxley and the Future of Auditing</vt:lpstr>
      <vt:lpstr>Sarbanes-Oxley and the Future of Auditing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2017-09-24T07:10:42Z</dcterms:modified>
</cp:coreProperties>
</file>