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6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Worldwide Accounting Diversity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 AKUNTANSI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EBA 604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</a:t>
            </a:r>
            <a:r>
              <a:rPr lang="id-ID" sz="2000" dirty="0" smtClean="0"/>
              <a:t>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8B76734D-3D57-48B6-B181-C49749053D3E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Problems Caused by Accounting  Diversity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Difficulties with access to foreign capital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markets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Companies often need to go outside their home country in order to access financing.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Raising foreign capital often requires reconciliation to comply with different accounting rules or needs of investors and creditors.</a:t>
            </a:r>
          </a:p>
          <a:p>
            <a:pPr eaLnBrk="1" hangingPunct="1"/>
            <a:endParaRPr 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2 </a:t>
            </a:r>
          </a:p>
        </p:txBody>
      </p:sp>
    </p:spTree>
    <p:extLst>
      <p:ext uri="{BB962C8B-B14F-4D97-AF65-F5344CB8AC3E}">
        <p14:creationId xmlns:p14="http://schemas.microsoft.com/office/powerpoint/2010/main" val="10808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D9E40DF3-F6C6-44C8-9BB1-2E7CB76D831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Problems Caused by Accounting  Diversity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Non-comparability of financial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statements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rules often differ between countries.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International investors need to make their own reconciliations or adjustments to financial statements.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International investors also must face differing levels of disclosure, quality of accounting standards, and quality of auditing.</a:t>
            </a:r>
          </a:p>
          <a:p>
            <a:pPr eaLnBrk="1" hangingPunct="1"/>
            <a:endParaRPr lang="en-US" smtClean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2 </a:t>
            </a:r>
          </a:p>
        </p:txBody>
      </p:sp>
    </p:spTree>
    <p:extLst>
      <p:ext uri="{BB962C8B-B14F-4D97-AF65-F5344CB8AC3E}">
        <p14:creationId xmlns:p14="http://schemas.microsoft.com/office/powerpoint/2010/main" val="9802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FAA31371-114E-4562-8091-5624F7322290}" type="slidenum">
              <a:rPr lang="en-US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Legal systems -- Common law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Has relatively fewer statutes and more interpretation by courts to apply laws to specific situations.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Leads to the creation of precedents or case law.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Found most often in Great Britain and other English-speaking countries.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 these countries, the source of accounting rules tends to be non-governmental organizations.</a:t>
            </a:r>
          </a:p>
          <a:p>
            <a:pPr eaLnBrk="1" hangingPunct="1"/>
            <a:endParaRPr lang="en-US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 </a:t>
            </a:r>
          </a:p>
        </p:txBody>
      </p:sp>
    </p:spTree>
    <p:extLst>
      <p:ext uri="{BB962C8B-B14F-4D97-AF65-F5344CB8AC3E}">
        <p14:creationId xmlns:p14="http://schemas.microsoft.com/office/powerpoint/2010/main" val="2453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5AE04E4D-D60D-49FA-9515-DAADD57AE2ED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Legal systems -- Code law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Characterized by relatively more statutes or code law.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Found more often in non English-speaking countries.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rules in these countries tend to be legislated (i.e., the source is the government).</a:t>
            </a:r>
          </a:p>
          <a:p>
            <a:pPr eaLnBrk="1" hangingPunct="1"/>
            <a:endParaRPr lang="en-US" smtClean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6673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E8C43259-5943-4EB2-8FDD-C676CE65A99C}" type="slidenum">
              <a:rPr lang="en-US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Taxation</a:t>
            </a:r>
            <a:endParaRPr lang="en-US" sz="320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U.S.</a:t>
            </a:r>
            <a:r>
              <a:rPr lang="en-US" smtClean="0">
                <a:cs typeface="Times New Roman" pitchFamily="18" charset="0"/>
              </a:rPr>
              <a:t> -- taxable income and book income are generally quite different.</a:t>
            </a:r>
          </a:p>
          <a:p>
            <a:pPr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Germany</a:t>
            </a:r>
            <a:r>
              <a:rPr lang="en-US" smtClean="0">
                <a:cs typeface="Times New Roman" pitchFamily="18" charset="0"/>
              </a:rPr>
              <a:t> -- rules governing taxable and book income tend to be the same, which generally results in more conservative accounting.</a:t>
            </a:r>
          </a:p>
          <a:p>
            <a:pPr eaLnBrk="1" hangingPunct="1"/>
            <a:endParaRPr lang="en-US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8320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04018EDE-142E-4CC5-AE57-DC0DF75C8CF3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Providers of financing</a:t>
            </a:r>
            <a:r>
              <a:rPr lang="en-US" sz="310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 many countries major sources of capital are families, banks, and the government.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and disclosure in those countries tend to be less important.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 the U.S. and UK the providers of financing are diverse shareholders, so accounting and disclosure are more important.</a:t>
            </a:r>
          </a:p>
          <a:p>
            <a:pPr eaLnBrk="1" hangingPunct="1"/>
            <a:endParaRPr lang="en-US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7673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0BC3F3A5-B7B8-43E6-8258-D0C9DC4730BC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Inflation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Some countries have historically high rates of inflation.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in these countries often requires adjustments to offset the impact of inflation.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This is common in Latin American countries.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Given extended periods of low inflation in the U.S., inflation accounting is not required.</a:t>
            </a:r>
          </a:p>
          <a:p>
            <a:pPr eaLnBrk="1" hangingPunct="1"/>
            <a:endParaRPr lang="en-US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5307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A6FD7363-3AA6-42C2-8772-98A03757D6B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Environmental Factors Leading to Accounting Diversity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Political and economic ties</a:t>
            </a:r>
            <a:r>
              <a:rPr lang="en-US" sz="320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These linkages tend to make information sharing easier.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Nations that share ties often have similar accounting systems.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Correlation of factors</a:t>
            </a:r>
            <a:r>
              <a:rPr lang="en-US" sz="320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In summary, correlations exist among these factors.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Code law countries tend to have accounting rules based on tax rules, and providers of financing with close ties to the company (i.e., family, banks, government).</a:t>
            </a:r>
          </a:p>
          <a:p>
            <a:pPr eaLnBrk="1" hangingPunct="1"/>
            <a:endParaRPr 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8621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3894FCCD-56AB-411D-B5F9-765CD4EDA18D}" type="slidenum">
              <a:rPr lang="en-US"/>
              <a:pPr/>
              <a:t>18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Financial Reporting System Classification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Accounting Clusters</a:t>
            </a:r>
            <a:r>
              <a:rPr lang="en-US" sz="360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Environmental factors related to accounting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diversity have been used to identify three broad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based clusters:</a:t>
            </a:r>
          </a:p>
          <a:p>
            <a:pPr eaLnBrk="1" hangingPunct="1">
              <a:spcBef>
                <a:spcPct val="0"/>
              </a:spcBef>
            </a:pPr>
            <a:endParaRPr lang="en-US" b="1" i="1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Fair presentation / full disclosure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Gives primacy to the information needs of investors.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Most descriptive of the UK and U.S.</a:t>
            </a:r>
          </a:p>
          <a:p>
            <a:pPr eaLnBrk="1" hangingPunct="1"/>
            <a:endParaRPr 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5622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2F4CB4C3-E1DE-4D0D-9286-ABC3B7C0C896}" type="slidenum">
              <a:rPr lang="en-US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Financial Reporting System Classification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Accounting Clusters</a:t>
            </a:r>
          </a:p>
          <a:p>
            <a:pPr eaLnBrk="1" hangingPunct="1">
              <a:spcBef>
                <a:spcPct val="0"/>
              </a:spcBef>
            </a:pPr>
            <a:endParaRPr lang="en-US" sz="3200" b="1" i="1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Legal compliance</a:t>
            </a:r>
            <a:endParaRPr lang="en-US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heavily influenced by tax rules and needs of government.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Commonly found in continental Europe.</a:t>
            </a:r>
          </a:p>
          <a:p>
            <a:pPr eaLnBrk="1" hangingPunct="1"/>
            <a:endParaRPr 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33048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82220243-D026-4E3F-BEF4-B7B266A8F117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Worldwide Accounting Diversity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Chapter Topics</a:t>
            </a:r>
          </a:p>
          <a:p>
            <a:pPr eaLnBrk="1" hangingPunct="1"/>
            <a:r>
              <a:rPr lang="en-US" smtClean="0"/>
              <a:t>Indicators of worldwide accounting diversity.</a:t>
            </a:r>
          </a:p>
          <a:p>
            <a:pPr eaLnBrk="1" hangingPunct="1"/>
            <a:r>
              <a:rPr lang="en-US" smtClean="0"/>
              <a:t>Problems caused by worldwide accounting diversity.</a:t>
            </a:r>
          </a:p>
          <a:p>
            <a:pPr eaLnBrk="1" hangingPunct="1"/>
            <a:r>
              <a:rPr lang="en-US" smtClean="0"/>
              <a:t>Environmental factors leading to accounting diversity.</a:t>
            </a:r>
          </a:p>
          <a:p>
            <a:pPr eaLnBrk="1" hangingPunct="1"/>
            <a:r>
              <a:rPr lang="en-US" smtClean="0"/>
              <a:t>Classification schemes of national accounting systems.</a:t>
            </a:r>
          </a:p>
          <a:p>
            <a:pPr eaLnBrk="1" hangingPunct="1"/>
            <a:r>
              <a:rPr lang="en-US" smtClean="0"/>
              <a:t>The effects of culture on accounting.</a:t>
            </a:r>
          </a:p>
          <a:p>
            <a:pPr eaLnBrk="1" hangingPunct="1"/>
            <a:r>
              <a:rPr lang="en-US" smtClean="0"/>
              <a:t>International differences in accounting practice.</a:t>
            </a:r>
            <a:endParaRPr lang="en-US" b="1" smtClean="0"/>
          </a:p>
          <a:p>
            <a:pPr eaLnBrk="1" hangingPunct="1"/>
            <a:endParaRPr lang="en-US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14C67221-1776-47CD-AE79-CE62DAAC3959}" type="slidenum">
              <a:rPr lang="en-US"/>
              <a:pPr/>
              <a:t>20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Financial Reporting System Classification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Accounting Clusters</a:t>
            </a:r>
          </a:p>
          <a:p>
            <a:pPr eaLnBrk="1" hangingPunct="1">
              <a:spcBef>
                <a:spcPct val="0"/>
              </a:spcBef>
            </a:pP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Inflation-adjusted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Similar to the legal compliance approach.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Is distinguished by the requirement for adjustments to mitigate the effects of inflation.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1890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9F9DC57F-D7C0-4181-A03C-7C7444388BA0}" type="slidenum">
              <a:rPr lang="en-US"/>
              <a:pPr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Financial Reporting System Classification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Nobes’ judgmental classification</a:t>
            </a:r>
            <a:r>
              <a:rPr lang="en-US" sz="3200" smtClean="0"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Focuses on fair presentation / full disclosure and legal compliance clusters.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Considers primary needs of information users.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Considers primary source of accounting rules.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Classifies countries into six different groups.</a:t>
            </a:r>
          </a:p>
          <a:p>
            <a:pPr eaLnBrk="1" hangingPunct="1"/>
            <a:endParaRPr lang="en-US" smtClean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7336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67417E9B-EC02-463F-A947-6A149BD59A50}" type="slidenum">
              <a:rPr lang="en-US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Culture is also widely considered to influence financial reporting systems.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Hofstede’s five cultural dimensions is the most commonly used scheme to discuss cultural influences.</a:t>
            </a:r>
          </a:p>
          <a:p>
            <a:pPr eaLnBrk="1" hangingPunct="1"/>
            <a:endParaRPr lang="en-US" smtClean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8511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66DE2B66-34DB-4825-9ACD-E3DB49E0BF4F}" type="slidenum">
              <a:rPr lang="en-US"/>
              <a:pPr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Hofstede’s Cultural Dimensions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Individualism (vs. Collectivism)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Power Distance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Uncertainty Avoidance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Masculinity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Long-term Orientation</a:t>
            </a:r>
          </a:p>
          <a:p>
            <a:pPr eaLnBrk="1" hangingPunct="1"/>
            <a:endParaRPr lang="en-US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6959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10D95769-DA1D-416D-96AD-30E7BF029623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Hofstede’s Cultural Dimensions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Individualism (vs. Collectivism)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Degree of interdependence among individuals in a society.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More interdependence equates to less individualism (more collectivism).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1471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3592B5B2-8589-4FB5-84B2-B654E3DADCC8}" type="slidenum">
              <a:rPr lang="en-US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Hofstede’s Cultural Dimensions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Power Distance</a:t>
            </a:r>
            <a:r>
              <a:rPr lang="en-US" smtClean="0">
                <a:cs typeface="Times New Roman" pitchFamily="18" charset="0"/>
              </a:rPr>
              <a:t> -- Level of acceptance of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unequally distributed power within and across the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society’s institutions and organizations.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Uncertainty Avoidance</a:t>
            </a:r>
            <a:r>
              <a:rPr lang="en-US" smtClean="0">
                <a:cs typeface="Times New Roman" pitchFamily="18" charset="0"/>
              </a:rPr>
              <a:t> – Degree to which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members of a society feel threatened by uncertain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or unknown situations.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5627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99E22D7C-AB9C-4984-89B7-18AA7D061223}" type="slidenum">
              <a:rPr lang="en-US"/>
              <a:pPr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Hofstede’s Cultural Dimensions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Masculinity</a:t>
            </a:r>
            <a:r>
              <a:rPr lang="en-US" smtClean="0">
                <a:cs typeface="Times New Roman" pitchFamily="18" charset="0"/>
              </a:rPr>
              <a:t> – Emphasis on traditional masculine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values of performance and achievement vs.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feminine values of relationship, caring and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nurturing.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Long-term Orientation</a:t>
            </a:r>
            <a:r>
              <a:rPr lang="en-US" smtClean="0">
                <a:cs typeface="Times New Roman" pitchFamily="18" charset="0"/>
              </a:rPr>
              <a:t> – The extent to which the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society values persistence, thrift, observing order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and respect for tradition. 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0728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9F0A10D5-2A34-4F53-AF93-082391F63A67}" type="slidenum">
              <a:rPr lang="en-US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Gray’s Accounting Values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Professionalism vs. Statutory Control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Uniformity vs. Flexibility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Conservatism vs. Optimism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Secrecy vs. Transparency</a:t>
            </a:r>
          </a:p>
          <a:p>
            <a:pPr eaLnBrk="1" hangingPunct="1"/>
            <a:endParaRPr lang="en-US" smtClean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8465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98D82DCA-2534-443F-9F64-99998E7209F1}" type="slidenum">
              <a:rPr lang="en-US"/>
              <a:pPr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Gray’s Accounting Values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Professionalism vs. Statutory Control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Professionalism is reflected by individual professional judgment and self-regulation of the profession.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Statutory control focuses on legal compliance and legislative control of the profession.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The former is more indicative of the UK and U.S. and the latter more so with continental Europe.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0089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1AA4AD03-11A2-408F-9FFA-7BB57DC1226A}" type="slidenum">
              <a:rPr lang="en-US"/>
              <a:pPr/>
              <a:t>29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Gray’s Accounting Values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Uniformity vs. Flexibility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Uniformity indicates preference for standardized accounting methods.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Flexibility is reflected in the varying of accounting practices for differences between companies.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UK and U.S. approaches are examples of flexibility.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9483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DC02A34C-3F83-442C-B240-2C3CC2400AEC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Worldwide Accounting Diversity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Learning Objectives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1. </a:t>
            </a:r>
            <a:r>
              <a:rPr lang="en-US" dirty="0" smtClean="0"/>
              <a:t>Provide evidence of the diversity that exists in accounting internationally.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2. </a:t>
            </a:r>
            <a:r>
              <a:rPr lang="en-US" dirty="0" smtClean="0"/>
              <a:t>Explain the problems caused by accounting diversity.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3.</a:t>
            </a:r>
            <a:r>
              <a:rPr lang="en-US" dirty="0" smtClean="0"/>
              <a:t> Describe the major environmental factors that influence national accounting systems and lead to accounting diversity.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86474F1F-0502-417F-BB95-FFCDE084098A}" type="slidenum">
              <a:rPr lang="en-US"/>
              <a:pPr/>
              <a:t>30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Gray’s Accounting Values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Conservatism vs. Optimism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Conservatism indicates preference for caution and prudence.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Optimism tends more toward fair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Germany has traditionally reflected a strong tendency toward conservatism.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2108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D7B6EA27-29D6-4433-A47A-82564B30A3E8}" type="slidenum">
              <a:rPr lang="en-US"/>
              <a:pPr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The Influence of Culture on Financial Reporting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Gray’s Accounting Values</a:t>
            </a:r>
            <a:endParaRPr lang="en-US" sz="3200" smtClean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Secrecy vs. Transparency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Secrecy reflects a preference for minimal information disclosure.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Transparency reflects openness and full disclosure.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Countries with predominantly family-owned and bank financed firms tend toward secrecy.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811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C4070AC0-BA23-487B-9C2D-B9D616CD4BFC}" type="slidenum">
              <a:rPr lang="en-US"/>
              <a:pPr/>
              <a:t>32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A Model to Explain International Differences in Financial Reporting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Nobes’ model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Describes international differences as a function of culture and the system of financing.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Culture influences the development of the system of financing which influences the development of accounting.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Uses two classifications, A and B.</a:t>
            </a:r>
          </a:p>
          <a:p>
            <a:pPr eaLnBrk="1" hangingPunct="1"/>
            <a:endParaRPr lang="en-US" smtClean="0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5463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04C2C78C-4E03-4A97-AB71-E70D5CE7ED36}" type="slidenum">
              <a:rPr lang="en-US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A Model to Explain International Differences in Financial Reporting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Class A Accounting</a:t>
            </a:r>
            <a:r>
              <a:rPr lang="en-US" sz="400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Descriptive of Anglo-Saxon countries.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Strong outside shareholder equity-financing.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Optimism.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Transparency.</a:t>
            </a:r>
          </a:p>
          <a:p>
            <a:pPr eaLnBrk="1" hangingPunct="1"/>
            <a:endParaRPr lang="en-US" smtClean="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40637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A7284330-9E41-4593-8414-C3BFE8E73865}" type="slidenum">
              <a:rPr lang="en-US"/>
              <a:pPr/>
              <a:t>34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A Model to Explain International Differences in Financial Reporting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Class B Accounting</a:t>
            </a:r>
            <a:r>
              <a:rPr lang="en-US" sz="4000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Descriptive of continental Europe.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Less widespread outside shareholder equity-financing.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Conservatism.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Secrecy.</a:t>
            </a:r>
            <a:endParaRPr lang="en-US" b="1" i="1" smtClean="0"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2893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4011CAF7-D76D-4D83-BDE5-FAC16DC167AF}" type="slidenum">
              <a:rPr lang="en-US"/>
              <a:pPr/>
              <a:t>35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Further Evidence of Accounting Diversity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Additional differences between countries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Different financial statement formats.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Level of detail in financial statements varies between countries.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Terminology, level of disclosure, and rules governing recognition and measurement.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Different financial statements included in the annual report.</a:t>
            </a:r>
          </a:p>
          <a:p>
            <a:pPr eaLnBrk="1" hangingPunct="1"/>
            <a:endParaRPr lang="en-US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24626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5E79C2D2-17B1-425A-A399-7CEC19A26B2A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Worldwide Accounting Diversity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Learning Objectives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4.</a:t>
            </a:r>
            <a:r>
              <a:rPr lang="en-US" smtClean="0"/>
              <a:t> Present a judgmental classification of countries by financial reporting system.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5.</a:t>
            </a:r>
            <a:r>
              <a:rPr lang="en-US" smtClean="0"/>
              <a:t> Discuss the influence that culture is thought to have on financial reporting.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6. </a:t>
            </a:r>
            <a:r>
              <a:rPr lang="en-US" smtClean="0"/>
              <a:t>Describe a simplified model of the reasons for international differences in financial reporting.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7.</a:t>
            </a:r>
            <a:r>
              <a:rPr lang="en-US" smtClean="0"/>
              <a:t>	Categorize accounting differences internationally and provide examples of each type of difference. </a:t>
            </a:r>
          </a:p>
          <a:p>
            <a:pPr eaLnBrk="1" hangingPunct="1"/>
            <a:endParaRPr 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96A4FB4C-4E9E-447E-96B0-9C6A353B8FA2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What is Worldwide Accounting Diversity?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Worldwide Accounting Diversity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Differences in accounting and financial reporting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rules between countries. For example: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Accounting for Goodwill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U.S.</a:t>
            </a:r>
            <a:r>
              <a:rPr lang="en-US" smtClean="0">
                <a:cs typeface="Times New Roman" pitchFamily="18" charset="0"/>
              </a:rPr>
              <a:t> -- goodwill is an asset on the purchaser’s books.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Germany</a:t>
            </a:r>
            <a:r>
              <a:rPr lang="en-US" smtClean="0">
                <a:cs typeface="Times New Roman" pitchFamily="18" charset="0"/>
              </a:rPr>
              <a:t> – goodwill is often subtracted from stockholders’ equity on the purchaser’s books.</a:t>
            </a:r>
          </a:p>
          <a:p>
            <a:pPr eaLnBrk="1" hangingPunct="1"/>
            <a:endParaRPr lang="en-US" smtClean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0874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57D06FEE-0981-4C54-B110-BD02C4F67183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What is Worldwide Accounting Diversity?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3200" b="1" smtClean="0">
                <a:cs typeface="Times New Roman" pitchFamily="18" charset="0"/>
              </a:rPr>
              <a:t>Worldwide Accounting Diversity</a:t>
            </a:r>
          </a:p>
          <a:p>
            <a:pPr eaLnBrk="1" hangingPunct="1">
              <a:spcBef>
                <a:spcPct val="0"/>
              </a:spcBef>
            </a:pPr>
            <a:r>
              <a:rPr lang="en-US" b="1" i="1" smtClean="0">
                <a:cs typeface="Times New Roman" pitchFamily="18" charset="0"/>
              </a:rPr>
              <a:t>Asset revaluation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U.S.</a:t>
            </a:r>
            <a:r>
              <a:rPr lang="en-US" smtClean="0">
                <a:cs typeface="Times New Roman" pitchFamily="18" charset="0"/>
              </a:rPr>
              <a:t> -- upward revaluation of fixed assets is not generally allowed.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Mexico, Chile, and The Netherlands</a:t>
            </a:r>
            <a:r>
              <a:rPr lang="en-US" smtClean="0">
                <a:cs typeface="Times New Roman" pitchFamily="18" charset="0"/>
              </a:rPr>
              <a:t> upward revaluations are allowed and sometimes required.</a:t>
            </a:r>
          </a:p>
          <a:p>
            <a:pPr eaLnBrk="1" hangingPunct="1"/>
            <a:endParaRPr lang="en-US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1210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5238743C-95CD-4B0C-920C-A5D511CE5EB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What is Worldwide Accounting Diversity?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Worldwide Accounting Diversity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Inflation Accounting</a:t>
            </a:r>
            <a:r>
              <a:rPr lang="en-US" b="1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U.S. (and many other countries)</a:t>
            </a:r>
            <a:r>
              <a:rPr lang="en-US" smtClean="0">
                <a:cs typeface="Times New Roman" pitchFamily="18" charset="0"/>
              </a:rPr>
              <a:t> -- financial statements are </a:t>
            </a:r>
            <a:r>
              <a:rPr lang="en-US" b="1" smtClean="0">
                <a:cs typeface="Times New Roman" pitchFamily="18" charset="0"/>
              </a:rPr>
              <a:t>not</a:t>
            </a:r>
            <a:r>
              <a:rPr lang="en-US" smtClean="0">
                <a:cs typeface="Times New Roman" pitchFamily="18" charset="0"/>
              </a:rPr>
              <a:t> adjusted for inflation.</a:t>
            </a:r>
          </a:p>
          <a:p>
            <a:pPr eaLnBrk="1" hangingPunct="1">
              <a:spcBef>
                <a:spcPct val="0"/>
              </a:spcBef>
            </a:pPr>
            <a:r>
              <a:rPr lang="en-US" u="sng" smtClean="0">
                <a:cs typeface="Times New Roman" pitchFamily="18" charset="0"/>
              </a:rPr>
              <a:t>Latin American countries</a:t>
            </a:r>
            <a:r>
              <a:rPr lang="en-US" smtClean="0">
                <a:cs typeface="Times New Roman" pitchFamily="18" charset="0"/>
              </a:rPr>
              <a:t> -- experience significant inflation, financial statements are adjusted for changes caused by inflation.</a:t>
            </a:r>
          </a:p>
          <a:p>
            <a:pPr eaLnBrk="1" hangingPunct="1"/>
            <a:endParaRPr lang="en-US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2251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ED5BF332-32F2-4964-A7BC-845A7499D1F5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Evidence of Diversity in International Accounting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Additional evidence of differences in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cs typeface="Times New Roman" pitchFamily="18" charset="0"/>
              </a:rPr>
              <a:t>accounting between countries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>
                <a:cs typeface="Times New Roman" pitchFamily="18" charset="0"/>
              </a:rPr>
              <a:t>Form 20-F</a:t>
            </a:r>
            <a:r>
              <a:rPr lang="en-US" b="1" smtClean="0"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Required by the SEC for companies using non-U.S. GAAP.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Reconciles net income and stockholders’ equity </a:t>
            </a:r>
            <a:r>
              <a:rPr lang="en-US" i="1" smtClean="0">
                <a:cs typeface="Times New Roman" pitchFamily="18" charset="0"/>
              </a:rPr>
              <a:t>from</a:t>
            </a:r>
            <a:r>
              <a:rPr lang="en-US" smtClean="0">
                <a:cs typeface="Times New Roman" pitchFamily="18" charset="0"/>
              </a:rPr>
              <a:t> the other GAAP </a:t>
            </a:r>
            <a:r>
              <a:rPr lang="en-US" i="1" smtClean="0">
                <a:cs typeface="Times New Roman" pitchFamily="18" charset="0"/>
              </a:rPr>
              <a:t>to</a:t>
            </a:r>
            <a:r>
              <a:rPr lang="en-US" smtClean="0">
                <a:cs typeface="Times New Roman" pitchFamily="18" charset="0"/>
              </a:rPr>
              <a:t> U.S. GAAP.</a:t>
            </a:r>
          </a:p>
          <a:p>
            <a:pPr eaLnBrk="1" hangingPunct="1"/>
            <a:endParaRPr lang="en-US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3036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2-</a:t>
            </a:r>
            <a:fld id="{BEB0C0AE-F2E8-41C6-845A-1C84AA102539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Problems Caused by Accounting  Diversity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3200" b="1" i="1" smtClean="0">
                <a:cs typeface="Times New Roman" pitchFamily="18" charset="0"/>
              </a:rPr>
              <a:t>Consolidated financial statements</a:t>
            </a:r>
            <a:r>
              <a:rPr lang="en-US" sz="3100" smtClean="0"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U.S. MNEs often have subsidiaries in a large number of countries.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Accounting records in local GAAP and local currency are rolled-up (i.e., consolidated) into U.S. GAAP.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Require conversion from local to U.S. GAAP.</a:t>
            </a:r>
          </a:p>
          <a:p>
            <a:pPr>
              <a:spcBef>
                <a:spcPct val="0"/>
              </a:spcBef>
            </a:pPr>
            <a:r>
              <a:rPr lang="en-US" smtClean="0">
                <a:cs typeface="Times New Roman" pitchFamily="18" charset="0"/>
              </a:rPr>
              <a:t>Require translation from the local to U.S. currency.</a:t>
            </a:r>
          </a:p>
          <a:p>
            <a:pPr eaLnBrk="1" hangingPunct="1"/>
            <a:endParaRPr lang="en-US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/>
              <a:t>Learning Objective 2 </a:t>
            </a:r>
          </a:p>
        </p:txBody>
      </p:sp>
    </p:spTree>
    <p:extLst>
      <p:ext uri="{BB962C8B-B14F-4D97-AF65-F5344CB8AC3E}">
        <p14:creationId xmlns:p14="http://schemas.microsoft.com/office/powerpoint/2010/main" val="15936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1662</Words>
  <Application>Microsoft Office PowerPoint</Application>
  <PresentationFormat>On-screen Show (4:3)</PresentationFormat>
  <Paragraphs>282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Worldwide Accounting Diversity</vt:lpstr>
      <vt:lpstr>Worldwide Accounting Diversity</vt:lpstr>
      <vt:lpstr>Worldwide Accounting Diversity</vt:lpstr>
      <vt:lpstr>Worldwide Accounting Diversity</vt:lpstr>
      <vt:lpstr>What is Worldwide Accounting Diversity?</vt:lpstr>
      <vt:lpstr>What is Worldwide Accounting Diversity?</vt:lpstr>
      <vt:lpstr>What is Worldwide Accounting Diversity?</vt:lpstr>
      <vt:lpstr>Evidence of Diversity in International Accounting</vt:lpstr>
      <vt:lpstr>Problems Caused by Accounting  Diversity</vt:lpstr>
      <vt:lpstr>Problems Caused by Accounting  Diversity</vt:lpstr>
      <vt:lpstr>Problems Caused by Accounting  Diversity</vt:lpstr>
      <vt:lpstr>Environmental Factors Leading to Accounting Diversity</vt:lpstr>
      <vt:lpstr>Environmental Factors Leading to Accounting Diversity</vt:lpstr>
      <vt:lpstr>Environmental Factors Leading to Accounting Diversity</vt:lpstr>
      <vt:lpstr>Environmental Factors Leading to Accounting Diversity</vt:lpstr>
      <vt:lpstr>Environmental Factors Leading to Accounting Diversity</vt:lpstr>
      <vt:lpstr>Environmental Factors Leading to Accounting Diversity</vt:lpstr>
      <vt:lpstr>Financial Reporting System Classification</vt:lpstr>
      <vt:lpstr>Financial Reporting System Classification</vt:lpstr>
      <vt:lpstr>Financial Reporting System Classification</vt:lpstr>
      <vt:lpstr>Financial Reporting System Classification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The Influence of Culture on Financial Reporting</vt:lpstr>
      <vt:lpstr>A Model to Explain International Differences in Financial Reporting</vt:lpstr>
      <vt:lpstr>A Model to Explain International Differences in Financial Reporting</vt:lpstr>
      <vt:lpstr>A Model to Explain International Differences in Financial Reporting</vt:lpstr>
      <vt:lpstr>Further Evidence of Accounting Diversity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2017-09-24T06:44:49Z</dcterms:modified>
</cp:coreProperties>
</file>