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/>
              <a:t>International Harmonization of Financial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604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AKUNTANSI</a:t>
            </a:r>
            <a:r>
              <a:rPr lang="id-ID" sz="2000" dirty="0" smtClean="0"/>
              <a:t> </a:t>
            </a:r>
            <a:r>
              <a:rPr lang="id-ID" sz="2000" dirty="0" smtClean="0"/>
              <a:t>INTERNASIONAL</a:t>
            </a: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24BE26A-1EF1-497B-A179-A46ED6CCB7FA}" type="slidenum">
              <a:rPr lang="en-US"/>
              <a:pPr/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Organizations involved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Association of South East Asian Nations (ASEAN).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United Nations (UN) / European Union (EU).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International Organization of Securities Commissions (IOSCO).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International Federation of Accountants (IFAC).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IASB and FASB.</a:t>
            </a:r>
          </a:p>
          <a:p>
            <a:pPr eaLnBrk="1" hangingPunct="1"/>
            <a:endParaRPr lang="en-US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26045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40473245-AAC0-4AA4-9977-C04442C45808}" type="slidenum">
              <a:rPr lang="en-US"/>
              <a:pPr/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Organizations involved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IOSCO – is essentially the international equivalent of the U.S. Securities and Exchange Commission (SEC).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IFAC – is similar, at the international level, to the American Institute of Certified Public Accountants (AICPA).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IASB – is essentially the international equivalent of FASB.</a:t>
            </a:r>
          </a:p>
          <a:p>
            <a:pPr eaLnBrk="1" hangingPunct="1"/>
            <a:endParaRPr lang="en-US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0965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09A1B08-0FC1-4B34-8CA2-715B06C1FBD0}" type="slidenum">
              <a:rPr lang="en-US"/>
              <a:pPr/>
              <a:t>12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IOSCO</a:t>
            </a:r>
            <a:endParaRPr lang="en-US" sz="32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Works to achieve improved market regulation internationally.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Works to facilitate cross-border listings.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Advocates for the development and adoption of a single-set of high quality accounting standards.</a:t>
            </a:r>
          </a:p>
          <a:p>
            <a:pPr eaLnBrk="1" hangingPunct="1"/>
            <a:endParaRPr lang="en-US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42012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D4F03A5-B1C7-4FAA-BAD9-C6FAD86A0AB7}" type="slidenum">
              <a:rPr lang="en-US"/>
              <a:pPr/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IFAC</a:t>
            </a:r>
            <a:endParaRPr lang="en-US" sz="32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Works to develop international standards of auditing, ethics, and education.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Began International Forum on Accountancy Development (IFAD) to enhance the accounting profession in emerging countries.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Started the Forum of Firms to raise global standards of accounting and auditing.</a:t>
            </a:r>
          </a:p>
          <a:p>
            <a:pPr eaLnBrk="1" hangingPunct="1"/>
            <a:endParaRPr lang="en-US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32419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0D69DF53-4BFC-4436-A95C-D20B454F3A1C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EU</a:t>
            </a:r>
            <a:endParaRPr lang="en-US" sz="32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Has worked to harmonize accounting standards within the EU, primarily by way of two directives.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Fourth Directive – a set of comprehensive accounting rules built on the principle of a “true and fair view.”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Seventh Directive – requires consolidated financial statements for company groups of a certain size.</a:t>
            </a:r>
          </a:p>
          <a:p>
            <a:pPr eaLnBrk="1" hangingPunct="1"/>
            <a:endParaRPr lang="en-US" smtClean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2456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5A14FF62-FB0B-42CA-851D-72C4F74D1DFA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</a:t>
            </a:r>
            <a:endParaRPr lang="en-US" sz="32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Preceded by the IASC (International Accounting Standards Committee).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Works toward harmonization of international accounting standards.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IASC was established in 1973.</a:t>
            </a:r>
          </a:p>
          <a:p>
            <a:pPr eaLnBrk="1" hangingPunct="1"/>
            <a:endParaRPr lang="en-US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3492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1C1350F-3FDB-423D-A373-64F86314DBE0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</a:t>
            </a:r>
            <a:endParaRPr lang="en-US" sz="32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Comprised of 14 members (12 full, 2 part-time).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7 members are liaison with a national board.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Standard development process is open.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Standards are principles-based.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Since establishment of IASB, focus is on global standard-setting rather than harmonization </a:t>
            </a:r>
            <a:r>
              <a:rPr lang="en-US" i="1" smtClean="0">
                <a:cs typeface="Times New Roman" pitchFamily="18" charset="0"/>
              </a:rPr>
              <a:t>per se.</a:t>
            </a:r>
          </a:p>
          <a:p>
            <a:pPr eaLnBrk="1" hangingPunct="1"/>
            <a:endParaRPr lang="en-US" smtClean="0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7309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66768710-2AEA-4778-BE6F-006BA4021CC9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– Major Initiatives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>
                <a:cs typeface="Times New Roman" pitchFamily="18" charset="0"/>
              </a:rPr>
              <a:t>Comparability Project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Comprehensive review of existing IAS (International Accounting Standards).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Begun in 1989.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In order to increase rigor of IAS.</a:t>
            </a:r>
          </a:p>
          <a:p>
            <a:pPr eaLnBrk="1" hangingPunct="1"/>
            <a:endParaRPr lang="en-US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581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C8DD194E-CF16-4506-B80F-469A7417E58B}" type="slidenum">
              <a:rPr lang="en-US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– Major Initiatives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>
                <a:cs typeface="Times New Roman" pitchFamily="18" charset="0"/>
              </a:rPr>
              <a:t>IOSCO Agreement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Establishment of a core set of 30 accounting standards.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Standards agreed upon by IOSCO and IASC.</a:t>
            </a:r>
          </a:p>
          <a:p>
            <a:pPr eaLnBrk="1" hangingPunct="1"/>
            <a:endParaRPr lang="en-US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3086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DB5EDB64-9A73-4722-ACC9-F297D1857A4C}" type="slidenum">
              <a:rPr lang="en-US"/>
              <a:pPr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 Efforts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– Revised Structure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The restructured IASB is overseen by the IASC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Foundation which also oversees: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The International Financial Reporting Interpretations Committee (IFRIC).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The Standards Advisory Council (SAC).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Also, IFRSs are subject to due process and the IASC Foundation now periodically reviews its constitution.</a:t>
            </a:r>
          </a:p>
          <a:p>
            <a:pPr eaLnBrk="1" hangingPunct="1"/>
            <a:endParaRPr lang="en-US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5510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0DFC2AE-98D9-4B46-9C53-5C3FCD6C198B}" type="slidenum">
              <a:rPr lang="en-US"/>
              <a:pPr/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International Harmonization of Financial Reporting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Chapter Topics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Harmonization: Definition, pros and cons, efforts toward.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International Accounting Standards Board (IASB).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Other organizations involved in Harmonization.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Principles-based vs. Rules-based accounting.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IASB Framework and IFRSs.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of and support for IFRSs.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Convergence of IAS and U.S. GAAP.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E38EBB9E-5174-4C52-A736-CE67D5923D73}" type="slidenum">
              <a:rPr lang="en-US"/>
              <a:pPr/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Principles-Based Approach to Accounting Standard Setting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Perspective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IASB attempts to follow a Principles-Based approach to standard setting.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As such accounting standards are grounded in the the IASB Framework</a:t>
            </a:r>
            <a:r>
              <a:rPr lang="en-US" i="1" smtClean="0">
                <a:cs typeface="Times New Roman" pitchFamily="18" charset="0"/>
              </a:rPr>
              <a:t>.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4</a:t>
            </a:r>
          </a:p>
        </p:txBody>
      </p:sp>
    </p:spTree>
    <p:extLst>
      <p:ext uri="{BB962C8B-B14F-4D97-AF65-F5344CB8AC3E}">
        <p14:creationId xmlns:p14="http://schemas.microsoft.com/office/powerpoint/2010/main" val="37328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F8A57944-FAC3-4E38-BFB6-DB8C304C9CF0}" type="slidenum">
              <a:rPr lang="en-US"/>
              <a:pPr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Principles-Based Approach to Accounting Standard Setting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A Principles-Based approach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Represents a contrast to a Rules-Based Approach.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Attempts to limit additional accounting guidance (e.g., FASB EITFs, FASB Interpretations).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Is designed to encourage professional judgment and discourage over-reliance on detailed rules.</a:t>
            </a:r>
          </a:p>
          <a:p>
            <a:pPr eaLnBrk="1" hangingPunct="1"/>
            <a:endParaRPr lang="en-US" smtClean="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4</a:t>
            </a:r>
          </a:p>
        </p:txBody>
      </p:sp>
    </p:spTree>
    <p:extLst>
      <p:ext uri="{BB962C8B-B14F-4D97-AF65-F5344CB8AC3E}">
        <p14:creationId xmlns:p14="http://schemas.microsoft.com/office/powerpoint/2010/main" val="2971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7FE49738-9463-4ACC-9995-4888D1914896}" type="slidenum">
              <a:rPr lang="en-US"/>
              <a:pPr/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Principles-Based Approach to Accounting Standard Setting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Support for a Principles-Based Approach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from outside the IASB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FASB – has published a supportive proposal entitled, “Principles-Based Approach to U.S. Standard Setting” (www.fasb.org/proposals/principles-based_approach.pdf).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SEC – has recommended adoption of this approach (www.sec.gov/news/studies/principlesbasedstand.htm).</a:t>
            </a:r>
          </a:p>
          <a:p>
            <a:pPr eaLnBrk="1" hangingPunct="1"/>
            <a:endParaRPr lang="en-US" smtClean="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4</a:t>
            </a:r>
          </a:p>
        </p:txBody>
      </p:sp>
    </p:spTree>
    <p:extLst>
      <p:ext uri="{BB962C8B-B14F-4D97-AF65-F5344CB8AC3E}">
        <p14:creationId xmlns:p14="http://schemas.microsoft.com/office/powerpoint/2010/main" val="3446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096A91CF-5E4A-4720-A48C-002706DCEF38}" type="slidenum">
              <a:rPr lang="en-US"/>
              <a:pPr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Framework</a:t>
            </a:r>
            <a:r>
              <a:rPr lang="en-US" sz="3200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Provides the basis for financial statements presented in accordance with IFRS.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Similar to the relationship between U.S. GAAP financial statements and the FASB Conceptual Framework.</a:t>
            </a:r>
          </a:p>
          <a:p>
            <a:pPr eaLnBrk="1" hangingPunct="1"/>
            <a:endParaRPr lang="en-US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729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D36461A-A5A3-44DC-AA41-1C65F803F991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Framework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The objective and underlying assumptions of financial statements.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Qualitative characteristics of information.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Definition, recognition, and measurement of elements in financial statements.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Concepts of capital maintenance.</a:t>
            </a:r>
          </a:p>
          <a:p>
            <a:pPr eaLnBrk="1" hangingPunct="1"/>
            <a:endParaRPr lang="en-US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7800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D5922137-B06E-4A39-BB46-DDBCF5E717A0}" type="slidenum">
              <a:rPr lang="en-US"/>
              <a:pPr/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IASB Framework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Possesses objective and underlying assumptions of financial statements.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Primary objective is to provide information useful to decision making.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Underlying assumptions include accrual-basis and going concern.</a:t>
            </a:r>
          </a:p>
          <a:p>
            <a:pPr eaLnBrk="1" hangingPunct="1"/>
            <a:endParaRPr lang="en-US" smtClean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5769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C639CC66-5B6B-4449-B58F-30652675EC04}" type="slidenum">
              <a:rPr lang="en-US"/>
              <a:pPr/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Qualitative characteristics of information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Understandability</a:t>
            </a:r>
            <a:r>
              <a:rPr lang="en-US" smtClean="0">
                <a:cs typeface="Times New Roman" pitchFamily="18" charset="0"/>
              </a:rPr>
              <a:t> – should be understandable to people with reasonable financial knowledge.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Comparability</a:t>
            </a:r>
            <a:r>
              <a:rPr lang="en-US" smtClean="0">
                <a:cs typeface="Times New Roman" pitchFamily="18" charset="0"/>
              </a:rPr>
              <a:t> – allows for meaningful comparisons to financial statements of previous periods and other companies.</a:t>
            </a:r>
          </a:p>
          <a:p>
            <a:pPr eaLnBrk="1" hangingPunct="1"/>
            <a:endParaRPr lang="en-US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0114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54AC3063-8073-4596-8077-34271899703A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Qualitative characteristics of information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Relevance</a:t>
            </a:r>
            <a:r>
              <a:rPr lang="en-US" smtClean="0">
                <a:cs typeface="Times New Roman" pitchFamily="18" charset="0"/>
              </a:rPr>
              <a:t> – useful for making predictions and confirming existing expectations.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Reliability</a:t>
            </a:r>
            <a:r>
              <a:rPr lang="en-US" smtClean="0">
                <a:cs typeface="Times New Roman" pitchFamily="18" charset="0"/>
              </a:rPr>
              <a:t> – free from bias (neutral) and represents that which it claims to represent (representational faithfulness).</a:t>
            </a:r>
          </a:p>
          <a:p>
            <a:pPr eaLnBrk="1" hangingPunct="1"/>
            <a:endParaRPr lang="en-US" smtClean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1508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E90CA0B6-5CEC-472E-A0DB-8984F1ED6316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Elements of Financial Statements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Definition</a:t>
            </a:r>
            <a:r>
              <a:rPr lang="en-US" smtClean="0">
                <a:cs typeface="Times New Roman" pitchFamily="18" charset="0"/>
              </a:rPr>
              <a:t> – assets, liabilities, and other financial statement elements are defined.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Recognition</a:t>
            </a:r>
            <a:r>
              <a:rPr lang="en-US" smtClean="0">
                <a:cs typeface="Times New Roman" pitchFamily="18" charset="0"/>
              </a:rPr>
              <a:t> – guidelines as to when to recognize revenues and expenses.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Measurement</a:t>
            </a:r>
            <a:r>
              <a:rPr lang="en-US" smtClean="0">
                <a:cs typeface="Times New Roman" pitchFamily="18" charset="0"/>
              </a:rPr>
              <a:t> – various bases are allowed, historical cost, current cost, realizable value, and present value.</a:t>
            </a:r>
          </a:p>
          <a:p>
            <a:pPr eaLnBrk="1" hangingPunct="1"/>
            <a:endParaRPr lang="en-US" smtClean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3751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55A05F59-03D8-4ABD-89AF-877BBEAF9EE4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Concepts of Capital maintenance</a:t>
            </a:r>
            <a:endParaRPr lang="en-US" sz="32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>
                <a:cs typeface="Times New Roman" pitchFamily="18" charset="0"/>
              </a:rPr>
              <a:t>Financial capital maintenance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One approach to income measurement.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Net income represents the increase in net financial assets, excluding owner transactions.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The approach in U.S. GAAP.</a:t>
            </a:r>
          </a:p>
          <a:p>
            <a:pPr eaLnBrk="1" hangingPunct="1"/>
            <a:endParaRPr lang="en-US" smtClean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31725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F7DCA7D2-F80C-4B5B-873C-3430F5A5139D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International Harmonization of Financial Reporting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Learning Objectives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1. </a:t>
            </a:r>
            <a:r>
              <a:rPr lang="en-US" smtClean="0"/>
              <a:t>Explain the meaning of harmonization.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2. </a:t>
            </a:r>
            <a:r>
              <a:rPr lang="en-US" smtClean="0"/>
              <a:t>Identify the arguments for and against                                    international harmonization of accounting standards.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3.</a:t>
            </a:r>
            <a:r>
              <a:rPr lang="en-US" smtClean="0"/>
              <a:t> Discuss major harmonization efforts.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4.</a:t>
            </a:r>
            <a:r>
              <a:rPr lang="en-US" smtClean="0"/>
              <a:t>	Explain the principles-based approach used by the International Accounting Standards Board (IASB).</a:t>
            </a:r>
          </a:p>
          <a:p>
            <a:pPr eaLnBrk="1" hangingPunct="1"/>
            <a:endParaRPr lang="en-US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C9C20399-344B-4E26-8958-B170CE93C75B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 Framework and IFRSs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Concepts of Capital maintenance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>
                <a:cs typeface="Times New Roman" pitchFamily="18" charset="0"/>
              </a:rPr>
              <a:t>Physical capital maintenance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Another approach to income measurement.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Net income represents increase in physical productive capacity.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Excluding owner transactions.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Requires current costs for measurement of certain physical assets.</a:t>
            </a:r>
          </a:p>
          <a:p>
            <a:pPr eaLnBrk="1" hangingPunct="1"/>
            <a:endParaRPr lang="en-US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477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9D9757B6-9390-4705-AE29-2DCD6606D619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Presentation of Financial Statements (IAS 1)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This standard provides guidance in the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following areas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Purpose of financial statements</a:t>
            </a:r>
            <a:r>
              <a:rPr lang="en-US" smtClean="0">
                <a:cs typeface="Times New Roman" pitchFamily="18" charset="0"/>
              </a:rPr>
              <a:t> – to provide decision-useful information.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Components of financial statements</a:t>
            </a:r>
            <a:r>
              <a:rPr lang="en-US" smtClean="0">
                <a:cs typeface="Times New Roman" pitchFamily="18" charset="0"/>
              </a:rPr>
              <a:t> – balance sheet, statements of income, cash flows, changes in equity, and notes to the financial statements.</a:t>
            </a:r>
          </a:p>
          <a:p>
            <a:pPr eaLnBrk="1" hangingPunct="1"/>
            <a:endParaRPr lang="en-US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6691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E56AFBFC-4ADD-4F09-AA53-63D556308856}" type="slidenum">
              <a:rPr lang="en-US"/>
              <a:pPr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Presentation of Financial Statements (IAS 1)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b="1" i="1" smtClean="0">
                <a:cs typeface="Times New Roman" pitchFamily="18" charset="0"/>
              </a:rPr>
              <a:t>Fair presentation</a:t>
            </a:r>
            <a:r>
              <a:rPr lang="en-US" sz="2400" smtClean="0">
                <a:cs typeface="Times New Roman" pitchFamily="18" charset="0"/>
              </a:rPr>
              <a:t> – the overriding principle of financial statement presentation.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i="1" smtClean="0">
                <a:cs typeface="Times New Roman" pitchFamily="18" charset="0"/>
              </a:rPr>
              <a:t>Accounting policies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Should be consistent with all IASB standards.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When specific guidance is lacking, use standards on similar issues, and definitions of the financial statement elements.</a:t>
            </a:r>
          </a:p>
          <a:p>
            <a:pPr eaLnBrk="1" hangingPunct="1"/>
            <a:endParaRPr lang="en-US" smtClean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 </a:t>
            </a:r>
          </a:p>
        </p:txBody>
      </p:sp>
    </p:spTree>
    <p:extLst>
      <p:ext uri="{BB962C8B-B14F-4D97-AF65-F5344CB8AC3E}">
        <p14:creationId xmlns:p14="http://schemas.microsoft.com/office/powerpoint/2010/main" val="37873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2725DA1E-720F-4DCF-9527-435B50756553}" type="slidenum">
              <a:rPr lang="en-US"/>
              <a:pPr/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Presentation of Financial Statements (IAS 1)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>
                <a:cs typeface="Times New Roman" pitchFamily="18" charset="0"/>
              </a:rPr>
              <a:t>Basic principles and assumptions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Reiteration of underlying assumptions.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smtClean="0">
                <a:cs typeface="Times New Roman" pitchFamily="18" charset="0"/>
              </a:rPr>
              <a:t>Accrual basis/going concern/comparability.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>
                <a:cs typeface="Times New Roman" pitchFamily="18" charset="0"/>
              </a:rPr>
              <a:t>Structure and Content of Financial Statements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Provides information on presentation format: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smtClean="0">
                <a:cs typeface="Times New Roman" pitchFamily="18" charset="0"/>
              </a:rPr>
              <a:t>Current/noncurrent.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smtClean="0">
                <a:cs typeface="Times New Roman" pitchFamily="18" charset="0"/>
              </a:rPr>
              <a:t>Items to be included on face of financial statements.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smtClean="0">
                <a:cs typeface="Times New Roman" pitchFamily="18" charset="0"/>
              </a:rPr>
              <a:t>Content of notes.</a:t>
            </a:r>
          </a:p>
          <a:p>
            <a:pPr eaLnBrk="1" hangingPunct="1"/>
            <a:endParaRPr lang="en-US" smtClean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4002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5ADFD084-E714-47CE-A1ED-C2E4580E1BA7}" type="slidenum">
              <a:rPr lang="en-US"/>
              <a:pPr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First Time Adoptions of IFRSs (IFRS 1)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Provides guidance for first time adoption.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Much used in 2005, particularly in EU.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Requires compliance with all effective IFRSs.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Allows exemptions when costs deemed to outweigh benefits.</a:t>
            </a:r>
            <a:endParaRPr lang="en-US" sz="3200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15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F4E4B9EA-8D3A-447C-AC74-724DCDB272A4}" type="slidenum">
              <a:rPr lang="en-US"/>
              <a:pPr/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Use of IFRSs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Evidence of support for IFRSs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Adoption by the EU – public companies in the EU were required to begin using IFRSs in 2005.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IOSCO has endorsed IFRSs for cross-listings.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Many developing nations have adopted IFRSs.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Some countries disallow IFRSs for domestic firms but allow foreign companies to use them.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U.S. is a major exception, does not allow use of IFRSs.</a:t>
            </a:r>
          </a:p>
          <a:p>
            <a:pPr eaLnBrk="1" hangingPunct="1"/>
            <a:endParaRPr lang="en-US" smtClean="0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6</a:t>
            </a:r>
          </a:p>
        </p:txBody>
      </p:sp>
    </p:spTree>
    <p:extLst>
      <p:ext uri="{BB962C8B-B14F-4D97-AF65-F5344CB8AC3E}">
        <p14:creationId xmlns:p14="http://schemas.microsoft.com/office/powerpoint/2010/main" val="27162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8F78C426-03D1-4919-B203-A2BAF9612704}" type="slidenum">
              <a:rPr lang="en-US"/>
              <a:pPr/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IASB/FASB Convergence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The Norwalk Agreement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Reached in 2002.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Between the IASB and FASB.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To work toward accounting standards convergence.</a:t>
            </a:r>
            <a:endParaRPr lang="en-US" b="1" i="1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7</a:t>
            </a:r>
          </a:p>
        </p:txBody>
      </p:sp>
    </p:spTree>
    <p:extLst>
      <p:ext uri="{BB962C8B-B14F-4D97-AF65-F5344CB8AC3E}">
        <p14:creationId xmlns:p14="http://schemas.microsoft.com/office/powerpoint/2010/main" val="10331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98A33CBE-EB33-41DA-B76E-9BA37C6F3D75}" type="slidenum">
              <a:rPr lang="en-US"/>
              <a:pPr/>
              <a:t>37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IASB/FASB Convergence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FASB’s key initiatives in the Norwalk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Agreement</a:t>
            </a:r>
            <a:r>
              <a:rPr lang="en-US" sz="320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Joint projects</a:t>
            </a:r>
            <a:r>
              <a:rPr lang="en-US" smtClean="0">
                <a:cs typeface="Times New Roman" pitchFamily="18" charset="0"/>
              </a:rPr>
              <a:t> – boards will work together to address some issues (e.g., revenue recognition).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Short-term convergence</a:t>
            </a:r>
            <a:r>
              <a:rPr lang="en-US" smtClean="0">
                <a:cs typeface="Times New Roman" pitchFamily="18" charset="0"/>
              </a:rPr>
              <a:t> – to remove differences between IFRSs and U.S. GAAP for issues where convergence is deemed most likely.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IASB liaison</a:t>
            </a:r>
            <a:r>
              <a:rPr lang="en-US" smtClean="0">
                <a:cs typeface="Times New Roman" pitchFamily="18" charset="0"/>
              </a:rPr>
              <a:t> – IASB member in residence at FASB.</a:t>
            </a:r>
            <a:endParaRPr lang="en-US" b="1" i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7</a:t>
            </a:r>
          </a:p>
        </p:txBody>
      </p:sp>
    </p:spTree>
    <p:extLst>
      <p:ext uri="{BB962C8B-B14F-4D97-AF65-F5344CB8AC3E}">
        <p14:creationId xmlns:p14="http://schemas.microsoft.com/office/powerpoint/2010/main" val="2776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3250E2F4-FCE2-4975-886D-9DE17F155624}" type="slidenum">
              <a:rPr lang="en-US"/>
              <a:pPr/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IASB/FASB Convergence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Monitoring IASB projects</a:t>
            </a:r>
            <a:r>
              <a:rPr lang="en-US" smtClean="0">
                <a:cs typeface="Times New Roman" pitchFamily="18" charset="0"/>
              </a:rPr>
              <a:t> – FASB monitors IASB projects of most interest.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Convergence research project</a:t>
            </a:r>
            <a:r>
              <a:rPr lang="en-US" smtClean="0">
                <a:cs typeface="Times New Roman" pitchFamily="18" charset="0"/>
              </a:rPr>
              <a:t> – identification of all major differences between IFRSs and U.S. GAAP.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>
                <a:cs typeface="Times New Roman" pitchFamily="18" charset="0"/>
              </a:rPr>
              <a:t>Convergence potential </a:t>
            </a:r>
            <a:r>
              <a:rPr lang="en-US" smtClean="0">
                <a:cs typeface="Times New Roman" pitchFamily="18" charset="0"/>
              </a:rPr>
              <a:t>– FASB assesses agenda items for possible cooperation with IASB.</a:t>
            </a:r>
            <a:endParaRPr lang="en-US" b="1" i="1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7</a:t>
            </a:r>
          </a:p>
        </p:txBody>
      </p:sp>
    </p:spTree>
    <p:extLst>
      <p:ext uri="{BB962C8B-B14F-4D97-AF65-F5344CB8AC3E}">
        <p14:creationId xmlns:p14="http://schemas.microsoft.com/office/powerpoint/2010/main" val="34679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14AB4DCC-67D4-45AD-BC11-2A41E3B80B17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International Harmonization of Financial Reporting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Learning Objectives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5.</a:t>
            </a:r>
            <a:r>
              <a:rPr lang="en-US" smtClean="0"/>
              <a:t>  Discuss the IASB’s Framework and Standards related to the adoption of International Financial Reporting Standards (IFRSs) and presentation of financial statements.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6.</a:t>
            </a:r>
            <a:r>
              <a:rPr lang="en-US" smtClean="0"/>
              <a:t>  Examine the support for, and the use of, IFRSs across countries.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7.  </a:t>
            </a:r>
            <a:r>
              <a:rPr lang="en-US" smtClean="0"/>
              <a:t>Describe the IASB/FASB convergence project.</a:t>
            </a:r>
          </a:p>
          <a:p>
            <a:pPr eaLnBrk="1" hangingPunct="1"/>
            <a:endParaRPr lang="en-US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85A268ED-3B7D-4A98-96BA-971913253D09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/>
              <a:t>What is harmonization?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/>
              <a:t>Harmonization</a:t>
            </a:r>
            <a:r>
              <a:rPr lang="en-US" smtClean="0"/>
              <a:t> -- the process of increasing the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level of agreement in accounting standards and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practices between countries.</a:t>
            </a:r>
          </a:p>
          <a:p>
            <a:pPr eaLnBrk="1" hangingPunct="1"/>
            <a:endParaRPr lang="en-US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1 </a:t>
            </a:r>
          </a:p>
        </p:txBody>
      </p:sp>
    </p:spTree>
    <p:extLst>
      <p:ext uri="{BB962C8B-B14F-4D97-AF65-F5344CB8AC3E}">
        <p14:creationId xmlns:p14="http://schemas.microsoft.com/office/powerpoint/2010/main" val="13124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A5227B34-14CD-4CB0-9021-B8F4EBEA626A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The two “levels” of Harmonization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Harmonization in accounting standards, which is increased agreement in accounting rules.</a:t>
            </a:r>
            <a:r>
              <a:rPr lang="en-US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Harmonization in practice, which is increased agreement in actual accounting practices.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Harmonization in standards may or may not result in harmonization in practice.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1</a:t>
            </a:r>
          </a:p>
        </p:txBody>
      </p:sp>
    </p:spTree>
    <p:extLst>
      <p:ext uri="{BB962C8B-B14F-4D97-AF65-F5344CB8AC3E}">
        <p14:creationId xmlns:p14="http://schemas.microsoft.com/office/powerpoint/2010/main" val="8753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EE9FD7C6-4E61-457F-8B00-415B20628AC0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Harmonization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Harmonization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Is different from Standardization</a:t>
            </a:r>
            <a:r>
              <a:rPr lang="en-US" i="1" smtClean="0">
                <a:cs typeface="Times New Roman" pitchFamily="18" charset="0"/>
              </a:rPr>
              <a:t>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Harmonization allows for different standards in different countries as long as there are not logical conflicts.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Standardization involves using the same standards in different countries.</a:t>
            </a:r>
            <a:endParaRPr lang="en-US" i="1" smtClean="0"/>
          </a:p>
          <a:p>
            <a:pPr eaLnBrk="1" hangingPunct="1"/>
            <a:endParaRPr lang="en-US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1</a:t>
            </a:r>
          </a:p>
        </p:txBody>
      </p:sp>
    </p:spTree>
    <p:extLst>
      <p:ext uri="{BB962C8B-B14F-4D97-AF65-F5344CB8AC3E}">
        <p14:creationId xmlns:p14="http://schemas.microsoft.com/office/powerpoint/2010/main" val="1352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0D2B4330-D5EE-4C32-8A39-C11FB7D3E5E9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Harmonization: The Pros and Cons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Pros: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Expedite the integration of global capital markets and make easier the cross-listing of securities.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Facilitate international mergers and acquisitions.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Reduce investor uncertainty and the cost of capital.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Reduce financial reporting costs.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Allow for easy adoption of high-quality standards by developing countries.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35941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3-</a:t>
            </a:r>
            <a:fld id="{2787F4A4-680A-47A5-B483-B075012307D1}" type="slidenum">
              <a:rPr lang="en-US"/>
              <a:pPr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Harmonization: The Pros and Cons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Cons:</a:t>
            </a:r>
            <a:r>
              <a:rPr lang="en-US" sz="3500" b="1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Significant differences in standards currently exist.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The political cost of eliminating differences.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Overcoming “Nationalism” and traditions.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Perhaps it will not provide significant benefits.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Will cause “Standards Overload” for some firms.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Diverse standards for diverse places is acceptable.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16862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1770</Words>
  <Application>Microsoft Office PowerPoint</Application>
  <PresentationFormat>On-screen Show (4:3)</PresentationFormat>
  <Paragraphs>292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International Harmonization of Financial Reporting</vt:lpstr>
      <vt:lpstr>International Harmonization of Financial Reporting</vt:lpstr>
      <vt:lpstr>International Harmonization of Financial Reporting</vt:lpstr>
      <vt:lpstr>International Harmonization of Financial Reporting</vt:lpstr>
      <vt:lpstr>Harmonization</vt:lpstr>
      <vt:lpstr>Harmonization</vt:lpstr>
      <vt:lpstr>Harmonization</vt:lpstr>
      <vt:lpstr>Harmonization: The Pros and Cons</vt:lpstr>
      <vt:lpstr>Harmonization: The Pros and Cons</vt:lpstr>
      <vt:lpstr>Harmonization Efforts</vt:lpstr>
      <vt:lpstr>Harmonization Efforts</vt:lpstr>
      <vt:lpstr>Harmonization Efforts</vt:lpstr>
      <vt:lpstr>Harmonization Efforts</vt:lpstr>
      <vt:lpstr>Harmonization Efforts</vt:lpstr>
      <vt:lpstr>Harmonization Efforts</vt:lpstr>
      <vt:lpstr>Harmonization Efforts</vt:lpstr>
      <vt:lpstr>Harmonization Efforts</vt:lpstr>
      <vt:lpstr>Harmonization Efforts</vt:lpstr>
      <vt:lpstr>Harmonization Efforts</vt:lpstr>
      <vt:lpstr>Principles-Based Approach to Accounting Standard Setting</vt:lpstr>
      <vt:lpstr>Principles-Based Approach to Accounting Standard Setting</vt:lpstr>
      <vt:lpstr>Principles-Based Approach to Accounting Standard Setting</vt:lpstr>
      <vt:lpstr>IASB Framework and IFRSs</vt:lpstr>
      <vt:lpstr>IASB Framework and IFRSs</vt:lpstr>
      <vt:lpstr>IASB Framework and IFRSs</vt:lpstr>
      <vt:lpstr>IASB Framework and IFRSs</vt:lpstr>
      <vt:lpstr>IASB Framework and IFRSs</vt:lpstr>
      <vt:lpstr>IASB Framework and IFRSs</vt:lpstr>
      <vt:lpstr>IASB Framework and IFRSs</vt:lpstr>
      <vt:lpstr>IASB Framework and IFRSs</vt:lpstr>
      <vt:lpstr>Presentation of Financial Statements (IAS 1)</vt:lpstr>
      <vt:lpstr>Presentation of Financial Statements (IAS 1)</vt:lpstr>
      <vt:lpstr>Presentation of Financial Statements (IAS 1)</vt:lpstr>
      <vt:lpstr>First Time Adoptions of IFRSs (IFRS 1)</vt:lpstr>
      <vt:lpstr>Use of IFRSs</vt:lpstr>
      <vt:lpstr>IASB/FASB Convergence</vt:lpstr>
      <vt:lpstr>IASB/FASB Convergence</vt:lpstr>
      <vt:lpstr>IASB/FASB Convergence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15</cp:revision>
  <dcterms:created xsi:type="dcterms:W3CDTF">2017-09-09T11:34:57Z</dcterms:created>
  <dcterms:modified xsi:type="dcterms:W3CDTF">2017-09-24T06:48:02Z</dcterms:modified>
</cp:coreProperties>
</file>