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62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26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ECA35F2-1590-47B9-A3A8-605A33E7442D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87B2E8-72C5-44FA-BB17-28752B39DDC2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4C4AE5-4B99-41DD-9616-AFADB23D30E6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3922BF-E77B-456B-A257-4C53B0E6D35D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96465B0-0FA6-4031-9E38-85D6906E974E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E552F49-3608-4515-9DC8-46FDD919D283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354E54-E65F-4A18-A279-BC72D599B986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5B084C-78C5-4F46-95A0-8875150A0BC6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6F2A19-5445-4E01-A4E6-3561A14029FB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662AC7-A53A-47A8-9070-21AE9351B5A7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BDAAE7-B78B-4CFF-81CE-B6B81CD8FDC0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75C662-8314-4C2F-885E-40FFCDAF7B41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98717D6-4C8A-4966-8012-DDF026D19AAE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B6B1A9-0FD5-44E7-A920-30FC50C615F0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DF1B69-04AF-4E1C-88E4-6E44C861B3C1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103F8B-500A-495D-84B7-EDA52FBA0706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FDC4CA4-FB59-490E-8F99-F5A1D92C0A06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0DF6135-C6D8-40A1-A5B2-FAD9A0B4AF79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65DD690-EB37-4930-B44D-7E26CEF81321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8B64E9-E24D-46F5-9974-355BFF53ED5B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870230-7119-47DC-A94A-144E1A72D946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76803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114933-28D6-4D6C-901A-E4ACCC5E7B0B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09CBB42-174E-4562-B779-0211B4F2298E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C4D32E8-4EAE-4F51-ADA5-7F316C6CFC1F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CD5FC04-5CFE-446D-B6BE-E3D8821AC79A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C013AC-9D33-4D89-B34D-03E2081F9E4C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C83FC2-89F8-452D-931E-EE66640943C2}" type="slidenum">
              <a:rPr lang="en-US" sz="1200"/>
              <a:pPr eaLnBrk="1" hangingPunct="1"/>
              <a:t>34</a:t>
            </a:fld>
            <a:endParaRPr lang="en-US" sz="1200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BE0411-4CF6-4DA3-890D-F77D7CB8C6D4}" type="slidenum">
              <a:rPr lang="en-US" sz="1200"/>
              <a:pPr eaLnBrk="1" hangingPunct="1"/>
              <a:t>35</a:t>
            </a:fld>
            <a:endParaRPr lang="en-US" sz="1200"/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6E48E5-267E-4B10-B17F-5FECD86CFC0F}" type="slidenum">
              <a:rPr lang="en-US" sz="1200"/>
              <a:pPr eaLnBrk="1" hangingPunct="1"/>
              <a:t>36</a:t>
            </a:fld>
            <a:endParaRPr lang="en-US" sz="1200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13DBD8-85D6-4509-8150-49E00B178B21}" type="slidenum">
              <a:rPr lang="en-US" sz="1200"/>
              <a:pPr eaLnBrk="1" hangingPunct="1"/>
              <a:t>37</a:t>
            </a:fld>
            <a:endParaRPr lang="en-US" sz="1200"/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9C17091-0FF4-4709-9A9F-186695E152E4}" type="slidenum">
              <a:rPr lang="en-US" sz="1200"/>
              <a:pPr eaLnBrk="1" hangingPunct="1"/>
              <a:t>38</a:t>
            </a:fld>
            <a:endParaRPr lang="en-US" sz="1200"/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0B5D28-E1F7-43E1-93A5-794D20759B8C}" type="slidenum">
              <a:rPr lang="en-US" sz="1200"/>
              <a:pPr eaLnBrk="1" hangingPunct="1"/>
              <a:t>39</a:t>
            </a:fld>
            <a:endParaRPr lang="en-US" sz="1200"/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0BFC06D-AD89-48E0-8DF1-48DE4845C9E0}" type="slidenum">
              <a:rPr lang="en-US" sz="1200"/>
              <a:pPr eaLnBrk="1" hangingPunct="1"/>
              <a:t>40</a:t>
            </a:fld>
            <a:endParaRPr lang="en-US" sz="1200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0FBD09D-3370-42EB-A825-931CCC47059D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9B43CD-8DA4-4D12-BD8F-1BF1CAF5175F}" type="slidenum">
              <a:rPr lang="en-US" sz="1200"/>
              <a:pPr eaLnBrk="1" hangingPunct="1"/>
              <a:t>41</a:t>
            </a:fld>
            <a:endParaRPr lang="en-US" sz="1200"/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0AB0C8-10E2-41B7-9B2B-F87FED9AEFDE}" type="slidenum">
              <a:rPr lang="en-US" sz="1200"/>
              <a:pPr eaLnBrk="1" hangingPunct="1"/>
              <a:t>42</a:t>
            </a:fld>
            <a:endParaRPr lang="en-US" sz="1200"/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078BB6-DEA5-48D3-889C-D6C52F29C3E6}" type="slidenum">
              <a:rPr lang="en-US" sz="1200"/>
              <a:pPr eaLnBrk="1" hangingPunct="1"/>
              <a:t>43</a:t>
            </a:fld>
            <a:endParaRPr lang="en-US" sz="1200"/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230B2F8-311F-4652-BE6F-E8E1C542EC12}" type="slidenum">
              <a:rPr lang="en-US" sz="1200"/>
              <a:pPr eaLnBrk="1" hangingPunct="1"/>
              <a:t>44</a:t>
            </a:fld>
            <a:endParaRPr lang="en-US" sz="1200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043F4E-3001-4515-9828-6CACD1AC748F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DAE2C3-4270-4A1F-A975-81B2D27FD024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6DD7CB-F04B-440E-A043-42E589CF83B1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C80F4B-239A-4B8D-8A81-401B1C13DE43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B12FCB-8FA6-4CBC-B696-C86C712C03B2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en-US" sz="3600" b="1" dirty="0"/>
              <a:t>International Financial Reporting Standards (IFRSs)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STUDI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AKUNTANSI 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000" dirty="0" smtClean="0"/>
              <a:t>E</a:t>
            </a:r>
            <a:r>
              <a:rPr lang="en-US" sz="2000" dirty="0" smtClean="0"/>
              <a:t>BA 604</a:t>
            </a:r>
            <a:endParaRPr lang="en-US" sz="2000" dirty="0" smtClean="0"/>
          </a:p>
          <a:p>
            <a:endParaRPr lang="id-ID" sz="2000" dirty="0" smtClean="0"/>
          </a:p>
          <a:p>
            <a:endParaRPr lang="id-ID" sz="2000" dirty="0"/>
          </a:p>
          <a:p>
            <a:r>
              <a:rPr lang="en-US" sz="2000" dirty="0" smtClean="0"/>
              <a:t>AKUNTANSI</a:t>
            </a:r>
            <a:r>
              <a:rPr lang="id-ID" sz="2000" dirty="0" smtClean="0"/>
              <a:t> </a:t>
            </a:r>
            <a:r>
              <a:rPr lang="id-ID" sz="2000" dirty="0" smtClean="0"/>
              <a:t>INTERNASIONAL</a:t>
            </a:r>
            <a:endParaRPr lang="en-US" sz="20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BBA3A1AE-1A8C-4FCA-B7E4-5DC0BF903BD8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838200" y="12954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0"/>
              </a:spcAft>
            </a:pPr>
            <a:endParaRPr lang="en-US" sz="3200" b="1">
              <a:latin typeface="Arial" charset="0"/>
              <a:cs typeface="Times New Roman" pitchFamily="18" charset="0"/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xfrm>
            <a:off x="623888" y="228600"/>
            <a:ext cx="7834312" cy="609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Recognition and Measurement: IFRSs and U.S. GAAP compared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810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Types of Differences</a:t>
            </a:r>
            <a:endParaRPr lang="en-US" sz="2800" smtClean="0">
              <a:cs typeface="Times New Roman" pitchFamily="18" charset="0"/>
            </a:endParaRPr>
          </a:p>
          <a:p>
            <a:pPr marL="465138" lvl="1" indent="-350838" eaLnBrk="1" hangingPunct="1">
              <a:spcBef>
                <a:spcPct val="0"/>
              </a:spcBef>
              <a:buClr>
                <a:srgbClr val="FB8A2B"/>
              </a:buClr>
            </a:pPr>
            <a:r>
              <a:rPr lang="en-US" b="1" i="1" smtClean="0">
                <a:cs typeface="Times New Roman" pitchFamily="18" charset="0"/>
              </a:rPr>
              <a:t>Definitions</a:t>
            </a:r>
            <a:endParaRPr lang="en-US" smtClean="0">
              <a:cs typeface="Times New Roman" pitchFamily="18" charset="0"/>
            </a:endParaRPr>
          </a:p>
          <a:p>
            <a:pPr marL="465138" lvl="1" indent="-350838" eaLnBrk="1" hangingPunct="1">
              <a:spcBef>
                <a:spcPct val="0"/>
              </a:spcBef>
              <a:buClr>
                <a:srgbClr val="FB8A2B"/>
              </a:buClr>
            </a:pPr>
            <a:r>
              <a:rPr lang="en-US" b="1" i="1" smtClean="0">
                <a:cs typeface="Times New Roman" pitchFamily="18" charset="0"/>
              </a:rPr>
              <a:t>Recognition</a:t>
            </a:r>
          </a:p>
          <a:p>
            <a:pPr marL="465138" lvl="1" indent="-350838" eaLnBrk="1" hangingPunct="1">
              <a:spcBef>
                <a:spcPct val="0"/>
              </a:spcBef>
              <a:buClr>
                <a:srgbClr val="FB8A2B"/>
              </a:buClr>
            </a:pPr>
            <a:r>
              <a:rPr lang="en-US" b="1" i="1" smtClean="0">
                <a:cs typeface="Times New Roman" pitchFamily="18" charset="0"/>
              </a:rPr>
              <a:t>Measurement</a:t>
            </a:r>
          </a:p>
          <a:p>
            <a:pPr marL="465138" lvl="1" indent="-350838" eaLnBrk="1" hangingPunct="1">
              <a:spcBef>
                <a:spcPct val="0"/>
              </a:spcBef>
              <a:buClr>
                <a:srgbClr val="FB8A2B"/>
              </a:buClr>
            </a:pPr>
            <a:r>
              <a:rPr lang="en-US" b="1" i="1" smtClean="0">
                <a:cs typeface="Times New Roman" pitchFamily="18" charset="0"/>
              </a:rPr>
              <a:t>Alternatives</a:t>
            </a:r>
          </a:p>
          <a:p>
            <a:pPr marL="465138" lvl="1" indent="-350838" eaLnBrk="1" hangingPunct="1">
              <a:spcBef>
                <a:spcPct val="0"/>
              </a:spcBef>
              <a:buClr>
                <a:srgbClr val="FB8A2B"/>
              </a:buClr>
            </a:pPr>
            <a:r>
              <a:rPr lang="en-US" b="1" i="1" smtClean="0">
                <a:cs typeface="Times New Roman" pitchFamily="18" charset="0"/>
              </a:rPr>
              <a:t>Lack of requirements or guidance</a:t>
            </a:r>
          </a:p>
          <a:p>
            <a:pPr marL="465138" lvl="1" indent="-350838" eaLnBrk="1" hangingPunct="1">
              <a:spcBef>
                <a:spcPct val="0"/>
              </a:spcBef>
              <a:buClr>
                <a:srgbClr val="FB8A2B"/>
              </a:buClr>
            </a:pPr>
            <a:r>
              <a:rPr lang="en-US" b="1" i="1" smtClean="0">
                <a:cs typeface="Times New Roman" pitchFamily="18" charset="0"/>
              </a:rPr>
              <a:t>Presentation</a:t>
            </a:r>
          </a:p>
          <a:p>
            <a:pPr marL="465138" lvl="1" indent="-350838" eaLnBrk="1" hangingPunct="1">
              <a:spcBef>
                <a:spcPct val="0"/>
              </a:spcBef>
              <a:buClr>
                <a:srgbClr val="FB8A2B"/>
              </a:buClr>
            </a:pPr>
            <a:r>
              <a:rPr lang="en-US" b="1" i="1" smtClean="0">
                <a:cs typeface="Times New Roman" pitchFamily="18" charset="0"/>
              </a:rPr>
              <a:t>Disclosure</a:t>
            </a:r>
            <a:endParaRPr lang="en-US" b="1" smtClean="0">
              <a:cs typeface="Times New Roman" pitchFamily="18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2</a:t>
            </a:r>
          </a:p>
        </p:txBody>
      </p:sp>
    </p:spTree>
    <p:extLst>
      <p:ext uri="{BB962C8B-B14F-4D97-AF65-F5344CB8AC3E}">
        <p14:creationId xmlns:p14="http://schemas.microsoft.com/office/powerpoint/2010/main" val="138378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EAE44170-7A68-4EDD-9DCC-2F248AB8E896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3315" name="Text Box 1027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3316" name="Rectangle 1030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505200"/>
          </a:xfrm>
        </p:spPr>
        <p:txBody>
          <a:bodyPr/>
          <a:lstStyle/>
          <a:p>
            <a:pPr marL="344488" indent="-344488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Form 20-F</a:t>
            </a:r>
            <a:endParaRPr lang="en-US" sz="2800" smtClean="0">
              <a:cs typeface="Times New Roman" pitchFamily="18" charset="0"/>
            </a:endParaRP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Some firms filing Form 20-F initially use IFRSs to prepare financial statements.</a:t>
            </a: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The Form 20-F of some of these firms can be used to gain an understanding of IFRS / U.S. GAAP differences.</a:t>
            </a:r>
            <a:endParaRPr lang="en-US" sz="2800" b="1" smtClean="0">
              <a:cs typeface="Times New Roman" pitchFamily="18" charset="0"/>
            </a:endParaRPr>
          </a:p>
        </p:txBody>
      </p:sp>
      <p:sp>
        <p:nvSpPr>
          <p:cNvPr id="13317" name="Text Box 1031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Objectives 2 and 4</a:t>
            </a:r>
          </a:p>
        </p:txBody>
      </p:sp>
      <p:sp>
        <p:nvSpPr>
          <p:cNvPr id="13318" name="Rectangle 1038"/>
          <p:cNvSpPr>
            <a:spLocks noGrp="1" noChangeArrowheads="1"/>
          </p:cNvSpPr>
          <p:nvPr>
            <p:ph type="title"/>
          </p:nvPr>
        </p:nvSpPr>
        <p:spPr>
          <a:xfrm>
            <a:off x="623888" y="228600"/>
            <a:ext cx="7834312" cy="609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Recognition and Measurement: IFRSs and U.S. GAAP compared</a:t>
            </a:r>
          </a:p>
        </p:txBody>
      </p:sp>
    </p:spTree>
    <p:extLst>
      <p:ext uri="{BB962C8B-B14F-4D97-AF65-F5344CB8AC3E}">
        <p14:creationId xmlns:p14="http://schemas.microsoft.com/office/powerpoint/2010/main" val="670383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D11E6A42-9872-45A5-B44D-4EE5859B90D4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810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Areas with significant differences</a:t>
            </a:r>
          </a:p>
          <a:p>
            <a:pPr marL="465138" lvl="1" indent="-350838" eaLnBrk="1" hangingPunct="1">
              <a:spcBef>
                <a:spcPct val="0"/>
              </a:spcBef>
              <a:buClr>
                <a:srgbClr val="FB8A2B"/>
              </a:buClr>
            </a:pPr>
            <a:r>
              <a:rPr lang="en-US" b="1" i="1" smtClean="0">
                <a:cs typeface="Times New Roman" pitchFamily="18" charset="0"/>
              </a:rPr>
              <a:t>Inventory (IAS 2)</a:t>
            </a:r>
            <a:endParaRPr lang="en-US" smtClean="0">
              <a:cs typeface="Times New Roman" pitchFamily="18" charset="0"/>
            </a:endParaRPr>
          </a:p>
          <a:p>
            <a:pPr marL="465138" lvl="1" indent="-350838" eaLnBrk="1" hangingPunct="1">
              <a:spcBef>
                <a:spcPct val="0"/>
              </a:spcBef>
              <a:buClr>
                <a:srgbClr val="FB8A2B"/>
              </a:buClr>
            </a:pPr>
            <a:r>
              <a:rPr lang="en-US" b="1" i="1" smtClean="0">
                <a:cs typeface="Times New Roman" pitchFamily="18" charset="0"/>
              </a:rPr>
              <a:t>Property, Plant, and Equipment (PP&amp;E) (IAS 16)</a:t>
            </a:r>
          </a:p>
          <a:p>
            <a:pPr marL="465138" lvl="1" indent="-350838" eaLnBrk="1" hangingPunct="1">
              <a:spcBef>
                <a:spcPct val="0"/>
              </a:spcBef>
              <a:buClr>
                <a:srgbClr val="FB8A2B"/>
              </a:buClr>
            </a:pPr>
            <a:r>
              <a:rPr lang="en-US" b="1" i="1" smtClean="0">
                <a:cs typeface="Times New Roman" pitchFamily="18" charset="0"/>
              </a:rPr>
              <a:t>Intangible Assets (IAS 38)</a:t>
            </a:r>
          </a:p>
          <a:p>
            <a:pPr marL="465138" lvl="1" indent="-350838" eaLnBrk="1" hangingPunct="1">
              <a:spcBef>
                <a:spcPct val="0"/>
              </a:spcBef>
              <a:buClr>
                <a:srgbClr val="FB8A2B"/>
              </a:buClr>
            </a:pPr>
            <a:r>
              <a:rPr lang="en-US" b="1" i="1" smtClean="0">
                <a:cs typeface="Times New Roman" pitchFamily="18" charset="0"/>
              </a:rPr>
              <a:t>Impairment of Assets (IAS 36)</a:t>
            </a:r>
          </a:p>
          <a:p>
            <a:pPr marL="465138" lvl="1" indent="-350838" eaLnBrk="1" hangingPunct="1">
              <a:spcBef>
                <a:spcPct val="0"/>
              </a:spcBef>
              <a:buClr>
                <a:srgbClr val="FB8A2B"/>
              </a:buClr>
            </a:pPr>
            <a:r>
              <a:rPr lang="en-US" b="1" i="1" smtClean="0">
                <a:cs typeface="Times New Roman" pitchFamily="18" charset="0"/>
              </a:rPr>
              <a:t>Borrowing Costs (IAS 23)</a:t>
            </a:r>
          </a:p>
          <a:p>
            <a:pPr marL="465138" lvl="1" indent="-350838" eaLnBrk="1" hangingPunct="1">
              <a:spcBef>
                <a:spcPct val="0"/>
              </a:spcBef>
              <a:buClr>
                <a:srgbClr val="FB8A2B"/>
              </a:buClr>
            </a:pPr>
            <a:r>
              <a:rPr lang="en-US" b="1" i="1" smtClean="0">
                <a:cs typeface="Times New Roman" pitchFamily="18" charset="0"/>
              </a:rPr>
              <a:t>Leases (IAS 17)</a:t>
            </a:r>
            <a:endParaRPr lang="en-US" b="1" smtClean="0">
              <a:cs typeface="Times New Roman" pitchFamily="18" charset="0"/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2</a:t>
            </a:r>
          </a:p>
        </p:txBody>
      </p:sp>
      <p:sp>
        <p:nvSpPr>
          <p:cNvPr id="14342" name="Rectangle 12"/>
          <p:cNvSpPr>
            <a:spLocks noGrp="1" noChangeArrowheads="1"/>
          </p:cNvSpPr>
          <p:nvPr>
            <p:ph type="title"/>
          </p:nvPr>
        </p:nvSpPr>
        <p:spPr>
          <a:xfrm>
            <a:off x="623888" y="228600"/>
            <a:ext cx="7834312" cy="609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Recognition and Measurement: IFRSs and U.S. GAAP compared</a:t>
            </a:r>
          </a:p>
        </p:txBody>
      </p:sp>
    </p:spTree>
    <p:extLst>
      <p:ext uri="{BB962C8B-B14F-4D97-AF65-F5344CB8AC3E}">
        <p14:creationId xmlns:p14="http://schemas.microsoft.com/office/powerpoint/2010/main" val="2407567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0DAEFF4D-639C-4AE8-BA6B-A3B0FC5CAB4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962400"/>
          </a:xfrm>
        </p:spPr>
        <p:txBody>
          <a:bodyPr/>
          <a:lstStyle/>
          <a:p>
            <a:pPr marL="344488" indent="-344488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i="1" smtClean="0">
                <a:cs typeface="Times New Roman" pitchFamily="18" charset="0"/>
              </a:rPr>
              <a:t>IAS 2, Inventories</a:t>
            </a:r>
            <a:r>
              <a:rPr lang="en-US" sz="2800" b="1" smtClean="0">
                <a:cs typeface="Times New Roman" pitchFamily="18" charset="0"/>
              </a:rPr>
              <a:t> – compared to U.S. GAAP</a:t>
            </a:r>
            <a:endParaRPr lang="en-US" sz="2800" b="1" i="1" smtClean="0">
              <a:cs typeface="Times New Roman" pitchFamily="18" charset="0"/>
            </a:endParaRPr>
          </a:p>
          <a:p>
            <a:pPr marL="344488" indent="-34448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Requires lower of cost or net realizable value (U.S. GAAP uses lower of cost or market).</a:t>
            </a:r>
          </a:p>
          <a:p>
            <a:pPr marL="344488" indent="-34448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IAS 2 does not allow use of last-in, first-out (LIFO).</a:t>
            </a:r>
          </a:p>
          <a:p>
            <a:pPr marL="344488" indent="-34448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IFRSs would tend to lead to</a:t>
            </a:r>
          </a:p>
          <a:p>
            <a:pPr marL="793750" lvl="1" indent="-3349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Higher inventory balances.</a:t>
            </a:r>
          </a:p>
          <a:p>
            <a:pPr marL="793750" lvl="1" indent="-3349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Lower cost of goods sold.</a:t>
            </a:r>
          </a:p>
          <a:p>
            <a:pPr marL="793750" lvl="1" indent="-3349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Higher net income compared to U.S. GAAP if LIFO is used.</a:t>
            </a:r>
            <a:endParaRPr lang="en-US" b="1" smtClean="0">
              <a:cs typeface="Times New Roman" pitchFamily="18" charset="0"/>
            </a:endParaRP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2</a:t>
            </a:r>
          </a:p>
        </p:txBody>
      </p:sp>
      <p:sp>
        <p:nvSpPr>
          <p:cNvPr id="15366" name="Rectangle 12"/>
          <p:cNvSpPr>
            <a:spLocks noGrp="1" noChangeArrowheads="1"/>
          </p:cNvSpPr>
          <p:nvPr>
            <p:ph type="title"/>
          </p:nvPr>
        </p:nvSpPr>
        <p:spPr>
          <a:xfrm>
            <a:off x="623888" y="228600"/>
            <a:ext cx="7834312" cy="609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Recognition and Measurement: IFRSs and U.S. GAAP compared</a:t>
            </a:r>
          </a:p>
        </p:txBody>
      </p:sp>
    </p:spTree>
    <p:extLst>
      <p:ext uri="{BB962C8B-B14F-4D97-AF65-F5344CB8AC3E}">
        <p14:creationId xmlns:p14="http://schemas.microsoft.com/office/powerpoint/2010/main" val="3949653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1BA2C1A-28A4-462D-A898-75A2F13BB75D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962400"/>
          </a:xfrm>
        </p:spPr>
        <p:txBody>
          <a:bodyPr/>
          <a:lstStyle/>
          <a:p>
            <a:pPr marL="344488" indent="-344488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b="1" i="1" smtClean="0">
                <a:cs typeface="Times New Roman" pitchFamily="18" charset="0"/>
              </a:rPr>
              <a:t>IAS 2, Inventories</a:t>
            </a:r>
            <a:r>
              <a:rPr lang="en-US" sz="2800" b="1" smtClean="0">
                <a:cs typeface="Times New Roman" pitchFamily="18" charset="0"/>
              </a:rPr>
              <a:t> – compared to U.S. GAAP</a:t>
            </a:r>
            <a:endParaRPr lang="en-US" sz="2800" b="1" i="1" smtClean="0">
              <a:cs typeface="Times New Roman" pitchFamily="18" charset="0"/>
            </a:endParaRP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Allows for capitalization of interest on borrowings for some inventories.</a:t>
            </a: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Capitalization of interest on inventories will lead to</a:t>
            </a:r>
          </a:p>
          <a:p>
            <a:pPr marL="788988" lvl="1" indent="-323850"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Higher inventory balances.</a:t>
            </a:r>
          </a:p>
          <a:p>
            <a:pPr marL="788988" lvl="1" indent="-323850"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Lower cost of goods sold.</a:t>
            </a:r>
          </a:p>
          <a:p>
            <a:pPr marL="788988" lvl="1" indent="-323850"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Higher net income compared to U.S. GAAP.</a:t>
            </a:r>
            <a:endParaRPr lang="en-US" b="1" smtClean="0">
              <a:cs typeface="Times New Roman" pitchFamily="18" charset="0"/>
            </a:endParaRP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2</a:t>
            </a:r>
          </a:p>
        </p:txBody>
      </p:sp>
      <p:sp>
        <p:nvSpPr>
          <p:cNvPr id="16390" name="Rectangle 12"/>
          <p:cNvSpPr>
            <a:spLocks noGrp="1" noChangeArrowheads="1"/>
          </p:cNvSpPr>
          <p:nvPr>
            <p:ph type="title"/>
          </p:nvPr>
        </p:nvSpPr>
        <p:spPr>
          <a:xfrm>
            <a:off x="623888" y="228600"/>
            <a:ext cx="7834312" cy="609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Recognition and Measurement: IFRSs and U.S. GAAP compared</a:t>
            </a:r>
          </a:p>
        </p:txBody>
      </p:sp>
    </p:spTree>
    <p:extLst>
      <p:ext uri="{BB962C8B-B14F-4D97-AF65-F5344CB8AC3E}">
        <p14:creationId xmlns:p14="http://schemas.microsoft.com/office/powerpoint/2010/main" val="1407533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0C272718-948F-427A-8638-B894A977245B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3886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i="1" smtClean="0">
                <a:cs typeface="Times New Roman" pitchFamily="18" charset="0"/>
              </a:rPr>
              <a:t>IAS 2, Inventories</a:t>
            </a:r>
            <a:r>
              <a:rPr lang="en-US" sz="2800" b="1" smtClean="0">
                <a:cs typeface="Times New Roman" pitchFamily="18" charset="0"/>
              </a:rPr>
              <a:t> – numerical comparison to U.S. GAAP</a:t>
            </a:r>
            <a:endParaRPr lang="en-US" sz="2800" b="1" i="1" smtClean="0"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Application of lower of cost of net realizable value. Assume the following: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cs typeface="Times New Roman" pitchFamily="18" charset="0"/>
              </a:rPr>
              <a:t>Historical cost		           $500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cs typeface="Times New Roman" pitchFamily="18" charset="0"/>
              </a:rPr>
              <a:t>Replacement cost	             400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cs typeface="Times New Roman" pitchFamily="18" charset="0"/>
              </a:rPr>
              <a:t>Estimated sales price	    450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cs typeface="Times New Roman" pitchFamily="18" charset="0"/>
              </a:rPr>
              <a:t>Estimated disposal costs	      25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cs typeface="Times New Roman" pitchFamily="18" charset="0"/>
              </a:rPr>
              <a:t>Normal profit margin 	      20% of sales price</a:t>
            </a:r>
            <a:endParaRPr lang="en-US" b="1" smtClean="0">
              <a:cs typeface="Times New Roman" pitchFamily="18" charset="0"/>
            </a:endParaRP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5</a:t>
            </a:r>
          </a:p>
        </p:txBody>
      </p:sp>
      <p:sp>
        <p:nvSpPr>
          <p:cNvPr id="17414" name="Rectangle 12"/>
          <p:cNvSpPr>
            <a:spLocks noGrp="1" noChangeArrowheads="1"/>
          </p:cNvSpPr>
          <p:nvPr>
            <p:ph type="title"/>
          </p:nvPr>
        </p:nvSpPr>
        <p:spPr>
          <a:xfrm>
            <a:off x="623888" y="228600"/>
            <a:ext cx="7834312" cy="609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Recognition and Measurement: IFRSs and U.S. GAAP compared</a:t>
            </a:r>
          </a:p>
        </p:txBody>
      </p:sp>
    </p:spTree>
    <p:extLst>
      <p:ext uri="{BB962C8B-B14F-4D97-AF65-F5344CB8AC3E}">
        <p14:creationId xmlns:p14="http://schemas.microsoft.com/office/powerpoint/2010/main" val="3470303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A338D201-2F75-4111-A778-EA583A1FDD7E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810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i="1" smtClean="0">
                <a:cs typeface="Times New Roman" pitchFamily="18" charset="0"/>
              </a:rPr>
              <a:t>IAS 2, Inventories</a:t>
            </a:r>
            <a:r>
              <a:rPr lang="en-US" sz="2800" b="1" smtClean="0">
                <a:cs typeface="Times New Roman" pitchFamily="18" charset="0"/>
              </a:rPr>
              <a:t> – numerical comparison to U.S. GAAP</a:t>
            </a:r>
            <a:endParaRPr lang="en-US" sz="2800" b="1" i="1" smtClean="0"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Lower of cost or net realizable value using IAS 2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cs typeface="Times New Roman" pitchFamily="18" charset="0"/>
              </a:rPr>
              <a:t>Historical cost = </a:t>
            </a:r>
            <a:r>
              <a:rPr lang="en-US" b="1" smtClean="0">
                <a:cs typeface="Times New Roman" pitchFamily="18" charset="0"/>
              </a:rPr>
              <a:t>$500</a:t>
            </a:r>
          </a:p>
          <a:p>
            <a:pPr lvl="1" eaLnBrk="1" hangingPunct="1">
              <a:spcBef>
                <a:spcPct val="0"/>
              </a:spcBef>
            </a:pPr>
            <a:endParaRPr lang="en-US" smtClean="0">
              <a:cs typeface="Times New Roman" pitchFamily="18" charset="0"/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cs typeface="Times New Roman" pitchFamily="18" charset="0"/>
              </a:rPr>
              <a:t>Net realizable value (NRV)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cs typeface="Times New Roman" pitchFamily="18" charset="0"/>
              </a:rPr>
              <a:t>= estimated sales price – estimated selling costs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cs typeface="Times New Roman" pitchFamily="18" charset="0"/>
              </a:rPr>
              <a:t>= $450 - $25 = </a:t>
            </a:r>
            <a:r>
              <a:rPr lang="en-US" b="1" i="1" smtClean="0">
                <a:cs typeface="Times New Roman" pitchFamily="18" charset="0"/>
              </a:rPr>
              <a:t>$425</a:t>
            </a:r>
            <a:r>
              <a:rPr lang="en-US" smtClean="0">
                <a:cs typeface="Times New Roman" pitchFamily="18" charset="0"/>
              </a:rPr>
              <a:t> (lower of cost or NRV)</a:t>
            </a:r>
            <a:endParaRPr lang="en-US" b="1" smtClean="0">
              <a:cs typeface="Times New Roman" pitchFamily="18" charset="0"/>
            </a:endParaRP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5</a:t>
            </a:r>
          </a:p>
        </p:txBody>
      </p:sp>
      <p:sp>
        <p:nvSpPr>
          <p:cNvPr id="18438" name="Rectangle 12"/>
          <p:cNvSpPr>
            <a:spLocks noGrp="1" noChangeArrowheads="1"/>
          </p:cNvSpPr>
          <p:nvPr>
            <p:ph type="title"/>
          </p:nvPr>
        </p:nvSpPr>
        <p:spPr>
          <a:xfrm>
            <a:off x="623888" y="228600"/>
            <a:ext cx="7834312" cy="609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Recognition and Measurement: IFRSs and U.S. GAAP compared</a:t>
            </a:r>
          </a:p>
        </p:txBody>
      </p:sp>
    </p:spTree>
    <p:extLst>
      <p:ext uri="{BB962C8B-B14F-4D97-AF65-F5344CB8AC3E}">
        <p14:creationId xmlns:p14="http://schemas.microsoft.com/office/powerpoint/2010/main" val="334882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E9E15F36-1F43-4D08-9048-49C8F9DD82C2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9459" name="Text Box 1027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9460" name="Rectangle 1030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9624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tabLst>
                <a:tab pos="457200" algn="l"/>
              </a:tabLst>
            </a:pPr>
            <a:r>
              <a:rPr lang="en-US" sz="2800" b="1" i="1" smtClean="0">
                <a:cs typeface="Times New Roman" pitchFamily="18" charset="0"/>
              </a:rPr>
              <a:t>IAS 2, Inventories</a:t>
            </a:r>
            <a:r>
              <a:rPr lang="en-US" sz="2800" b="1" smtClean="0">
                <a:cs typeface="Times New Roman" pitchFamily="18" charset="0"/>
              </a:rPr>
              <a:t> – numerical comparison to U.S. GAAP</a:t>
            </a:r>
            <a:endParaRPr lang="en-US" sz="2800" b="1" i="1" smtClean="0"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tabLst>
                <a:tab pos="457200" algn="l"/>
              </a:tabLst>
            </a:pPr>
            <a:r>
              <a:rPr lang="en-US" sz="2800" smtClean="0">
                <a:cs typeface="Times New Roman" pitchFamily="18" charset="0"/>
              </a:rPr>
              <a:t>Lower of cost or market under U.S. GAAP</a:t>
            </a:r>
          </a:p>
          <a:p>
            <a:pPr marL="457200" lvl="1" indent="0" eaLnBrk="1" hangingPunct="1">
              <a:spcBef>
                <a:spcPct val="0"/>
              </a:spcBef>
              <a:buFont typeface="Wingdings" pitchFamily="2" charset="2"/>
              <a:buNone/>
              <a:tabLst>
                <a:tab pos="457200" algn="l"/>
              </a:tabLst>
            </a:pPr>
            <a:r>
              <a:rPr lang="en-US" smtClean="0">
                <a:cs typeface="Times New Roman" pitchFamily="18" charset="0"/>
              </a:rPr>
              <a:t>Historical cost = </a:t>
            </a:r>
            <a:r>
              <a:rPr lang="en-US" b="1" smtClean="0">
                <a:cs typeface="Times New Roman" pitchFamily="18" charset="0"/>
              </a:rPr>
              <a:t>$500</a:t>
            </a:r>
          </a:p>
          <a:p>
            <a:pPr marL="457200" lvl="1" indent="0" eaLnBrk="1" hangingPunct="1">
              <a:spcBef>
                <a:spcPct val="0"/>
              </a:spcBef>
              <a:tabLst>
                <a:tab pos="457200" algn="l"/>
              </a:tabLst>
            </a:pPr>
            <a:endParaRPr lang="en-US" smtClean="0">
              <a:cs typeface="Times New Roman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Font typeface="Wingdings" pitchFamily="2" charset="2"/>
              <a:buNone/>
              <a:tabLst>
                <a:tab pos="457200" algn="l"/>
              </a:tabLst>
            </a:pPr>
            <a:r>
              <a:rPr lang="en-US" smtClean="0">
                <a:cs typeface="Times New Roman" pitchFamily="18" charset="0"/>
              </a:rPr>
              <a:t>Designated market is middle value of NRV ($425), Replacement cost ($400), and NRV – normal profit margin ($425 - $90 = $335). Designated market is $400 and lower of cost or market = </a:t>
            </a:r>
            <a:r>
              <a:rPr lang="en-US" b="1" i="1" smtClean="0">
                <a:cs typeface="Times New Roman" pitchFamily="18" charset="0"/>
              </a:rPr>
              <a:t>$400</a:t>
            </a:r>
            <a:endParaRPr lang="en-US" b="1" smtClean="0">
              <a:cs typeface="Times New Roman" pitchFamily="18" charset="0"/>
            </a:endParaRPr>
          </a:p>
        </p:txBody>
      </p:sp>
      <p:sp>
        <p:nvSpPr>
          <p:cNvPr id="19461" name="Text Box 1031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5</a:t>
            </a:r>
          </a:p>
        </p:txBody>
      </p:sp>
      <p:sp>
        <p:nvSpPr>
          <p:cNvPr id="19462" name="Rectangle 1036"/>
          <p:cNvSpPr>
            <a:spLocks noGrp="1" noChangeArrowheads="1"/>
          </p:cNvSpPr>
          <p:nvPr>
            <p:ph type="title"/>
          </p:nvPr>
        </p:nvSpPr>
        <p:spPr>
          <a:xfrm>
            <a:off x="623888" y="228600"/>
            <a:ext cx="7834312" cy="609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Recognition and Measurement: IFRSs and U.S. GAAP compared</a:t>
            </a:r>
          </a:p>
        </p:txBody>
      </p:sp>
    </p:spTree>
    <p:extLst>
      <p:ext uri="{BB962C8B-B14F-4D97-AF65-F5344CB8AC3E}">
        <p14:creationId xmlns:p14="http://schemas.microsoft.com/office/powerpoint/2010/main" val="1060147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E2E55F8F-D9ED-447F-9B36-1E9CE050C9DC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810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tabLst>
                <a:tab pos="457200" algn="l"/>
              </a:tabLst>
            </a:pPr>
            <a:r>
              <a:rPr lang="en-US" sz="2800" b="1" i="1" smtClean="0">
                <a:cs typeface="Times New Roman" pitchFamily="18" charset="0"/>
              </a:rPr>
              <a:t>IAS 2, Inventories</a:t>
            </a:r>
            <a:r>
              <a:rPr lang="en-US" sz="2800" b="1" smtClean="0">
                <a:cs typeface="Times New Roman" pitchFamily="18" charset="0"/>
              </a:rPr>
              <a:t> – numerical comparison to U.S. GAAP</a:t>
            </a:r>
            <a:endParaRPr lang="en-US" sz="2800" b="1" i="1" smtClean="0"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tabLst>
                <a:tab pos="457200" algn="l"/>
              </a:tabLst>
            </a:pPr>
            <a:r>
              <a:rPr lang="en-US" sz="2800" smtClean="0">
                <a:cs typeface="Times New Roman" pitchFamily="18" charset="0"/>
              </a:rPr>
              <a:t>The recognized inventory amount under IAS 2 is $425 and under U.S. GAAP is $400.</a:t>
            </a:r>
          </a:p>
          <a:p>
            <a:pPr marL="0" indent="0" eaLnBrk="1" hangingPunct="1">
              <a:spcBef>
                <a:spcPct val="0"/>
              </a:spcBef>
              <a:tabLst>
                <a:tab pos="457200" algn="l"/>
              </a:tabLst>
            </a:pPr>
            <a:endParaRPr lang="en-US" sz="2800" smtClean="0">
              <a:cs typeface="Times New Roman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Font typeface="Wingdings" pitchFamily="2" charset="2"/>
              <a:buNone/>
              <a:tabLst>
                <a:tab pos="457200" algn="l"/>
              </a:tabLst>
            </a:pPr>
            <a:r>
              <a:rPr lang="en-US" smtClean="0">
                <a:cs typeface="Times New Roman" pitchFamily="18" charset="0"/>
              </a:rPr>
              <a:t>Note: under U.S. GAAP the $400 now represents historical cost. Under IAS 2, historical cost remains at $500 which might be used as lower of cost or NRV in future years. </a:t>
            </a:r>
            <a:endParaRPr lang="en-US" b="1" smtClean="0">
              <a:cs typeface="Times New Roman" pitchFamily="18" charset="0"/>
            </a:endParaRP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5</a:t>
            </a:r>
          </a:p>
        </p:txBody>
      </p:sp>
      <p:sp>
        <p:nvSpPr>
          <p:cNvPr id="20486" name="Rectangle 12"/>
          <p:cNvSpPr>
            <a:spLocks noGrp="1" noChangeArrowheads="1"/>
          </p:cNvSpPr>
          <p:nvPr>
            <p:ph type="title"/>
          </p:nvPr>
        </p:nvSpPr>
        <p:spPr>
          <a:xfrm>
            <a:off x="623888" y="228600"/>
            <a:ext cx="7834312" cy="609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Recognition and Measurement: IFRSs and U.S. GAAP compared</a:t>
            </a:r>
          </a:p>
        </p:txBody>
      </p:sp>
    </p:spTree>
    <p:extLst>
      <p:ext uri="{BB962C8B-B14F-4D97-AF65-F5344CB8AC3E}">
        <p14:creationId xmlns:p14="http://schemas.microsoft.com/office/powerpoint/2010/main" val="2051016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FC6BE2D3-5AD2-4B1F-BC7C-725920F60052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150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657600"/>
          </a:xfrm>
        </p:spPr>
        <p:txBody>
          <a:bodyPr/>
          <a:lstStyle/>
          <a:p>
            <a:pPr marL="344488" indent="-344488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b="1" i="1" smtClean="0">
                <a:cs typeface="Times New Roman" pitchFamily="18" charset="0"/>
              </a:rPr>
              <a:t>IAS 16, PP&amp;E</a:t>
            </a:r>
            <a:r>
              <a:rPr lang="en-US" sz="2800" b="1" smtClean="0">
                <a:cs typeface="Times New Roman" pitchFamily="18" charset="0"/>
              </a:rPr>
              <a:t> – compared to U.S. GAAP</a:t>
            </a: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Subsequent to initial measurement, IAS 16 allows the two different measurement approaches.</a:t>
            </a: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b="1" i="1" smtClean="0">
                <a:cs typeface="Times New Roman" pitchFamily="18" charset="0"/>
              </a:rPr>
              <a:t>Historical cost</a:t>
            </a:r>
            <a:r>
              <a:rPr lang="en-US" sz="2800" smtClean="0">
                <a:cs typeface="Times New Roman" pitchFamily="18" charset="0"/>
              </a:rPr>
              <a:t> -- (the benchmark treatment) recognizes the asset at cost less accumulated depreciation, required by U.S. GAAP.</a:t>
            </a:r>
            <a:endParaRPr lang="en-US" sz="2800" b="1" smtClean="0">
              <a:cs typeface="Times New Roman" pitchFamily="18" charset="0"/>
            </a:endParaRP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2</a:t>
            </a:r>
          </a:p>
        </p:txBody>
      </p:sp>
      <p:sp>
        <p:nvSpPr>
          <p:cNvPr id="21510" name="Rectangle 12"/>
          <p:cNvSpPr>
            <a:spLocks noGrp="1" noChangeArrowheads="1"/>
          </p:cNvSpPr>
          <p:nvPr>
            <p:ph type="title"/>
          </p:nvPr>
        </p:nvSpPr>
        <p:spPr>
          <a:xfrm>
            <a:off x="623888" y="228600"/>
            <a:ext cx="7834312" cy="609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Recognition and Measurement: IFRSs and U.S. GAAP compared</a:t>
            </a:r>
          </a:p>
        </p:txBody>
      </p:sp>
    </p:spTree>
    <p:extLst>
      <p:ext uri="{BB962C8B-B14F-4D97-AF65-F5344CB8AC3E}">
        <p14:creationId xmlns:p14="http://schemas.microsoft.com/office/powerpoint/2010/main" val="4001231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E5F054A7-965B-4285-98A6-6143ABD07224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099" name="Text Box 29"/>
          <p:cNvSpPr txBox="1">
            <a:spLocks noChangeArrowheads="1"/>
          </p:cNvSpPr>
          <p:nvPr/>
        </p:nvSpPr>
        <p:spPr bwMode="auto">
          <a:xfrm>
            <a:off x="762000" y="2789238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sp>
        <p:nvSpPr>
          <p:cNvPr id="4100" name="Text Box 30"/>
          <p:cNvSpPr txBox="1">
            <a:spLocks noChangeArrowheads="1"/>
          </p:cNvSpPr>
          <p:nvPr/>
        </p:nvSpPr>
        <p:spPr bwMode="auto">
          <a:xfrm>
            <a:off x="533400" y="1219200"/>
            <a:ext cx="80772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>
                <a:latin typeface="Arial" charset="0"/>
              </a:rPr>
              <a:t>Chapter Topics</a:t>
            </a:r>
          </a:p>
          <a:p>
            <a:pPr>
              <a:buFontTx/>
              <a:buChar char="•"/>
            </a:pPr>
            <a:r>
              <a:rPr lang="en-US" sz="2800">
                <a:latin typeface="Arial" charset="0"/>
              </a:rPr>
              <a:t>Basics of recognition and measurement.</a:t>
            </a:r>
          </a:p>
          <a:p>
            <a:pPr>
              <a:buFontTx/>
              <a:buChar char="•"/>
            </a:pPr>
            <a:r>
              <a:rPr lang="en-US" sz="2800">
                <a:latin typeface="Arial" charset="0"/>
              </a:rPr>
              <a:t>IFRSs: Recognition and measurement of assets.</a:t>
            </a:r>
          </a:p>
          <a:p>
            <a:pPr>
              <a:buFontTx/>
              <a:buChar char="•"/>
            </a:pPr>
            <a:r>
              <a:rPr lang="en-US" sz="2800">
                <a:latin typeface="Arial" charset="0"/>
              </a:rPr>
              <a:t>IFRS / U.S. GAAP differences: Recognition and measurement.</a:t>
            </a:r>
          </a:p>
          <a:p>
            <a:pPr>
              <a:buFontTx/>
              <a:buChar char="•"/>
            </a:pPr>
            <a:r>
              <a:rPr lang="en-US" sz="2800">
                <a:latin typeface="Arial" charset="0"/>
              </a:rPr>
              <a:t>IFRS / U.S. GAAP differences: Presentation and disclosure.</a:t>
            </a:r>
            <a:endParaRPr lang="en-US" sz="2800" b="1">
              <a:latin typeface="Arial" charset="0"/>
            </a:endParaRPr>
          </a:p>
        </p:txBody>
      </p:sp>
      <p:sp>
        <p:nvSpPr>
          <p:cNvPr id="4101" name="Rectangle 33"/>
          <p:cNvSpPr>
            <a:spLocks noChangeArrowheads="1"/>
          </p:cNvSpPr>
          <p:nvPr/>
        </p:nvSpPr>
        <p:spPr bwMode="auto">
          <a:xfrm>
            <a:off x="4479925" y="3200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02" name="Text Box 36"/>
          <p:cNvSpPr txBox="1">
            <a:spLocks noChangeArrowheads="1"/>
          </p:cNvSpPr>
          <p:nvPr/>
        </p:nvSpPr>
        <p:spPr bwMode="auto">
          <a:xfrm>
            <a:off x="838200" y="1524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spcAft>
                <a:spcPct val="100000"/>
              </a:spcAft>
            </a:pPr>
            <a:r>
              <a:rPr lang="en-US" sz="2800" b="1">
                <a:latin typeface="Arial" charset="0"/>
              </a:rPr>
              <a:t>International Financial Reporting Standards (IFRSs)</a:t>
            </a:r>
          </a:p>
        </p:txBody>
      </p:sp>
    </p:spTree>
    <p:extLst>
      <p:ext uri="{BB962C8B-B14F-4D97-AF65-F5344CB8AC3E}">
        <p14:creationId xmlns:p14="http://schemas.microsoft.com/office/powerpoint/2010/main" val="1877513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0D0798ED-1299-4EE6-9584-1268869CFC71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886200"/>
          </a:xfrm>
        </p:spPr>
        <p:txBody>
          <a:bodyPr/>
          <a:lstStyle/>
          <a:p>
            <a:pPr marL="344488" indent="-344488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b="1" i="1" smtClean="0">
                <a:cs typeface="Times New Roman" pitchFamily="18" charset="0"/>
              </a:rPr>
              <a:t>IAS 16, PP&amp;E</a:t>
            </a:r>
            <a:r>
              <a:rPr lang="en-US" sz="2800" b="1" smtClean="0">
                <a:cs typeface="Times New Roman" pitchFamily="18" charset="0"/>
              </a:rPr>
              <a:t> – compared to U.S. GAAP</a:t>
            </a: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b="1" i="1" smtClean="0">
                <a:cs typeface="Times New Roman" pitchFamily="18" charset="0"/>
              </a:rPr>
              <a:t>Revaluation</a:t>
            </a:r>
            <a:r>
              <a:rPr lang="en-US" sz="2800" smtClean="0">
                <a:cs typeface="Times New Roman" pitchFamily="18" charset="0"/>
              </a:rPr>
              <a:t> -- (the alternative treatment) requires that all assets within a class be revalued periodically</a:t>
            </a:r>
          </a:p>
          <a:p>
            <a:pPr marL="793750" lvl="1" indent="-334963"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A major difference between IFRSs and U.S. GAAP as fixed assets are often substantial.</a:t>
            </a:r>
          </a:p>
          <a:p>
            <a:pPr marL="793750" lvl="1" indent="-334963" eaLnBrk="1" hangingPunct="1">
              <a:spcBef>
                <a:spcPct val="0"/>
              </a:spcBef>
            </a:pPr>
            <a:r>
              <a:rPr lang="en-US" smtClean="0">
                <a:cs typeface="Times New Roman" pitchFamily="18" charset="0"/>
              </a:rPr>
              <a:t>Revaluation is generally not allowed under U.S. GAAP.</a:t>
            </a:r>
            <a:endParaRPr lang="en-US" b="1" smtClean="0">
              <a:cs typeface="Times New Roman" pitchFamily="18" charset="0"/>
            </a:endParaRP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2</a:t>
            </a:r>
          </a:p>
        </p:txBody>
      </p:sp>
      <p:sp>
        <p:nvSpPr>
          <p:cNvPr id="22534" name="Rectangle 12"/>
          <p:cNvSpPr>
            <a:spLocks noGrp="1" noChangeArrowheads="1"/>
          </p:cNvSpPr>
          <p:nvPr>
            <p:ph type="title"/>
          </p:nvPr>
        </p:nvSpPr>
        <p:spPr>
          <a:xfrm>
            <a:off x="623888" y="228600"/>
            <a:ext cx="7834312" cy="609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Recognition and Measurement: IFRSs and U.S. GAAP compared</a:t>
            </a:r>
          </a:p>
        </p:txBody>
      </p:sp>
    </p:spTree>
    <p:extLst>
      <p:ext uri="{BB962C8B-B14F-4D97-AF65-F5344CB8AC3E}">
        <p14:creationId xmlns:p14="http://schemas.microsoft.com/office/powerpoint/2010/main" val="3898992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9D6D3839-1599-4534-8ACD-0753A26E867B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886200"/>
          </a:xfrm>
        </p:spPr>
        <p:txBody>
          <a:bodyPr/>
          <a:lstStyle/>
          <a:p>
            <a:pPr marL="344488" indent="-344488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i="1" smtClean="0">
                <a:cs typeface="Times New Roman" pitchFamily="18" charset="0"/>
              </a:rPr>
              <a:t>IAS 16, PP&amp;E</a:t>
            </a:r>
            <a:r>
              <a:rPr lang="en-US" sz="2800" b="1" smtClean="0">
                <a:cs typeface="Times New Roman" pitchFamily="18" charset="0"/>
              </a:rPr>
              <a:t> – compared to U.S. GAAP</a:t>
            </a:r>
          </a:p>
          <a:p>
            <a:pPr marL="344488" indent="-344488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Accounting for revaluations</a:t>
            </a: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Revaluation increases require a journal entry to increase the asset to fair value:</a:t>
            </a:r>
          </a:p>
          <a:p>
            <a:pPr marL="344488" indent="-344488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200" smtClean="0">
                <a:cs typeface="Times New Roman" pitchFamily="18" charset="0"/>
              </a:rPr>
              <a:t>Property, plant, and equipment 	          xxxx</a:t>
            </a:r>
          </a:p>
          <a:p>
            <a:pPr marL="344488" indent="-344488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200" smtClean="0">
                <a:cs typeface="Times New Roman" pitchFamily="18" charset="0"/>
              </a:rPr>
              <a:t>	Revaluation surplus 			xxxx</a:t>
            </a:r>
          </a:p>
          <a:p>
            <a:pPr marL="344488" indent="-344488" eaLnBrk="1" hangingPunct="1">
              <a:spcBef>
                <a:spcPct val="0"/>
              </a:spcBef>
            </a:pPr>
            <a:endParaRPr lang="en-US" sz="2200" smtClean="0">
              <a:cs typeface="Times New Roman" pitchFamily="18" charset="0"/>
            </a:endParaRPr>
          </a:p>
          <a:p>
            <a:pPr marL="344488" indent="-344488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200" smtClean="0">
                <a:cs typeface="Times New Roman" pitchFamily="18" charset="0"/>
              </a:rPr>
              <a:t>Note: The revaluation surplus is an equity account.</a:t>
            </a:r>
            <a:endParaRPr lang="en-US" sz="2200" b="1" smtClean="0">
              <a:cs typeface="Times New Roman" pitchFamily="18" charset="0"/>
            </a:endParaRP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2</a:t>
            </a:r>
          </a:p>
        </p:txBody>
      </p:sp>
      <p:sp>
        <p:nvSpPr>
          <p:cNvPr id="23558" name="Rectangle 12"/>
          <p:cNvSpPr>
            <a:spLocks noGrp="1" noChangeArrowheads="1"/>
          </p:cNvSpPr>
          <p:nvPr>
            <p:ph type="title"/>
          </p:nvPr>
        </p:nvSpPr>
        <p:spPr>
          <a:xfrm>
            <a:off x="623888" y="228600"/>
            <a:ext cx="7834312" cy="609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Recognition and Measurement: IFRSs and U.S. GAAP compared</a:t>
            </a:r>
          </a:p>
        </p:txBody>
      </p:sp>
    </p:spTree>
    <p:extLst>
      <p:ext uri="{BB962C8B-B14F-4D97-AF65-F5344CB8AC3E}">
        <p14:creationId xmlns:p14="http://schemas.microsoft.com/office/powerpoint/2010/main" val="640011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FB963160-F7C2-461D-97DD-1EB6C466A579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153400" cy="3429000"/>
          </a:xfrm>
        </p:spPr>
        <p:txBody>
          <a:bodyPr/>
          <a:lstStyle/>
          <a:p>
            <a:pPr marL="344488" indent="-344488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i="1" smtClean="0">
                <a:cs typeface="Times New Roman" pitchFamily="18" charset="0"/>
              </a:rPr>
              <a:t>IAS 16, PP&amp;E</a:t>
            </a:r>
            <a:r>
              <a:rPr lang="en-US" sz="2800" b="1" smtClean="0">
                <a:cs typeface="Times New Roman" pitchFamily="18" charset="0"/>
              </a:rPr>
              <a:t> – compared to U.S. GAAP</a:t>
            </a:r>
          </a:p>
          <a:p>
            <a:pPr marL="344488" indent="-344488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Accounting for revaluations</a:t>
            </a:r>
            <a:r>
              <a:rPr lang="en-US" sz="2800" smtClean="0">
                <a:cs typeface="Times New Roman" pitchFamily="18" charset="0"/>
              </a:rPr>
              <a:t> </a:t>
            </a: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Revaluation decreases require a journal entry to decrease the asset to fair value:</a:t>
            </a:r>
          </a:p>
          <a:p>
            <a:pPr marL="344488" indent="-344488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200" smtClean="0">
                <a:cs typeface="Times New Roman" pitchFamily="18" charset="0"/>
              </a:rPr>
              <a:t>Expense 				xxxx</a:t>
            </a:r>
          </a:p>
          <a:p>
            <a:pPr marL="344488" indent="-344488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200" smtClean="0">
                <a:cs typeface="Times New Roman" pitchFamily="18" charset="0"/>
              </a:rPr>
              <a:t>	Property, plant, and equipment   		xxxx</a:t>
            </a:r>
            <a:endParaRPr lang="en-US" sz="2200" b="1" smtClean="0">
              <a:cs typeface="Times New Roman" pitchFamily="18" charset="0"/>
            </a:endParaRP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2</a:t>
            </a:r>
          </a:p>
        </p:txBody>
      </p:sp>
      <p:sp>
        <p:nvSpPr>
          <p:cNvPr id="24582" name="Rectangle 12"/>
          <p:cNvSpPr>
            <a:spLocks noGrp="1" noChangeArrowheads="1"/>
          </p:cNvSpPr>
          <p:nvPr>
            <p:ph type="title"/>
          </p:nvPr>
        </p:nvSpPr>
        <p:spPr>
          <a:xfrm>
            <a:off x="623888" y="228600"/>
            <a:ext cx="7834312" cy="609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Recognition and Measurement: IFRSs and U.S. GAAP compared</a:t>
            </a:r>
          </a:p>
        </p:txBody>
      </p:sp>
    </p:spTree>
    <p:extLst>
      <p:ext uri="{BB962C8B-B14F-4D97-AF65-F5344CB8AC3E}">
        <p14:creationId xmlns:p14="http://schemas.microsoft.com/office/powerpoint/2010/main" val="4258525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FF2FA538-E87F-44B9-8F70-D0A002BB5AE3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153400" cy="3429000"/>
          </a:xfrm>
        </p:spPr>
        <p:txBody>
          <a:bodyPr>
            <a:normAutofit fontScale="92500"/>
          </a:bodyPr>
          <a:lstStyle/>
          <a:p>
            <a:pPr marL="344488" indent="-344488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i="1" smtClean="0">
                <a:cs typeface="Times New Roman" pitchFamily="18" charset="0"/>
              </a:rPr>
              <a:t>IAS 16, PP&amp;E</a:t>
            </a:r>
            <a:r>
              <a:rPr lang="en-US" sz="2800" b="1" smtClean="0">
                <a:cs typeface="Times New Roman" pitchFamily="18" charset="0"/>
              </a:rPr>
              <a:t> – numerical comparison to U.S. </a:t>
            </a:r>
          </a:p>
          <a:p>
            <a:pPr marL="344488" indent="-344488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GAAP</a:t>
            </a:r>
            <a:endParaRPr lang="en-US" sz="2800" b="1" i="1" smtClean="0">
              <a:cs typeface="Times New Roman" pitchFamily="18" charset="0"/>
            </a:endParaRP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Accounting for accumulated depreciation at time of revaluation. Assume the following as of 12/31/X2:</a:t>
            </a:r>
          </a:p>
          <a:p>
            <a:pPr marL="793750" lvl="1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cs typeface="Times New Roman" pitchFamily="18" charset="0"/>
              </a:rPr>
              <a:t>Historical cost			        $10,000</a:t>
            </a:r>
          </a:p>
          <a:p>
            <a:pPr marL="793750" lvl="1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cs typeface="Times New Roman" pitchFamily="18" charset="0"/>
              </a:rPr>
              <a:t>Accumulated depreciation	            2,000</a:t>
            </a:r>
          </a:p>
          <a:p>
            <a:pPr marL="793750" lvl="1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cs typeface="Times New Roman" pitchFamily="18" charset="0"/>
              </a:rPr>
              <a:t>Current market value		 	 18,000</a:t>
            </a:r>
          </a:p>
          <a:p>
            <a:pPr marL="793750" lvl="1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cs typeface="Times New Roman" pitchFamily="18" charset="0"/>
              </a:rPr>
              <a:t>Ratio of carrying value to cost	                 80%</a:t>
            </a:r>
            <a:endParaRPr lang="en-US" b="1" smtClean="0">
              <a:cs typeface="Times New Roman" pitchFamily="18" charset="0"/>
            </a:endParaRP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5</a:t>
            </a:r>
          </a:p>
        </p:txBody>
      </p:sp>
      <p:sp>
        <p:nvSpPr>
          <p:cNvPr id="25606" name="Rectangle 12"/>
          <p:cNvSpPr>
            <a:spLocks noGrp="1" noChangeArrowheads="1"/>
          </p:cNvSpPr>
          <p:nvPr>
            <p:ph type="title"/>
          </p:nvPr>
        </p:nvSpPr>
        <p:spPr>
          <a:xfrm>
            <a:off x="623888" y="228600"/>
            <a:ext cx="7834312" cy="609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Recognition and Measurement: IFRSs and U.S. GAAP compared</a:t>
            </a:r>
          </a:p>
        </p:txBody>
      </p:sp>
    </p:spTree>
    <p:extLst>
      <p:ext uri="{BB962C8B-B14F-4D97-AF65-F5344CB8AC3E}">
        <p14:creationId xmlns:p14="http://schemas.microsoft.com/office/powerpoint/2010/main" val="1662696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5050F51C-414D-498F-947B-C17DD75DF38F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153400" cy="3429000"/>
          </a:xfrm>
        </p:spPr>
        <p:txBody>
          <a:bodyPr/>
          <a:lstStyle/>
          <a:p>
            <a:pPr marL="344488" indent="-344488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i="1" smtClean="0">
                <a:cs typeface="Times New Roman" pitchFamily="18" charset="0"/>
              </a:rPr>
              <a:t>IAS 16, PP&amp;E</a:t>
            </a:r>
            <a:r>
              <a:rPr lang="en-US" sz="2800" b="1" smtClean="0">
                <a:cs typeface="Times New Roman" pitchFamily="18" charset="0"/>
              </a:rPr>
              <a:t> – numerical comparison to U.S. </a:t>
            </a:r>
          </a:p>
          <a:p>
            <a:pPr marL="344488" indent="-344488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GAAP, Revaluation adjustment to accumulated</a:t>
            </a:r>
          </a:p>
          <a:p>
            <a:pPr marL="344488" indent="-344488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depreciation: Treatment 1</a:t>
            </a:r>
          </a:p>
          <a:p>
            <a:pPr marL="344488" indent="-344488" eaLnBrk="1" hangingPunct="1">
              <a:lnSpc>
                <a:spcPct val="80000"/>
              </a:lnSpc>
              <a:spcBef>
                <a:spcPct val="0"/>
              </a:spcBef>
            </a:pPr>
            <a:endParaRPr lang="en-US" sz="2800" b="1" smtClean="0">
              <a:cs typeface="Times New Roman" pitchFamily="18" charset="0"/>
            </a:endParaRP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400" smtClean="0">
                <a:cs typeface="Times New Roman" pitchFamily="18" charset="0"/>
              </a:rPr>
              <a:t>Asset and accumulated depreciation are restated.</a:t>
            </a: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400" smtClean="0">
                <a:cs typeface="Times New Roman" pitchFamily="18" charset="0"/>
              </a:rPr>
              <a:t>Restated carrying amount equals current market value.</a:t>
            </a: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400" smtClean="0">
                <a:cs typeface="Times New Roman" pitchFamily="18" charset="0"/>
              </a:rPr>
              <a:t>The ratio of carrying value to gross carrying amount is maintained.</a:t>
            </a:r>
            <a:endParaRPr lang="en-US" sz="2400" b="1" smtClean="0">
              <a:cs typeface="Times New Roman" pitchFamily="18" charset="0"/>
            </a:endParaRP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5</a:t>
            </a:r>
          </a:p>
        </p:txBody>
      </p:sp>
      <p:sp>
        <p:nvSpPr>
          <p:cNvPr id="26630" name="Rectangle 12"/>
          <p:cNvSpPr>
            <a:spLocks noGrp="1" noChangeArrowheads="1"/>
          </p:cNvSpPr>
          <p:nvPr>
            <p:ph type="title"/>
          </p:nvPr>
        </p:nvSpPr>
        <p:spPr>
          <a:xfrm>
            <a:off x="623888" y="228600"/>
            <a:ext cx="7834312" cy="609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Recognition and Measurement: IFRSs and U.S. GAAP compared</a:t>
            </a:r>
          </a:p>
        </p:txBody>
      </p:sp>
    </p:spTree>
    <p:extLst>
      <p:ext uri="{BB962C8B-B14F-4D97-AF65-F5344CB8AC3E}">
        <p14:creationId xmlns:p14="http://schemas.microsoft.com/office/powerpoint/2010/main" val="2518021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808C6B01-B61F-4027-B2B4-432CB434F5A9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7651" name="Text Box 1027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7652" name="Rectangle 1030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153400" cy="3886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i="1" smtClean="0">
                <a:cs typeface="Times New Roman" pitchFamily="18" charset="0"/>
              </a:rPr>
              <a:t>IAS 16, PP&amp;E</a:t>
            </a:r>
            <a:r>
              <a:rPr lang="en-US" sz="2800" b="1" smtClean="0">
                <a:cs typeface="Times New Roman" pitchFamily="18" charset="0"/>
              </a:rPr>
              <a:t> – numerical comparison to U.S. GAAP: Treatment 1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cs typeface="Times New Roman" pitchFamily="18" charset="0"/>
              </a:rPr>
              <a:t> </a:t>
            </a:r>
          </a:p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	</a:t>
            </a:r>
            <a:r>
              <a:rPr lang="en-US" sz="2600" smtClean="0">
                <a:cs typeface="Times New Roman" pitchFamily="18" charset="0"/>
              </a:rPr>
              <a:t>		       </a:t>
            </a:r>
            <a:r>
              <a:rPr lang="en-US" sz="2200" b="1" smtClean="0">
                <a:cs typeface="Times New Roman" pitchFamily="18" charset="0"/>
              </a:rPr>
              <a:t>Original	   Revaluation	     Total</a:t>
            </a:r>
          </a:p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200" b="1" smtClean="0">
                <a:cs typeface="Times New Roman" pitchFamily="18" charset="0"/>
              </a:rPr>
              <a:t>			           Cost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200" smtClean="0">
                <a:cs typeface="Times New Roman" pitchFamily="18" charset="0"/>
              </a:rPr>
              <a:t>Gross carrying amount       $10,000   +   12,500   =    $22,500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200" smtClean="0">
                <a:cs typeface="Times New Roman" pitchFamily="18" charset="0"/>
              </a:rPr>
              <a:t>Accumulated depreciation      </a:t>
            </a:r>
            <a:r>
              <a:rPr lang="en-US" sz="2200" u="sng" smtClean="0">
                <a:cs typeface="Times New Roman" pitchFamily="18" charset="0"/>
              </a:rPr>
              <a:t>2,000</a:t>
            </a:r>
            <a:r>
              <a:rPr lang="en-US" sz="2200" smtClean="0">
                <a:cs typeface="Times New Roman" pitchFamily="18" charset="0"/>
              </a:rPr>
              <a:t>   +     </a:t>
            </a:r>
            <a:r>
              <a:rPr lang="en-US" sz="2200" u="sng" smtClean="0">
                <a:cs typeface="Times New Roman" pitchFamily="18" charset="0"/>
              </a:rPr>
              <a:t>2,500</a:t>
            </a:r>
            <a:r>
              <a:rPr lang="en-US" sz="2200" smtClean="0">
                <a:cs typeface="Times New Roman" pitchFamily="18" charset="0"/>
              </a:rPr>
              <a:t>   =      </a:t>
            </a:r>
            <a:r>
              <a:rPr lang="en-US" sz="2200" u="sng" smtClean="0">
                <a:cs typeface="Times New Roman" pitchFamily="18" charset="0"/>
              </a:rPr>
              <a:t>$4,500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200" smtClean="0">
                <a:cs typeface="Times New Roman" pitchFamily="18" charset="0"/>
              </a:rPr>
              <a:t>Carrying value		         $ 8,000   +   10,000   =    $18,000</a:t>
            </a:r>
          </a:p>
        </p:txBody>
      </p:sp>
      <p:sp>
        <p:nvSpPr>
          <p:cNvPr id="27653" name="Text Box 1031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5</a:t>
            </a:r>
          </a:p>
        </p:txBody>
      </p:sp>
      <p:sp>
        <p:nvSpPr>
          <p:cNvPr id="27654" name="Rectangle 1036"/>
          <p:cNvSpPr>
            <a:spLocks noGrp="1" noChangeArrowheads="1"/>
          </p:cNvSpPr>
          <p:nvPr>
            <p:ph type="title"/>
          </p:nvPr>
        </p:nvSpPr>
        <p:spPr>
          <a:xfrm>
            <a:off x="623888" y="228600"/>
            <a:ext cx="7834312" cy="609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Recognition and Measurement: IFRSs and U.S. GAAP compared</a:t>
            </a:r>
          </a:p>
        </p:txBody>
      </p:sp>
    </p:spTree>
    <p:extLst>
      <p:ext uri="{BB962C8B-B14F-4D97-AF65-F5344CB8AC3E}">
        <p14:creationId xmlns:p14="http://schemas.microsoft.com/office/powerpoint/2010/main" val="3338545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61794C6F-BD24-4CF0-9D78-9ACC0EC9B2F7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581400"/>
          </a:xfrm>
        </p:spPr>
        <p:txBody>
          <a:bodyPr/>
          <a:lstStyle/>
          <a:p>
            <a:pPr marL="344488" indent="-344488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i="1" smtClean="0">
                <a:cs typeface="Times New Roman" pitchFamily="18" charset="0"/>
              </a:rPr>
              <a:t>IAS 16, PP&amp;E</a:t>
            </a:r>
            <a:r>
              <a:rPr lang="en-US" sz="2800" b="1" smtClean="0">
                <a:cs typeface="Times New Roman" pitchFamily="18" charset="0"/>
              </a:rPr>
              <a:t> – numerical comparison to U.S. </a:t>
            </a:r>
          </a:p>
          <a:p>
            <a:pPr marL="344488" indent="-344488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GAAP, Revaluation adjustment to</a:t>
            </a:r>
          </a:p>
          <a:p>
            <a:pPr marL="344488" indent="-344488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accumulated depreciation: Treatment 2</a:t>
            </a:r>
          </a:p>
          <a:p>
            <a:pPr marL="344488" indent="-344488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800" b="1" smtClean="0">
              <a:cs typeface="Times New Roman" pitchFamily="18" charset="0"/>
            </a:endParaRPr>
          </a:p>
          <a:p>
            <a:pPr marL="344488" indent="-34448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Asset is first decreased by the amount of accumulated depreciation.</a:t>
            </a:r>
          </a:p>
          <a:p>
            <a:pPr marL="344488" indent="-34448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Asset account is then increased by the amount of the revaluation (current market value – carrying value).</a:t>
            </a: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5</a:t>
            </a:r>
          </a:p>
        </p:txBody>
      </p:sp>
      <p:sp>
        <p:nvSpPr>
          <p:cNvPr id="28678" name="Rectangle 12"/>
          <p:cNvSpPr>
            <a:spLocks noGrp="1" noChangeArrowheads="1"/>
          </p:cNvSpPr>
          <p:nvPr>
            <p:ph type="title"/>
          </p:nvPr>
        </p:nvSpPr>
        <p:spPr>
          <a:xfrm>
            <a:off x="623888" y="228600"/>
            <a:ext cx="7834312" cy="609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Recognition and Measurement: IFRSs and U.S. GAAP compared</a:t>
            </a:r>
          </a:p>
        </p:txBody>
      </p:sp>
    </p:spTree>
    <p:extLst>
      <p:ext uri="{BB962C8B-B14F-4D97-AF65-F5344CB8AC3E}">
        <p14:creationId xmlns:p14="http://schemas.microsoft.com/office/powerpoint/2010/main" val="3654182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B8FB26B-ED89-427E-8C27-6A614654CE15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581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i="1" smtClean="0">
                <a:cs typeface="Times New Roman" pitchFamily="18" charset="0"/>
              </a:rPr>
              <a:t>IAS 16, PP&amp;E</a:t>
            </a:r>
            <a:r>
              <a:rPr lang="en-US" sz="2800" b="1" smtClean="0">
                <a:cs typeface="Times New Roman" pitchFamily="18" charset="0"/>
              </a:rPr>
              <a:t> – numerical comparison to U.S. GAAP: Treatment 2</a:t>
            </a:r>
          </a:p>
          <a:p>
            <a:pPr marL="0" indent="0" eaLnBrk="1" hangingPunct="1">
              <a:spcBef>
                <a:spcPct val="0"/>
              </a:spcBef>
            </a:pPr>
            <a:endParaRPr lang="en-US" sz="2800" smtClean="0"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200" smtClean="0">
                <a:cs typeface="Times New Roman" pitchFamily="18" charset="0"/>
              </a:rPr>
              <a:t>Accumulated Depreciation  		  2,000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200" smtClean="0">
                <a:cs typeface="Times New Roman" pitchFamily="18" charset="0"/>
              </a:rPr>
              <a:t>	Asset 					      2,000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200" smtClean="0">
                <a:cs typeface="Times New Roman" pitchFamily="18" charset="0"/>
              </a:rPr>
              <a:t>Asset 					10,000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200" smtClean="0">
                <a:cs typeface="Times New Roman" pitchFamily="18" charset="0"/>
              </a:rPr>
              <a:t>	Revaluation surplus 			    10,000</a:t>
            </a:r>
            <a:endParaRPr lang="en-US" sz="2200" b="1" smtClean="0">
              <a:cs typeface="Times New Roman" pitchFamily="18" charset="0"/>
            </a:endParaRP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5</a:t>
            </a:r>
          </a:p>
        </p:txBody>
      </p:sp>
      <p:sp>
        <p:nvSpPr>
          <p:cNvPr id="29702" name="Rectangle 12"/>
          <p:cNvSpPr>
            <a:spLocks noGrp="1" noChangeArrowheads="1"/>
          </p:cNvSpPr>
          <p:nvPr>
            <p:ph type="title"/>
          </p:nvPr>
        </p:nvSpPr>
        <p:spPr>
          <a:xfrm>
            <a:off x="623888" y="228600"/>
            <a:ext cx="7834312" cy="609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Recognition and Measurement: IFRSs and U.S. GAAP compared</a:t>
            </a:r>
          </a:p>
        </p:txBody>
      </p:sp>
    </p:spTree>
    <p:extLst>
      <p:ext uri="{BB962C8B-B14F-4D97-AF65-F5344CB8AC3E}">
        <p14:creationId xmlns:p14="http://schemas.microsoft.com/office/powerpoint/2010/main" val="1881718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263E3EF4-A63C-4D6D-9E64-527800BE2670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072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200400"/>
          </a:xfrm>
        </p:spPr>
        <p:txBody>
          <a:bodyPr/>
          <a:lstStyle/>
          <a:p>
            <a:pPr marL="344488" indent="-344488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b="1" i="1" smtClean="0">
                <a:cs typeface="Times New Roman" pitchFamily="18" charset="0"/>
              </a:rPr>
              <a:t>IAS 38, Intangible Assets</a:t>
            </a:r>
            <a:r>
              <a:rPr lang="en-US" sz="2800" b="1" smtClean="0">
                <a:cs typeface="Times New Roman" pitchFamily="18" charset="0"/>
              </a:rPr>
              <a:t> </a:t>
            </a:r>
            <a:endParaRPr lang="en-US" sz="2800" smtClean="0">
              <a:cs typeface="Times New Roman" pitchFamily="18" charset="0"/>
            </a:endParaRP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Purchased intangibles.</a:t>
            </a: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Intangibles acquired in a business combination.</a:t>
            </a: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Internally generated intangibles.</a:t>
            </a: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Does not address Goodwill (see IAS 3).</a:t>
            </a:r>
            <a:endParaRPr lang="en-US" sz="2800" b="1" smtClean="0">
              <a:cs typeface="Times New Roman" pitchFamily="18" charset="0"/>
            </a:endParaRPr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2</a:t>
            </a:r>
          </a:p>
        </p:txBody>
      </p:sp>
      <p:sp>
        <p:nvSpPr>
          <p:cNvPr id="30726" name="Rectangle 12"/>
          <p:cNvSpPr>
            <a:spLocks noGrp="1" noChangeArrowheads="1"/>
          </p:cNvSpPr>
          <p:nvPr>
            <p:ph type="title"/>
          </p:nvPr>
        </p:nvSpPr>
        <p:spPr>
          <a:xfrm>
            <a:off x="623888" y="228600"/>
            <a:ext cx="7834312" cy="609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Recognition and Measurement: IFRSs and U.S. GAAP compared</a:t>
            </a:r>
          </a:p>
        </p:txBody>
      </p:sp>
    </p:spTree>
    <p:extLst>
      <p:ext uri="{BB962C8B-B14F-4D97-AF65-F5344CB8AC3E}">
        <p14:creationId xmlns:p14="http://schemas.microsoft.com/office/powerpoint/2010/main" val="3134506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59C6EBC5-3E4D-4DBD-9DD3-13A1AC9E6169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174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733800"/>
          </a:xfrm>
        </p:spPr>
        <p:txBody>
          <a:bodyPr/>
          <a:lstStyle/>
          <a:p>
            <a:pPr marL="344488" indent="-344488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i="1" smtClean="0">
                <a:cs typeface="Times New Roman" pitchFamily="18" charset="0"/>
              </a:rPr>
              <a:t>IAS 38, Intangible Assets</a:t>
            </a:r>
            <a:r>
              <a:rPr lang="en-US" sz="2800" b="1" smtClean="0">
                <a:cs typeface="Times New Roman" pitchFamily="18" charset="0"/>
              </a:rPr>
              <a:t> – compared to U.S. </a:t>
            </a:r>
          </a:p>
          <a:p>
            <a:pPr marL="344488" indent="-344488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GAAP</a:t>
            </a: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b="1" i="1" smtClean="0">
                <a:cs typeface="Times New Roman" pitchFamily="18" charset="0"/>
              </a:rPr>
              <a:t>Purchased intangibles</a:t>
            </a:r>
            <a:r>
              <a:rPr lang="en-US" sz="2800" smtClean="0">
                <a:cs typeface="Times New Roman" pitchFamily="18" charset="0"/>
              </a:rPr>
              <a:t> – consistent with U.S. GAAP except that fair value is used in some cases.</a:t>
            </a: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b="1" i="1" smtClean="0">
                <a:cs typeface="Times New Roman" pitchFamily="18" charset="0"/>
              </a:rPr>
              <a:t>Intangibles acquired in a business combination</a:t>
            </a:r>
            <a:r>
              <a:rPr lang="en-US" sz="2800" smtClean="0">
                <a:cs typeface="Times New Roman" pitchFamily="18" charset="0"/>
              </a:rPr>
              <a:t> – consistent with U.S. GAAP except that in-process development costs are capitalized.</a:t>
            </a:r>
            <a:endParaRPr lang="en-US" sz="2800" b="1" smtClean="0">
              <a:cs typeface="Times New Roman" pitchFamily="18" charset="0"/>
            </a:endParaRP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2</a:t>
            </a:r>
          </a:p>
        </p:txBody>
      </p:sp>
      <p:sp>
        <p:nvSpPr>
          <p:cNvPr id="31750" name="Rectangle 12"/>
          <p:cNvSpPr>
            <a:spLocks noGrp="1" noChangeArrowheads="1"/>
          </p:cNvSpPr>
          <p:nvPr>
            <p:ph type="title"/>
          </p:nvPr>
        </p:nvSpPr>
        <p:spPr>
          <a:xfrm>
            <a:off x="623888" y="228600"/>
            <a:ext cx="7834312" cy="609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Recognition and Measurement: IFRSs and U.S. GAAP compared</a:t>
            </a:r>
          </a:p>
        </p:txBody>
      </p:sp>
    </p:spTree>
    <p:extLst>
      <p:ext uri="{BB962C8B-B14F-4D97-AF65-F5344CB8AC3E}">
        <p14:creationId xmlns:p14="http://schemas.microsoft.com/office/powerpoint/2010/main" val="667342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32AD835A-9F5D-4473-A1BF-24D62159BB7D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533400" y="1219200"/>
            <a:ext cx="80772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Arial" charset="0"/>
                <a:cs typeface="Times New Roman" pitchFamily="18" charset="0"/>
              </a:rPr>
              <a:t>Learning Objectives</a:t>
            </a:r>
          </a:p>
          <a:p>
            <a:pPr>
              <a:buClr>
                <a:schemeClr val="tx1"/>
              </a:buClr>
            </a:pPr>
            <a:r>
              <a:rPr lang="en-US" sz="2800" b="1">
                <a:latin typeface="Arial" charset="0"/>
              </a:rPr>
              <a:t>1.  </a:t>
            </a:r>
            <a:r>
              <a:rPr lang="en-US" sz="2800">
                <a:latin typeface="Arial" charset="0"/>
              </a:rPr>
              <a:t>Describe the requirements of IFRSs on the recognition and measurement of assets.</a:t>
            </a:r>
          </a:p>
          <a:p>
            <a:pPr>
              <a:buClr>
                <a:schemeClr val="tx1"/>
              </a:buClr>
            </a:pPr>
            <a:r>
              <a:rPr lang="en-US" sz="2800" b="1">
                <a:latin typeface="Arial" charset="0"/>
              </a:rPr>
              <a:t>2.	</a:t>
            </a:r>
            <a:r>
              <a:rPr lang="en-US" sz="2800">
                <a:latin typeface="Arial" charset="0"/>
              </a:rPr>
              <a:t>Explain the differences between IFRSs and U.S. GAAP on recognition and measurement issues.</a:t>
            </a:r>
          </a:p>
          <a:p>
            <a:pPr>
              <a:buClr>
                <a:schemeClr val="tx1"/>
              </a:buClr>
            </a:pPr>
            <a:r>
              <a:rPr lang="en-US" sz="2800" b="1">
                <a:latin typeface="Arial" charset="0"/>
              </a:rPr>
              <a:t>3.</a:t>
            </a:r>
            <a:r>
              <a:rPr lang="en-US" sz="2800">
                <a:latin typeface="Arial" charset="0"/>
              </a:rPr>
              <a:t>  Describe the requirements of IFRSs related to the disclosure of financial information.</a:t>
            </a:r>
          </a:p>
        </p:txBody>
      </p:sp>
      <p:sp>
        <p:nvSpPr>
          <p:cNvPr id="5125" name="Text Box 16"/>
          <p:cNvSpPr txBox="1">
            <a:spLocks noChangeArrowheads="1"/>
          </p:cNvSpPr>
          <p:nvPr/>
        </p:nvSpPr>
        <p:spPr bwMode="auto">
          <a:xfrm>
            <a:off x="838200" y="1524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spcAft>
                <a:spcPct val="100000"/>
              </a:spcAft>
            </a:pPr>
            <a:r>
              <a:rPr lang="en-US" sz="2800" b="1">
                <a:latin typeface="Arial" charset="0"/>
              </a:rPr>
              <a:t>International Financial Reporting Standards (IFRSs)</a:t>
            </a:r>
          </a:p>
        </p:txBody>
      </p:sp>
    </p:spTree>
    <p:extLst>
      <p:ext uri="{BB962C8B-B14F-4D97-AF65-F5344CB8AC3E}">
        <p14:creationId xmlns:p14="http://schemas.microsoft.com/office/powerpoint/2010/main" val="2184907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6F8C4A6C-DDB5-4347-A2DB-5D65ABE3FBD2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277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733800"/>
          </a:xfrm>
        </p:spPr>
        <p:txBody>
          <a:bodyPr/>
          <a:lstStyle/>
          <a:p>
            <a:pPr marL="344488" indent="-344488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i="1" smtClean="0">
                <a:cs typeface="Times New Roman" pitchFamily="18" charset="0"/>
              </a:rPr>
              <a:t>IAS 38, Intangible Assets</a:t>
            </a:r>
            <a:r>
              <a:rPr lang="en-US" sz="2800" b="1" smtClean="0">
                <a:cs typeface="Times New Roman" pitchFamily="18" charset="0"/>
              </a:rPr>
              <a:t> – compared to U.S. </a:t>
            </a:r>
          </a:p>
          <a:p>
            <a:pPr marL="344488" indent="-344488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GAAP internally generated intangibles</a:t>
            </a:r>
            <a:endParaRPr lang="en-US" sz="2800" smtClean="0">
              <a:cs typeface="Times New Roman" pitchFamily="18" charset="0"/>
            </a:endParaRP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Major difference with U.S. GAAP.</a:t>
            </a: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U.S. GAAP (SFAS 2) requires expensing of almost all Research and Development (R&amp;D) costs.</a:t>
            </a: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IAS 38 allows capitalization, also called deferral, of many development costs.</a:t>
            </a: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2</a:t>
            </a:r>
          </a:p>
        </p:txBody>
      </p:sp>
      <p:sp>
        <p:nvSpPr>
          <p:cNvPr id="32774" name="Rectangle 12"/>
          <p:cNvSpPr>
            <a:spLocks noGrp="1" noChangeArrowheads="1"/>
          </p:cNvSpPr>
          <p:nvPr>
            <p:ph type="title"/>
          </p:nvPr>
        </p:nvSpPr>
        <p:spPr>
          <a:xfrm>
            <a:off x="623888" y="228600"/>
            <a:ext cx="7834312" cy="609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Recognition and Measurement: IFRSs and U.S. GAAP compared</a:t>
            </a:r>
          </a:p>
        </p:txBody>
      </p:sp>
    </p:spTree>
    <p:extLst>
      <p:ext uri="{BB962C8B-B14F-4D97-AF65-F5344CB8AC3E}">
        <p14:creationId xmlns:p14="http://schemas.microsoft.com/office/powerpoint/2010/main" val="2384238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B6D12F75-87C3-4034-86E9-AAD490DD044B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379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772400" cy="39624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i="1" smtClean="0">
                <a:cs typeface="Times New Roman" pitchFamily="18" charset="0"/>
              </a:rPr>
              <a:t>IAS 38, Intangible Assets</a:t>
            </a:r>
            <a:r>
              <a:rPr lang="en-US" sz="2800" b="1" smtClean="0">
                <a:cs typeface="Times New Roman" pitchFamily="18" charset="0"/>
              </a:rPr>
              <a:t> – numerical comparison to U.S. GAAP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Internally generated intangibles – Development Costs. Assume the following:</a:t>
            </a:r>
          </a:p>
          <a:p>
            <a:pPr marL="793750" lvl="1" indent="-336550" eaLnBrk="1" hangingPunct="1">
              <a:spcBef>
                <a:spcPct val="0"/>
              </a:spcBef>
              <a:buClr>
                <a:srgbClr val="FB8A2B"/>
              </a:buClr>
            </a:pPr>
            <a:r>
              <a:rPr lang="en-US" smtClean="0">
                <a:cs typeface="Times New Roman" pitchFamily="18" charset="0"/>
              </a:rPr>
              <a:t>Development costs of $100,000 during 2005</a:t>
            </a:r>
          </a:p>
          <a:p>
            <a:pPr marL="793750" lvl="1" indent="-336550" eaLnBrk="1" hangingPunct="1">
              <a:spcBef>
                <a:spcPct val="0"/>
              </a:spcBef>
              <a:buClr>
                <a:srgbClr val="FB8A2B"/>
              </a:buClr>
            </a:pPr>
            <a:r>
              <a:rPr lang="en-US" smtClean="0">
                <a:cs typeface="Times New Roman" pitchFamily="18" charset="0"/>
              </a:rPr>
              <a:t>70% of costs qualify for capitalization</a:t>
            </a:r>
          </a:p>
          <a:p>
            <a:pPr marL="793750" lvl="1" indent="-336550" eaLnBrk="1" hangingPunct="1">
              <a:spcBef>
                <a:spcPct val="0"/>
              </a:spcBef>
              <a:buClr>
                <a:srgbClr val="FB8A2B"/>
              </a:buClr>
            </a:pPr>
            <a:r>
              <a:rPr lang="en-US" smtClean="0">
                <a:cs typeface="Times New Roman" pitchFamily="18" charset="0"/>
              </a:rPr>
              <a:t>Product sales begin on January 2, 2006</a:t>
            </a:r>
          </a:p>
          <a:p>
            <a:pPr marL="793750" lvl="1" indent="-336550" eaLnBrk="1" hangingPunct="1">
              <a:spcBef>
                <a:spcPct val="0"/>
              </a:spcBef>
              <a:buClr>
                <a:srgbClr val="FB8A2B"/>
              </a:buClr>
            </a:pPr>
            <a:r>
              <a:rPr lang="en-US" smtClean="0">
                <a:cs typeface="Times New Roman" pitchFamily="18" charset="0"/>
              </a:rPr>
              <a:t>Five years of sales expected</a:t>
            </a:r>
          </a:p>
          <a:p>
            <a:pPr marL="793750" lvl="1" indent="-336550" eaLnBrk="1" hangingPunct="1">
              <a:spcBef>
                <a:spcPct val="0"/>
              </a:spcBef>
              <a:buClr>
                <a:srgbClr val="FB8A2B"/>
              </a:buClr>
            </a:pPr>
            <a:r>
              <a:rPr lang="en-US" smtClean="0">
                <a:cs typeface="Times New Roman" pitchFamily="18" charset="0"/>
              </a:rPr>
              <a:t>Capitalized costs amortized on a straight-line basis</a:t>
            </a: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5</a:t>
            </a:r>
          </a:p>
        </p:txBody>
      </p:sp>
      <p:sp>
        <p:nvSpPr>
          <p:cNvPr id="33798" name="Rectangle 12"/>
          <p:cNvSpPr>
            <a:spLocks noGrp="1" noChangeArrowheads="1"/>
          </p:cNvSpPr>
          <p:nvPr>
            <p:ph type="title"/>
          </p:nvPr>
        </p:nvSpPr>
        <p:spPr>
          <a:xfrm>
            <a:off x="623888" y="228600"/>
            <a:ext cx="7834312" cy="609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Recognition and Measurement: IFRSs and U.S. GAAP compared</a:t>
            </a:r>
          </a:p>
        </p:txBody>
      </p:sp>
    </p:spTree>
    <p:extLst>
      <p:ext uri="{BB962C8B-B14F-4D97-AF65-F5344CB8AC3E}">
        <p14:creationId xmlns:p14="http://schemas.microsoft.com/office/powerpoint/2010/main" val="30150610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0BE634E6-3043-4A5D-A428-F61C6C5A3FE2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962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i="1" smtClean="0">
                <a:cs typeface="Times New Roman" pitchFamily="18" charset="0"/>
              </a:rPr>
              <a:t>IAS 38, Intangible Assets</a:t>
            </a:r>
            <a:r>
              <a:rPr lang="en-US" sz="2800" b="1" smtClean="0">
                <a:cs typeface="Times New Roman" pitchFamily="18" charset="0"/>
              </a:rPr>
              <a:t> – numerical comparison to U.S. GAAP</a:t>
            </a:r>
            <a:endParaRPr lang="en-US" sz="2800" b="1" i="1" smtClean="0"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Internally generated intangibles – Development Costs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2005: Accounting treatment under IAS 38</a:t>
            </a:r>
            <a:endParaRPr lang="en-US" sz="2800" smtClean="0"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200" smtClean="0">
                <a:cs typeface="Times New Roman" pitchFamily="18" charset="0"/>
              </a:rPr>
              <a:t>Development expense		30,000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200" smtClean="0">
                <a:cs typeface="Times New Roman" pitchFamily="18" charset="0"/>
              </a:rPr>
              <a:t>Deferred development costs 		70,000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200" smtClean="0">
                <a:cs typeface="Times New Roman" pitchFamily="18" charset="0"/>
              </a:rPr>
              <a:t>	Cash, payables, etc.			   100,000</a:t>
            </a:r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5</a:t>
            </a:r>
          </a:p>
        </p:txBody>
      </p:sp>
      <p:sp>
        <p:nvSpPr>
          <p:cNvPr id="34822" name="Rectangle 12"/>
          <p:cNvSpPr>
            <a:spLocks noGrp="1" noChangeArrowheads="1"/>
          </p:cNvSpPr>
          <p:nvPr>
            <p:ph type="title"/>
          </p:nvPr>
        </p:nvSpPr>
        <p:spPr>
          <a:xfrm>
            <a:off x="623888" y="228600"/>
            <a:ext cx="7834312" cy="609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Recognition and Measurement: IFRSs and U.S. GAAP compared</a:t>
            </a:r>
          </a:p>
        </p:txBody>
      </p:sp>
    </p:spTree>
    <p:extLst>
      <p:ext uri="{BB962C8B-B14F-4D97-AF65-F5344CB8AC3E}">
        <p14:creationId xmlns:p14="http://schemas.microsoft.com/office/powerpoint/2010/main" val="948969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87124261-CA64-47F7-BE0C-4EBFEFD74ADB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584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3886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600" b="1" i="1" smtClean="0">
                <a:cs typeface="Times New Roman" pitchFamily="18" charset="0"/>
              </a:rPr>
              <a:t>IAS 38, Intangible Assets</a:t>
            </a:r>
            <a:r>
              <a:rPr lang="en-US" sz="2600" b="1" smtClean="0">
                <a:cs typeface="Times New Roman" pitchFamily="18" charset="0"/>
              </a:rPr>
              <a:t> – numerical comparison to U.S. GAAP</a:t>
            </a:r>
            <a:endParaRPr lang="en-US" sz="2600" b="1" i="1" smtClean="0"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600" b="1" smtClean="0">
                <a:cs typeface="Times New Roman" pitchFamily="18" charset="0"/>
              </a:rPr>
              <a:t>Internally generated intangibles – Development Costs</a:t>
            </a:r>
            <a:r>
              <a:rPr lang="en-US" sz="2800" b="1" smtClean="0">
                <a:cs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600" b="1" smtClean="0">
                <a:cs typeface="Times New Roman" pitchFamily="18" charset="0"/>
              </a:rPr>
              <a:t>2006: Accounting treatment under IAS 38</a:t>
            </a:r>
            <a:endParaRPr lang="en-US" sz="2600" smtClean="0"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200" smtClean="0">
                <a:cs typeface="Times New Roman" pitchFamily="18" charset="0"/>
              </a:rPr>
              <a:t>Amortization expense			14,000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200" smtClean="0">
                <a:cs typeface="Times New Roman" pitchFamily="18" charset="0"/>
              </a:rPr>
              <a:t>	Deferred development costs 	                14,000</a:t>
            </a:r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5</a:t>
            </a:r>
          </a:p>
        </p:txBody>
      </p:sp>
      <p:sp>
        <p:nvSpPr>
          <p:cNvPr id="35846" name="Rectangle 12"/>
          <p:cNvSpPr>
            <a:spLocks noGrp="1" noChangeArrowheads="1"/>
          </p:cNvSpPr>
          <p:nvPr>
            <p:ph type="title"/>
          </p:nvPr>
        </p:nvSpPr>
        <p:spPr>
          <a:xfrm>
            <a:off x="623888" y="228600"/>
            <a:ext cx="7834312" cy="609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Recognition and Measurement: IFRSs and U.S. GAAP compared</a:t>
            </a:r>
          </a:p>
        </p:txBody>
      </p:sp>
    </p:spTree>
    <p:extLst>
      <p:ext uri="{BB962C8B-B14F-4D97-AF65-F5344CB8AC3E}">
        <p14:creationId xmlns:p14="http://schemas.microsoft.com/office/powerpoint/2010/main" val="29625687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8EA104FF-B7BC-46FB-BD85-97EE236D6D73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686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657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600" b="1" i="1" smtClean="0">
                <a:cs typeface="Times New Roman" pitchFamily="18" charset="0"/>
              </a:rPr>
              <a:t>IAS 38, Intangible Assets</a:t>
            </a:r>
            <a:r>
              <a:rPr lang="en-US" sz="2600" b="1" smtClean="0">
                <a:cs typeface="Times New Roman" pitchFamily="18" charset="0"/>
              </a:rPr>
              <a:t> – numerical comparison to U.S. GAAP</a:t>
            </a:r>
            <a:endParaRPr lang="en-US" sz="2600" b="1" i="1" smtClean="0"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600" b="1" smtClean="0">
                <a:cs typeface="Times New Roman" pitchFamily="18" charset="0"/>
              </a:rPr>
              <a:t>Internally generated intangibles – Development Costs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600" b="1" smtClean="0">
                <a:cs typeface="Times New Roman" pitchFamily="18" charset="0"/>
              </a:rPr>
              <a:t>2005: Accounting treatment under U.S. GAAP</a:t>
            </a:r>
            <a:endParaRPr lang="en-US" sz="2600" smtClean="0"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200" smtClean="0">
                <a:cs typeface="Times New Roman" pitchFamily="18" charset="0"/>
              </a:rPr>
              <a:t>Development expense 		          100,000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200" smtClean="0">
                <a:cs typeface="Times New Roman" pitchFamily="18" charset="0"/>
              </a:rPr>
              <a:t>	Cash, payables, etc.		              100,000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600" b="1" smtClean="0">
                <a:cs typeface="Times New Roman" pitchFamily="18" charset="0"/>
              </a:rPr>
              <a:t>2006: Accounting treatment under U.S. GAAP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200" smtClean="0">
                <a:cs typeface="Times New Roman" pitchFamily="18" charset="0"/>
              </a:rPr>
              <a:t>No entry</a:t>
            </a:r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5</a:t>
            </a:r>
          </a:p>
        </p:txBody>
      </p:sp>
      <p:sp>
        <p:nvSpPr>
          <p:cNvPr id="36870" name="Rectangle 12"/>
          <p:cNvSpPr>
            <a:spLocks noGrp="1" noChangeArrowheads="1"/>
          </p:cNvSpPr>
          <p:nvPr>
            <p:ph type="title"/>
          </p:nvPr>
        </p:nvSpPr>
        <p:spPr>
          <a:xfrm>
            <a:off x="623888" y="228600"/>
            <a:ext cx="7834312" cy="609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Recognition and Measurement: IFRSs and U.S. GAAP compared</a:t>
            </a:r>
          </a:p>
        </p:txBody>
      </p:sp>
    </p:spTree>
    <p:extLst>
      <p:ext uri="{BB962C8B-B14F-4D97-AF65-F5344CB8AC3E}">
        <p14:creationId xmlns:p14="http://schemas.microsoft.com/office/powerpoint/2010/main" val="1150542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83CF86A-5388-40B9-8FB2-C4C03E8CA2F4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789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810000"/>
          </a:xfrm>
        </p:spPr>
        <p:txBody>
          <a:bodyPr>
            <a:normAutofit fontScale="92500"/>
          </a:bodyPr>
          <a:lstStyle/>
          <a:p>
            <a:pPr marL="344488" indent="-344488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i="1" smtClean="0">
                <a:cs typeface="Times New Roman" pitchFamily="18" charset="0"/>
              </a:rPr>
              <a:t>IAS 36, Impairment of Assets</a:t>
            </a:r>
            <a:r>
              <a:rPr lang="en-US" sz="2800" b="1" smtClean="0">
                <a:cs typeface="Times New Roman" pitchFamily="18" charset="0"/>
              </a:rPr>
              <a:t> – compared to </a:t>
            </a:r>
          </a:p>
          <a:p>
            <a:pPr marL="344488" indent="-344488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U.S. GAAP</a:t>
            </a: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Has lower threshold for impairments, sometimes results in impairments when U.S. GAAP does not.</a:t>
            </a: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For assets considered impaired under U.S. GAAP, impairment is carrying amount minus fair value.</a:t>
            </a: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Impairment is carrying amount minus the greater of net selling price or value in use. This is likely to differ from fair value.</a:t>
            </a:r>
            <a:endParaRPr lang="en-US" sz="2800" b="1" smtClean="0">
              <a:cs typeface="Times New Roman" pitchFamily="18" charset="0"/>
            </a:endParaRPr>
          </a:p>
        </p:txBody>
      </p:sp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2</a:t>
            </a:r>
          </a:p>
        </p:txBody>
      </p:sp>
      <p:sp>
        <p:nvSpPr>
          <p:cNvPr id="37894" name="Rectangle 12"/>
          <p:cNvSpPr>
            <a:spLocks noGrp="1" noChangeArrowheads="1"/>
          </p:cNvSpPr>
          <p:nvPr>
            <p:ph type="title"/>
          </p:nvPr>
        </p:nvSpPr>
        <p:spPr>
          <a:xfrm>
            <a:off x="623888" y="228600"/>
            <a:ext cx="7834312" cy="609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Recognition and Measurement: IFRSs and U.S. GAAP compared</a:t>
            </a:r>
          </a:p>
        </p:txBody>
      </p:sp>
    </p:spTree>
    <p:extLst>
      <p:ext uri="{BB962C8B-B14F-4D97-AF65-F5344CB8AC3E}">
        <p14:creationId xmlns:p14="http://schemas.microsoft.com/office/powerpoint/2010/main" val="28071690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A26DD5E5-1832-4F6A-8A48-09AD0100AFFE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733800"/>
          </a:xfrm>
        </p:spPr>
        <p:txBody>
          <a:bodyPr>
            <a:normAutofit lnSpcReduction="10000"/>
          </a:bodyPr>
          <a:lstStyle/>
          <a:p>
            <a:pPr marL="344488" indent="-344488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i="1" smtClean="0">
                <a:cs typeface="Times New Roman" pitchFamily="18" charset="0"/>
              </a:rPr>
              <a:t>IAS 36, Impairment of Assets</a:t>
            </a:r>
            <a:r>
              <a:rPr lang="en-US" sz="2800" b="1" smtClean="0">
                <a:cs typeface="Times New Roman" pitchFamily="18" charset="0"/>
              </a:rPr>
              <a:t> – compared to </a:t>
            </a:r>
          </a:p>
          <a:p>
            <a:pPr marL="344488" indent="-344488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U.S. GAAP</a:t>
            </a: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Allows for reversal of impairment loss in subsequent periods when recoverable amount exceeds carrying value.</a:t>
            </a: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U.S. GAAP prohibits such reversals.</a:t>
            </a: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Impairment test for goodwill requires both a bottom-up and top-down test.</a:t>
            </a: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U.S. GAAP requires only a bottom-up test.</a:t>
            </a:r>
            <a:endParaRPr lang="en-US" sz="2800" b="1" smtClean="0">
              <a:cs typeface="Times New Roman" pitchFamily="18" charset="0"/>
            </a:endParaRPr>
          </a:p>
        </p:txBody>
      </p:sp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2</a:t>
            </a:r>
          </a:p>
        </p:txBody>
      </p:sp>
      <p:sp>
        <p:nvSpPr>
          <p:cNvPr id="38918" name="Rectangle 12"/>
          <p:cNvSpPr>
            <a:spLocks noGrp="1" noChangeArrowheads="1"/>
          </p:cNvSpPr>
          <p:nvPr>
            <p:ph type="title"/>
          </p:nvPr>
        </p:nvSpPr>
        <p:spPr>
          <a:xfrm>
            <a:off x="623888" y="228600"/>
            <a:ext cx="7834312" cy="609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Recognition and Measurement: IFRSs and U.S. GAAP compared</a:t>
            </a:r>
          </a:p>
        </p:txBody>
      </p:sp>
    </p:spTree>
    <p:extLst>
      <p:ext uri="{BB962C8B-B14F-4D97-AF65-F5344CB8AC3E}">
        <p14:creationId xmlns:p14="http://schemas.microsoft.com/office/powerpoint/2010/main" val="33635742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A396285E-B9DA-4866-A8F2-F4FD35A8EE34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994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733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i="1" smtClean="0">
                <a:cs typeface="Times New Roman" pitchFamily="18" charset="0"/>
              </a:rPr>
              <a:t>IAS 36, Impairment of Assets</a:t>
            </a:r>
            <a:r>
              <a:rPr lang="en-US" sz="2800" b="1" smtClean="0">
                <a:cs typeface="Times New Roman" pitchFamily="18" charset="0"/>
              </a:rPr>
              <a:t> – numerical comparison to U.S. GAAP</a:t>
            </a:r>
            <a:endParaRPr lang="en-US" sz="2800" b="1" i="1" smtClean="0"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600" smtClean="0">
                <a:cs typeface="Times New Roman" pitchFamily="18" charset="0"/>
              </a:rPr>
              <a:t>Assume the following: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600" smtClean="0">
                <a:cs typeface="Times New Roman" pitchFamily="18" charset="0"/>
              </a:rPr>
              <a:t>Carrying value				    	        $440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600" smtClean="0">
                <a:cs typeface="Times New Roman" pitchFamily="18" charset="0"/>
              </a:rPr>
              <a:t>Selling price		  			       	400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600" smtClean="0">
                <a:cs typeface="Times New Roman" pitchFamily="18" charset="0"/>
              </a:rPr>
              <a:t>Cost of disposal				            25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600" smtClean="0">
                <a:cs typeface="Times New Roman" pitchFamily="18" charset="0"/>
              </a:rPr>
              <a:t>Expected future cash flows		       		450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600" smtClean="0">
                <a:cs typeface="Times New Roman" pitchFamily="18" charset="0"/>
              </a:rPr>
              <a:t>Present value of expected future cash flows     380</a:t>
            </a:r>
            <a:endParaRPr lang="en-US" sz="2600" b="1" smtClean="0">
              <a:cs typeface="Times New Roman" pitchFamily="18" charset="0"/>
            </a:endParaRPr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5</a:t>
            </a:r>
          </a:p>
        </p:txBody>
      </p:sp>
      <p:sp>
        <p:nvSpPr>
          <p:cNvPr id="39942" name="Rectangle 12"/>
          <p:cNvSpPr>
            <a:spLocks noGrp="1" noChangeArrowheads="1"/>
          </p:cNvSpPr>
          <p:nvPr>
            <p:ph type="title"/>
          </p:nvPr>
        </p:nvSpPr>
        <p:spPr>
          <a:xfrm>
            <a:off x="623888" y="228600"/>
            <a:ext cx="7834312" cy="609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Recognition and Measurement: IFRSs and U.S. GAAP compared</a:t>
            </a:r>
          </a:p>
        </p:txBody>
      </p:sp>
    </p:spTree>
    <p:extLst>
      <p:ext uri="{BB962C8B-B14F-4D97-AF65-F5344CB8AC3E}">
        <p14:creationId xmlns:p14="http://schemas.microsoft.com/office/powerpoint/2010/main" val="32405337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1E0E7E14-50D7-4EAD-B886-E86AD08F6C7E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4038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i="1" smtClean="0">
                <a:cs typeface="Times New Roman" pitchFamily="18" charset="0"/>
              </a:rPr>
              <a:t>IAS 36, Impairment of Assets</a:t>
            </a:r>
            <a:r>
              <a:rPr lang="en-US" sz="2800" b="1" smtClean="0">
                <a:cs typeface="Times New Roman" pitchFamily="18" charset="0"/>
              </a:rPr>
              <a:t> – numerical comparison to U.S. GAAP</a:t>
            </a:r>
            <a:endParaRPr lang="en-US" sz="2800" b="1" i="1" smtClean="0"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Impairment under IAS 36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600" smtClean="0">
                <a:cs typeface="Times New Roman" pitchFamily="18" charset="0"/>
              </a:rPr>
              <a:t>Value in use		$380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600" smtClean="0">
                <a:cs typeface="Times New Roman" pitchFamily="18" charset="0"/>
              </a:rPr>
              <a:t>Net selling price	</a:t>
            </a:r>
            <a:r>
              <a:rPr lang="en-US" sz="2600" u="sng" smtClean="0">
                <a:cs typeface="Times New Roman" pitchFamily="18" charset="0"/>
              </a:rPr>
              <a:t>  375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600" smtClean="0">
                <a:cs typeface="Times New Roman" pitchFamily="18" charset="0"/>
              </a:rPr>
              <a:t>Recoverable amount	$380	(greater of these two)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600" smtClean="0">
                <a:cs typeface="Times New Roman" pitchFamily="18" charset="0"/>
              </a:rPr>
              <a:t>Impairment loss = carrying amount – recoverable amount = $440 – 380 = </a:t>
            </a:r>
            <a:r>
              <a:rPr lang="en-US" sz="2600" b="1" i="1" smtClean="0">
                <a:cs typeface="Times New Roman" pitchFamily="18" charset="0"/>
              </a:rPr>
              <a:t>$60</a:t>
            </a:r>
          </a:p>
          <a:p>
            <a:pPr marL="0" indent="0" eaLnBrk="1" hangingPunct="1">
              <a:spcBef>
                <a:spcPct val="0"/>
              </a:spcBef>
            </a:pPr>
            <a:endParaRPr lang="en-US" sz="2600" b="1" smtClean="0">
              <a:cs typeface="Times New Roman" pitchFamily="18" charset="0"/>
            </a:endParaRPr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5</a:t>
            </a:r>
          </a:p>
        </p:txBody>
      </p:sp>
      <p:sp>
        <p:nvSpPr>
          <p:cNvPr id="40966" name="Rectangle 12"/>
          <p:cNvSpPr>
            <a:spLocks noGrp="1" noChangeArrowheads="1"/>
          </p:cNvSpPr>
          <p:nvPr>
            <p:ph type="title"/>
          </p:nvPr>
        </p:nvSpPr>
        <p:spPr>
          <a:xfrm>
            <a:off x="623888" y="228600"/>
            <a:ext cx="7834312" cy="609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Recognition and Measurement: IFRSs and U.S. GAAP compared</a:t>
            </a:r>
          </a:p>
        </p:txBody>
      </p:sp>
    </p:spTree>
    <p:extLst>
      <p:ext uri="{BB962C8B-B14F-4D97-AF65-F5344CB8AC3E}">
        <p14:creationId xmlns:p14="http://schemas.microsoft.com/office/powerpoint/2010/main" val="36199870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A7CD5FAC-165F-4186-9183-1C9F83EA48C9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733800"/>
          </a:xfrm>
        </p:spPr>
        <p:txBody>
          <a:bodyPr/>
          <a:lstStyle/>
          <a:p>
            <a:pPr marL="344488" indent="-344488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i="1" smtClean="0">
                <a:cs typeface="Times New Roman" pitchFamily="18" charset="0"/>
              </a:rPr>
              <a:t>IAS 36, Impairment of Assets</a:t>
            </a:r>
            <a:r>
              <a:rPr lang="en-US" sz="2800" b="1" smtClean="0">
                <a:cs typeface="Times New Roman" pitchFamily="18" charset="0"/>
              </a:rPr>
              <a:t> – numerical </a:t>
            </a:r>
          </a:p>
          <a:p>
            <a:pPr marL="344488" indent="-344488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comparison to U.S. GAAP</a:t>
            </a:r>
            <a:endParaRPr lang="en-US" sz="2800" b="1" i="1" smtClean="0">
              <a:cs typeface="Times New Roman" pitchFamily="18" charset="0"/>
            </a:endParaRP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b="1" smtClean="0">
                <a:cs typeface="Times New Roman" pitchFamily="18" charset="0"/>
              </a:rPr>
              <a:t>Impairment under U.S. GAAP</a:t>
            </a: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Carrying amount of $440 is less than expected future (undiscounted) cash flows of $450.</a:t>
            </a: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No impairment.</a:t>
            </a:r>
            <a:endParaRPr lang="en-US" sz="2800" b="1" smtClean="0">
              <a:cs typeface="Times New Roman" pitchFamily="18" charset="0"/>
            </a:endParaRPr>
          </a:p>
        </p:txBody>
      </p:sp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5</a:t>
            </a:r>
          </a:p>
        </p:txBody>
      </p:sp>
      <p:sp>
        <p:nvSpPr>
          <p:cNvPr id="41990" name="Rectangle 12"/>
          <p:cNvSpPr>
            <a:spLocks noGrp="1" noChangeArrowheads="1"/>
          </p:cNvSpPr>
          <p:nvPr>
            <p:ph type="title"/>
          </p:nvPr>
        </p:nvSpPr>
        <p:spPr>
          <a:xfrm>
            <a:off x="623888" y="228600"/>
            <a:ext cx="7834312" cy="609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Recognition and Measurement: IFRSs and U.S. GAAP compared</a:t>
            </a:r>
          </a:p>
        </p:txBody>
      </p:sp>
    </p:spTree>
    <p:extLst>
      <p:ext uri="{BB962C8B-B14F-4D97-AF65-F5344CB8AC3E}">
        <p14:creationId xmlns:p14="http://schemas.microsoft.com/office/powerpoint/2010/main" val="1825971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2FF41EAB-6BBC-4E34-948C-D8D3C611B2E5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33400" y="1219200"/>
            <a:ext cx="80772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Arial" charset="0"/>
                <a:cs typeface="Times New Roman" pitchFamily="18" charset="0"/>
              </a:rPr>
              <a:t>Learning Objectives</a:t>
            </a:r>
          </a:p>
          <a:p>
            <a:pPr eaLnBrk="1" hangingPunct="1"/>
            <a:r>
              <a:rPr lang="en-US" sz="2800" b="1">
                <a:latin typeface="Arial" charset="0"/>
                <a:cs typeface="Times New Roman" pitchFamily="18" charset="0"/>
              </a:rPr>
              <a:t>4.</a:t>
            </a:r>
            <a:r>
              <a:rPr lang="en-US" sz="2800">
                <a:latin typeface="Arial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Explain the differences between IFRSs and U.S. GAAP on disclosure issues.</a:t>
            </a:r>
            <a:endParaRPr lang="en-US" sz="2800">
              <a:latin typeface="Arial" charset="0"/>
              <a:cs typeface="Times New Roman" pitchFamily="18" charset="0"/>
            </a:endParaRPr>
          </a:p>
          <a:p>
            <a:pPr eaLnBrk="1" hangingPunct="1"/>
            <a:r>
              <a:rPr lang="en-US" sz="2800" b="1">
                <a:latin typeface="Arial" charset="0"/>
              </a:rPr>
              <a:t>5.</a:t>
            </a:r>
            <a:r>
              <a:rPr lang="en-US" sz="2800">
                <a:latin typeface="Arial" charset="0"/>
              </a:rPr>
              <a:t> Use numerical examples to highlight the differences between IFRSs and U.S. GAAP.</a:t>
            </a:r>
            <a:endParaRPr lang="en-US" sz="2800">
              <a:latin typeface="Arial" charset="0"/>
              <a:cs typeface="Times New Roman" pitchFamily="18" charset="0"/>
            </a:endParaRP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838200" y="1524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spcAft>
                <a:spcPct val="100000"/>
              </a:spcAft>
            </a:pPr>
            <a:r>
              <a:rPr lang="en-US" sz="2800" b="1">
                <a:latin typeface="Arial" charset="0"/>
              </a:rPr>
              <a:t>International Financial Reporting Standards (IFRSs)</a:t>
            </a:r>
          </a:p>
        </p:txBody>
      </p:sp>
    </p:spTree>
    <p:extLst>
      <p:ext uri="{BB962C8B-B14F-4D97-AF65-F5344CB8AC3E}">
        <p14:creationId xmlns:p14="http://schemas.microsoft.com/office/powerpoint/2010/main" val="4063300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6D618E82-49FA-490F-8B1C-D94417F3FF5C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657600"/>
          </a:xfrm>
        </p:spPr>
        <p:txBody>
          <a:bodyPr>
            <a:normAutofit lnSpcReduction="10000"/>
          </a:bodyPr>
          <a:lstStyle/>
          <a:p>
            <a:pPr marL="344488" indent="-344488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b="1" i="1" smtClean="0">
                <a:cs typeface="Times New Roman" pitchFamily="18" charset="0"/>
              </a:rPr>
              <a:t>IAS 23, Borrowing Costs</a:t>
            </a:r>
            <a:endParaRPr lang="en-US" sz="2800" smtClean="0">
              <a:cs typeface="Times New Roman" pitchFamily="18" charset="0"/>
            </a:endParaRP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U.S. GAAP (SFAS 34) requires capitalization of interest on borrowings attributable to construction, acquisition, or production of qualifying assets.</a:t>
            </a: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Capitalization of interest is the benchmark treatment under IAS 23. However, an alternative treatment allows for expensing of all interest.</a:t>
            </a:r>
            <a:endParaRPr lang="en-US" sz="2800" b="1" smtClean="0">
              <a:cs typeface="Times New Roman" pitchFamily="18" charset="0"/>
            </a:endParaRPr>
          </a:p>
        </p:txBody>
      </p:sp>
      <p:sp>
        <p:nvSpPr>
          <p:cNvPr id="43013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2</a:t>
            </a:r>
          </a:p>
        </p:txBody>
      </p:sp>
      <p:sp>
        <p:nvSpPr>
          <p:cNvPr id="43014" name="Rectangle 12"/>
          <p:cNvSpPr>
            <a:spLocks noGrp="1" noChangeArrowheads="1"/>
          </p:cNvSpPr>
          <p:nvPr>
            <p:ph type="title"/>
          </p:nvPr>
        </p:nvSpPr>
        <p:spPr>
          <a:xfrm>
            <a:off x="623888" y="228600"/>
            <a:ext cx="7834312" cy="609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Recognition and Measurement: IFRSs and U.S. GAAP compared</a:t>
            </a:r>
          </a:p>
        </p:txBody>
      </p:sp>
    </p:spTree>
    <p:extLst>
      <p:ext uri="{BB962C8B-B14F-4D97-AF65-F5344CB8AC3E}">
        <p14:creationId xmlns:p14="http://schemas.microsoft.com/office/powerpoint/2010/main" val="5564095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8F3DC819-CE0F-4D3B-B8C7-171FCDCC6238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4403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200400"/>
          </a:xfrm>
        </p:spPr>
        <p:txBody>
          <a:bodyPr/>
          <a:lstStyle/>
          <a:p>
            <a:pPr marL="344488" indent="-344488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b="1" i="1" smtClean="0">
                <a:cs typeface="Times New Roman" pitchFamily="18" charset="0"/>
              </a:rPr>
              <a:t>IAS 23, Borrowing Costs</a:t>
            </a:r>
            <a:endParaRPr lang="en-US" sz="2800" smtClean="0">
              <a:cs typeface="Times New Roman" pitchFamily="18" charset="0"/>
            </a:endParaRP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Explicitly allows for capitalization of interest on borrowing for the production of some inventories.</a:t>
            </a: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U.S. GAAP explicitly prohibits the capitalization of interest on borrowings for production of most inventories.</a:t>
            </a:r>
            <a:endParaRPr lang="en-US" sz="2800" b="1" smtClean="0">
              <a:cs typeface="Times New Roman" pitchFamily="18" charset="0"/>
            </a:endParaRPr>
          </a:p>
        </p:txBody>
      </p:sp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2</a:t>
            </a:r>
          </a:p>
        </p:txBody>
      </p:sp>
      <p:sp>
        <p:nvSpPr>
          <p:cNvPr id="44038" name="Rectangle 12"/>
          <p:cNvSpPr>
            <a:spLocks noGrp="1" noChangeArrowheads="1"/>
          </p:cNvSpPr>
          <p:nvPr>
            <p:ph type="title"/>
          </p:nvPr>
        </p:nvSpPr>
        <p:spPr>
          <a:xfrm>
            <a:off x="623888" y="228600"/>
            <a:ext cx="7834312" cy="609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Recognition and Measurement: IFRSs and U.S. GAAP compared</a:t>
            </a:r>
          </a:p>
        </p:txBody>
      </p:sp>
    </p:spTree>
    <p:extLst>
      <p:ext uri="{BB962C8B-B14F-4D97-AF65-F5344CB8AC3E}">
        <p14:creationId xmlns:p14="http://schemas.microsoft.com/office/powerpoint/2010/main" val="24443417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29DC3EC5-F9A6-4D10-B906-B507F0A125CE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4506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429000"/>
          </a:xfrm>
        </p:spPr>
        <p:txBody>
          <a:bodyPr>
            <a:normAutofit fontScale="92500" lnSpcReduction="20000"/>
          </a:bodyPr>
          <a:lstStyle/>
          <a:p>
            <a:pPr marL="344488" indent="-344488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b="1" i="1" smtClean="0">
                <a:cs typeface="Times New Roman" pitchFamily="18" charset="0"/>
              </a:rPr>
              <a:t>IAS 17, Leases</a:t>
            </a: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Distinguishes between operating and finance (capital) leases in much the same way as U.S. GAAP (SFAS 13).</a:t>
            </a: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The criteria for classifying a lease as either operating or finance is less detailed than U.S. GAAP</a:t>
            </a: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Leases is often used as an example in arguing that U.S. GAAP is rules-based and IFRSs are principles-based.</a:t>
            </a:r>
            <a:endParaRPr lang="en-US" sz="2800" b="1" smtClean="0">
              <a:cs typeface="Times New Roman" pitchFamily="18" charset="0"/>
            </a:endParaRPr>
          </a:p>
        </p:txBody>
      </p:sp>
      <p:sp>
        <p:nvSpPr>
          <p:cNvPr id="45061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2</a:t>
            </a:r>
          </a:p>
        </p:txBody>
      </p:sp>
      <p:sp>
        <p:nvSpPr>
          <p:cNvPr id="45062" name="Rectangle 12"/>
          <p:cNvSpPr>
            <a:spLocks noGrp="1" noChangeArrowheads="1"/>
          </p:cNvSpPr>
          <p:nvPr>
            <p:ph type="title"/>
          </p:nvPr>
        </p:nvSpPr>
        <p:spPr>
          <a:xfrm>
            <a:off x="623888" y="228600"/>
            <a:ext cx="7834312" cy="609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Recognition and Measurement: IFRSs and U.S. GAAP compared</a:t>
            </a:r>
          </a:p>
        </p:txBody>
      </p:sp>
    </p:spTree>
    <p:extLst>
      <p:ext uri="{BB962C8B-B14F-4D97-AF65-F5344CB8AC3E}">
        <p14:creationId xmlns:p14="http://schemas.microsoft.com/office/powerpoint/2010/main" val="12063015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E7769B4D-FC22-429A-BA72-9DC0E4171A7D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4608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4114800" cy="36576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b="1" u="sng" smtClean="0">
                <a:cs typeface="Times New Roman" pitchFamily="18" charset="0"/>
              </a:rPr>
              <a:t>Finance lease criteria, IAS 17</a:t>
            </a:r>
          </a:p>
          <a:p>
            <a:pPr eaLnBrk="1" hangingPunct="1">
              <a:spcBef>
                <a:spcPct val="0"/>
              </a:spcBef>
            </a:pPr>
            <a:r>
              <a:rPr lang="en-US" sz="2000" smtClean="0">
                <a:cs typeface="Times New Roman" pitchFamily="18" charset="0"/>
              </a:rPr>
              <a:t>Lease transfers ownership.</a:t>
            </a:r>
          </a:p>
          <a:p>
            <a:pPr eaLnBrk="1" hangingPunct="1">
              <a:spcBef>
                <a:spcPct val="0"/>
              </a:spcBef>
            </a:pPr>
            <a:r>
              <a:rPr lang="en-US" sz="2000" smtClean="0">
                <a:cs typeface="Times New Roman" pitchFamily="18" charset="0"/>
              </a:rPr>
              <a:t>Bargain purchase option.</a:t>
            </a:r>
          </a:p>
          <a:p>
            <a:pPr eaLnBrk="1" hangingPunct="1">
              <a:spcBef>
                <a:spcPct val="0"/>
              </a:spcBef>
            </a:pPr>
            <a:r>
              <a:rPr lang="en-US" sz="2000" smtClean="0">
                <a:cs typeface="Times New Roman" pitchFamily="18" charset="0"/>
              </a:rPr>
              <a:t>Lease term is for the </a:t>
            </a:r>
            <a:r>
              <a:rPr lang="en-US" sz="2000" i="1" smtClean="0">
                <a:cs typeface="Times New Roman" pitchFamily="18" charset="0"/>
              </a:rPr>
              <a:t>major</a:t>
            </a:r>
            <a:r>
              <a:rPr lang="en-US" sz="2000" smtClean="0">
                <a:cs typeface="Times New Roman" pitchFamily="18" charset="0"/>
              </a:rPr>
              <a:t> part of the leased asset’s economic life.</a:t>
            </a:r>
          </a:p>
          <a:p>
            <a:pPr eaLnBrk="1" hangingPunct="1">
              <a:spcBef>
                <a:spcPct val="0"/>
              </a:spcBef>
            </a:pPr>
            <a:r>
              <a:rPr lang="en-US" sz="2000" smtClean="0">
                <a:cs typeface="Times New Roman" pitchFamily="18" charset="0"/>
              </a:rPr>
              <a:t>Present value of minimum lease payments equals </a:t>
            </a:r>
            <a:r>
              <a:rPr lang="en-US" sz="2000" i="1" smtClean="0">
                <a:cs typeface="Times New Roman" pitchFamily="18" charset="0"/>
              </a:rPr>
              <a:t>substantially all</a:t>
            </a:r>
            <a:r>
              <a:rPr lang="en-US" sz="2000" smtClean="0">
                <a:cs typeface="Times New Roman" pitchFamily="18" charset="0"/>
              </a:rPr>
              <a:t> of the fair value of the asset.</a:t>
            </a:r>
            <a:endParaRPr lang="en-US" sz="2000" i="1" smtClean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000" smtClean="0">
                <a:cs typeface="Times New Roman" pitchFamily="18" charset="0"/>
              </a:rPr>
              <a:t>The leased asset is specialized so that only the lessee can use it.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endParaRPr lang="en-US" sz="2000" smtClean="0">
              <a:cs typeface="Times New Roman" pitchFamily="18" charset="0"/>
            </a:endParaRPr>
          </a:p>
          <a:p>
            <a:pPr eaLnBrk="1" hangingPunct="1"/>
            <a:endParaRPr lang="en-US" sz="2000" b="1" i="1" smtClean="0">
              <a:cs typeface="Times New Roman" pitchFamily="18" charset="0"/>
            </a:endParaRPr>
          </a:p>
          <a:p>
            <a:pPr eaLnBrk="1" hangingPunct="1"/>
            <a:endParaRPr lang="en-US" sz="2600" b="1" smtClean="0">
              <a:cs typeface="Times New Roman" pitchFamily="18" charset="0"/>
            </a:endParaRPr>
          </a:p>
        </p:txBody>
      </p:sp>
      <p:sp>
        <p:nvSpPr>
          <p:cNvPr id="4608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19200"/>
            <a:ext cx="4114800" cy="3657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000" b="1" u="sng" smtClean="0"/>
              <a:t>Capital lease criteria, SFAS 13</a:t>
            </a:r>
            <a:endParaRPr lang="en-US" sz="2000" b="1" smtClean="0"/>
          </a:p>
          <a:p>
            <a:pPr eaLnBrk="1" hangingPunct="1">
              <a:spcBef>
                <a:spcPct val="0"/>
              </a:spcBef>
            </a:pPr>
            <a:r>
              <a:rPr lang="en-US" sz="2000" smtClean="0"/>
              <a:t>Lease transfers ownership.</a:t>
            </a:r>
          </a:p>
          <a:p>
            <a:pPr eaLnBrk="1" hangingPunct="1">
              <a:spcBef>
                <a:spcPct val="0"/>
              </a:spcBef>
            </a:pPr>
            <a:r>
              <a:rPr lang="en-US" sz="2000" smtClean="0"/>
              <a:t>Bargain purchase option.</a:t>
            </a:r>
          </a:p>
          <a:p>
            <a:pPr eaLnBrk="1" hangingPunct="1">
              <a:spcBef>
                <a:spcPct val="0"/>
              </a:spcBef>
            </a:pPr>
            <a:r>
              <a:rPr lang="en-US" sz="2000" smtClean="0"/>
              <a:t>Lease term is for </a:t>
            </a:r>
            <a:r>
              <a:rPr lang="en-US" sz="2000" i="1" smtClean="0"/>
              <a:t>75 percent</a:t>
            </a:r>
            <a:r>
              <a:rPr lang="en-US" sz="2000" smtClean="0"/>
              <a:t> of the leased asset’s economic life.</a:t>
            </a:r>
          </a:p>
          <a:p>
            <a:pPr eaLnBrk="1" hangingPunct="1">
              <a:spcBef>
                <a:spcPct val="0"/>
              </a:spcBef>
            </a:pPr>
            <a:r>
              <a:rPr lang="en-US" sz="2000" smtClean="0"/>
              <a:t>Present value of minimum lease payments equals </a:t>
            </a:r>
            <a:r>
              <a:rPr lang="en-US" sz="2000" i="1" smtClean="0"/>
              <a:t>90 percent</a:t>
            </a:r>
            <a:r>
              <a:rPr lang="en-US" sz="2000" smtClean="0"/>
              <a:t> of the fair value of the asset.</a:t>
            </a:r>
          </a:p>
        </p:txBody>
      </p:sp>
      <p:sp>
        <p:nvSpPr>
          <p:cNvPr id="46086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2</a:t>
            </a:r>
          </a:p>
        </p:txBody>
      </p:sp>
      <p:sp>
        <p:nvSpPr>
          <p:cNvPr id="46087" name="Rectangle 13"/>
          <p:cNvSpPr>
            <a:spLocks noGrp="1" noChangeArrowheads="1"/>
          </p:cNvSpPr>
          <p:nvPr>
            <p:ph type="title"/>
          </p:nvPr>
        </p:nvSpPr>
        <p:spPr>
          <a:xfrm>
            <a:off x="623888" y="228600"/>
            <a:ext cx="7834312" cy="609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Recognition and Measurement: IFRSs and U.S. GAAP compared</a:t>
            </a:r>
          </a:p>
        </p:txBody>
      </p:sp>
    </p:spTree>
    <p:extLst>
      <p:ext uri="{BB962C8B-B14F-4D97-AF65-F5344CB8AC3E}">
        <p14:creationId xmlns:p14="http://schemas.microsoft.com/office/powerpoint/2010/main" val="37613018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267EC5B8-0492-49AE-B0A2-61F1DD5A2447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4710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810000"/>
          </a:xfrm>
        </p:spPr>
        <p:txBody>
          <a:bodyPr>
            <a:normAutofit fontScale="92500" lnSpcReduction="10000"/>
          </a:bodyPr>
          <a:lstStyle/>
          <a:p>
            <a:pPr marL="344488" indent="-344488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700" b="1" smtClean="0">
                <a:cs typeface="Times New Roman" pitchFamily="18" charset="0"/>
              </a:rPr>
              <a:t>IFRSs and U.S. GAAP differ somewhat in each</a:t>
            </a:r>
          </a:p>
          <a:p>
            <a:pPr marL="344488" indent="-344488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700" b="1" smtClean="0">
                <a:cs typeface="Times New Roman" pitchFamily="18" charset="0"/>
              </a:rPr>
              <a:t>of the following areas</a:t>
            </a: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700" b="1" i="1" smtClean="0">
                <a:cs typeface="Times New Roman" pitchFamily="18" charset="0"/>
              </a:rPr>
              <a:t>Cash Flow Statements (IAS 7) </a:t>
            </a:r>
            <a:r>
              <a:rPr lang="en-US" sz="2700" smtClean="0">
                <a:cs typeface="Times New Roman" pitchFamily="18" charset="0"/>
              </a:rPr>
              <a:t>–</a:t>
            </a:r>
            <a:r>
              <a:rPr lang="en-US" sz="2700" b="1" i="1" smtClean="0">
                <a:cs typeface="Times New Roman" pitchFamily="18" charset="0"/>
              </a:rPr>
              <a:t> </a:t>
            </a:r>
            <a:r>
              <a:rPr lang="en-US" sz="2700" smtClean="0">
                <a:cs typeface="Times New Roman" pitchFamily="18" charset="0"/>
              </a:rPr>
              <a:t>Classification of dividends and interest paid is more flexible under IFRS.</a:t>
            </a: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700" b="1" i="1" smtClean="0">
                <a:cs typeface="Times New Roman" pitchFamily="18" charset="0"/>
              </a:rPr>
              <a:t>Segment Reporting (IAS 14)</a:t>
            </a:r>
            <a:r>
              <a:rPr lang="en-US" sz="2700" smtClean="0">
                <a:cs typeface="Times New Roman" pitchFamily="18" charset="0"/>
              </a:rPr>
              <a:t> – U.S. GAAP requires management approach, IFRS is more flexible as of March 2005. This item is part of short-term convergence project.</a:t>
            </a:r>
            <a:endParaRPr lang="en-US" sz="2700" b="1" i="1" smtClean="0">
              <a:cs typeface="Times New Roman" pitchFamily="18" charset="0"/>
            </a:endParaRP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700" b="1" i="1" smtClean="0">
                <a:cs typeface="Times New Roman" pitchFamily="18" charset="0"/>
              </a:rPr>
              <a:t>Interim Financial Reporting (IAS 34)</a:t>
            </a:r>
            <a:r>
              <a:rPr lang="en-US" sz="2700" smtClean="0">
                <a:cs typeface="Times New Roman" pitchFamily="18" charset="0"/>
              </a:rPr>
              <a:t> – U.S. GAAP treats interim periods as integral part of the full year.</a:t>
            </a:r>
          </a:p>
        </p:txBody>
      </p:sp>
      <p:sp>
        <p:nvSpPr>
          <p:cNvPr id="47109" name="Text Box 10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Objectives 2 and 3</a:t>
            </a:r>
          </a:p>
        </p:txBody>
      </p:sp>
      <p:sp>
        <p:nvSpPr>
          <p:cNvPr id="47110" name="Rectangle 15"/>
          <p:cNvSpPr>
            <a:spLocks noGrp="1" noChangeArrowheads="1"/>
          </p:cNvSpPr>
          <p:nvPr>
            <p:ph type="title"/>
          </p:nvPr>
        </p:nvSpPr>
        <p:spPr>
          <a:xfrm>
            <a:off x="623888" y="228600"/>
            <a:ext cx="7834312" cy="609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Recognition and Measurement: IFRSs and U.S. GAAP compared</a:t>
            </a:r>
          </a:p>
        </p:txBody>
      </p:sp>
    </p:spTree>
    <p:extLst>
      <p:ext uri="{BB962C8B-B14F-4D97-AF65-F5344CB8AC3E}">
        <p14:creationId xmlns:p14="http://schemas.microsoft.com/office/powerpoint/2010/main" val="18573452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EBA 604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71A395B8-49FF-49A9-AC70-28098BC1BAAB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38200" y="12954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0"/>
              </a:spcAft>
            </a:pPr>
            <a:endParaRPr lang="en-US" sz="3200" b="1">
              <a:latin typeface="Arial" charset="0"/>
              <a:cs typeface="Times New Roman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title"/>
          </p:nvPr>
        </p:nvSpPr>
        <p:spPr>
          <a:xfrm>
            <a:off x="623888" y="152400"/>
            <a:ext cx="7735887" cy="6858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Recognition and Measurement:</a:t>
            </a:r>
            <a:br>
              <a:rPr lang="en-US" sz="2800" b="1" smtClean="0"/>
            </a:br>
            <a:r>
              <a:rPr lang="en-US" sz="2800" b="1" smtClean="0"/>
              <a:t>Some background</a:t>
            </a:r>
          </a:p>
        </p:txBody>
      </p:sp>
      <p:sp>
        <p:nvSpPr>
          <p:cNvPr id="717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810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/>
              <a:t>Review of important terminology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b="1" i="1" smtClean="0"/>
              <a:t>Assets</a:t>
            </a:r>
            <a:r>
              <a:rPr lang="en-US" sz="2800" smtClean="0"/>
              <a:t> – resources controlled by the enterprise from which future economic benefits are expected to flow to the enterprise.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b="1" i="1" smtClean="0"/>
              <a:t>Recognition</a:t>
            </a:r>
            <a:r>
              <a:rPr lang="en-US" sz="2800" smtClean="0"/>
              <a:t> – inclusion of items (e.g., assets, liabilities) into the financial statements with the amount included in statement totals.</a:t>
            </a:r>
            <a:endParaRPr lang="en-US" sz="2800" smtClean="0">
              <a:cs typeface="Times New Roman" pitchFamily="18" charset="0"/>
            </a:endParaRPr>
          </a:p>
        </p:txBody>
      </p:sp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1</a:t>
            </a:r>
          </a:p>
        </p:txBody>
      </p:sp>
    </p:spTree>
    <p:extLst>
      <p:ext uri="{BB962C8B-B14F-4D97-AF65-F5344CB8AC3E}">
        <p14:creationId xmlns:p14="http://schemas.microsoft.com/office/powerpoint/2010/main" val="2707679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297BB74-6EC2-4530-AD60-059B8FD1E917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819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733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/>
              <a:t>Measurement</a:t>
            </a:r>
            <a:r>
              <a:rPr lang="en-US" sz="2800" smtClean="0"/>
              <a:t> – choice of the attribute by which to quantify a recognized item. The most commonly used attributes:</a:t>
            </a:r>
          </a:p>
          <a:p>
            <a:pPr marL="465138" lvl="1" indent="-350838" eaLnBrk="1" hangingPunct="1">
              <a:spcBef>
                <a:spcPct val="0"/>
              </a:spcBef>
              <a:buClr>
                <a:srgbClr val="FB8A2B"/>
              </a:buClr>
            </a:pPr>
            <a:r>
              <a:rPr lang="en-US" b="1" i="1" smtClean="0"/>
              <a:t>Historical cost</a:t>
            </a:r>
          </a:p>
          <a:p>
            <a:pPr marL="465138" lvl="1" indent="-350838" eaLnBrk="1" hangingPunct="1">
              <a:spcBef>
                <a:spcPct val="0"/>
              </a:spcBef>
              <a:buClr>
                <a:srgbClr val="FB8A2B"/>
              </a:buClr>
            </a:pPr>
            <a:r>
              <a:rPr lang="en-US" b="1" i="1" smtClean="0"/>
              <a:t>Net realizable value</a:t>
            </a:r>
          </a:p>
          <a:p>
            <a:pPr marL="465138" lvl="1" indent="-350838" eaLnBrk="1" hangingPunct="1">
              <a:spcBef>
                <a:spcPct val="0"/>
              </a:spcBef>
              <a:buClr>
                <a:srgbClr val="FB8A2B"/>
              </a:buClr>
            </a:pPr>
            <a:r>
              <a:rPr lang="en-US" b="1" i="1" smtClean="0"/>
              <a:t>Current (replacement) cost</a:t>
            </a:r>
          </a:p>
          <a:p>
            <a:pPr marL="465138" lvl="1" indent="-350838" eaLnBrk="1" hangingPunct="1">
              <a:spcBef>
                <a:spcPct val="0"/>
              </a:spcBef>
              <a:buClr>
                <a:srgbClr val="FB8A2B"/>
              </a:buClr>
            </a:pPr>
            <a:r>
              <a:rPr lang="en-US" b="1" i="1" smtClean="0"/>
              <a:t>Current market value</a:t>
            </a:r>
          </a:p>
          <a:p>
            <a:pPr marL="465138" lvl="1" indent="-350838" eaLnBrk="1" hangingPunct="1">
              <a:spcBef>
                <a:spcPct val="0"/>
              </a:spcBef>
              <a:buClr>
                <a:srgbClr val="FB8A2B"/>
              </a:buClr>
            </a:pPr>
            <a:r>
              <a:rPr lang="en-US" b="1" i="1" smtClean="0"/>
              <a:t>Present value of future cash flows</a:t>
            </a:r>
            <a:endParaRPr lang="en-US" smtClean="0"/>
          </a:p>
        </p:txBody>
      </p:sp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1</a:t>
            </a:r>
          </a:p>
        </p:txBody>
      </p:sp>
      <p:sp>
        <p:nvSpPr>
          <p:cNvPr id="8198" name="Rectangle 26"/>
          <p:cNvSpPr>
            <a:spLocks noGrp="1" noChangeArrowheads="1"/>
          </p:cNvSpPr>
          <p:nvPr>
            <p:ph type="title"/>
          </p:nvPr>
        </p:nvSpPr>
        <p:spPr>
          <a:xfrm>
            <a:off x="623888" y="152400"/>
            <a:ext cx="7735887" cy="6858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Recognition and Measurement:</a:t>
            </a:r>
            <a:br>
              <a:rPr lang="en-US" sz="2800" b="1" smtClean="0"/>
            </a:br>
            <a:r>
              <a:rPr lang="en-US" sz="2800" b="1" smtClean="0"/>
              <a:t>Some background</a:t>
            </a:r>
          </a:p>
        </p:txBody>
      </p:sp>
    </p:spTree>
    <p:extLst>
      <p:ext uri="{BB962C8B-B14F-4D97-AF65-F5344CB8AC3E}">
        <p14:creationId xmlns:p14="http://schemas.microsoft.com/office/powerpoint/2010/main" val="3845099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10A364C5-BE70-444C-832F-EAAB54E42BCC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581400"/>
          </a:xfrm>
        </p:spPr>
        <p:txBody>
          <a:bodyPr/>
          <a:lstStyle/>
          <a:p>
            <a:pPr marL="344488" indent="-344488" eaLnBrk="1" hangingPunct="1">
              <a:spcBef>
                <a:spcPct val="0"/>
              </a:spcBef>
            </a:pPr>
            <a:r>
              <a:rPr lang="en-US" sz="2800" b="1" i="1" smtClean="0">
                <a:cs typeface="Times New Roman" pitchFamily="18" charset="0"/>
              </a:rPr>
              <a:t>Historical cost</a:t>
            </a:r>
            <a:r>
              <a:rPr lang="en-US" sz="2800" b="1" smtClean="0">
                <a:cs typeface="Times New Roman" pitchFamily="18" charset="0"/>
              </a:rPr>
              <a:t> – </a:t>
            </a:r>
            <a:r>
              <a:rPr lang="en-US" sz="2800" smtClean="0">
                <a:cs typeface="Times New Roman" pitchFamily="18" charset="0"/>
              </a:rPr>
              <a:t>amount paid to acquire an asset or, for liabilities, the amount received when the obligation is incurred.</a:t>
            </a: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b="1" i="1" smtClean="0">
                <a:cs typeface="Times New Roman" pitchFamily="18" charset="0"/>
              </a:rPr>
              <a:t>Net realizable value</a:t>
            </a:r>
            <a:r>
              <a:rPr lang="en-US" sz="2800" smtClean="0">
                <a:cs typeface="Times New Roman" pitchFamily="18" charset="0"/>
              </a:rPr>
              <a:t> – amount of cash (sometimes the present value) minus collection and other costs incurred.</a:t>
            </a:r>
            <a:endParaRPr lang="en-US" sz="2800" b="1" smtClean="0">
              <a:cs typeface="Times New Roman" pitchFamily="18" charset="0"/>
            </a:endParaRPr>
          </a:p>
        </p:txBody>
      </p:sp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1</a:t>
            </a:r>
          </a:p>
        </p:txBody>
      </p:sp>
      <p:sp>
        <p:nvSpPr>
          <p:cNvPr id="9222" name="Rectangle 16"/>
          <p:cNvSpPr>
            <a:spLocks noGrp="1" noChangeArrowheads="1"/>
          </p:cNvSpPr>
          <p:nvPr>
            <p:ph type="title"/>
          </p:nvPr>
        </p:nvSpPr>
        <p:spPr>
          <a:xfrm>
            <a:off x="623888" y="152400"/>
            <a:ext cx="7735887" cy="6858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Recognition and Measurement:</a:t>
            </a:r>
            <a:br>
              <a:rPr lang="en-US" sz="2800" b="1" smtClean="0"/>
            </a:br>
            <a:r>
              <a:rPr lang="en-US" sz="2800" b="1" smtClean="0"/>
              <a:t>Some background</a:t>
            </a:r>
          </a:p>
        </p:txBody>
      </p:sp>
    </p:spTree>
    <p:extLst>
      <p:ext uri="{BB962C8B-B14F-4D97-AF65-F5344CB8AC3E}">
        <p14:creationId xmlns:p14="http://schemas.microsoft.com/office/powerpoint/2010/main" val="2491145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B065BF4F-71E4-425C-9168-420F2FCFA903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352800"/>
          </a:xfrm>
        </p:spPr>
        <p:txBody>
          <a:bodyPr/>
          <a:lstStyle/>
          <a:p>
            <a:pPr marL="344488" indent="-344488" eaLnBrk="1" hangingPunct="1">
              <a:spcBef>
                <a:spcPct val="0"/>
              </a:spcBef>
            </a:pPr>
            <a:r>
              <a:rPr lang="en-US" sz="2800" b="1" i="1" smtClean="0">
                <a:cs typeface="Times New Roman" pitchFamily="18" charset="0"/>
              </a:rPr>
              <a:t>Current (replacement) cost</a:t>
            </a:r>
            <a:r>
              <a:rPr lang="en-US" sz="2800" b="1" smtClean="0">
                <a:cs typeface="Times New Roman" pitchFamily="18" charset="0"/>
              </a:rPr>
              <a:t> – </a:t>
            </a:r>
            <a:r>
              <a:rPr lang="en-US" sz="2800" smtClean="0">
                <a:cs typeface="Times New Roman" pitchFamily="18" charset="0"/>
              </a:rPr>
              <a:t>amount needed to acquire an equivalent asset.</a:t>
            </a: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b="1" i="1" smtClean="0">
                <a:cs typeface="Times New Roman" pitchFamily="18" charset="0"/>
              </a:rPr>
              <a:t>Current market value</a:t>
            </a:r>
            <a:r>
              <a:rPr lang="en-US" sz="2800" smtClean="0">
                <a:cs typeface="Times New Roman" pitchFamily="18" charset="0"/>
              </a:rPr>
              <a:t> – amount of cash received from an immediate sale of the asset.</a:t>
            </a: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b="1" i="1" smtClean="0">
                <a:cs typeface="Times New Roman" pitchFamily="18" charset="0"/>
              </a:rPr>
              <a:t>Present value of future cash flows</a:t>
            </a:r>
            <a:r>
              <a:rPr lang="en-US" sz="2800" smtClean="0">
                <a:cs typeface="Times New Roman" pitchFamily="18" charset="0"/>
              </a:rPr>
              <a:t> – amount of cash to be received, discounted at the appropriate interest rate.</a:t>
            </a:r>
            <a:endParaRPr lang="en-US" sz="2800" b="1" smtClean="0">
              <a:cs typeface="Times New Roman" pitchFamily="18" charset="0"/>
            </a:endParaRP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1</a:t>
            </a:r>
          </a:p>
        </p:txBody>
      </p:sp>
      <p:sp>
        <p:nvSpPr>
          <p:cNvPr id="10246" name="Rectangle 14"/>
          <p:cNvSpPr>
            <a:spLocks noGrp="1" noChangeArrowheads="1"/>
          </p:cNvSpPr>
          <p:nvPr>
            <p:ph type="title"/>
          </p:nvPr>
        </p:nvSpPr>
        <p:spPr>
          <a:xfrm>
            <a:off x="623888" y="152400"/>
            <a:ext cx="7735887" cy="6858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Recognition and Measurement:</a:t>
            </a:r>
            <a:br>
              <a:rPr lang="en-US" sz="2800" b="1" smtClean="0"/>
            </a:br>
            <a:r>
              <a:rPr lang="en-US" sz="2800" b="1" smtClean="0"/>
              <a:t>Some background</a:t>
            </a:r>
          </a:p>
        </p:txBody>
      </p:sp>
    </p:spTree>
    <p:extLst>
      <p:ext uri="{BB962C8B-B14F-4D97-AF65-F5344CB8AC3E}">
        <p14:creationId xmlns:p14="http://schemas.microsoft.com/office/powerpoint/2010/main" val="178468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0746631B-DCB8-4413-AFE3-46211AC93536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title"/>
          </p:nvPr>
        </p:nvSpPr>
        <p:spPr>
          <a:xfrm>
            <a:off x="623888" y="152400"/>
            <a:ext cx="7834312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Recognition and Measurement: IFRSs</a:t>
            </a:r>
          </a:p>
        </p:txBody>
      </p:sp>
      <p:sp>
        <p:nvSpPr>
          <p:cNvPr id="1126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3657600"/>
          </a:xfrm>
        </p:spPr>
        <p:txBody>
          <a:bodyPr/>
          <a:lstStyle/>
          <a:p>
            <a:pPr marL="344488" indent="-344488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b="1" smtClean="0">
                <a:cs typeface="Times New Roman" pitchFamily="18" charset="0"/>
              </a:rPr>
              <a:t>IFRSs</a:t>
            </a: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Substantially similar to U.S. GAAP.</a:t>
            </a: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However, significant differences do exist.</a:t>
            </a: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An effective way to understand IFRSs is to compare to U.S. GAAP.</a:t>
            </a:r>
          </a:p>
          <a:p>
            <a:pPr marL="344488" indent="-344488" eaLnBrk="1" hangingPunct="1">
              <a:spcBef>
                <a:spcPct val="0"/>
              </a:spcBef>
            </a:pPr>
            <a:r>
              <a:rPr lang="en-US" sz="2800" smtClean="0">
                <a:cs typeface="Times New Roman" pitchFamily="18" charset="0"/>
              </a:rPr>
              <a:t>Describe IFRSs in terms of significant differences from U.S. GAAP.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0" y="6400800"/>
            <a:ext cx="3124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>
                <a:latin typeface="Arial" charset="0"/>
              </a:rPr>
              <a:t>Learning Objective 1</a:t>
            </a:r>
          </a:p>
        </p:txBody>
      </p:sp>
    </p:spTree>
    <p:extLst>
      <p:ext uri="{BB962C8B-B14F-4D97-AF65-F5344CB8AC3E}">
        <p14:creationId xmlns:p14="http://schemas.microsoft.com/office/powerpoint/2010/main" val="43857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2522</Words>
  <Application>Microsoft Office PowerPoint</Application>
  <PresentationFormat>On-screen Show (4:3)</PresentationFormat>
  <Paragraphs>414</Paragraphs>
  <Slides>45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International Financial Reporting Standards (IFRSs)</vt:lpstr>
      <vt:lpstr>PowerPoint Presentation</vt:lpstr>
      <vt:lpstr>PowerPoint Presentation</vt:lpstr>
      <vt:lpstr>PowerPoint Presentation</vt:lpstr>
      <vt:lpstr>Recognition and Measurement: Some background</vt:lpstr>
      <vt:lpstr>Recognition and Measurement: Some background</vt:lpstr>
      <vt:lpstr>Recognition and Measurement: Some background</vt:lpstr>
      <vt:lpstr>Recognition and Measurement: Some background</vt:lpstr>
      <vt:lpstr>Recognition and Measurement: IFRSs</vt:lpstr>
      <vt:lpstr>Recognition and Measurement: IFRSs and U.S. GAAP compared</vt:lpstr>
      <vt:lpstr>Recognition and Measurement: IFRSs and U.S. GAAP compared</vt:lpstr>
      <vt:lpstr>Recognition and Measurement: IFRSs and U.S. GAAP compared</vt:lpstr>
      <vt:lpstr>Recognition and Measurement: IFRSs and U.S. GAAP compared</vt:lpstr>
      <vt:lpstr>Recognition and Measurement: IFRSs and U.S. GAAP compared</vt:lpstr>
      <vt:lpstr>Recognition and Measurement: IFRSs and U.S. GAAP compared</vt:lpstr>
      <vt:lpstr>Recognition and Measurement: IFRSs and U.S. GAAP compared</vt:lpstr>
      <vt:lpstr>Recognition and Measurement: IFRSs and U.S. GAAP compared</vt:lpstr>
      <vt:lpstr>Recognition and Measurement: IFRSs and U.S. GAAP compared</vt:lpstr>
      <vt:lpstr>Recognition and Measurement: IFRSs and U.S. GAAP compared</vt:lpstr>
      <vt:lpstr>Recognition and Measurement: IFRSs and U.S. GAAP compared</vt:lpstr>
      <vt:lpstr>Recognition and Measurement: IFRSs and U.S. GAAP compared</vt:lpstr>
      <vt:lpstr>Recognition and Measurement: IFRSs and U.S. GAAP compared</vt:lpstr>
      <vt:lpstr>Recognition and Measurement: IFRSs and U.S. GAAP compared</vt:lpstr>
      <vt:lpstr>Recognition and Measurement: IFRSs and U.S. GAAP compared</vt:lpstr>
      <vt:lpstr>Recognition and Measurement: IFRSs and U.S. GAAP compared</vt:lpstr>
      <vt:lpstr>Recognition and Measurement: IFRSs and U.S. GAAP compared</vt:lpstr>
      <vt:lpstr>Recognition and Measurement: IFRSs and U.S. GAAP compared</vt:lpstr>
      <vt:lpstr>Recognition and Measurement: IFRSs and U.S. GAAP compared</vt:lpstr>
      <vt:lpstr>Recognition and Measurement: IFRSs and U.S. GAAP compared</vt:lpstr>
      <vt:lpstr>Recognition and Measurement: IFRSs and U.S. GAAP compared</vt:lpstr>
      <vt:lpstr>Recognition and Measurement: IFRSs and U.S. GAAP compared</vt:lpstr>
      <vt:lpstr>Recognition and Measurement: IFRSs and U.S. GAAP compared</vt:lpstr>
      <vt:lpstr>Recognition and Measurement: IFRSs and U.S. GAAP compared</vt:lpstr>
      <vt:lpstr>Recognition and Measurement: IFRSs and U.S. GAAP compared</vt:lpstr>
      <vt:lpstr>Recognition and Measurement: IFRSs and U.S. GAAP compared</vt:lpstr>
      <vt:lpstr>Recognition and Measurement: IFRSs and U.S. GAAP compared</vt:lpstr>
      <vt:lpstr>Recognition and Measurement: IFRSs and U.S. GAAP compared</vt:lpstr>
      <vt:lpstr>Recognition and Measurement: IFRSs and U.S. GAAP compared</vt:lpstr>
      <vt:lpstr>Recognition and Measurement: IFRSs and U.S. GAAP compared</vt:lpstr>
      <vt:lpstr>Recognition and Measurement: IFRSs and U.S. GAAP compared</vt:lpstr>
      <vt:lpstr>Recognition and Measurement: IFRSs and U.S. GAAP compared</vt:lpstr>
      <vt:lpstr>Recognition and Measurement: IFRSs and U.S. GAAP compared</vt:lpstr>
      <vt:lpstr>Recognition and Measurement: IFRSs and U.S. GAAP compared</vt:lpstr>
      <vt:lpstr>Recognition and Measurement: IFRSs and U.S. GAAP compared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Staff</cp:lastModifiedBy>
  <cp:revision>16</cp:revision>
  <dcterms:created xsi:type="dcterms:W3CDTF">2017-09-09T11:34:57Z</dcterms:created>
  <dcterms:modified xsi:type="dcterms:W3CDTF">2017-09-24T06:51:44Z</dcterms:modified>
</cp:coreProperties>
</file>