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564F71-8F31-4D45-949D-7B95FD882964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1F999-0073-4C74-AC2F-2D1DDC2299E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5938A9-FACB-411B-9577-A33B87DF20B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1DBB72-58E5-4B52-B347-EA1D3F218DB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915746-4B16-4683-93F4-930AB2CEA84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42CADD-97C8-4709-BA6D-3850EBCABA5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36CC7C-B914-427D-B791-050FCBA5A0E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497932-F2B5-4CF1-80C5-96B7EEBBAD4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098E8-6E20-42DF-A3D4-8C396E1D225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8D0C84-FDDF-441A-8A10-9D6E810CA45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98C6FA-91D2-4651-970F-58568B11B55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9A00F-FB75-49B4-BC4D-C588038200B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E7795F-345D-4057-BD58-F1F05E8D894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3CCA4D-5614-4720-B64E-CC15F2F479C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DC1EBD-901D-4E0A-8788-383B72E8DBFE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E797F7-33FB-4D6A-A779-6FB2F25EECC6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FDF7A-ED8E-4129-96EC-B115FD2F999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C12B1F-ED8F-4FC9-BA58-EB6AF9AF5377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CF8070-B852-4219-BFB4-91104F1DA62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E95FFF-CD81-485A-997C-6CFCC3329C77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C151D-7D71-441F-8D31-E9C96988DAE3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58CF3B-06D8-4077-92D8-382B19DD5F58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A9E216-BFA4-4FC9-AAC0-469DD821123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A9E3AA-61E0-42AE-806D-36601818C19D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645A87-2416-4DFF-8162-83F46BA2BD5A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9FB8C2-9E7C-4094-B0CD-A7F7449F0593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A7D5AB-3914-423C-9515-EDBF367A8F0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901F8-10A3-4BF8-BB11-F9F6C0BEE9B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764954-18D1-43BF-B031-B6890E6A9BB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429A03-882D-4AC4-AD09-83936FDFC6D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5D269F-1F82-4260-946C-962D176CAC47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6BECE5-BBD1-42BA-9AF0-67296959D66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/>
              <a:t>Comparative Accounting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604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AKUNTANSI</a:t>
            </a:r>
            <a:r>
              <a:rPr lang="id-ID" sz="2000" dirty="0" smtClean="0"/>
              <a:t> </a:t>
            </a:r>
            <a:r>
              <a:rPr lang="id-ID" sz="2000" dirty="0" smtClean="0"/>
              <a:t>INTERNASIONAL</a:t>
            </a: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F748FD4-019E-4DDB-A8DA-70B7C4E9396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Differences to IFRSs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Property, plant, and equipment</a:t>
            </a:r>
            <a:r>
              <a:rPr lang="en-US" sz="2800" smtClean="0">
                <a:cs typeface="Times New Roman" pitchFamily="18" charset="0"/>
              </a:rPr>
              <a:t> -- historical cost, IAS 16 permits revaluations. 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Borrowing costs for self-constructed assets</a:t>
            </a:r>
            <a:r>
              <a:rPr lang="en-US" sz="2800" smtClean="0">
                <a:cs typeface="Times New Roman" pitchFamily="18" charset="0"/>
              </a:rPr>
              <a:t> – require capitalization, IAS 23 allows capitalization or expensing.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Asset impairments</a:t>
            </a:r>
            <a:r>
              <a:rPr lang="en-US" sz="2800" smtClean="0">
                <a:cs typeface="Times New Roman" pitchFamily="18" charset="0"/>
              </a:rPr>
              <a:t> – Chinese standards are silent, IAS 36 requires impairment test and recognition of loss.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Preoperating expenses</a:t>
            </a:r>
            <a:r>
              <a:rPr lang="en-US" sz="2800" smtClean="0">
                <a:cs typeface="Times New Roman" pitchFamily="18" charset="0"/>
              </a:rPr>
              <a:t> – deferred, then expensed when operations begin, under IAS 38, expense immediately.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5376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CD956EC-B662-499B-B513-4434162ACA1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8138" indent="-3381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/>
              <a:t>European Union’s largest country, population 83 million.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West Germany and East Germany established in 1949, reunified in 1990.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Historically, banks have been primary source of finance via both loans and equity.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Since reunification, the economy has been affected by internationalization.</a:t>
            </a:r>
            <a:endParaRPr lang="en-US" sz="2800" b="1" smtClean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18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250E6B8-0489-4A4B-A0A6-4E6A7F9A0D7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German companies increasingly listing on foreign exchanges, e.g., New York Stock Exchange.</a:t>
            </a:r>
            <a:endParaRPr lang="en-US" sz="2600" smtClean="0"/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Most common business forms are Aktiengesellschaft (AG) and Gesellschaft mit beschrankter Haftung (GMBH).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AG are publicly traded/GMBH are non-publicly traded.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Historically had significant influence on accounting systems in a number of other countries.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Japan’s commercial code is modeled on Germany’s.</a:t>
            </a:r>
            <a:endParaRPr lang="en-US" sz="2600" b="1" smtClean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400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CE75B5B-C463-4069-B0AC-09862D6560A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Profession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Profession has traditionally been less influential than in U.S./UK.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Auditing is dominant part of profession, certified auditors title of Wirtschaftprufer (WP) was created in 1931.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Institut der Wirtschaftprufer similar to the AICPA.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Obtaining WP title is extremely rigorous.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Wirtschaftpruferkammer (WPK) is state sponsored group that oversees auditing profession.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61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34EA121-D9D6-447A-9ED1-C31CCAC8AA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Regulation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Commercial code and tax laws are main sources of accounting rules.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Stock exchange rules have less influence than in U.S.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Prudence is fundamental, recognition of revenues only when realized, losses when they appear possible.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Began change away from creditor orientation in 1960s.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Starting in the 1980s, EU directives began having major influence.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3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564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FD4A91C-C344-43D5-B2E9-98BECA209D9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8138" indent="-3381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Historical cost attribute for measuring tangible assets is adhered to.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Traditional focus on creditor protection is at odds with the true and fair view concept.</a:t>
            </a:r>
          </a:p>
          <a:p>
            <a:pPr marL="338138" indent="-33813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Importance of tax laws led to the reverse authoritative principle which requires expenses to be deducted from accounting income if they are to be tax deductible.</a:t>
            </a:r>
            <a:endParaRPr lang="en-US" sz="2800" b="1" i="1" smtClean="0">
              <a:cs typeface="Times New Roman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188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7D40C55-A61E-43CE-AB4B-A4C36B05FD4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4725987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 contrast to China, conservatism has been used to resist labor’s wage demands.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Standards allow for income smoothing, frequently accomplished via early recognition of losses.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EU fourth directive requires true and fair view, but Germans have a unique interpretation of the concept.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Commitment to globalization reflected in rule that allows public companies to use IFRS for consolidated statements.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391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CAA9118-68FF-4DAA-8F4B-314C5026D4C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Germany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Differences to IFRSs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Goodwill </a:t>
            </a:r>
            <a:r>
              <a:rPr lang="en-US" sz="2800" smtClean="0">
                <a:cs typeface="Times New Roman" pitchFamily="18" charset="0"/>
              </a:rPr>
              <a:t>– deducted immediately against equity, under IFRS 3, accounted for as an indefinite life intangible asset.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Internally generated intangibles</a:t>
            </a:r>
            <a:r>
              <a:rPr lang="en-US" sz="2800" smtClean="0">
                <a:cs typeface="Times New Roman" pitchFamily="18" charset="0"/>
              </a:rPr>
              <a:t> – not recognized, under IAS 38, recognized as an asset under some conditions.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Leases</a:t>
            </a:r>
            <a:r>
              <a:rPr lang="en-US" sz="2800" smtClean="0">
                <a:cs typeface="Times New Roman" pitchFamily="18" charset="0"/>
              </a:rPr>
              <a:t> – accounting uses tax rules with capitalization rare, IAS 17 criteria result in more frequent capitalization.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Accounting for subsidiaries</a:t>
            </a:r>
            <a:r>
              <a:rPr lang="en-US" sz="2800" smtClean="0">
                <a:cs typeface="Times New Roman" pitchFamily="18" charset="0"/>
              </a:rPr>
              <a:t> – allow exclusion of dissimilar subsidiaries, which are consolidated under IAS 27.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857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64C3C12-8831-49DE-BB61-F0E9DAC83C7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Japan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Population 127 million, world’s third largest economy.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Banks are primary source of finance via both loans and equity, cross-corporate equity ownership also common.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Keiretsu (and predecessor Zaibatsu) emphasize close business ties and reflect cultural value of collectivism.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1990s recession led to and increase in Japanese firms attempts to obtain capital internationally.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284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1D9FA1A-2909-46B3-94E1-167D1B43C28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Japan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Profession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Certified Public Accountants Law (1948) established the profession.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Profession is significantly less influential than in U.S./UK and is also much smaller in numbers than U.S.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Obtaining CPA title extremely rigorous, like in Germany.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Collectivism leads to lack of trust of auditors.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Tax advising is a much larger, separate, profession.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5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5A27054-D1E2-4765-B1B2-624BFA0F6A0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Text Box 29"/>
          <p:cNvSpPr txBox="1">
            <a:spLocks noChangeArrowheads="1"/>
          </p:cNvSpPr>
          <p:nvPr/>
        </p:nvSpPr>
        <p:spPr bwMode="auto">
          <a:xfrm>
            <a:off x="762000" y="2789238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4100" name="Text Box 30"/>
          <p:cNvSpPr txBox="1">
            <a:spLocks noChangeArrowheads="1"/>
          </p:cNvSpPr>
          <p:nvPr/>
        </p:nvSpPr>
        <p:spPr bwMode="auto">
          <a:xfrm>
            <a:off x="457200" y="1143000"/>
            <a:ext cx="8077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36550" indent="-222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latin typeface="Arial" charset="0"/>
              </a:rPr>
              <a:t>Chapter Topics</a:t>
            </a:r>
          </a:p>
          <a:p>
            <a:r>
              <a:rPr lang="en-US" sz="2800" b="1">
                <a:latin typeface="Arial" charset="0"/>
              </a:rPr>
              <a:t>Accounting environment, profession, regulation, principles/practices, and differences to IFRSs in</a:t>
            </a:r>
          </a:p>
          <a:p>
            <a:pPr lvl="1">
              <a:buFontTx/>
              <a:buChar char="•"/>
            </a:pPr>
            <a:r>
              <a:rPr lang="en-US" sz="2800">
                <a:latin typeface="Arial" charset="0"/>
              </a:rPr>
              <a:t>China</a:t>
            </a:r>
          </a:p>
          <a:p>
            <a:pPr lvl="1">
              <a:buFontTx/>
              <a:buChar char="•"/>
            </a:pPr>
            <a:r>
              <a:rPr lang="en-US" sz="2800">
                <a:latin typeface="Arial" charset="0"/>
              </a:rPr>
              <a:t>Germany</a:t>
            </a:r>
          </a:p>
          <a:p>
            <a:pPr lvl="1">
              <a:buFontTx/>
              <a:buChar char="•"/>
            </a:pPr>
            <a:r>
              <a:rPr lang="en-US" sz="2800">
                <a:latin typeface="Arial" charset="0"/>
              </a:rPr>
              <a:t>Japan</a:t>
            </a:r>
          </a:p>
          <a:p>
            <a:pPr lvl="1">
              <a:buFontTx/>
              <a:buChar char="•"/>
            </a:pPr>
            <a:r>
              <a:rPr lang="en-US" sz="2800">
                <a:latin typeface="Arial" charset="0"/>
              </a:rPr>
              <a:t>Mexico</a:t>
            </a:r>
          </a:p>
          <a:p>
            <a:pPr lvl="1">
              <a:buFontTx/>
              <a:buChar char="•"/>
            </a:pPr>
            <a:r>
              <a:rPr lang="en-US" sz="2800">
                <a:latin typeface="Arial" charset="0"/>
              </a:rPr>
              <a:t>United Kingdom</a:t>
            </a:r>
          </a:p>
        </p:txBody>
      </p: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4102" name="Rectangle 33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36"/>
          <p:cNvSpPr txBox="1"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  <a:cs typeface="Times New Roman" pitchFamily="18" charset="0"/>
              </a:rPr>
              <a:t>Comparative Accounting</a:t>
            </a:r>
          </a:p>
        </p:txBody>
      </p:sp>
    </p:spTree>
    <p:extLst>
      <p:ext uri="{BB962C8B-B14F-4D97-AF65-F5344CB8AC3E}">
        <p14:creationId xmlns:p14="http://schemas.microsoft.com/office/powerpoint/2010/main" val="366146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A9C5F58-2C5D-41F0-B228-95FA6F8F328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Japan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Regulation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Government influences accounting via Commercial Code, Corporate Income Tax Law and Stock Exchange Law.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Similar to Germany, strong creditor orientation and accounting rules closely tied to tax rules.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Big Bang financial reforms are leading to harmonization with international standards.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These reforms included requirements for consolidation and fair value accounting for tradable securities.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3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242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A1CA875-81B7-4678-B638-EFADA0421DB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Japan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 contrast to U.S., net income is less a measure of performance and seen more as funds available for dividends.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Since providers of financing tend to be close to the firm, there has historically been little pressure for disclosure.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Lack of disclosure is apparent in segment reporting.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 2005, IASB and Accounting Standards Board of Japan agreed to work toward reducing differences.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3436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AB30AA1E-3C5D-4507-9E8D-39A1BD42304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Japan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Differences to IFRSs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Revaluation of Land</a:t>
            </a:r>
            <a:r>
              <a:rPr lang="en-US" sz="2800" smtClean="0">
                <a:cs typeface="Times New Roman" pitchFamily="18" charset="0"/>
              </a:rPr>
              <a:t> – allowed but updating not required, under IFRS 16, revaluations require regular updating.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Preoperating costs</a:t>
            </a:r>
            <a:r>
              <a:rPr lang="en-US" sz="2800" smtClean="0">
                <a:cs typeface="Times New Roman" pitchFamily="18" charset="0"/>
              </a:rPr>
              <a:t> – capitalization is allowed, under IAS 38, expensed immediately.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Construction contracts</a:t>
            </a:r>
            <a:r>
              <a:rPr lang="en-US" sz="2800" smtClean="0">
                <a:cs typeface="Times New Roman" pitchFamily="18" charset="0"/>
              </a:rPr>
              <a:t> – completed contract method is allowed, IAS 11 essentially requires percentage-of-completion.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Provisions </a:t>
            </a:r>
            <a:r>
              <a:rPr lang="en-US" sz="2800" smtClean="0">
                <a:cs typeface="Times New Roman" pitchFamily="18" charset="0"/>
              </a:rPr>
              <a:t>– allow for provisions, prior to actual obligation, IAS 37 only allows for present obligations.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84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2A10F42-8177-4AEB-A1EA-825569F973D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History of significant inflation, government control of business is partially blamed for this.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Significant changes in 1990s, including privatization of state-owned firms and NAFTA.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Historically, most businesses family-owned, even the very large.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Mexico’s one stock exchange, the Bolsa Mexicana de Valores, is privately-owned.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83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0C2897F-A6F6-4885-9AA0-B3C932FB5D8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Profession</a:t>
            </a:r>
            <a:endParaRPr lang="en-US" sz="2800" smtClean="0"/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The Associacion de Contadores Publicos, first professional accountant organization, established in 1917.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This group was succeeded by the Mexican Institute of Public Accountants (MIPA) in 1964.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MIPA establishes accounting and auditing principles and was an original founding member of  the IASC in 1973.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In order to practice public accounting in Mexico, one needs a “professional diploma.”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59827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680A6E4-F5FE-4050-B385-53C219215E0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Regulation</a:t>
            </a:r>
            <a:endParaRPr lang="en-US" sz="2800" smtClean="0"/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 Mexican Securities Law (1975), was amended in 1993 to comply with NAFTA issues.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Accounting standards, grounded in a conceptual framework, have four classes of Bulletins, A, B, C, and D.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Corporate tax rules require a report in accordance with Mexican GAAP audited in accordance with Mexican GAAS.</a:t>
            </a:r>
            <a:endParaRPr lang="en-US" sz="2800" smtClean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3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478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12763DF-C927-4E79-840A-3C57C0FAD02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  <a:endParaRPr lang="en-US" sz="2800" smtClean="0">
              <a:cs typeface="Times New Roman" pitchFamily="18" charset="0"/>
            </a:endParaRP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Mexican GAAP heavily influenced by U.S. GAAP due to NAFTA, geographical proximity, and comprehensiveness of U.S. GAAP.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/>
              <a:t>Despite international influences, Mexico’s Bulletin B-10, on inflation accounting, shows how harmonized accounting may not be appropriate for all circumstances.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719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8C8C8A9-0278-44A0-B35A-21D39B0389E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  <a:endParaRPr lang="en-US" sz="2800" smtClean="0"/>
          </a:p>
          <a:p>
            <a:pPr marL="339725" indent="-339725" eaLnBrk="1" hangingPunct="1">
              <a:lnSpc>
                <a:spcPct val="90000"/>
              </a:lnSpc>
            </a:pPr>
            <a:r>
              <a:rPr lang="en-US" sz="2700" smtClean="0">
                <a:cs typeface="Times New Roman" pitchFamily="18" charset="0"/>
              </a:rPr>
              <a:t>Bulletin B-10, Recognition of the Effects of Inflation, reflects a major difference to U.S. GAAP.</a:t>
            </a:r>
          </a:p>
          <a:p>
            <a:pPr marL="339725" indent="-339725" eaLnBrk="1" hangingPunct="1">
              <a:lnSpc>
                <a:spcPct val="90000"/>
              </a:lnSpc>
            </a:pPr>
            <a:r>
              <a:rPr lang="en-US" sz="2700" smtClean="0"/>
              <a:t>Nonmonetary assets and liabilities to be restated for purchasing power changes of the peso.</a:t>
            </a:r>
          </a:p>
          <a:p>
            <a:pPr marL="339725" indent="-339725" eaLnBrk="1" hangingPunct="1">
              <a:lnSpc>
                <a:spcPct val="90000"/>
              </a:lnSpc>
            </a:pPr>
            <a:r>
              <a:rPr lang="en-US" sz="2700" smtClean="0"/>
              <a:t>Inventory can be restated using current replacement costs.</a:t>
            </a:r>
          </a:p>
          <a:p>
            <a:pPr marL="339725" indent="-339725" eaLnBrk="1" hangingPunct="1">
              <a:lnSpc>
                <a:spcPct val="90000"/>
              </a:lnSpc>
            </a:pPr>
            <a:r>
              <a:rPr lang="en-US" sz="2700" smtClean="0"/>
              <a:t>Recognition in income (generally) of the gain or loss from the net monetary position, asset or liability.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79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178BDEF3-AC34-49B1-9432-41585BA5D70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Mexico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Differences to IFRSs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Statement of cash flows</a:t>
            </a:r>
            <a:r>
              <a:rPr lang="en-US" sz="2800" smtClean="0">
                <a:cs typeface="Times New Roman" pitchFamily="18" charset="0"/>
              </a:rPr>
              <a:t> – statement of changes in financial position required, IAS 7 requires a statement of cash flows.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Inflation Accounting</a:t>
            </a:r>
            <a:r>
              <a:rPr lang="en-US" sz="2800" smtClean="0">
                <a:cs typeface="Times New Roman" pitchFamily="18" charset="0"/>
              </a:rPr>
              <a:t> – requires inflation adjustments regardless of inflation rate, IAS 29 requires only for hyperinflationary countries.</a:t>
            </a:r>
          </a:p>
          <a:p>
            <a:pPr marL="339725" indent="-339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Negative Goodwill</a:t>
            </a:r>
            <a:r>
              <a:rPr lang="en-US" sz="2800" smtClean="0">
                <a:cs typeface="Times New Roman" pitchFamily="18" charset="0"/>
              </a:rPr>
              <a:t> – recorded as a deferred credit and amortized over five years, IAS 3 requires immediate recognition of gain.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055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78BDAEA-5606-4677-BCA7-9D3CF05C1AF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United Kingdom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/>
              <a:t>Population of about 60 million, comprised of England, Northern Ireland, Scotland, and Wales.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/>
              <a:t>Among five countries in this chapter, its financial structure is closest to the U.S.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/>
              <a:t>15,000 Private Limited Companies (PLCs) with about 2,500 of these listed on the London Stock Exchange.</a:t>
            </a:r>
            <a:endParaRPr lang="en-US" sz="2800" smtClean="0"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114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0F2DAC6-8EA7-47E2-ADA1-46C34FB7A18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077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  <a:cs typeface="Times New Roman" pitchFamily="18" charset="0"/>
              </a:rPr>
              <a:t>Learning Objectives</a:t>
            </a:r>
          </a:p>
          <a:p>
            <a:r>
              <a:rPr lang="en-US" sz="2800" b="1">
                <a:latin typeface="Arial" charset="0"/>
              </a:rPr>
              <a:t>1.</a:t>
            </a:r>
            <a:r>
              <a:rPr lang="en-US" sz="2800">
                <a:latin typeface="Arial" charset="0"/>
              </a:rPr>
              <a:t>	Describe some aspects of the environment in which accounting operates in five countries: China, Germany, Japan, Mexico, and the United Kingdom.</a:t>
            </a:r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2.</a:t>
            </a:r>
            <a:r>
              <a:rPr lang="en-US" sz="2800">
                <a:latin typeface="Arial" charset="0"/>
              </a:rPr>
              <a:t>	Explain the nature of the accounting profession in selected countries.</a:t>
            </a:r>
          </a:p>
          <a:p>
            <a:r>
              <a:rPr lang="en-US" sz="2800" b="1">
                <a:latin typeface="Arial" charset="0"/>
              </a:rPr>
              <a:t>3.</a:t>
            </a:r>
            <a:r>
              <a:rPr lang="en-US" sz="2800">
                <a:latin typeface="Arial" charset="0"/>
              </a:rPr>
              <a:t>	Discuss the mechanism in place for regulating accounting and financial reporting in selected countries.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228600" y="6553200"/>
            <a:ext cx="876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200" b="1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  <a:cs typeface="Times New Roman" pitchFamily="18" charset="0"/>
              </a:rPr>
              <a:t>Comparative Accounting</a:t>
            </a:r>
          </a:p>
        </p:txBody>
      </p:sp>
    </p:spTree>
    <p:extLst>
      <p:ext uri="{BB962C8B-B14F-4D97-AF65-F5344CB8AC3E}">
        <p14:creationId xmlns:p14="http://schemas.microsoft.com/office/powerpoint/2010/main" val="3793827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6376570B-91F2-47C3-BE7F-37B98CEEF16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United Kingdom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Accounting Profession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World’s first association of professional accountants, The Society of Accountants in Edinburgh established in 1853.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 profession developed in response to the needs of industry and has influenced the development of professions in a number of other countries.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Compared to the U.S. the certification requirements focus more on work experience and less on university education.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46992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4859D66-ECD4-459E-8361-9B9562980D1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United Kingdom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>
            <a:normAutofit fontScale="92500" lnSpcReduction="10000"/>
          </a:bodyPr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Regulation</a:t>
            </a:r>
            <a:endParaRPr lang="en-US" sz="2800" smtClean="0"/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smtClean="0">
                <a:cs typeface="Times New Roman" pitchFamily="18" charset="0"/>
              </a:rPr>
              <a:t>The Companies Act, accounting pronouncements, and stock exchange rules comprise accounting regulation.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smtClean="0">
                <a:cs typeface="Times New Roman" pitchFamily="18" charset="0"/>
              </a:rPr>
              <a:t>Similar to the U.S., and unlike Germany and Japan, tax rules do not significantly influence financial reporting.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smtClean="0">
                <a:cs typeface="Times New Roman" pitchFamily="18" charset="0"/>
              </a:rPr>
              <a:t>Standard-setters have historically taken a principles-based approach using a statement of principles as a conceptual framework.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smtClean="0">
                <a:cs typeface="Times New Roman" pitchFamily="18" charset="0"/>
              </a:rPr>
              <a:t>Has not historically had a strong, SEC type agency, but recent scandals have led to increased regulation.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3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4190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CA23C16-31BF-45A0-83BF-E8A2BB5B9FC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United Kingdom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/>
          <a:lstStyle/>
          <a:p>
            <a:pPr marL="339725" indent="-3397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Practices</a:t>
            </a:r>
            <a:endParaRPr lang="en-US" sz="2800" smtClean="0"/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 primary objective of accounting is to support an effective capital market.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 true and fair view principle is paramount.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True and fair view override requires that companies not</a:t>
            </a:r>
            <a:r>
              <a:rPr lang="en-US" sz="2800" b="1" i="1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comply with standards that would result in misleading financial statements.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38614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6E363AD-59A1-468A-B990-F52664CDEF1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35888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United Kingdom</a:t>
            </a: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>
            <a:normAutofit lnSpcReduction="10000"/>
          </a:bodyPr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Differences to IFRSs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Goodwill</a:t>
            </a:r>
            <a:r>
              <a:rPr lang="en-US" sz="2800" smtClean="0">
                <a:cs typeface="Times New Roman" pitchFamily="18" charset="0"/>
              </a:rPr>
              <a:t> – amortization allowed, IFRS 3 prohibits amortization and requires an annual impairment test.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Related party disclosures</a:t>
            </a:r>
            <a:r>
              <a:rPr lang="en-US" sz="2800" smtClean="0">
                <a:cs typeface="Times New Roman" pitchFamily="18" charset="0"/>
              </a:rPr>
              <a:t> – requires disclosure of related party names, IAS 24</a:t>
            </a:r>
            <a:r>
              <a:rPr lang="en-US" sz="2800" b="1" i="1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requires disclosure by type, not name, of related party.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Revaluation gains/losses</a:t>
            </a:r>
            <a:r>
              <a:rPr lang="en-US" sz="2800" smtClean="0">
                <a:cs typeface="Times New Roman" pitchFamily="18" charset="0"/>
              </a:rPr>
              <a:t> – generally not taken to income statement, IAS 40 requires gains and losses to affect net income.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870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78EAA80-93A5-497D-9468-2128E8B20B2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077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Learning Objectives</a:t>
            </a:r>
          </a:p>
          <a:p>
            <a:pPr eaLnBrk="1" hangingPunct="1"/>
            <a:r>
              <a:rPr lang="en-US" sz="2800" b="1">
                <a:latin typeface="Arial" charset="0"/>
                <a:cs typeface="Times New Roman" pitchFamily="18" charset="0"/>
              </a:rPr>
              <a:t>4.</a:t>
            </a:r>
            <a:r>
              <a:rPr lang="en-US" sz="2800">
                <a:latin typeface="Arial" charset="0"/>
                <a:cs typeface="Times New Roman" pitchFamily="18" charset="0"/>
              </a:rPr>
              <a:t>  Examine some of the accounting principles and practices used by companies in these countries.</a:t>
            </a:r>
          </a:p>
          <a:p>
            <a:pPr eaLnBrk="1" hangingPunct="1"/>
            <a:r>
              <a:rPr lang="en-US" sz="2800" b="1">
                <a:latin typeface="Arial" charset="0"/>
              </a:rPr>
              <a:t>5.</a:t>
            </a:r>
            <a:r>
              <a:rPr lang="en-US" sz="2800">
                <a:latin typeface="Arial" charset="0"/>
              </a:rPr>
              <a:t>  Identify the areas where national accounting practices in these countries differ from International Financial Reporting Standards (IFRSs).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28600" y="6553200"/>
            <a:ext cx="876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200" b="1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  <a:cs typeface="Times New Roman" pitchFamily="18" charset="0"/>
              </a:rPr>
              <a:t>Comparative Accounting</a:t>
            </a:r>
          </a:p>
        </p:txBody>
      </p:sp>
    </p:spTree>
    <p:extLst>
      <p:ext uri="{BB962C8B-B14F-4D97-AF65-F5344CB8AC3E}">
        <p14:creationId xmlns:p14="http://schemas.microsoft.com/office/powerpoint/2010/main" val="9372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159FF8D-BD7D-47C9-9809-BBD102D20F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35888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>
            <a:normAutofit fontScale="92500" lnSpcReduction="20000"/>
          </a:bodyPr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World’s largest country with population of over 1.2 billion.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People’s Republic of China (PRC) established in 1949.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Politically: Communist, one-party state.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Economically: Until the 1980s, all firms state-owned.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Currently in transformation to market economy.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World’s fourth largest economy and fastest growing among large economies, largest recipient of FDI.</a:t>
            </a:r>
            <a:endParaRPr lang="en-US" sz="2800" smtClean="0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683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12CFDA9-15D9-4C01-B745-B056756BBF0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>
            <a:normAutofit fontScale="92500" lnSpcReduction="10000"/>
          </a:bodyPr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Background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First securities regulations adopted in 1984.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Two major stock exchanges, Shanghai and Shenzhen established in 1990 and 1991.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Government controls capital market via Chinese Security Regulatory Commission (CSRC) similar to SEC.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Domestic companies list four types of shares: A, B, C, H.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Market characterized by speculation, high share turnover.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78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99E8A6C-AA80-4B49-8E63-CBF786972D9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077200" cy="3811587"/>
          </a:xfrm>
        </p:spPr>
        <p:txBody>
          <a:bodyPr>
            <a:normAutofit fontScale="92500"/>
          </a:bodyPr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Profession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Profession less prestigious than in U.S./UK.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Accounting and auditing have developed separately.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Chinese Institute of Certified Public Accountants (CICPA) and Chinese Association of Certified Practicing Auditors (CACPA) merged in 1998.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Economic reform and the large number of joint ventures with foreigners has led to emergence of audit profession.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774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0FBB418-DC1E-4D98-BA02-C2BEED30238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>
            <a:normAutofit fontScale="92500"/>
          </a:bodyPr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Regulation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Recent activity is focused on harmonizing variety of domestic systems which vary by industry.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Committed to converging with IFRS, spurred by desired membership in World Trade Organization (WTO).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Audits of financial statements widely required.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Death penalty in an accounting fraud case suggests that it is taken very seriously.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Ministry of Finance (MoF) in similar role as FASB.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3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61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22A747B-2E20-4CA8-93DC-16DEF0CB36B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China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1588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Accounting Principles and Practice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Computation of taxable income of primary importance.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Conservatism criticized as a method by which owners can understate income and justify low wages.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Lack of conservatism still a difference with IFRS.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Lack of accounting infrastructure contributes to gap between accounting principles and practice.</a:t>
            </a:r>
          </a:p>
          <a:p>
            <a:pPr marL="338138" indent="-3381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600" smtClean="0">
                <a:cs typeface="Times New Roman" pitchFamily="18" charset="0"/>
              </a:rPr>
              <a:t>Accounting System for Business Enterprises (ASBE) followed by over 500,000 firms, including all listed companies.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4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883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629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2110</Words>
  <Application>Microsoft Office PowerPoint</Application>
  <PresentationFormat>On-screen Show (4:3)</PresentationFormat>
  <Paragraphs>297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Comparative Accounting</vt:lpstr>
      <vt:lpstr>PowerPoint Presentation</vt:lpstr>
      <vt:lpstr>PowerPoint Presentation</vt:lpstr>
      <vt:lpstr>PowerPoint Presentation</vt:lpstr>
      <vt:lpstr>China</vt:lpstr>
      <vt:lpstr>China</vt:lpstr>
      <vt:lpstr>China</vt:lpstr>
      <vt:lpstr>China</vt:lpstr>
      <vt:lpstr>China</vt:lpstr>
      <vt:lpstr>China</vt:lpstr>
      <vt:lpstr>Germany</vt:lpstr>
      <vt:lpstr>Germany</vt:lpstr>
      <vt:lpstr>Germany</vt:lpstr>
      <vt:lpstr>Germany</vt:lpstr>
      <vt:lpstr>Germany</vt:lpstr>
      <vt:lpstr>Germany</vt:lpstr>
      <vt:lpstr>Germany</vt:lpstr>
      <vt:lpstr>Japan</vt:lpstr>
      <vt:lpstr>Japan</vt:lpstr>
      <vt:lpstr>Japan</vt:lpstr>
      <vt:lpstr>Japan</vt:lpstr>
      <vt:lpstr>Japan</vt:lpstr>
      <vt:lpstr>Mexico</vt:lpstr>
      <vt:lpstr>Mexico</vt:lpstr>
      <vt:lpstr>Mexico</vt:lpstr>
      <vt:lpstr>Mexico</vt:lpstr>
      <vt:lpstr>Mexico</vt:lpstr>
      <vt:lpstr>Mexico</vt:lpstr>
      <vt:lpstr>United Kingdom</vt:lpstr>
      <vt:lpstr>United Kingdom</vt:lpstr>
      <vt:lpstr>United Kingdom</vt:lpstr>
      <vt:lpstr>United Kingdom</vt:lpstr>
      <vt:lpstr>United Kingdom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15</cp:revision>
  <dcterms:created xsi:type="dcterms:W3CDTF">2017-09-09T11:34:57Z</dcterms:created>
  <dcterms:modified xsi:type="dcterms:W3CDTF">2017-09-24T06:54:25Z</dcterms:modified>
</cp:coreProperties>
</file>