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62"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26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0063B34C-0B7D-432A-AE91-848FE26966EF}" type="slidenum">
              <a:rPr lang="en-US" sz="1200">
                <a:latin typeface="Times New Roman" pitchFamily="18" charset="0"/>
              </a:rPr>
              <a:pPr eaLnBrk="1" hangingPunct="1"/>
              <a:t>2</a:t>
            </a:fld>
            <a:endParaRPr lang="en-US" sz="1200">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6ABC650-1F72-4364-9DA5-945C6EED6386}" type="slidenum">
              <a:rPr lang="en-US" sz="1200">
                <a:latin typeface="Times New Roman" pitchFamily="18" charset="0"/>
              </a:rPr>
              <a:pPr eaLnBrk="1" hangingPunct="1"/>
              <a:t>11</a:t>
            </a:fld>
            <a:endParaRPr lang="en-US" sz="1200">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E4D405F-B565-4003-BBD8-B1A3843249EC}" type="slidenum">
              <a:rPr lang="en-US" sz="1200">
                <a:latin typeface="Times New Roman" pitchFamily="18" charset="0"/>
              </a:rPr>
              <a:pPr eaLnBrk="1" hangingPunct="1"/>
              <a:t>12</a:t>
            </a:fld>
            <a:endParaRPr lang="en-US" sz="1200">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07017FF0-EA45-4228-A0D0-EE19B3BF02A9}" type="slidenum">
              <a:rPr lang="en-US" sz="1200">
                <a:latin typeface="Times New Roman" pitchFamily="18" charset="0"/>
              </a:rPr>
              <a:pPr eaLnBrk="1" hangingPunct="1"/>
              <a:t>13</a:t>
            </a:fld>
            <a:endParaRPr lang="en-US" sz="1200">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1B6E69CC-11E7-4D8F-A0FB-C76800B1B065}" type="slidenum">
              <a:rPr lang="en-US" sz="1200">
                <a:latin typeface="Times New Roman" pitchFamily="18" charset="0"/>
              </a:rPr>
              <a:pPr eaLnBrk="1" hangingPunct="1"/>
              <a:t>14</a:t>
            </a:fld>
            <a:endParaRPr lang="en-US" sz="1200">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43AEA2DD-655A-4FF4-BEE3-058297F22BBD}" type="slidenum">
              <a:rPr lang="en-US" sz="1200">
                <a:latin typeface="Times New Roman" pitchFamily="18" charset="0"/>
              </a:rPr>
              <a:pPr eaLnBrk="1" hangingPunct="1"/>
              <a:t>15</a:t>
            </a:fld>
            <a:endParaRPr lang="en-US" sz="1200">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C630B0F6-13D0-4FCB-BA0E-7B107C60C0C4}" type="slidenum">
              <a:rPr lang="en-US" sz="1200">
                <a:latin typeface="Times New Roman" pitchFamily="18" charset="0"/>
              </a:rPr>
              <a:pPr eaLnBrk="1" hangingPunct="1"/>
              <a:t>16</a:t>
            </a:fld>
            <a:endParaRPr lang="en-US" sz="1200">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EDA3FBEE-D834-434D-8EE0-9ADEF070042A}" type="slidenum">
              <a:rPr lang="en-US" sz="1200">
                <a:latin typeface="Times New Roman" pitchFamily="18" charset="0"/>
              </a:rPr>
              <a:pPr eaLnBrk="1" hangingPunct="1"/>
              <a:t>17</a:t>
            </a:fld>
            <a:endParaRPr lang="en-US" sz="1200">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C392AA12-3E8F-4173-A59D-9D653545D031}" type="slidenum">
              <a:rPr lang="en-US" sz="1200">
                <a:latin typeface="Times New Roman" pitchFamily="18" charset="0"/>
              </a:rPr>
              <a:pPr eaLnBrk="1" hangingPunct="1"/>
              <a:t>18</a:t>
            </a:fld>
            <a:endParaRPr lang="en-US" sz="120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11E14E7B-8D3F-4FAF-B872-DAE7FC1A6A90}" type="slidenum">
              <a:rPr lang="en-US" sz="1200">
                <a:latin typeface="Times New Roman" pitchFamily="18" charset="0"/>
              </a:rPr>
              <a:pPr eaLnBrk="1" hangingPunct="1"/>
              <a:t>19</a:t>
            </a:fld>
            <a:endParaRPr lang="en-US" sz="1200">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4C99016-5AE0-45CC-94B9-74476E475C1E}" type="slidenum">
              <a:rPr lang="en-US" sz="1200">
                <a:latin typeface="Times New Roman" pitchFamily="18" charset="0"/>
              </a:rPr>
              <a:pPr eaLnBrk="1" hangingPunct="1"/>
              <a:t>20</a:t>
            </a:fld>
            <a:endParaRPr lang="en-US" sz="120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33709A4D-8734-4226-BB19-3FC95074F22F}" type="slidenum">
              <a:rPr lang="en-US" sz="1200">
                <a:latin typeface="Times New Roman" pitchFamily="18" charset="0"/>
              </a:rPr>
              <a:pPr eaLnBrk="1" hangingPunct="1"/>
              <a:t>3</a:t>
            </a:fld>
            <a:endParaRPr lang="en-US" sz="1200">
              <a:latin typeface="Times New Roman"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63E8F17-BEE8-4AA5-9BFD-D10419216F5E}" type="slidenum">
              <a:rPr lang="en-US" sz="1200">
                <a:latin typeface="Times New Roman" pitchFamily="18" charset="0"/>
              </a:rPr>
              <a:pPr eaLnBrk="1" hangingPunct="1"/>
              <a:t>21</a:t>
            </a:fld>
            <a:endParaRPr lang="en-US" sz="120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F71082E-5B21-409E-9B50-6693F5766AF1}" type="slidenum">
              <a:rPr lang="en-US" sz="1200">
                <a:latin typeface="Times New Roman" pitchFamily="18" charset="0"/>
              </a:rPr>
              <a:pPr eaLnBrk="1" hangingPunct="1"/>
              <a:t>22</a:t>
            </a:fld>
            <a:endParaRPr lang="en-US" sz="120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ED055D9C-96A1-402C-B61E-C5DB30A959F0}" type="slidenum">
              <a:rPr lang="en-US" sz="1200">
                <a:latin typeface="Times New Roman" pitchFamily="18" charset="0"/>
              </a:rPr>
              <a:pPr eaLnBrk="1" hangingPunct="1"/>
              <a:t>23</a:t>
            </a:fld>
            <a:endParaRPr lang="en-US" sz="120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CFBF4B22-3599-4C96-BDF1-282DC42DEDAC}" type="slidenum">
              <a:rPr lang="en-US" sz="1200">
                <a:latin typeface="Times New Roman" pitchFamily="18" charset="0"/>
              </a:rPr>
              <a:pPr eaLnBrk="1" hangingPunct="1"/>
              <a:t>24</a:t>
            </a:fld>
            <a:endParaRPr lang="en-US" sz="1200">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3B7F1895-7BF9-403C-B0C8-02414FACE0C5}" type="slidenum">
              <a:rPr lang="en-US" sz="1200">
                <a:latin typeface="Times New Roman" pitchFamily="18" charset="0"/>
              </a:rPr>
              <a:pPr eaLnBrk="1" hangingPunct="1"/>
              <a:t>25</a:t>
            </a:fld>
            <a:endParaRPr lang="en-US" sz="1200">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7EB6F226-9A81-4236-B2A1-54D7169245C7}" type="slidenum">
              <a:rPr lang="en-US" sz="1200">
                <a:latin typeface="Times New Roman" pitchFamily="18" charset="0"/>
              </a:rPr>
              <a:pPr eaLnBrk="1" hangingPunct="1"/>
              <a:t>26</a:t>
            </a:fld>
            <a:endParaRPr lang="en-US" sz="1200">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45A14F3A-F028-472A-A24E-30AD5868BAA3}" type="slidenum">
              <a:rPr lang="en-US" sz="1200">
                <a:latin typeface="Times New Roman" pitchFamily="18" charset="0"/>
              </a:rPr>
              <a:pPr eaLnBrk="1" hangingPunct="1"/>
              <a:t>27</a:t>
            </a:fld>
            <a:endParaRPr lang="en-US" sz="1200">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5F7B7E2C-8362-46DE-A427-1C46F03884DB}" type="slidenum">
              <a:rPr lang="en-US" sz="1200">
                <a:latin typeface="Times New Roman" pitchFamily="18" charset="0"/>
              </a:rPr>
              <a:pPr eaLnBrk="1" hangingPunct="1"/>
              <a:t>28</a:t>
            </a:fld>
            <a:endParaRPr lang="en-US" sz="120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E53E2E6-C8AE-4303-9FAB-8288C2A997FA}" type="slidenum">
              <a:rPr lang="en-US" sz="1200">
                <a:latin typeface="Times New Roman" pitchFamily="18" charset="0"/>
              </a:rPr>
              <a:pPr eaLnBrk="1" hangingPunct="1"/>
              <a:t>29</a:t>
            </a:fld>
            <a:endParaRPr lang="en-US" sz="1200">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9224724-F72A-4A35-B7CC-EFEE2C8441C0}" type="slidenum">
              <a:rPr lang="en-US" sz="1200">
                <a:latin typeface="Times New Roman" pitchFamily="18" charset="0"/>
              </a:rPr>
              <a:pPr eaLnBrk="1" hangingPunct="1"/>
              <a:t>30</a:t>
            </a:fld>
            <a:endParaRPr lang="en-US" sz="1200">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7CCC1DD-7F25-4D26-8B02-1063C03649C1}" type="slidenum">
              <a:rPr lang="en-US" sz="1200">
                <a:latin typeface="Times New Roman" pitchFamily="18" charset="0"/>
              </a:rPr>
              <a:pPr eaLnBrk="1" hangingPunct="1"/>
              <a:t>4</a:t>
            </a:fld>
            <a:endParaRPr lang="en-US" sz="1200">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D6C532F-EA9A-45CD-A836-6CF08D0DDC81}" type="slidenum">
              <a:rPr lang="en-US" sz="1200">
                <a:latin typeface="Times New Roman" pitchFamily="18" charset="0"/>
              </a:rPr>
              <a:pPr eaLnBrk="1" hangingPunct="1"/>
              <a:t>31</a:t>
            </a:fld>
            <a:endParaRPr lang="en-US" sz="120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9DE1FB9-6F90-439E-AAE8-84AA0EBD4AF1}" type="slidenum">
              <a:rPr lang="en-US" sz="1200">
                <a:latin typeface="Times New Roman" pitchFamily="18" charset="0"/>
              </a:rPr>
              <a:pPr eaLnBrk="1" hangingPunct="1"/>
              <a:t>32</a:t>
            </a:fld>
            <a:endParaRPr lang="en-US" sz="1200">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AE051D1D-02A0-4A4A-8702-168E4D365CE3}" type="slidenum">
              <a:rPr lang="en-US" sz="1200">
                <a:latin typeface="Times New Roman" pitchFamily="18" charset="0"/>
              </a:rPr>
              <a:pPr eaLnBrk="1" hangingPunct="1"/>
              <a:t>33</a:t>
            </a:fld>
            <a:endParaRPr lang="en-US" sz="1200">
              <a:latin typeface="Times New Roman"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28C0BB9F-F879-4588-8F80-EE231C364E3E}" type="slidenum">
              <a:rPr lang="en-US" sz="1200">
                <a:latin typeface="Times New Roman" pitchFamily="18" charset="0"/>
              </a:rPr>
              <a:pPr eaLnBrk="1" hangingPunct="1"/>
              <a:t>34</a:t>
            </a:fld>
            <a:endParaRPr lang="en-US" sz="120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D3291C4-3140-4A4C-A24E-76607C23BE05}" type="slidenum">
              <a:rPr lang="en-US" sz="1200">
                <a:latin typeface="Times New Roman" pitchFamily="18" charset="0"/>
              </a:rPr>
              <a:pPr eaLnBrk="1" hangingPunct="1"/>
              <a:t>35</a:t>
            </a:fld>
            <a:endParaRPr lang="en-US" sz="1200">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8A640B9-2E4C-439E-8F7C-0730B228C396}" type="slidenum">
              <a:rPr lang="en-US" sz="1200">
                <a:latin typeface="Times New Roman" pitchFamily="18" charset="0"/>
              </a:rPr>
              <a:pPr eaLnBrk="1" hangingPunct="1"/>
              <a:t>36</a:t>
            </a:fld>
            <a:endParaRPr lang="en-US" sz="120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DEB3665-8BE9-4C81-9855-47DAC693BB3B}" type="slidenum">
              <a:rPr lang="en-US" sz="1200">
                <a:latin typeface="Times New Roman" pitchFamily="18" charset="0"/>
              </a:rPr>
              <a:pPr eaLnBrk="1" hangingPunct="1"/>
              <a:t>37</a:t>
            </a:fld>
            <a:endParaRPr lang="en-US" sz="1200">
              <a:latin typeface="Times New Roman"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F495AB8-3142-48AE-9F9F-55D14BB3122D}" type="slidenum">
              <a:rPr lang="en-US" sz="1200">
                <a:latin typeface="Times New Roman" pitchFamily="18" charset="0"/>
              </a:rPr>
              <a:pPr eaLnBrk="1" hangingPunct="1"/>
              <a:t>38</a:t>
            </a:fld>
            <a:endParaRPr lang="en-US" sz="120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EBF4E7E4-D803-44F8-B942-D0C99873DA61}" type="slidenum">
              <a:rPr lang="en-US" sz="1200">
                <a:latin typeface="Times New Roman" pitchFamily="18" charset="0"/>
              </a:rPr>
              <a:pPr eaLnBrk="1" hangingPunct="1"/>
              <a:t>39</a:t>
            </a:fld>
            <a:endParaRPr lang="en-US" sz="120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4BBAECC-7F7C-4928-A748-9B241EA55876}" type="slidenum">
              <a:rPr lang="en-US" sz="1200">
                <a:latin typeface="Times New Roman" pitchFamily="18" charset="0"/>
              </a:rPr>
              <a:pPr eaLnBrk="1" hangingPunct="1"/>
              <a:t>40</a:t>
            </a:fld>
            <a:endParaRPr lang="en-US" sz="1200">
              <a:latin typeface="Times New Roman"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52218424-2A16-4E5E-9D8D-56B611D3116D}" type="slidenum">
              <a:rPr lang="en-US" sz="1200">
                <a:latin typeface="Times New Roman" pitchFamily="18" charset="0"/>
              </a:rPr>
              <a:pPr eaLnBrk="1" hangingPunct="1"/>
              <a:t>5</a:t>
            </a:fld>
            <a:endParaRPr lang="en-US" sz="120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FC2A6AD8-D004-4183-A5FA-C995BD701775}" type="slidenum">
              <a:rPr lang="en-US" sz="1200">
                <a:latin typeface="Times New Roman" pitchFamily="18" charset="0"/>
              </a:rPr>
              <a:pPr eaLnBrk="1" hangingPunct="1"/>
              <a:t>41</a:t>
            </a:fld>
            <a:endParaRPr lang="en-US" sz="1200">
              <a:latin typeface="Times New Roman" pitchFamily="18"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000CCC24-66CF-495A-9EFC-BFFDAD063DBA}" type="slidenum">
              <a:rPr lang="en-US" sz="1200">
                <a:latin typeface="Times New Roman" pitchFamily="18" charset="0"/>
              </a:rPr>
              <a:pPr eaLnBrk="1" hangingPunct="1"/>
              <a:t>42</a:t>
            </a:fld>
            <a:endParaRPr lang="en-US" sz="1200">
              <a:latin typeface="Times New Roman" pitchFamily="18"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B1734F3A-8735-4871-BC41-1161DB87543D}" type="slidenum">
              <a:rPr lang="en-US" sz="1200">
                <a:latin typeface="Times New Roman" pitchFamily="18" charset="0"/>
              </a:rPr>
              <a:pPr eaLnBrk="1" hangingPunct="1"/>
              <a:t>43</a:t>
            </a:fld>
            <a:endParaRPr lang="en-US" sz="1200">
              <a:latin typeface="Times New Roman" pitchFamily="18"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0C652048-56CD-4A66-ADEA-C11977DD280C}" type="slidenum">
              <a:rPr lang="en-US" sz="1200">
                <a:latin typeface="Times New Roman" pitchFamily="18" charset="0"/>
              </a:rPr>
              <a:pPr eaLnBrk="1" hangingPunct="1"/>
              <a:t>44</a:t>
            </a:fld>
            <a:endParaRPr lang="en-US" sz="120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4D5C37A-47CE-40C3-B863-650FE18F402C}" type="slidenum">
              <a:rPr lang="en-US" sz="1200">
                <a:latin typeface="Times New Roman" pitchFamily="18" charset="0"/>
              </a:rPr>
              <a:pPr eaLnBrk="1" hangingPunct="1"/>
              <a:t>45</a:t>
            </a:fld>
            <a:endParaRPr lang="en-US" sz="1200">
              <a:latin typeface="Times New Roman" pitchFamily="18"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8114DF4E-ECAE-476E-A8B1-C2DC03408293}" type="slidenum">
              <a:rPr lang="en-US" sz="1200">
                <a:latin typeface="Times New Roman" pitchFamily="18" charset="0"/>
              </a:rPr>
              <a:pPr eaLnBrk="1" hangingPunct="1"/>
              <a:t>46</a:t>
            </a:fld>
            <a:endParaRPr lang="en-US" sz="120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8F236C5C-68D0-40AF-92A9-96A1CB950193}" type="slidenum">
              <a:rPr lang="en-US" sz="1200">
                <a:latin typeface="Times New Roman" pitchFamily="18" charset="0"/>
              </a:rPr>
              <a:pPr eaLnBrk="1" hangingPunct="1"/>
              <a:t>47</a:t>
            </a:fld>
            <a:endParaRPr lang="en-US" sz="120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64071A73-CC17-47E2-A75C-E39FC10A17EF}" type="slidenum">
              <a:rPr lang="en-US" sz="1200">
                <a:latin typeface="Times New Roman" pitchFamily="18" charset="0"/>
              </a:rPr>
              <a:pPr eaLnBrk="1" hangingPunct="1"/>
              <a:t>48</a:t>
            </a:fld>
            <a:endParaRPr lang="en-US" sz="120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1185D9DD-BA2A-49E4-9EEB-A651BFED9572}" type="slidenum">
              <a:rPr lang="en-US" sz="1200">
                <a:latin typeface="Times New Roman" pitchFamily="18" charset="0"/>
              </a:rPr>
              <a:pPr eaLnBrk="1" hangingPunct="1"/>
              <a:t>49</a:t>
            </a:fld>
            <a:endParaRPr lang="en-US" sz="1200">
              <a:latin typeface="Times New Roman" pitchFamily="18" charset="0"/>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11D51780-6C73-460E-BA03-3DC0E8B8876A}" type="slidenum">
              <a:rPr lang="en-US" sz="1200">
                <a:latin typeface="Times New Roman" pitchFamily="18" charset="0"/>
              </a:rPr>
              <a:pPr eaLnBrk="1" hangingPunct="1"/>
              <a:t>50</a:t>
            </a:fld>
            <a:endParaRPr lang="en-US" sz="1200">
              <a:latin typeface="Times New Roman"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712D3B2F-80B4-48DC-B2A3-33072CF61EC7}" type="slidenum">
              <a:rPr lang="en-US" sz="1200">
                <a:latin typeface="Times New Roman" pitchFamily="18" charset="0"/>
              </a:rPr>
              <a:pPr eaLnBrk="1" hangingPunct="1"/>
              <a:t>6</a:t>
            </a:fld>
            <a:endParaRPr lang="en-US" sz="1200">
              <a:latin typeface="Times New Roman" pitchFamily="18" charset="0"/>
            </a:endParaRPr>
          </a:p>
        </p:txBody>
      </p:sp>
      <p:sp>
        <p:nvSpPr>
          <p:cNvPr id="69635" name="Rectangle 1026"/>
          <p:cNvSpPr>
            <a:spLocks noChangeArrowheads="1" noTextEdit="1"/>
          </p:cNvSpPr>
          <p:nvPr>
            <p:ph type="sldImg"/>
          </p:nvPr>
        </p:nvSpPr>
        <p:spPr>
          <a:ln/>
        </p:spPr>
      </p:sp>
      <p:sp>
        <p:nvSpPr>
          <p:cNvPr id="6963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7E5FA6D9-F27B-4517-9BDA-F0FF9146A0F8}" type="slidenum">
              <a:rPr lang="en-US" sz="1200">
                <a:latin typeface="Times New Roman" pitchFamily="18" charset="0"/>
              </a:rPr>
              <a:pPr eaLnBrk="1" hangingPunct="1"/>
              <a:t>51</a:t>
            </a:fld>
            <a:endParaRPr lang="en-US" sz="1200">
              <a:latin typeface="Times New Roman" pitchFamily="18"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B4F2D4E0-44E4-4937-8260-4E6C862431EF}" type="slidenum">
              <a:rPr lang="en-US" sz="1200">
                <a:latin typeface="Times New Roman" pitchFamily="18" charset="0"/>
              </a:rPr>
              <a:pPr eaLnBrk="1" hangingPunct="1"/>
              <a:t>52</a:t>
            </a:fld>
            <a:endParaRPr lang="en-US" sz="1200">
              <a:latin typeface="Times New Roman"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57089310-282F-4FA5-8188-327AAFB58CFC}" type="slidenum">
              <a:rPr lang="en-US" sz="1200">
                <a:latin typeface="Times New Roman" pitchFamily="18" charset="0"/>
              </a:rPr>
              <a:pPr eaLnBrk="1" hangingPunct="1"/>
              <a:t>53</a:t>
            </a:fld>
            <a:endParaRPr lang="en-US" sz="1200">
              <a:latin typeface="Times New Roman" pitchFamily="18" charset="0"/>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3F8B5B96-76C2-4B3B-B3A0-E7229FF8B058}" type="slidenum">
              <a:rPr lang="en-US" sz="1200">
                <a:latin typeface="Times New Roman" pitchFamily="18" charset="0"/>
              </a:rPr>
              <a:pPr eaLnBrk="1" hangingPunct="1"/>
              <a:t>54</a:t>
            </a:fld>
            <a:endParaRPr lang="en-US" sz="1200">
              <a:latin typeface="Times New Roman" pitchFamily="18" charset="0"/>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2E1323D-94BA-41B2-A0EE-F721C7208198}" type="slidenum">
              <a:rPr lang="en-US" sz="1200">
                <a:latin typeface="Times New Roman" pitchFamily="18" charset="0"/>
              </a:rPr>
              <a:pPr eaLnBrk="1" hangingPunct="1"/>
              <a:t>55</a:t>
            </a:fld>
            <a:endParaRPr lang="en-US" sz="1200">
              <a:latin typeface="Times New Roman" pitchFamily="18" charset="0"/>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D0DAB578-3C5E-4EE8-AC43-70C4634BF1B3}" type="slidenum">
              <a:rPr lang="en-US" sz="1200">
                <a:latin typeface="Times New Roman" pitchFamily="18" charset="0"/>
              </a:rPr>
              <a:pPr eaLnBrk="1" hangingPunct="1"/>
              <a:t>56</a:t>
            </a:fld>
            <a:endParaRPr lang="en-US" sz="1200">
              <a:latin typeface="Times New Roman" pitchFamily="18" charset="0"/>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5A6DB802-68FA-481B-9AD1-12292F82FC6D}" type="slidenum">
              <a:rPr lang="en-US" sz="1200">
                <a:latin typeface="Times New Roman" pitchFamily="18" charset="0"/>
              </a:rPr>
              <a:pPr eaLnBrk="1" hangingPunct="1"/>
              <a:t>57</a:t>
            </a:fld>
            <a:endParaRPr lang="en-US" sz="1200">
              <a:latin typeface="Times New Roman" pitchFamily="18"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8626F870-6564-43FA-A185-47DEAA7DFC3C}" type="slidenum">
              <a:rPr lang="en-US" sz="1200">
                <a:latin typeface="Times New Roman" pitchFamily="18" charset="0"/>
              </a:rPr>
              <a:pPr eaLnBrk="1" hangingPunct="1"/>
              <a:t>58</a:t>
            </a:fld>
            <a:endParaRPr lang="en-US" sz="1200">
              <a:latin typeface="Times New Roman" pitchFamily="18" charset="0"/>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EA603ED1-EE3F-40E8-8747-895FD8185CD2}" type="slidenum">
              <a:rPr lang="en-US" sz="1200">
                <a:latin typeface="Times New Roman" pitchFamily="18" charset="0"/>
              </a:rPr>
              <a:pPr eaLnBrk="1" hangingPunct="1"/>
              <a:t>59</a:t>
            </a:fld>
            <a:endParaRPr lang="en-US" sz="1200">
              <a:latin typeface="Times New Roman" pitchFamily="18" charset="0"/>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88C804C7-8854-4C94-A90F-D5EDAEA47C1C}" type="slidenum">
              <a:rPr lang="en-US" sz="1200">
                <a:latin typeface="Times New Roman" pitchFamily="18" charset="0"/>
              </a:rPr>
              <a:pPr eaLnBrk="1" hangingPunct="1"/>
              <a:t>60</a:t>
            </a:fld>
            <a:endParaRPr lang="en-US" sz="1200">
              <a:latin typeface="Times New Roman" pitchFamily="18" charset="0"/>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31EE4A96-FDC1-4746-A032-7272C3E743E7}" type="slidenum">
              <a:rPr lang="en-US" sz="1200">
                <a:latin typeface="Times New Roman" pitchFamily="18" charset="0"/>
              </a:rPr>
              <a:pPr eaLnBrk="1" hangingPunct="1"/>
              <a:t>7</a:t>
            </a:fld>
            <a:endParaRPr lang="en-US" sz="1200">
              <a:latin typeface="Times New Roman" pitchFamily="18" charset="0"/>
            </a:endParaRPr>
          </a:p>
        </p:txBody>
      </p:sp>
      <p:sp>
        <p:nvSpPr>
          <p:cNvPr id="70659" name="Rectangle 1026"/>
          <p:cNvSpPr>
            <a:spLocks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E390FCEF-8FA2-402F-999D-791639F710D1}" type="slidenum">
              <a:rPr lang="en-US" sz="1200">
                <a:latin typeface="Times New Roman" pitchFamily="18" charset="0"/>
              </a:rPr>
              <a:pPr eaLnBrk="1" hangingPunct="1"/>
              <a:t>8</a:t>
            </a:fld>
            <a:endParaRPr lang="en-US" sz="120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1B33E6D4-5DF6-4C88-9CFA-7E7ED7953471}" type="slidenum">
              <a:rPr lang="en-US" sz="1200">
                <a:latin typeface="Times New Roman" pitchFamily="18" charset="0"/>
              </a:rPr>
              <a:pPr eaLnBrk="1" hangingPunct="1"/>
              <a:t>9</a:t>
            </a:fld>
            <a:endParaRPr lang="en-US" sz="120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021B81A7-083D-4276-B13E-601B4C350845}" type="slidenum">
              <a:rPr lang="en-US" sz="1200">
                <a:latin typeface="Times New Roman" pitchFamily="18" charset="0"/>
              </a:rPr>
              <a:pPr eaLnBrk="1" hangingPunct="1"/>
              <a:t>10</a:t>
            </a:fld>
            <a:endParaRPr lang="en-US" sz="120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b="1" dirty="0"/>
              <a:t>Foreign Currency Transactions and Hedging Foreign Exchange Risk</a:t>
            </a: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t>
            </a:r>
            <a:r>
              <a:rPr lang="en-US" sz="1800" b="1" dirty="0" smtClean="0">
                <a:effectLst>
                  <a:outerShdw blurRad="38100" dist="38100" dir="2700000" algn="tl">
                    <a:srgbClr val="000000">
                      <a:alpha val="43137"/>
                    </a:srgbClr>
                  </a:outerShdw>
                </a:effectLst>
              </a:rPr>
              <a:t>AKUNTANSI</a:t>
            </a:r>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a:t>
            </a:r>
            <a:r>
              <a:rPr lang="en-US" sz="1800" b="1" dirty="0" smtClean="0">
                <a:solidFill>
                  <a:schemeClr val="bg1"/>
                </a:solidFill>
                <a:effectLst>
                  <a:outerShdw blurRad="38100" dist="38100" dir="2700000" algn="tl">
                    <a:srgbClr val="000000">
                      <a:alpha val="43137"/>
                    </a:srgbClr>
                  </a:outerShdw>
                </a:effectLst>
              </a:rPr>
              <a:t>EKONOMI DAN BISNIS</a:t>
            </a:r>
          </a:p>
          <a:p>
            <a:r>
              <a:rPr lang="en-US" sz="1800" b="1" dirty="0" smtClean="0">
                <a:solidFill>
                  <a:schemeClr val="bg1"/>
                </a:solidFill>
                <a:effectLst>
                  <a:outerShdw blurRad="38100" dist="38100" dir="2700000" algn="tl">
                    <a:srgbClr val="000000">
                      <a:alpha val="43137"/>
                    </a:srgbClr>
                  </a:outerShdw>
                </a:effectLst>
              </a:rPr>
              <a:t>UNIVERSITAS </a:t>
            </a:r>
            <a:r>
              <a:rPr lang="en-US" sz="1800" b="1" dirty="0" smtClean="0">
                <a:solidFill>
                  <a:schemeClr val="bg1"/>
                </a:solidFill>
                <a:effectLst>
                  <a:outerShdw blurRad="38100" dist="38100" dir="2700000" algn="tl">
                    <a:srgbClr val="000000">
                      <a:alpha val="43137"/>
                    </a:srgbClr>
                  </a:outerShdw>
                </a:effectLst>
              </a:rPr>
              <a:t>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a:t>
            </a:r>
            <a:r>
              <a:rPr lang="en-US" sz="2000" dirty="0" smtClean="0"/>
              <a:t>BA 604</a:t>
            </a:r>
            <a:endParaRPr lang="en-US" sz="2000" dirty="0" smtClean="0"/>
          </a:p>
          <a:p>
            <a:endParaRPr lang="id-ID" sz="2000" dirty="0" smtClean="0"/>
          </a:p>
          <a:p>
            <a:endParaRPr lang="id-ID" sz="2000" dirty="0"/>
          </a:p>
          <a:p>
            <a:r>
              <a:rPr lang="en-US" sz="2000" dirty="0" smtClean="0"/>
              <a:t>AKUNTANSI </a:t>
            </a:r>
            <a:r>
              <a:rPr lang="id-ID" sz="2000" dirty="0" smtClean="0"/>
              <a:t>INTERNASIONAL</a:t>
            </a:r>
            <a:endParaRPr lang="en-US" sz="2000" dirty="0" smtClean="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EB733E3-6C28-409C-9F40-CFD3A99B6AEC}" type="slidenum">
              <a:rPr lang="en-US" sz="1600"/>
              <a:pPr eaLnBrk="1" hangingPunct="1"/>
              <a:t>10</a:t>
            </a:fld>
            <a:endParaRPr lang="en-US" sz="1600"/>
          </a:p>
        </p:txBody>
      </p:sp>
      <p:sp>
        <p:nvSpPr>
          <p:cNvPr id="12291"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2292"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t>Option contracts</a:t>
            </a:r>
            <a:endParaRPr lang="en-US" sz="2800" smtClean="0"/>
          </a:p>
          <a:p>
            <a:pPr marL="339725" indent="-339725" eaLnBrk="1" hangingPunct="1">
              <a:spcBef>
                <a:spcPct val="0"/>
              </a:spcBef>
            </a:pPr>
            <a:r>
              <a:rPr lang="en-US" sz="2800" b="1" i="1" smtClean="0"/>
              <a:t>Option premium</a:t>
            </a:r>
            <a:r>
              <a:rPr lang="en-US" sz="2800" smtClean="0"/>
              <a:t> – cost of purchasing the option, is a function of the option’s intrinsic value and time value.</a:t>
            </a:r>
          </a:p>
          <a:p>
            <a:pPr marL="339725" indent="-339725" eaLnBrk="1" hangingPunct="1">
              <a:spcBef>
                <a:spcPct val="0"/>
              </a:spcBef>
            </a:pPr>
            <a:r>
              <a:rPr lang="en-US" sz="2800" b="1" i="1" smtClean="0"/>
              <a:t>Intrinsic value</a:t>
            </a:r>
            <a:r>
              <a:rPr lang="en-US" sz="2800" smtClean="0"/>
              <a:t> – is the gain that could be made by immediate exercise of the option.</a:t>
            </a:r>
          </a:p>
          <a:p>
            <a:pPr marL="339725" indent="-339725" eaLnBrk="1" hangingPunct="1">
              <a:spcBef>
                <a:spcPct val="0"/>
              </a:spcBef>
            </a:pPr>
            <a:r>
              <a:rPr lang="en-US" sz="2800" b="1" i="1" smtClean="0"/>
              <a:t>Time value</a:t>
            </a:r>
            <a:r>
              <a:rPr lang="en-US" sz="2800" smtClean="0"/>
              <a:t> – the value that derives from the fact that the currency value could increase during the remainder of the option period.</a:t>
            </a:r>
            <a:endParaRPr lang="en-US" sz="2800" u="sng" smtClean="0"/>
          </a:p>
        </p:txBody>
      </p:sp>
      <p:sp>
        <p:nvSpPr>
          <p:cNvPr id="12293"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12294"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Foreign Exchange Markets</a:t>
            </a:r>
          </a:p>
        </p:txBody>
      </p:sp>
    </p:spTree>
    <p:extLst>
      <p:ext uri="{BB962C8B-B14F-4D97-AF65-F5344CB8AC3E}">
        <p14:creationId xmlns:p14="http://schemas.microsoft.com/office/powerpoint/2010/main" val="429055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052A5099-2E4D-4007-8B59-81C67FD74D68}" type="slidenum">
              <a:rPr lang="en-US" sz="1600"/>
              <a:pPr eaLnBrk="1" hangingPunct="1"/>
              <a:t>11</a:t>
            </a:fld>
            <a:endParaRPr lang="en-US" sz="1600"/>
          </a:p>
        </p:txBody>
      </p:sp>
      <p:sp>
        <p:nvSpPr>
          <p:cNvPr id="1331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1331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3317" name="Rectangle 5"/>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Exchange Rates and Foreign Exchange Risk</a:t>
            </a:r>
          </a:p>
        </p:txBody>
      </p:sp>
      <p:sp>
        <p:nvSpPr>
          <p:cNvPr id="13318"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t>Terminology</a:t>
            </a:r>
          </a:p>
          <a:p>
            <a:pPr marL="339725" indent="-339725" eaLnBrk="1" hangingPunct="1">
              <a:spcBef>
                <a:spcPct val="0"/>
              </a:spcBef>
            </a:pPr>
            <a:r>
              <a:rPr lang="en-US" sz="2800" b="1" i="1" smtClean="0"/>
              <a:t>Export sale</a:t>
            </a:r>
            <a:r>
              <a:rPr lang="en-US" sz="2800" smtClean="0"/>
              <a:t> – a company sells to a foreign customer and receives payment in the customer’s currency.</a:t>
            </a:r>
          </a:p>
          <a:p>
            <a:pPr marL="339725" indent="-339725" eaLnBrk="1" hangingPunct="1">
              <a:spcBef>
                <a:spcPct val="0"/>
              </a:spcBef>
            </a:pPr>
            <a:r>
              <a:rPr lang="en-US" sz="2800" b="1" i="1" smtClean="0"/>
              <a:t>Import purchase</a:t>
            </a:r>
            <a:r>
              <a:rPr lang="en-US" sz="2800" smtClean="0"/>
              <a:t> – a company purchases from a foreign supplier and pays in the supplier’s currency.</a:t>
            </a:r>
          </a:p>
          <a:p>
            <a:pPr marL="339725" indent="-339725" eaLnBrk="1" hangingPunct="1">
              <a:spcBef>
                <a:spcPct val="0"/>
              </a:spcBef>
            </a:pPr>
            <a:r>
              <a:rPr lang="en-US" sz="2800" b="1" i="1" smtClean="0"/>
              <a:t>Foreign exchange risk</a:t>
            </a:r>
            <a:r>
              <a:rPr lang="en-US" sz="2800" smtClean="0"/>
              <a:t> – the chance that the exporter will receive less, or the importer pay more, than anticipated as a result of change in exchange rate.</a:t>
            </a:r>
            <a:endParaRPr lang="en-US" sz="2800" u="sng" smtClean="0"/>
          </a:p>
        </p:txBody>
      </p:sp>
      <p:sp>
        <p:nvSpPr>
          <p:cNvPr id="13319"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2</a:t>
            </a:r>
          </a:p>
        </p:txBody>
      </p:sp>
    </p:spTree>
    <p:extLst>
      <p:ext uri="{BB962C8B-B14F-4D97-AF65-F5344CB8AC3E}">
        <p14:creationId xmlns:p14="http://schemas.microsoft.com/office/powerpoint/2010/main" val="70226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23BBE882-5F75-463E-9D6D-9F35F97F33B5}" type="slidenum">
              <a:rPr lang="en-US" sz="1600"/>
              <a:pPr eaLnBrk="1" hangingPunct="1"/>
              <a:t>12</a:t>
            </a:fld>
            <a:endParaRPr lang="en-US" sz="1600"/>
          </a:p>
        </p:txBody>
      </p:sp>
      <p:sp>
        <p:nvSpPr>
          <p:cNvPr id="14339"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4340"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t>Example</a:t>
            </a:r>
          </a:p>
          <a:p>
            <a:pPr marL="339725" indent="-339725" eaLnBrk="1" hangingPunct="1">
              <a:spcBef>
                <a:spcPct val="0"/>
              </a:spcBef>
            </a:pPr>
            <a:r>
              <a:rPr lang="en-US" sz="2800" smtClean="0">
                <a:cs typeface="Times New Roman" pitchFamily="18" charset="0"/>
              </a:rPr>
              <a:t>Joe Inc., a U.S. company, makes a sale and ships goods to Jose, SA, a Mexican customer.</a:t>
            </a:r>
          </a:p>
          <a:p>
            <a:pPr marL="339725" indent="-339725" eaLnBrk="1" hangingPunct="1">
              <a:spcBef>
                <a:spcPct val="0"/>
              </a:spcBef>
            </a:pPr>
            <a:r>
              <a:rPr lang="en-US" sz="2800" smtClean="0">
                <a:cs typeface="Times New Roman" pitchFamily="18" charset="0"/>
              </a:rPr>
              <a:t>Sales price is $100,000 (U.S.) and Joe allows Jose to pay in pesos in 30 days.</a:t>
            </a:r>
          </a:p>
          <a:p>
            <a:pPr marL="339725" indent="-339725" eaLnBrk="1" hangingPunct="1">
              <a:spcBef>
                <a:spcPct val="0"/>
              </a:spcBef>
            </a:pPr>
            <a:r>
              <a:rPr lang="en-US" sz="2800" smtClean="0">
                <a:cs typeface="Times New Roman" pitchFamily="18" charset="0"/>
              </a:rPr>
              <a:t>The current exchange rate is $0.10 per 1 peso.</a:t>
            </a:r>
          </a:p>
          <a:p>
            <a:pPr marL="339725" indent="-339725" eaLnBrk="1" hangingPunct="1">
              <a:spcBef>
                <a:spcPct val="0"/>
              </a:spcBef>
            </a:pPr>
            <a:r>
              <a:rPr lang="en-US" sz="2800" smtClean="0">
                <a:cs typeface="Times New Roman" pitchFamily="18" charset="0"/>
              </a:rPr>
              <a:t>Joe plans to receive 1,000,000 pesos ($100,000/$0.10).</a:t>
            </a:r>
            <a:endParaRPr lang="en-US" sz="2800" u="sng" smtClean="0"/>
          </a:p>
        </p:txBody>
      </p:sp>
      <p:sp>
        <p:nvSpPr>
          <p:cNvPr id="1434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2</a:t>
            </a:r>
          </a:p>
        </p:txBody>
      </p:sp>
      <p:sp>
        <p:nvSpPr>
          <p:cNvPr id="14342"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Exchange Rates and Foreign Exchange Risk</a:t>
            </a:r>
          </a:p>
        </p:txBody>
      </p:sp>
    </p:spTree>
    <p:extLst>
      <p:ext uri="{BB962C8B-B14F-4D97-AF65-F5344CB8AC3E}">
        <p14:creationId xmlns:p14="http://schemas.microsoft.com/office/powerpoint/2010/main" val="58643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732458F-8AED-4815-9AED-1666AC190C7F}" type="slidenum">
              <a:rPr lang="en-US" sz="1600"/>
              <a:pPr eaLnBrk="1" hangingPunct="1"/>
              <a:t>13</a:t>
            </a:fld>
            <a:endParaRPr lang="en-US" sz="1600"/>
          </a:p>
        </p:txBody>
      </p:sp>
      <p:sp>
        <p:nvSpPr>
          <p:cNvPr id="15363"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5364"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has foreign exchange risk exposure because he may receive less than $100,000.</a:t>
            </a:r>
          </a:p>
          <a:p>
            <a:pPr marL="339725" indent="-339725" eaLnBrk="1" hangingPunct="1">
              <a:spcBef>
                <a:spcPct val="0"/>
              </a:spcBef>
            </a:pPr>
            <a:r>
              <a:rPr lang="en-US" sz="2800" smtClean="0">
                <a:cs typeface="Times New Roman" pitchFamily="18" charset="0"/>
              </a:rPr>
              <a:t>Suppose the peso decreases such that in 30 days the exchange rate is $0.09 per 1 peso.</a:t>
            </a:r>
          </a:p>
          <a:p>
            <a:pPr marL="339725" indent="-339725" eaLnBrk="1" hangingPunct="1">
              <a:spcBef>
                <a:spcPct val="0"/>
              </a:spcBef>
            </a:pPr>
            <a:r>
              <a:rPr lang="en-US" sz="2800" smtClean="0">
                <a:cs typeface="Times New Roman" pitchFamily="18" charset="0"/>
              </a:rPr>
              <a:t>Joe will receive 1,000,000 pesos which will be worth $90,000 (1,000,000 x $0.09), Joe receives $10,000 less due to exchange rate fluctuation.</a:t>
            </a:r>
            <a:endParaRPr lang="en-US" sz="2800" u="sng" smtClean="0"/>
          </a:p>
        </p:txBody>
      </p:sp>
      <p:sp>
        <p:nvSpPr>
          <p:cNvPr id="15365"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2</a:t>
            </a:r>
          </a:p>
        </p:txBody>
      </p:sp>
      <p:sp>
        <p:nvSpPr>
          <p:cNvPr id="15366"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Exchange Rates and Foreign Exchange Risk</a:t>
            </a:r>
          </a:p>
        </p:txBody>
      </p:sp>
    </p:spTree>
    <p:extLst>
      <p:ext uri="{BB962C8B-B14F-4D97-AF65-F5344CB8AC3E}">
        <p14:creationId xmlns:p14="http://schemas.microsoft.com/office/powerpoint/2010/main" val="23833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5AF6ADD0-CC82-4783-BAF9-D8AC92DFEE29}" type="slidenum">
              <a:rPr lang="en-US" sz="1600"/>
              <a:pPr eaLnBrk="1" hangingPunct="1"/>
              <a:t>14</a:t>
            </a:fld>
            <a:endParaRPr lang="en-US" sz="1600"/>
          </a:p>
        </p:txBody>
      </p:sp>
      <p:sp>
        <p:nvSpPr>
          <p:cNvPr id="1638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1638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6389" name="Rectangle 5"/>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
        <p:nvSpPr>
          <p:cNvPr id="16390"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t>Accounting – sale transaction</a:t>
            </a:r>
          </a:p>
          <a:p>
            <a:pPr marL="339725" indent="-339725" eaLnBrk="1" hangingPunct="1">
              <a:spcBef>
                <a:spcPct val="0"/>
              </a:spcBef>
              <a:buFont typeface="Wingdings" pitchFamily="2" charset="2"/>
              <a:buNone/>
            </a:pPr>
            <a:r>
              <a:rPr lang="en-US" sz="2800" b="1" i="1" smtClean="0">
                <a:cs typeface="Times New Roman" pitchFamily="18" charset="0"/>
              </a:rPr>
              <a:t>One transaction perspective</a:t>
            </a:r>
            <a:r>
              <a:rPr lang="en-US" sz="2800" smtClean="0">
                <a:cs typeface="Times New Roman" pitchFamily="18" charset="0"/>
              </a:rPr>
              <a:t> </a:t>
            </a:r>
          </a:p>
          <a:p>
            <a:pPr marL="339725" indent="-339725" eaLnBrk="1" hangingPunct="1">
              <a:spcBef>
                <a:spcPct val="0"/>
              </a:spcBef>
            </a:pPr>
            <a:r>
              <a:rPr lang="en-US" sz="2800" smtClean="0">
                <a:cs typeface="Times New Roman" pitchFamily="18" charset="0"/>
              </a:rPr>
              <a:t>Treats sale and collection as one transaction.</a:t>
            </a:r>
          </a:p>
          <a:p>
            <a:pPr marL="339725" indent="-339725" eaLnBrk="1" hangingPunct="1">
              <a:spcBef>
                <a:spcPct val="0"/>
              </a:spcBef>
            </a:pPr>
            <a:r>
              <a:rPr lang="en-US" sz="2800" smtClean="0">
                <a:cs typeface="Times New Roman" pitchFamily="18" charset="0"/>
              </a:rPr>
              <a:t>Transaction is complete when foreign currency is received and converted, sale is measured at converted amount.</a:t>
            </a:r>
            <a:endParaRPr lang="en-US" sz="2800" smtClean="0"/>
          </a:p>
          <a:p>
            <a:pPr marL="339725" indent="-339725" eaLnBrk="1" hangingPunct="1">
              <a:spcBef>
                <a:spcPct val="0"/>
              </a:spcBef>
            </a:pPr>
            <a:r>
              <a:rPr lang="en-US" sz="2800" smtClean="0"/>
              <a:t>This approach is not allowed under IAS or U.S. GAAP.</a:t>
            </a:r>
          </a:p>
        </p:txBody>
      </p:sp>
      <p:sp>
        <p:nvSpPr>
          <p:cNvPr id="1639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Tree>
    <p:extLst>
      <p:ext uri="{BB962C8B-B14F-4D97-AF65-F5344CB8AC3E}">
        <p14:creationId xmlns:p14="http://schemas.microsoft.com/office/powerpoint/2010/main" val="212775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D49482FD-C16D-43B1-AA77-475EA4E571EF}" type="slidenum">
              <a:rPr lang="en-US" sz="1600"/>
              <a:pPr eaLnBrk="1" hangingPunct="1"/>
              <a:t>15</a:t>
            </a:fld>
            <a:endParaRPr lang="en-US" sz="1600"/>
          </a:p>
        </p:txBody>
      </p:sp>
      <p:sp>
        <p:nvSpPr>
          <p:cNvPr id="17411"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7412"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i="1" smtClean="0">
                <a:cs typeface="Times New Roman" pitchFamily="18" charset="0"/>
              </a:rPr>
              <a:t>Two transaction perspective</a:t>
            </a:r>
            <a:r>
              <a:rPr lang="en-US" sz="2800" smtClean="0">
                <a:cs typeface="Times New Roman" pitchFamily="18" charset="0"/>
              </a:rPr>
              <a:t> </a:t>
            </a:r>
          </a:p>
          <a:p>
            <a:pPr marL="339725" indent="-339725" eaLnBrk="1" hangingPunct="1">
              <a:spcBef>
                <a:spcPct val="0"/>
              </a:spcBef>
            </a:pPr>
            <a:r>
              <a:rPr lang="en-US" sz="2800" smtClean="0">
                <a:cs typeface="Times New Roman" pitchFamily="18" charset="0"/>
              </a:rPr>
              <a:t>Treats sale and collection as two transactions.</a:t>
            </a:r>
          </a:p>
          <a:p>
            <a:pPr marL="339725" indent="-339725" eaLnBrk="1" hangingPunct="1">
              <a:spcBef>
                <a:spcPct val="0"/>
              </a:spcBef>
            </a:pPr>
            <a:r>
              <a:rPr lang="en-US" sz="2800" smtClean="0">
                <a:cs typeface="Times New Roman" pitchFamily="18" charset="0"/>
              </a:rPr>
              <a:t>Sale is one transaction, collection is second transaction.</a:t>
            </a:r>
          </a:p>
          <a:p>
            <a:pPr marL="339725" indent="-339725" eaLnBrk="1" hangingPunct="1">
              <a:spcBef>
                <a:spcPct val="0"/>
              </a:spcBef>
            </a:pPr>
            <a:r>
              <a:rPr lang="en-US" sz="2800" smtClean="0">
                <a:cs typeface="Times New Roman" pitchFamily="18" charset="0"/>
              </a:rPr>
              <a:t>Sale is based on current exchange rate.</a:t>
            </a:r>
          </a:p>
          <a:p>
            <a:pPr marL="339725" indent="-339725" eaLnBrk="1" hangingPunct="1">
              <a:spcBef>
                <a:spcPct val="0"/>
              </a:spcBef>
            </a:pPr>
            <a:r>
              <a:rPr lang="en-US" sz="2800" smtClean="0">
                <a:cs typeface="Times New Roman" pitchFamily="18" charset="0"/>
              </a:rPr>
              <a:t>If exchange rate changes, collection is for different amount.</a:t>
            </a:r>
          </a:p>
          <a:p>
            <a:pPr marL="339725" indent="-339725" eaLnBrk="1" hangingPunct="1">
              <a:spcBef>
                <a:spcPct val="0"/>
              </a:spcBef>
            </a:pPr>
            <a:r>
              <a:rPr lang="en-US" sz="2800" smtClean="0">
                <a:cs typeface="Times New Roman" pitchFamily="18" charset="0"/>
              </a:rPr>
              <a:t>Difference is considered foreign exchange gain or loss.</a:t>
            </a:r>
          </a:p>
          <a:p>
            <a:pPr marL="339725" indent="-339725" eaLnBrk="1" hangingPunct="1">
              <a:spcBef>
                <a:spcPct val="0"/>
              </a:spcBef>
            </a:pPr>
            <a:r>
              <a:rPr lang="en-US" sz="2800" smtClean="0">
                <a:cs typeface="Times New Roman" pitchFamily="18" charset="0"/>
              </a:rPr>
              <a:t>Concepts are identical for purchase transaction.</a:t>
            </a:r>
            <a:endParaRPr lang="en-US" sz="2800" u="sng" smtClean="0"/>
          </a:p>
        </p:txBody>
      </p:sp>
      <p:sp>
        <p:nvSpPr>
          <p:cNvPr id="17413"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17414"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57564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AA3DA755-C304-4580-B0F4-FE3E19A61279}" type="slidenum">
              <a:rPr lang="en-US" sz="1600"/>
              <a:pPr eaLnBrk="1" hangingPunct="1"/>
              <a:t>16</a:t>
            </a:fld>
            <a:endParaRPr lang="en-US" sz="1600"/>
          </a:p>
        </p:txBody>
      </p:sp>
      <p:sp>
        <p:nvSpPr>
          <p:cNvPr id="18435"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8436" name="Rectangle 6"/>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t>Transaction types, exposure type and gain or loss – export sales</a:t>
            </a:r>
            <a:endParaRPr lang="en-US" sz="2800" smtClean="0"/>
          </a:p>
          <a:p>
            <a:pPr marL="0" indent="0" eaLnBrk="1" hangingPunct="1">
              <a:spcBef>
                <a:spcPct val="0"/>
              </a:spcBef>
            </a:pPr>
            <a:r>
              <a:rPr lang="en-US" sz="2800" smtClean="0"/>
              <a:t>Export sale </a:t>
            </a:r>
            <a:r>
              <a:rPr lang="en-US" sz="2800" smtClean="0">
                <a:sym typeface="Wingdings" pitchFamily="2" charset="2"/>
              </a:rPr>
              <a:t> asset exposure, if foreign currency appreciates  foreign exchange gain.</a:t>
            </a:r>
          </a:p>
          <a:p>
            <a:pPr marL="0" indent="0" eaLnBrk="1" hangingPunct="1">
              <a:spcBef>
                <a:spcPct val="0"/>
              </a:spcBef>
            </a:pPr>
            <a:r>
              <a:rPr lang="en-US" sz="2800" smtClean="0"/>
              <a:t>Export sale </a:t>
            </a:r>
            <a:r>
              <a:rPr lang="en-US" sz="2800" smtClean="0">
                <a:sym typeface="Wingdings" pitchFamily="2" charset="2"/>
              </a:rPr>
              <a:t> asset exposure, if foreign currency depreciates  foreign exchange loss.</a:t>
            </a:r>
            <a:endParaRPr lang="en-US" sz="2800" b="1" u="sng" smtClean="0"/>
          </a:p>
        </p:txBody>
      </p:sp>
      <p:sp>
        <p:nvSpPr>
          <p:cNvPr id="18437"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18438"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384996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59524C72-1BFB-4A9D-965C-F24E08C92263}" type="slidenum">
              <a:rPr lang="en-US" sz="1600"/>
              <a:pPr eaLnBrk="1" hangingPunct="1"/>
              <a:t>17</a:t>
            </a:fld>
            <a:endParaRPr lang="en-US" sz="1600"/>
          </a:p>
        </p:txBody>
      </p:sp>
      <p:sp>
        <p:nvSpPr>
          <p:cNvPr id="19459"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9460" name="Rectangle 6"/>
          <p:cNvSpPr>
            <a:spLocks noGrp="1" noChangeArrowheads="1"/>
          </p:cNvSpPr>
          <p:nvPr>
            <p:ph type="body" idx="1"/>
          </p:nvPr>
        </p:nvSpPr>
        <p:spPr>
          <a:xfrm>
            <a:off x="457200" y="1219200"/>
            <a:ext cx="8077200" cy="3810000"/>
          </a:xfrm>
        </p:spPr>
        <p:txBody>
          <a:bodyPr/>
          <a:lstStyle/>
          <a:p>
            <a:pPr marL="339725" indent="-339725" eaLnBrk="1" hangingPunct="1">
              <a:lnSpc>
                <a:spcPct val="80000"/>
              </a:lnSpc>
              <a:spcBef>
                <a:spcPct val="0"/>
              </a:spcBef>
              <a:buFont typeface="Wingdings" pitchFamily="2" charset="2"/>
              <a:buNone/>
            </a:pPr>
            <a:r>
              <a:rPr lang="en-US" sz="2800" b="1" smtClean="0"/>
              <a:t>Transaction types, exposure type and gain or loss – import purchases</a:t>
            </a:r>
            <a:endParaRPr lang="en-US" sz="2800" smtClean="0"/>
          </a:p>
          <a:p>
            <a:pPr marL="339725" indent="-339725" eaLnBrk="1" hangingPunct="1">
              <a:spcBef>
                <a:spcPct val="0"/>
              </a:spcBef>
            </a:pPr>
            <a:r>
              <a:rPr lang="en-US" sz="2800" smtClean="0"/>
              <a:t>Import purchase </a:t>
            </a:r>
            <a:r>
              <a:rPr lang="en-US" sz="2800" smtClean="0">
                <a:sym typeface="Wingdings" pitchFamily="2" charset="2"/>
              </a:rPr>
              <a:t> liability exposure, if foreign currency appreciates  foreign exchange loss.</a:t>
            </a:r>
          </a:p>
          <a:p>
            <a:pPr marL="339725" indent="-339725" eaLnBrk="1" hangingPunct="1">
              <a:spcBef>
                <a:spcPct val="0"/>
              </a:spcBef>
            </a:pPr>
            <a:r>
              <a:rPr lang="en-US" sz="2800" smtClean="0"/>
              <a:t>Import purchase </a:t>
            </a:r>
            <a:r>
              <a:rPr lang="en-US" sz="2800" smtClean="0">
                <a:sym typeface="Wingdings" pitchFamily="2" charset="2"/>
              </a:rPr>
              <a:t> liability exposure, if foreign currency depreciates  foreign exchange gain.</a:t>
            </a:r>
            <a:endParaRPr lang="en-US" sz="2800" b="1" u="sng" smtClean="0"/>
          </a:p>
        </p:txBody>
      </p:sp>
      <p:sp>
        <p:nvSpPr>
          <p:cNvPr id="1946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19462"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289766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6904337-7A6D-4307-9377-539A7278F9F0}" type="slidenum">
              <a:rPr lang="en-US" sz="1600"/>
              <a:pPr eaLnBrk="1" hangingPunct="1"/>
              <a:t>18</a:t>
            </a:fld>
            <a:endParaRPr lang="en-US" sz="1600"/>
          </a:p>
        </p:txBody>
      </p:sp>
      <p:sp>
        <p:nvSpPr>
          <p:cNvPr id="20483"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0484"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Export sale – example 1</a:t>
            </a:r>
          </a:p>
          <a:p>
            <a:pPr marL="339725" indent="-339725" eaLnBrk="1" hangingPunct="1">
              <a:spcBef>
                <a:spcPct val="0"/>
              </a:spcBef>
            </a:pPr>
            <a:r>
              <a:rPr lang="en-US" sz="2800" smtClean="0">
                <a:cs typeface="Times New Roman" pitchFamily="18" charset="0"/>
              </a:rPr>
              <a:t>February 1, 2006, Joe Inc., a U.S. company, makes a sale and ships goods to Jose, SA, a Mexican customer.</a:t>
            </a:r>
          </a:p>
          <a:p>
            <a:pPr marL="339725" indent="-339725" eaLnBrk="1" hangingPunct="1">
              <a:spcBef>
                <a:spcPct val="0"/>
              </a:spcBef>
            </a:pPr>
            <a:r>
              <a:rPr lang="en-US" sz="2800" smtClean="0">
                <a:cs typeface="Times New Roman" pitchFamily="18" charset="0"/>
              </a:rPr>
              <a:t>Sales price is $100,000 (U.S.).</a:t>
            </a:r>
          </a:p>
          <a:p>
            <a:pPr marL="339725" indent="-339725" eaLnBrk="1" hangingPunct="1">
              <a:spcBef>
                <a:spcPct val="0"/>
              </a:spcBef>
            </a:pPr>
            <a:r>
              <a:rPr lang="en-US" sz="2800" smtClean="0">
                <a:cs typeface="Times New Roman" pitchFamily="18" charset="0"/>
              </a:rPr>
              <a:t>Jose agrees to pay in pesos on March 2, 2006.</a:t>
            </a:r>
          </a:p>
          <a:p>
            <a:pPr marL="339725" indent="-339725" eaLnBrk="1" hangingPunct="1">
              <a:spcBef>
                <a:spcPct val="0"/>
              </a:spcBef>
            </a:pPr>
            <a:r>
              <a:rPr lang="en-US" sz="2800" smtClean="0">
                <a:cs typeface="Times New Roman" pitchFamily="18" charset="0"/>
              </a:rPr>
              <a:t>Spot rate as of February 1, 2006 is $0.10 per peso.</a:t>
            </a:r>
            <a:endParaRPr lang="en-US" sz="2800" b="1" u="sng" smtClean="0"/>
          </a:p>
        </p:txBody>
      </p:sp>
      <p:sp>
        <p:nvSpPr>
          <p:cNvPr id="20485"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0486"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422751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8F1DC6F-0BDB-49C5-99E2-4DDBDE892EC3}" type="slidenum">
              <a:rPr lang="en-US" sz="1600"/>
              <a:pPr eaLnBrk="1" hangingPunct="1"/>
              <a:t>19</a:t>
            </a:fld>
            <a:endParaRPr lang="en-US" sz="1600"/>
          </a:p>
        </p:txBody>
      </p:sp>
      <p:sp>
        <p:nvSpPr>
          <p:cNvPr id="21507"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1508" name="Rectangle 6"/>
          <p:cNvSpPr>
            <a:spLocks noGrp="1" noChangeArrowheads="1"/>
          </p:cNvSpPr>
          <p:nvPr>
            <p:ph type="body" idx="1"/>
          </p:nvPr>
        </p:nvSpPr>
        <p:spPr>
          <a:xfrm>
            <a:off x="457200" y="1219200"/>
            <a:ext cx="8077200" cy="3810000"/>
          </a:xfrm>
        </p:spPr>
        <p:txBody>
          <a:bodyPr/>
          <a:lstStyle/>
          <a:p>
            <a:pPr marL="0" indent="0" eaLnBrk="1" hangingPunct="1">
              <a:spcBef>
                <a:spcPct val="0"/>
              </a:spcBef>
              <a:buFont typeface="Wingdings" pitchFamily="2" charset="2"/>
              <a:buNone/>
            </a:pPr>
            <a:r>
              <a:rPr lang="en-US" sz="2800" b="1" smtClean="0">
                <a:cs typeface="Times New Roman" pitchFamily="18" charset="0"/>
              </a:rPr>
              <a:t>Export sale – example 1</a:t>
            </a:r>
          </a:p>
          <a:p>
            <a:pPr marL="0" indent="0" eaLnBrk="1" hangingPunct="1">
              <a:spcBef>
                <a:spcPct val="0"/>
              </a:spcBef>
              <a:buFont typeface="Wingdings" pitchFamily="2" charset="2"/>
              <a:buNone/>
            </a:pPr>
            <a:r>
              <a:rPr lang="en-US" sz="2400" smtClean="0">
                <a:cs typeface="Times New Roman" pitchFamily="18" charset="0"/>
              </a:rPr>
              <a:t>Joe, Inc. records the sale (in U.S. $) on February 1, 2006 as follows:</a:t>
            </a:r>
          </a:p>
          <a:p>
            <a:pPr marL="0" indent="0" eaLnBrk="1" hangingPunct="1">
              <a:spcBef>
                <a:spcPct val="0"/>
              </a:spcBef>
              <a:buFont typeface="Wingdings" pitchFamily="2" charset="2"/>
              <a:buNone/>
            </a:pPr>
            <a:endParaRPr lang="en-US" sz="2800" smtClean="0">
              <a:cs typeface="Times New Roman" pitchFamily="18" charset="0"/>
            </a:endParaRPr>
          </a:p>
          <a:p>
            <a:pPr marL="0" indent="0" eaLnBrk="1" hangingPunct="1">
              <a:spcBef>
                <a:spcPct val="0"/>
              </a:spcBef>
              <a:buFont typeface="Wingdings" pitchFamily="2" charset="2"/>
              <a:buNone/>
            </a:pPr>
            <a:r>
              <a:rPr lang="en-US" sz="2400" smtClean="0">
                <a:cs typeface="Times New Roman" pitchFamily="18" charset="0"/>
              </a:rPr>
              <a:t>Accounts Receivable 		           100,000</a:t>
            </a:r>
          </a:p>
          <a:p>
            <a:pPr marL="0" indent="0" eaLnBrk="1" hangingPunct="1">
              <a:spcBef>
                <a:spcPct val="0"/>
              </a:spcBef>
              <a:buFont typeface="Wingdings" pitchFamily="2" charset="2"/>
              <a:buNone/>
            </a:pPr>
            <a:r>
              <a:rPr lang="en-US" sz="2400" smtClean="0">
                <a:cs typeface="Times New Roman" pitchFamily="18" charset="0"/>
              </a:rPr>
              <a:t>	Sales	 			                  100,000</a:t>
            </a:r>
            <a:r>
              <a:rPr lang="en-US" sz="2800" smtClean="0">
                <a:cs typeface="Times New Roman" pitchFamily="18" charset="0"/>
              </a:rPr>
              <a:t> </a:t>
            </a:r>
          </a:p>
          <a:p>
            <a:pPr marL="0" indent="0" eaLnBrk="1" hangingPunct="1">
              <a:spcBef>
                <a:spcPct val="0"/>
              </a:spcBef>
            </a:pPr>
            <a:endParaRPr lang="en-US" sz="2800" smtClean="0">
              <a:sym typeface="Wingdings" pitchFamily="2" charset="2"/>
            </a:endParaRPr>
          </a:p>
          <a:p>
            <a:pPr marL="0" indent="0" eaLnBrk="1" hangingPunct="1">
              <a:spcBef>
                <a:spcPct val="0"/>
              </a:spcBef>
            </a:pPr>
            <a:endParaRPr lang="en-US" sz="2800" b="1" u="sng" smtClean="0"/>
          </a:p>
        </p:txBody>
      </p:sp>
      <p:sp>
        <p:nvSpPr>
          <p:cNvPr id="21509"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1510"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202546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D42AEC32-6B06-46AD-A34E-305B155CE3A1}" type="slidenum">
              <a:rPr lang="en-US" sz="1600"/>
              <a:pPr eaLnBrk="1" hangingPunct="1"/>
              <a:t>2</a:t>
            </a:fld>
            <a:endParaRPr lang="en-US" sz="1600"/>
          </a:p>
        </p:txBody>
      </p:sp>
      <p:sp>
        <p:nvSpPr>
          <p:cNvPr id="4099" name="Text Box 28"/>
          <p:cNvSpPr txBox="1">
            <a:spLocks noChangeArrowheads="1"/>
          </p:cNvSpPr>
          <p:nvPr/>
        </p:nvSpPr>
        <p:spPr bwMode="auto">
          <a:xfrm>
            <a:off x="609600" y="1524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lnSpc>
                <a:spcPct val="80000"/>
              </a:lnSpc>
              <a:spcBef>
                <a:spcPct val="0"/>
              </a:spcBef>
              <a:buFontTx/>
              <a:buNone/>
            </a:pPr>
            <a:r>
              <a:rPr lang="en-US" sz="2800" b="1"/>
              <a:t>Foreign Currency Transactions and Hedging Foreign Exchange Risk</a:t>
            </a:r>
          </a:p>
        </p:txBody>
      </p:sp>
      <p:sp>
        <p:nvSpPr>
          <p:cNvPr id="4100" name="Text Box 30"/>
          <p:cNvSpPr txBox="1">
            <a:spLocks noChangeArrowheads="1"/>
          </p:cNvSpPr>
          <p:nvPr/>
        </p:nvSpPr>
        <p:spPr bwMode="auto">
          <a:xfrm>
            <a:off x="533400" y="1192213"/>
            <a:ext cx="8077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buFontTx/>
              <a:buNone/>
            </a:pPr>
            <a:r>
              <a:rPr lang="en-US" sz="2800" b="1"/>
              <a:t>Chapter Topics</a:t>
            </a:r>
          </a:p>
          <a:p>
            <a:pPr>
              <a:spcBef>
                <a:spcPct val="0"/>
              </a:spcBef>
            </a:pPr>
            <a:r>
              <a:rPr lang="en-US" sz="2800"/>
              <a:t>Foreign exchange market.</a:t>
            </a:r>
          </a:p>
          <a:p>
            <a:pPr>
              <a:spcBef>
                <a:spcPct val="0"/>
              </a:spcBef>
            </a:pPr>
            <a:r>
              <a:rPr lang="en-US" sz="2800"/>
              <a:t>Foreign exchange risk.</a:t>
            </a:r>
          </a:p>
          <a:p>
            <a:pPr>
              <a:spcBef>
                <a:spcPct val="0"/>
              </a:spcBef>
            </a:pPr>
            <a:r>
              <a:rPr lang="en-US" sz="2800"/>
              <a:t>Accounting for foreign currency transactions.</a:t>
            </a:r>
          </a:p>
          <a:p>
            <a:pPr>
              <a:spcBef>
                <a:spcPct val="0"/>
              </a:spcBef>
            </a:pPr>
            <a:r>
              <a:rPr lang="en-US" sz="2800"/>
              <a:t>Hedging.</a:t>
            </a:r>
          </a:p>
          <a:p>
            <a:pPr>
              <a:spcBef>
                <a:spcPct val="0"/>
              </a:spcBef>
            </a:pPr>
            <a:r>
              <a:rPr lang="en-US" sz="2800"/>
              <a:t>Foreign currency forward contracts and options.</a:t>
            </a:r>
          </a:p>
          <a:p>
            <a:pPr>
              <a:spcBef>
                <a:spcPct val="0"/>
              </a:spcBef>
            </a:pPr>
            <a:r>
              <a:rPr lang="en-US" sz="2800"/>
              <a:t>Accounting for hedges.</a:t>
            </a:r>
          </a:p>
          <a:p>
            <a:pPr>
              <a:spcBef>
                <a:spcPct val="0"/>
              </a:spcBef>
            </a:pPr>
            <a:r>
              <a:rPr lang="en-US" sz="2800"/>
              <a:t>Cash flow hedges and fair value hedges.</a:t>
            </a:r>
          </a:p>
        </p:txBody>
      </p:sp>
    </p:spTree>
    <p:extLst>
      <p:ext uri="{BB962C8B-B14F-4D97-AF65-F5344CB8AC3E}">
        <p14:creationId xmlns:p14="http://schemas.microsoft.com/office/powerpoint/2010/main" val="316678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132F768-C144-4740-830E-DEA3D0B07A95}" type="slidenum">
              <a:rPr lang="en-US" sz="1600"/>
              <a:pPr eaLnBrk="1" hangingPunct="1"/>
              <a:t>20</a:t>
            </a:fld>
            <a:endParaRPr lang="en-US" sz="1600"/>
          </a:p>
        </p:txBody>
      </p:sp>
      <p:sp>
        <p:nvSpPr>
          <p:cNvPr id="22531"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2532" name="Rectangle 6"/>
          <p:cNvSpPr>
            <a:spLocks noGrp="1" noChangeArrowheads="1"/>
          </p:cNvSpPr>
          <p:nvPr>
            <p:ph type="body" idx="1"/>
          </p:nvPr>
        </p:nvSpPr>
        <p:spPr>
          <a:xfrm>
            <a:off x="457200" y="1219200"/>
            <a:ext cx="8077200" cy="3810000"/>
          </a:xfrm>
        </p:spPr>
        <p:txBody>
          <a:bodyPr/>
          <a:lstStyle/>
          <a:p>
            <a:pPr marL="0" indent="0" eaLnBrk="1" hangingPunct="1">
              <a:spcBef>
                <a:spcPct val="0"/>
              </a:spcBef>
              <a:buFont typeface="Wingdings" pitchFamily="2" charset="2"/>
              <a:buNone/>
            </a:pPr>
            <a:r>
              <a:rPr lang="en-US" sz="2800" b="1" smtClean="0">
                <a:cs typeface="Times New Roman" pitchFamily="18" charset="0"/>
              </a:rPr>
              <a:t>Export sale – example 1</a:t>
            </a:r>
            <a:endParaRPr lang="en-US" sz="2800" smtClean="0">
              <a:cs typeface="Times New Roman" pitchFamily="18" charset="0"/>
            </a:endParaRPr>
          </a:p>
          <a:p>
            <a:pPr marL="0" indent="0" eaLnBrk="1" hangingPunct="1">
              <a:spcBef>
                <a:spcPct val="0"/>
              </a:spcBef>
              <a:buFont typeface="Wingdings" pitchFamily="2" charset="2"/>
              <a:buNone/>
            </a:pPr>
            <a:r>
              <a:rPr lang="en-US" sz="2400" smtClean="0">
                <a:cs typeface="Times New Roman" pitchFamily="18" charset="0"/>
              </a:rPr>
              <a:t>On March 2, 2006, the spot rate is $0.09 per peso.</a:t>
            </a:r>
          </a:p>
          <a:p>
            <a:pPr marL="0" indent="0" eaLnBrk="1" hangingPunct="1">
              <a:spcBef>
                <a:spcPct val="0"/>
              </a:spcBef>
              <a:buFont typeface="Wingdings" pitchFamily="2" charset="2"/>
              <a:buNone/>
            </a:pPr>
            <a:r>
              <a:rPr lang="en-US" sz="2400" smtClean="0">
                <a:cs typeface="Times New Roman" pitchFamily="18" charset="0"/>
              </a:rPr>
              <a:t>Joe Inc. will receive 1,000,000 pesos, which are now worth $90,000. Joe makes the following journal entry:</a:t>
            </a:r>
          </a:p>
          <a:p>
            <a:pPr marL="0" indent="0" eaLnBrk="1" hangingPunct="1">
              <a:spcBef>
                <a:spcPct val="0"/>
              </a:spcBef>
            </a:pPr>
            <a:endParaRPr lang="en-US" sz="2400" smtClean="0">
              <a:cs typeface="Times New Roman" pitchFamily="18" charset="0"/>
            </a:endParaRPr>
          </a:p>
          <a:p>
            <a:pPr marL="0" indent="0" eaLnBrk="1" hangingPunct="1">
              <a:spcBef>
                <a:spcPct val="0"/>
              </a:spcBef>
              <a:buFont typeface="Wingdings" pitchFamily="2" charset="2"/>
              <a:buNone/>
            </a:pPr>
            <a:r>
              <a:rPr lang="en-US" sz="2200" smtClean="0">
                <a:cs typeface="Times New Roman" pitchFamily="18" charset="0"/>
              </a:rPr>
              <a:t>Cash 				          90,000</a:t>
            </a:r>
          </a:p>
          <a:p>
            <a:pPr marL="0" indent="0" eaLnBrk="1" hangingPunct="1">
              <a:spcBef>
                <a:spcPct val="0"/>
              </a:spcBef>
              <a:buFont typeface="Wingdings" pitchFamily="2" charset="2"/>
              <a:buNone/>
            </a:pPr>
            <a:r>
              <a:rPr lang="en-US" sz="2200" smtClean="0">
                <a:cs typeface="Times New Roman" pitchFamily="18" charset="0"/>
              </a:rPr>
              <a:t>Foreign Exchange Loss 	          10,000</a:t>
            </a:r>
          </a:p>
          <a:p>
            <a:pPr marL="0" indent="0" eaLnBrk="1" hangingPunct="1">
              <a:spcBef>
                <a:spcPct val="0"/>
              </a:spcBef>
              <a:buFont typeface="Wingdings" pitchFamily="2" charset="2"/>
              <a:buNone/>
            </a:pPr>
            <a:r>
              <a:rPr lang="en-US" sz="2200" smtClean="0">
                <a:cs typeface="Times New Roman" pitchFamily="18" charset="0"/>
              </a:rPr>
              <a:t>	Accounts Receivable 			     100,000</a:t>
            </a:r>
          </a:p>
          <a:p>
            <a:pPr marL="0" indent="0" eaLnBrk="1" hangingPunct="1">
              <a:spcBef>
                <a:spcPct val="0"/>
              </a:spcBef>
              <a:buFont typeface="Wingdings" pitchFamily="2" charset="2"/>
              <a:buNone/>
            </a:pPr>
            <a:r>
              <a:rPr lang="en-US" sz="2600" smtClean="0">
                <a:cs typeface="Times New Roman" pitchFamily="18" charset="0"/>
              </a:rPr>
              <a:t>	</a:t>
            </a:r>
            <a:endParaRPr lang="en-US" sz="2400" b="1" u="sng" smtClean="0"/>
          </a:p>
        </p:txBody>
      </p:sp>
      <p:sp>
        <p:nvSpPr>
          <p:cNvPr id="22533"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2534"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138232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9E5419D-B3A3-4C60-8D5A-403656082075}" type="slidenum">
              <a:rPr lang="en-US" sz="1600"/>
              <a:pPr eaLnBrk="1" hangingPunct="1"/>
              <a:t>21</a:t>
            </a:fld>
            <a:endParaRPr lang="en-US" sz="1600"/>
          </a:p>
        </p:txBody>
      </p:sp>
      <p:sp>
        <p:nvSpPr>
          <p:cNvPr id="23555"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3556"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Export sale – example 2</a:t>
            </a:r>
          </a:p>
          <a:p>
            <a:pPr marL="339725" indent="-339725" eaLnBrk="1" hangingPunct="1">
              <a:spcBef>
                <a:spcPct val="0"/>
              </a:spcBef>
              <a:buFont typeface="Wingdings" pitchFamily="2" charset="2"/>
              <a:buNone/>
            </a:pPr>
            <a:r>
              <a:rPr lang="en-US" sz="2800" b="1" i="1" smtClean="0">
                <a:cs typeface="Times New Roman" pitchFamily="18" charset="0"/>
              </a:rPr>
              <a:t>Assume the following facts are added or change:</a:t>
            </a:r>
            <a:endParaRPr lang="en-US" sz="2800" smtClean="0">
              <a:cs typeface="Times New Roman" pitchFamily="18" charset="0"/>
            </a:endParaRPr>
          </a:p>
          <a:p>
            <a:pPr marL="339725" indent="-339725" eaLnBrk="1" hangingPunct="1">
              <a:spcBef>
                <a:spcPct val="0"/>
              </a:spcBef>
            </a:pPr>
            <a:r>
              <a:rPr lang="en-US" sz="2800" smtClean="0">
                <a:cs typeface="Times New Roman" pitchFamily="18" charset="0"/>
              </a:rPr>
              <a:t>Joe Inc., makes sale and ships goods on December 1, 2005 rather than February 1, 2006.</a:t>
            </a:r>
          </a:p>
          <a:p>
            <a:pPr marL="339725" indent="-339725" eaLnBrk="1" hangingPunct="1">
              <a:spcBef>
                <a:spcPct val="0"/>
              </a:spcBef>
            </a:pPr>
            <a:r>
              <a:rPr lang="en-US" sz="2800" smtClean="0">
                <a:cs typeface="Times New Roman" pitchFamily="18" charset="0"/>
              </a:rPr>
              <a:t>Spot rate as of December 1, 2005 is $0.11 per peso.</a:t>
            </a:r>
          </a:p>
          <a:p>
            <a:pPr marL="339725" indent="-339725" eaLnBrk="1" hangingPunct="1">
              <a:spcBef>
                <a:spcPct val="0"/>
              </a:spcBef>
            </a:pPr>
            <a:r>
              <a:rPr lang="en-US" sz="2800" smtClean="0">
                <a:cs typeface="Times New Roman" pitchFamily="18" charset="0"/>
              </a:rPr>
              <a:t>Spot rate as of December 31, 2005 is $0.105 per peso.</a:t>
            </a:r>
          </a:p>
          <a:p>
            <a:pPr marL="339725" indent="-339725" eaLnBrk="1" hangingPunct="1">
              <a:spcBef>
                <a:spcPct val="0"/>
              </a:spcBef>
            </a:pPr>
            <a:r>
              <a:rPr lang="en-US" sz="2800" smtClean="0">
                <a:cs typeface="Times New Roman" pitchFamily="18" charset="0"/>
              </a:rPr>
              <a:t>Joe Inc. has a December 31 year end.</a:t>
            </a:r>
          </a:p>
        </p:txBody>
      </p:sp>
      <p:sp>
        <p:nvSpPr>
          <p:cNvPr id="23557"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3558"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214577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84E714A-4027-41D1-896A-BD905C5622F9}" type="slidenum">
              <a:rPr lang="en-US" sz="1600"/>
              <a:pPr eaLnBrk="1" hangingPunct="1"/>
              <a:t>22</a:t>
            </a:fld>
            <a:endParaRPr lang="en-US" sz="1600"/>
          </a:p>
        </p:txBody>
      </p:sp>
      <p:sp>
        <p:nvSpPr>
          <p:cNvPr id="24579"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4580" name="Rectangle 6"/>
          <p:cNvSpPr>
            <a:spLocks noGrp="1" noChangeArrowheads="1"/>
          </p:cNvSpPr>
          <p:nvPr>
            <p:ph type="body" idx="1"/>
          </p:nvPr>
        </p:nvSpPr>
        <p:spPr>
          <a:xfrm>
            <a:off x="457200" y="1219200"/>
            <a:ext cx="8077200" cy="3810000"/>
          </a:xfrm>
        </p:spPr>
        <p:txBody>
          <a:bodyPr/>
          <a:lstStyle/>
          <a:p>
            <a:pPr marL="0" indent="0" eaLnBrk="1" hangingPunct="1">
              <a:spcBef>
                <a:spcPct val="0"/>
              </a:spcBef>
              <a:buFont typeface="Wingdings" pitchFamily="2" charset="2"/>
              <a:buNone/>
            </a:pPr>
            <a:r>
              <a:rPr lang="en-US" sz="2800" b="1" smtClean="0">
                <a:cs typeface="Times New Roman" pitchFamily="18" charset="0"/>
              </a:rPr>
              <a:t>Export sale – example 2</a:t>
            </a:r>
          </a:p>
          <a:p>
            <a:pPr marL="0" indent="0" eaLnBrk="1" hangingPunct="1">
              <a:spcBef>
                <a:spcPct val="0"/>
              </a:spcBef>
              <a:buFont typeface="Wingdings" pitchFamily="2" charset="2"/>
              <a:buNone/>
            </a:pPr>
            <a:r>
              <a:rPr lang="en-US" sz="2400" smtClean="0">
                <a:cs typeface="Times New Roman" pitchFamily="18" charset="0"/>
              </a:rPr>
              <a:t>Joe, Inc. records the sale (in U.S. $) on December 1, 2005 and the foreign exchange loss on December 31, 2005 as follows:</a:t>
            </a:r>
          </a:p>
          <a:p>
            <a:pPr marL="0" indent="0" eaLnBrk="1" hangingPunct="1">
              <a:spcBef>
                <a:spcPct val="0"/>
              </a:spcBef>
            </a:pPr>
            <a:endParaRPr lang="en-US" sz="2400" smtClean="0">
              <a:cs typeface="Times New Roman" pitchFamily="18" charset="0"/>
            </a:endParaRPr>
          </a:p>
          <a:p>
            <a:pPr marL="0" indent="0" eaLnBrk="1" hangingPunct="1">
              <a:spcBef>
                <a:spcPct val="0"/>
              </a:spcBef>
              <a:buFont typeface="Wingdings" pitchFamily="2" charset="2"/>
              <a:buNone/>
            </a:pPr>
            <a:r>
              <a:rPr lang="en-US" sz="2200" smtClean="0">
                <a:cs typeface="Times New Roman" pitchFamily="18" charset="0"/>
              </a:rPr>
              <a:t>Accounts Receivable 		          110,000</a:t>
            </a:r>
          </a:p>
          <a:p>
            <a:pPr marL="0" indent="0" eaLnBrk="1" hangingPunct="1">
              <a:spcBef>
                <a:spcPct val="0"/>
              </a:spcBef>
              <a:buFont typeface="Wingdings" pitchFamily="2" charset="2"/>
              <a:buNone/>
            </a:pPr>
            <a:r>
              <a:rPr lang="en-US" sz="2200" smtClean="0">
                <a:cs typeface="Times New Roman" pitchFamily="18" charset="0"/>
              </a:rPr>
              <a:t>	Sales	 				     110,000 </a:t>
            </a:r>
          </a:p>
          <a:p>
            <a:pPr marL="0" indent="0" eaLnBrk="1" hangingPunct="1">
              <a:spcBef>
                <a:spcPct val="0"/>
              </a:spcBef>
              <a:buFont typeface="Wingdings" pitchFamily="2" charset="2"/>
              <a:buNone/>
            </a:pPr>
            <a:r>
              <a:rPr lang="en-US" sz="2200" smtClean="0">
                <a:cs typeface="Times New Roman" pitchFamily="18" charset="0"/>
              </a:rPr>
              <a:t>Foreign Exchange Loss 		  5,000</a:t>
            </a:r>
          </a:p>
          <a:p>
            <a:pPr marL="0" indent="0" eaLnBrk="1" hangingPunct="1">
              <a:spcBef>
                <a:spcPct val="0"/>
              </a:spcBef>
              <a:buFont typeface="Wingdings" pitchFamily="2" charset="2"/>
              <a:buNone/>
            </a:pPr>
            <a:r>
              <a:rPr lang="en-US" sz="2200" smtClean="0">
                <a:cs typeface="Times New Roman" pitchFamily="18" charset="0"/>
              </a:rPr>
              <a:t>	Accounts Receivable			         5,000</a:t>
            </a:r>
          </a:p>
        </p:txBody>
      </p:sp>
      <p:sp>
        <p:nvSpPr>
          <p:cNvPr id="2458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4582"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126147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E8E14712-321D-48C8-8880-F89217F2545C}" type="slidenum">
              <a:rPr lang="en-US" sz="1600"/>
              <a:pPr eaLnBrk="1" hangingPunct="1"/>
              <a:t>23</a:t>
            </a:fld>
            <a:endParaRPr lang="en-US" sz="1600"/>
          </a:p>
        </p:txBody>
      </p:sp>
      <p:sp>
        <p:nvSpPr>
          <p:cNvPr id="25603"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5604" name="Rectangle 6"/>
          <p:cNvSpPr>
            <a:spLocks noGrp="1" noChangeArrowheads="1"/>
          </p:cNvSpPr>
          <p:nvPr>
            <p:ph type="body" idx="1"/>
          </p:nvPr>
        </p:nvSpPr>
        <p:spPr>
          <a:xfrm>
            <a:off x="457200" y="1219200"/>
            <a:ext cx="8077200" cy="3810000"/>
          </a:xfrm>
        </p:spPr>
        <p:txBody>
          <a:bodyPr/>
          <a:lstStyle/>
          <a:p>
            <a:pPr marL="0" indent="0" eaLnBrk="1" hangingPunct="1">
              <a:spcBef>
                <a:spcPct val="0"/>
              </a:spcBef>
              <a:buFont typeface="Wingdings" pitchFamily="2" charset="2"/>
              <a:buNone/>
            </a:pPr>
            <a:r>
              <a:rPr lang="en-US" sz="2800" b="1" smtClean="0">
                <a:cs typeface="Times New Roman" pitchFamily="18" charset="0"/>
              </a:rPr>
              <a:t>Export sale – example 2</a:t>
            </a:r>
          </a:p>
          <a:p>
            <a:pPr marL="0" indent="0" eaLnBrk="1" hangingPunct="1">
              <a:spcBef>
                <a:spcPct val="0"/>
              </a:spcBef>
              <a:buFont typeface="Wingdings" pitchFamily="2" charset="2"/>
              <a:buNone/>
            </a:pPr>
            <a:r>
              <a:rPr lang="en-US" sz="2400" smtClean="0">
                <a:cs typeface="Times New Roman" pitchFamily="18" charset="0"/>
              </a:rPr>
              <a:t>Joe, Inc. records the receivable collection and an additional foreign exchange loss on March 2, 2006:</a:t>
            </a:r>
          </a:p>
          <a:p>
            <a:pPr marL="0" indent="0" eaLnBrk="1" hangingPunct="1">
              <a:spcBef>
                <a:spcPct val="0"/>
              </a:spcBef>
            </a:pPr>
            <a:endParaRPr lang="en-US" sz="2400" smtClean="0">
              <a:cs typeface="Times New Roman" pitchFamily="18" charset="0"/>
            </a:endParaRPr>
          </a:p>
          <a:p>
            <a:pPr marL="0" indent="0" eaLnBrk="1" hangingPunct="1">
              <a:spcBef>
                <a:spcPct val="0"/>
              </a:spcBef>
              <a:buFont typeface="Wingdings" pitchFamily="2" charset="2"/>
              <a:buNone/>
            </a:pPr>
            <a:r>
              <a:rPr lang="en-US" sz="2200" smtClean="0">
                <a:cs typeface="Times New Roman" pitchFamily="18" charset="0"/>
              </a:rPr>
              <a:t>Cash				          90,000</a:t>
            </a:r>
          </a:p>
          <a:p>
            <a:pPr marL="0" indent="0" eaLnBrk="1" hangingPunct="1">
              <a:spcBef>
                <a:spcPct val="0"/>
              </a:spcBef>
              <a:buFont typeface="Wingdings" pitchFamily="2" charset="2"/>
              <a:buNone/>
            </a:pPr>
            <a:r>
              <a:rPr lang="en-US" sz="2200" smtClean="0">
                <a:cs typeface="Times New Roman" pitchFamily="18" charset="0"/>
              </a:rPr>
              <a:t>Foreign Exchange Loss	          15,000</a:t>
            </a:r>
          </a:p>
          <a:p>
            <a:pPr marL="0" indent="0" eaLnBrk="1" hangingPunct="1">
              <a:spcBef>
                <a:spcPct val="0"/>
              </a:spcBef>
              <a:buFont typeface="Wingdings" pitchFamily="2" charset="2"/>
              <a:buNone/>
            </a:pPr>
            <a:r>
              <a:rPr lang="en-US" sz="2200" smtClean="0">
                <a:cs typeface="Times New Roman" pitchFamily="18" charset="0"/>
              </a:rPr>
              <a:t>	Accounts Receivable		                  105,000</a:t>
            </a:r>
          </a:p>
        </p:txBody>
      </p:sp>
      <p:sp>
        <p:nvSpPr>
          <p:cNvPr id="25605"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3</a:t>
            </a:r>
          </a:p>
        </p:txBody>
      </p:sp>
      <p:sp>
        <p:nvSpPr>
          <p:cNvPr id="25606" name="Rectangle 10"/>
          <p:cNvSpPr>
            <a:spLocks noGrp="1" noChangeArrowheads="1"/>
          </p:cNvSpPr>
          <p:nvPr>
            <p:ph type="title"/>
          </p:nvPr>
        </p:nvSpPr>
        <p:spPr>
          <a:xfrm>
            <a:off x="609600" y="152400"/>
            <a:ext cx="7735888" cy="685800"/>
          </a:xfrm>
        </p:spPr>
        <p:txBody>
          <a:bodyPr/>
          <a:lstStyle/>
          <a:p>
            <a:pPr eaLnBrk="1" hangingPunct="1">
              <a:lnSpc>
                <a:spcPct val="80000"/>
              </a:lnSpc>
            </a:pPr>
            <a:r>
              <a:rPr lang="en-US" sz="2800" b="1" smtClean="0"/>
              <a:t>Accounting for Foreign Currency Transactions</a:t>
            </a:r>
          </a:p>
        </p:txBody>
      </p:sp>
    </p:spTree>
    <p:extLst>
      <p:ext uri="{BB962C8B-B14F-4D97-AF65-F5344CB8AC3E}">
        <p14:creationId xmlns:p14="http://schemas.microsoft.com/office/powerpoint/2010/main" val="317205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29BD421-17C3-42F5-B21D-ED9A741AB029}" type="slidenum">
              <a:rPr lang="en-US" sz="1600"/>
              <a:pPr eaLnBrk="1" hangingPunct="1"/>
              <a:t>24</a:t>
            </a:fld>
            <a:endParaRPr lang="en-US" sz="1600"/>
          </a:p>
        </p:txBody>
      </p:sp>
      <p:sp>
        <p:nvSpPr>
          <p:cNvPr id="2662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2662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6629" name="Rectangle 5"/>
          <p:cNvSpPr>
            <a:spLocks noGrp="1" noChangeArrowheads="1"/>
          </p:cNvSpPr>
          <p:nvPr>
            <p:ph type="title"/>
          </p:nvPr>
        </p:nvSpPr>
        <p:spPr>
          <a:xfrm>
            <a:off x="609600" y="152400"/>
            <a:ext cx="7735888" cy="685800"/>
          </a:xfrm>
        </p:spPr>
        <p:txBody>
          <a:bodyPr/>
          <a:lstStyle/>
          <a:p>
            <a:pPr eaLnBrk="1" hangingPunct="1">
              <a:lnSpc>
                <a:spcPct val="80000"/>
              </a:lnSpc>
            </a:pPr>
            <a:r>
              <a:rPr lang="en-US" sz="2800" b="1" smtClean="0"/>
              <a:t>Hedging Foreign Exchange Risk</a:t>
            </a:r>
          </a:p>
        </p:txBody>
      </p:sp>
      <p:sp>
        <p:nvSpPr>
          <p:cNvPr id="26630" name="Rectangle 6"/>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b="1" i="1" smtClean="0">
                <a:cs typeface="Times New Roman" pitchFamily="18" charset="0"/>
              </a:rPr>
              <a:t>Hedging</a:t>
            </a:r>
            <a:r>
              <a:rPr lang="en-US" sz="2800" smtClean="0">
                <a:cs typeface="Times New Roman" pitchFamily="18" charset="0"/>
              </a:rPr>
              <a:t> -- protecting against losses from exchange rate fluctuations. Companies often use foreign currency forward contracts and foreign currency options.</a:t>
            </a:r>
          </a:p>
          <a:p>
            <a:pPr marL="339725" indent="-339725" eaLnBrk="1" hangingPunct="1">
              <a:spcBef>
                <a:spcPct val="0"/>
              </a:spcBef>
            </a:pPr>
            <a:r>
              <a:rPr lang="en-US" sz="2800" b="1" i="1" smtClean="0">
                <a:cs typeface="Times New Roman" pitchFamily="18" charset="0"/>
              </a:rPr>
              <a:t>Foreign currency forward contract</a:t>
            </a:r>
            <a:r>
              <a:rPr lang="en-US" sz="2800" smtClean="0">
                <a:cs typeface="Times New Roman" pitchFamily="18" charset="0"/>
              </a:rPr>
              <a:t> – an agreement to buy or sell foreign currency at a future date.</a:t>
            </a:r>
          </a:p>
          <a:p>
            <a:pPr marL="339725" indent="-339725" eaLnBrk="1" hangingPunct="1">
              <a:spcBef>
                <a:spcPct val="0"/>
              </a:spcBef>
            </a:pPr>
            <a:r>
              <a:rPr lang="en-US" sz="2800" b="1" i="1" smtClean="0">
                <a:cs typeface="Times New Roman" pitchFamily="18" charset="0"/>
              </a:rPr>
              <a:t>Foreign currency option</a:t>
            </a:r>
            <a:r>
              <a:rPr lang="en-US" sz="2800" smtClean="0">
                <a:cs typeface="Times New Roman" pitchFamily="18" charset="0"/>
              </a:rPr>
              <a:t> – the right to buy or sell foreign currency for a period of time.</a:t>
            </a:r>
          </a:p>
          <a:p>
            <a:pPr marL="339725" indent="-339725" eaLnBrk="1" hangingPunct="1">
              <a:spcBef>
                <a:spcPct val="0"/>
              </a:spcBef>
            </a:pPr>
            <a:endParaRPr lang="en-US" sz="2800" smtClean="0">
              <a:cs typeface="Times New Roman" pitchFamily="18" charset="0"/>
            </a:endParaRPr>
          </a:p>
          <a:p>
            <a:pPr marL="339725" indent="-339725" eaLnBrk="1" hangingPunct="1">
              <a:spcBef>
                <a:spcPct val="0"/>
              </a:spcBef>
            </a:pPr>
            <a:endParaRPr lang="en-US" sz="2800" smtClean="0">
              <a:cs typeface="Times New Roman" pitchFamily="18" charset="0"/>
            </a:endParaRPr>
          </a:p>
        </p:txBody>
      </p:sp>
      <p:sp>
        <p:nvSpPr>
          <p:cNvPr id="2663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4</a:t>
            </a:r>
          </a:p>
        </p:txBody>
      </p:sp>
    </p:spTree>
    <p:extLst>
      <p:ext uri="{BB962C8B-B14F-4D97-AF65-F5344CB8AC3E}">
        <p14:creationId xmlns:p14="http://schemas.microsoft.com/office/powerpoint/2010/main" val="168168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68F515E9-367E-4214-911D-DE682D5F339E}" type="slidenum">
              <a:rPr lang="en-US" sz="1600"/>
              <a:pPr eaLnBrk="1" hangingPunct="1"/>
              <a:t>25</a:t>
            </a:fld>
            <a:endParaRPr lang="en-US" sz="1600"/>
          </a:p>
        </p:txBody>
      </p:sp>
      <p:sp>
        <p:nvSpPr>
          <p:cNvPr id="2765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2765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765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Hedging Foreign Exchange Risk</a:t>
            </a:r>
          </a:p>
        </p:txBody>
      </p:sp>
      <p:sp>
        <p:nvSpPr>
          <p:cNvPr id="27654"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Hedging risk on an export sale – example 1</a:t>
            </a:r>
          </a:p>
          <a:p>
            <a:pPr marL="339725" indent="-339725" eaLnBrk="1" hangingPunct="1">
              <a:spcBef>
                <a:spcPct val="0"/>
              </a:spcBef>
            </a:pPr>
            <a:r>
              <a:rPr lang="en-US" sz="2800" smtClean="0">
                <a:cs typeface="Times New Roman" pitchFamily="18" charset="0"/>
              </a:rPr>
              <a:t>Previously, Joe Inc. lost $20,000 without hedging as the peso fell from $0.11 to $0.09.</a:t>
            </a:r>
          </a:p>
          <a:p>
            <a:pPr marL="339725" indent="-339725" eaLnBrk="1" hangingPunct="1">
              <a:spcBef>
                <a:spcPct val="0"/>
              </a:spcBef>
            </a:pPr>
            <a:r>
              <a:rPr lang="en-US" sz="2800" smtClean="0">
                <a:cs typeface="Times New Roman" pitchFamily="18" charset="0"/>
              </a:rPr>
              <a:t>The loss was ($0.11 - $0.09) x 1,000,000 pesos.</a:t>
            </a:r>
          </a:p>
          <a:p>
            <a:pPr marL="339725" indent="-339725" eaLnBrk="1" hangingPunct="1">
              <a:spcBef>
                <a:spcPct val="0"/>
              </a:spcBef>
            </a:pPr>
            <a:r>
              <a:rPr lang="en-US" sz="2800" smtClean="0">
                <a:cs typeface="Times New Roman" pitchFamily="18" charset="0"/>
              </a:rPr>
              <a:t>Joe could have purchased a foreign currency forward contract on December 1, 2005.</a:t>
            </a:r>
          </a:p>
        </p:txBody>
      </p:sp>
      <p:sp>
        <p:nvSpPr>
          <p:cNvPr id="2765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4</a:t>
            </a:r>
          </a:p>
        </p:txBody>
      </p:sp>
    </p:spTree>
    <p:extLst>
      <p:ext uri="{BB962C8B-B14F-4D97-AF65-F5344CB8AC3E}">
        <p14:creationId xmlns:p14="http://schemas.microsoft.com/office/powerpoint/2010/main" val="216310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5266795-E14B-488C-A3D6-0459903BD77A}" type="slidenum">
              <a:rPr lang="en-US" sz="1600"/>
              <a:pPr eaLnBrk="1" hangingPunct="1"/>
              <a:t>26</a:t>
            </a:fld>
            <a:endParaRPr lang="en-US" sz="1600"/>
          </a:p>
        </p:txBody>
      </p:sp>
      <p:sp>
        <p:nvSpPr>
          <p:cNvPr id="2867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2867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867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Hedging Foreign Exchange Risk</a:t>
            </a:r>
          </a:p>
        </p:txBody>
      </p:sp>
      <p:sp>
        <p:nvSpPr>
          <p:cNvPr id="28678"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Hedging risk on an export sale – example 1</a:t>
            </a:r>
          </a:p>
          <a:p>
            <a:pPr marL="339725" indent="-339725" eaLnBrk="1" hangingPunct="1">
              <a:spcBef>
                <a:spcPct val="0"/>
              </a:spcBef>
            </a:pPr>
            <a:r>
              <a:rPr lang="en-US" sz="2800" smtClean="0">
                <a:cs typeface="Times New Roman" pitchFamily="18" charset="0"/>
              </a:rPr>
              <a:t>Under the contract, Joe would have agreed to sell 1,000,000 pesos for $0.105, on March 2, 2006.</a:t>
            </a:r>
          </a:p>
          <a:p>
            <a:pPr marL="339725" indent="-339725" eaLnBrk="1" hangingPunct="1">
              <a:spcBef>
                <a:spcPct val="0"/>
              </a:spcBef>
            </a:pPr>
            <a:r>
              <a:rPr lang="en-US" sz="2800" smtClean="0">
                <a:cs typeface="Times New Roman" pitchFamily="18" charset="0"/>
              </a:rPr>
              <a:t>In this case, Joe would have collected $105,000 rather than $90,000.</a:t>
            </a:r>
          </a:p>
          <a:p>
            <a:pPr marL="339725" indent="-339725" eaLnBrk="1" hangingPunct="1">
              <a:spcBef>
                <a:spcPct val="0"/>
              </a:spcBef>
            </a:pPr>
            <a:r>
              <a:rPr lang="en-US" sz="2800" smtClean="0">
                <a:cs typeface="Times New Roman" pitchFamily="18" charset="0"/>
              </a:rPr>
              <a:t>Instead of a $20,000 foreign exchange loss, Joe would have paid a $5,000 premium on the forward contract.</a:t>
            </a:r>
          </a:p>
        </p:txBody>
      </p:sp>
      <p:sp>
        <p:nvSpPr>
          <p:cNvPr id="2867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4</a:t>
            </a:r>
          </a:p>
        </p:txBody>
      </p:sp>
    </p:spTree>
    <p:extLst>
      <p:ext uri="{BB962C8B-B14F-4D97-AF65-F5344CB8AC3E}">
        <p14:creationId xmlns:p14="http://schemas.microsoft.com/office/powerpoint/2010/main" val="84372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CE318B0-4DD9-47A6-81D6-9F7BE24D72B4}" type="slidenum">
              <a:rPr lang="en-US" sz="1600"/>
              <a:pPr eaLnBrk="1" hangingPunct="1"/>
              <a:t>27</a:t>
            </a:fld>
            <a:endParaRPr lang="en-US" sz="1600"/>
          </a:p>
        </p:txBody>
      </p:sp>
      <p:sp>
        <p:nvSpPr>
          <p:cNvPr id="2969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2970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2970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Hedging Foreign Exchange Risk</a:t>
            </a:r>
          </a:p>
        </p:txBody>
      </p:sp>
      <p:sp>
        <p:nvSpPr>
          <p:cNvPr id="29702"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Hedging risk on an export sale – example 2</a:t>
            </a:r>
          </a:p>
          <a:p>
            <a:pPr marL="339725" indent="-339725" eaLnBrk="1" hangingPunct="1">
              <a:spcBef>
                <a:spcPct val="0"/>
              </a:spcBef>
            </a:pPr>
            <a:r>
              <a:rPr lang="en-US" sz="2800" smtClean="0">
                <a:cs typeface="Times New Roman" pitchFamily="18" charset="0"/>
              </a:rPr>
              <a:t>Previously, Joe Inc. lost $20,000 without hedging as the peso fell from $0.11 to $0.09.</a:t>
            </a:r>
          </a:p>
          <a:p>
            <a:pPr marL="339725" indent="-339725" eaLnBrk="1" hangingPunct="1">
              <a:spcBef>
                <a:spcPct val="0"/>
              </a:spcBef>
            </a:pPr>
            <a:r>
              <a:rPr lang="en-US" sz="2800" smtClean="0">
                <a:cs typeface="Times New Roman" pitchFamily="18" charset="0"/>
              </a:rPr>
              <a:t>The loss was ($0.11 - $0.09) x 1,000,000 pesos.</a:t>
            </a:r>
          </a:p>
          <a:p>
            <a:pPr marL="339725" indent="-339725" eaLnBrk="1" hangingPunct="1">
              <a:spcBef>
                <a:spcPct val="0"/>
              </a:spcBef>
            </a:pPr>
            <a:r>
              <a:rPr lang="en-US" sz="2800" smtClean="0">
                <a:cs typeface="Times New Roman" pitchFamily="18" charset="0"/>
              </a:rPr>
              <a:t>Joe could have purchased a foreign currency option on December 1, 2005.</a:t>
            </a:r>
          </a:p>
          <a:p>
            <a:pPr marL="339725" indent="-339725" eaLnBrk="1" hangingPunct="1">
              <a:spcBef>
                <a:spcPct val="0"/>
              </a:spcBef>
            </a:pPr>
            <a:r>
              <a:rPr lang="en-US" sz="2800" smtClean="0">
                <a:cs typeface="Times New Roman" pitchFamily="18" charset="0"/>
              </a:rPr>
              <a:t>The option premium is $4,000.</a:t>
            </a:r>
          </a:p>
        </p:txBody>
      </p:sp>
      <p:sp>
        <p:nvSpPr>
          <p:cNvPr id="2970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4</a:t>
            </a:r>
          </a:p>
        </p:txBody>
      </p:sp>
    </p:spTree>
    <p:extLst>
      <p:ext uri="{BB962C8B-B14F-4D97-AF65-F5344CB8AC3E}">
        <p14:creationId xmlns:p14="http://schemas.microsoft.com/office/powerpoint/2010/main" val="145788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101A9BD5-74D5-4590-B92F-EA20C54D2C59}" type="slidenum">
              <a:rPr lang="en-US" sz="1600"/>
              <a:pPr eaLnBrk="1" hangingPunct="1"/>
              <a:t>28</a:t>
            </a:fld>
            <a:endParaRPr lang="en-US" sz="1600"/>
          </a:p>
        </p:txBody>
      </p:sp>
      <p:sp>
        <p:nvSpPr>
          <p:cNvPr id="3072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072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072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Hedging Foreign Exchange Risk</a:t>
            </a:r>
          </a:p>
        </p:txBody>
      </p:sp>
      <p:sp>
        <p:nvSpPr>
          <p:cNvPr id="30726"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Hedging risk on an export sale – example 2</a:t>
            </a:r>
          </a:p>
          <a:p>
            <a:pPr marL="339725" indent="-339725" eaLnBrk="1" hangingPunct="1">
              <a:spcBef>
                <a:spcPct val="0"/>
              </a:spcBef>
            </a:pPr>
            <a:r>
              <a:rPr lang="en-US" sz="2800" smtClean="0">
                <a:cs typeface="Times New Roman" pitchFamily="18" charset="0"/>
              </a:rPr>
              <a:t>Joe would now have the option sell 1,000,000 pesos for $0.11, on March 2, 2006.</a:t>
            </a:r>
          </a:p>
          <a:p>
            <a:pPr marL="339725" indent="-339725" eaLnBrk="1" hangingPunct="1">
              <a:spcBef>
                <a:spcPct val="0"/>
              </a:spcBef>
            </a:pPr>
            <a:r>
              <a:rPr lang="en-US" sz="2800" smtClean="0">
                <a:cs typeface="Times New Roman" pitchFamily="18" charset="0"/>
              </a:rPr>
              <a:t>In this case Joe would have collected $110,000 rather than $90,000.</a:t>
            </a:r>
          </a:p>
          <a:p>
            <a:pPr marL="339725" indent="-339725" eaLnBrk="1" hangingPunct="1">
              <a:spcBef>
                <a:spcPct val="0"/>
              </a:spcBef>
            </a:pPr>
            <a:r>
              <a:rPr lang="en-US" sz="2800" smtClean="0">
                <a:cs typeface="Times New Roman" pitchFamily="18" charset="0"/>
              </a:rPr>
              <a:t>Instead of a $20,000 foreign exchange loss, Joe would have paid $4,000 for the option.</a:t>
            </a:r>
          </a:p>
        </p:txBody>
      </p:sp>
      <p:sp>
        <p:nvSpPr>
          <p:cNvPr id="3072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4</a:t>
            </a:r>
          </a:p>
        </p:txBody>
      </p:sp>
    </p:spTree>
    <p:extLst>
      <p:ext uri="{BB962C8B-B14F-4D97-AF65-F5344CB8AC3E}">
        <p14:creationId xmlns:p14="http://schemas.microsoft.com/office/powerpoint/2010/main" val="372766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6752826F-527E-437B-9EA5-020B72B8DC4D}" type="slidenum">
              <a:rPr lang="en-US" sz="1600"/>
              <a:pPr eaLnBrk="1" hangingPunct="1"/>
              <a:t>29</a:t>
            </a:fld>
            <a:endParaRPr lang="en-US" sz="1600"/>
          </a:p>
        </p:txBody>
      </p:sp>
      <p:sp>
        <p:nvSpPr>
          <p:cNvPr id="3174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174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174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Cash Flow Hedges, Fair Value Hedges, and Hedge Accounting</a:t>
            </a:r>
          </a:p>
        </p:txBody>
      </p:sp>
      <p:sp>
        <p:nvSpPr>
          <p:cNvPr id="31750"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b="1" i="1" smtClean="0">
                <a:cs typeface="Times New Roman" pitchFamily="18" charset="0"/>
              </a:rPr>
              <a:t>Hedge accounting</a:t>
            </a:r>
            <a:r>
              <a:rPr lang="en-US" sz="2800" smtClean="0">
                <a:cs typeface="Times New Roman" pitchFamily="18" charset="0"/>
              </a:rPr>
              <a:t> – an offsetting gain or loss from the hedge is recognized in net income during the same period as the gain or loss from the hedged item.</a:t>
            </a:r>
            <a:endParaRPr lang="en-US" sz="2800" u="sng" smtClean="0">
              <a:cs typeface="Times New Roman" pitchFamily="18" charset="0"/>
            </a:endParaRPr>
          </a:p>
          <a:p>
            <a:pPr marL="339725" indent="-339725" eaLnBrk="1" hangingPunct="1">
              <a:spcBef>
                <a:spcPct val="0"/>
              </a:spcBef>
            </a:pPr>
            <a:r>
              <a:rPr lang="en-US" sz="2800" b="1" i="1" smtClean="0">
                <a:cs typeface="Times New Roman" pitchFamily="18" charset="0"/>
              </a:rPr>
              <a:t>Cash flow hedge</a:t>
            </a:r>
            <a:r>
              <a:rPr lang="en-US" sz="2800" smtClean="0">
                <a:cs typeface="Times New Roman" pitchFamily="18" charset="0"/>
              </a:rPr>
              <a:t> – an accounting designation for hedges that offset variability in cash flows of hedged items.</a:t>
            </a:r>
          </a:p>
          <a:p>
            <a:pPr marL="339725" indent="-339725" eaLnBrk="1" hangingPunct="1">
              <a:spcBef>
                <a:spcPct val="0"/>
              </a:spcBef>
            </a:pPr>
            <a:r>
              <a:rPr lang="en-US" sz="2800" b="1" i="1" smtClean="0">
                <a:cs typeface="Times New Roman" pitchFamily="18" charset="0"/>
              </a:rPr>
              <a:t>Fair value hedge</a:t>
            </a:r>
            <a:r>
              <a:rPr lang="en-US" sz="2800" smtClean="0">
                <a:cs typeface="Times New Roman" pitchFamily="18" charset="0"/>
              </a:rPr>
              <a:t> – an accounting designation for hedges that offset the variability in fair value of hedged assets and liabilities.</a:t>
            </a:r>
          </a:p>
        </p:txBody>
      </p:sp>
      <p:sp>
        <p:nvSpPr>
          <p:cNvPr id="3175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5</a:t>
            </a:r>
          </a:p>
        </p:txBody>
      </p:sp>
    </p:spTree>
    <p:extLst>
      <p:ext uri="{BB962C8B-B14F-4D97-AF65-F5344CB8AC3E}">
        <p14:creationId xmlns:p14="http://schemas.microsoft.com/office/powerpoint/2010/main" val="294171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B5F0DFAA-B37E-4A42-8DF9-D2F3A2890060}" type="slidenum">
              <a:rPr lang="en-US" sz="1600"/>
              <a:pPr eaLnBrk="1" hangingPunct="1"/>
              <a:t>3</a:t>
            </a:fld>
            <a:endParaRPr lang="en-US" sz="1600"/>
          </a:p>
        </p:txBody>
      </p:sp>
      <p:sp>
        <p:nvSpPr>
          <p:cNvPr id="5123" name="Text Box 4"/>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124" name="Text Box 5"/>
          <p:cNvSpPr txBox="1">
            <a:spLocks noChangeArrowheads="1"/>
          </p:cNvSpPr>
          <p:nvPr/>
        </p:nvSpPr>
        <p:spPr bwMode="auto">
          <a:xfrm>
            <a:off x="533400" y="1219200"/>
            <a:ext cx="8077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r>
              <a:rPr lang="en-US" sz="2800" b="1">
                <a:cs typeface="Times New Roman" pitchFamily="18" charset="0"/>
              </a:rPr>
              <a:t>Learning Objectives</a:t>
            </a:r>
          </a:p>
          <a:p>
            <a:pPr eaLnBrk="1" hangingPunct="1">
              <a:spcBef>
                <a:spcPct val="0"/>
              </a:spcBef>
              <a:buFontTx/>
              <a:buNone/>
            </a:pPr>
            <a:r>
              <a:rPr lang="en-US" sz="2800" b="1"/>
              <a:t>1.  </a:t>
            </a:r>
            <a:r>
              <a:rPr lang="en-US" sz="2800"/>
              <a:t>Provide and overview of the foreign exchange market.</a:t>
            </a:r>
            <a:endParaRPr lang="en-US" sz="2800">
              <a:cs typeface="Times New Roman" pitchFamily="18" charset="0"/>
            </a:endParaRPr>
          </a:p>
          <a:p>
            <a:pPr eaLnBrk="1" hangingPunct="1">
              <a:spcBef>
                <a:spcPct val="0"/>
              </a:spcBef>
              <a:buFontTx/>
              <a:buNone/>
            </a:pPr>
            <a:r>
              <a:rPr lang="en-US" sz="2800" b="1"/>
              <a:t>2.  </a:t>
            </a:r>
            <a:r>
              <a:rPr lang="en-US" sz="2800"/>
              <a:t>Explain how fluctuations in exchange rates give rise to foreign exchange risk.</a:t>
            </a:r>
            <a:endParaRPr lang="en-US" sz="2800">
              <a:cs typeface="Times New Roman" pitchFamily="18" charset="0"/>
            </a:endParaRPr>
          </a:p>
          <a:p>
            <a:pPr eaLnBrk="1" hangingPunct="1">
              <a:spcBef>
                <a:spcPct val="0"/>
              </a:spcBef>
              <a:buFontTx/>
              <a:buNone/>
            </a:pPr>
            <a:r>
              <a:rPr lang="en-US" sz="2800" b="1"/>
              <a:t>3.	</a:t>
            </a:r>
            <a:r>
              <a:rPr lang="en-US" sz="2800"/>
              <a:t>Demonstrate the accounting for foreign currency transactions.</a:t>
            </a:r>
          </a:p>
          <a:p>
            <a:pPr eaLnBrk="1" hangingPunct="1">
              <a:spcBef>
                <a:spcPct val="0"/>
              </a:spcBef>
              <a:buFontTx/>
              <a:buNone/>
            </a:pPr>
            <a:r>
              <a:rPr lang="en-US" sz="2800" b="1">
                <a:cs typeface="Times New Roman" pitchFamily="18" charset="0"/>
              </a:rPr>
              <a:t>4.</a:t>
            </a:r>
            <a:r>
              <a:rPr lang="en-US" sz="2800">
                <a:cs typeface="Times New Roman" pitchFamily="18" charset="0"/>
              </a:rPr>
              <a:t>  Describe how foreign currency forward contracts and foreign currency options can be used to hedge foreign exchange risk.</a:t>
            </a:r>
            <a:endParaRPr lang="en-US" sz="2800"/>
          </a:p>
        </p:txBody>
      </p:sp>
      <p:sp>
        <p:nvSpPr>
          <p:cNvPr id="5125" name="Rectangle 9"/>
          <p:cNvSpPr>
            <a:spLocks noChangeArrowheads="1"/>
          </p:cNvSpPr>
          <p:nvPr/>
        </p:nvSpPr>
        <p:spPr bwMode="auto">
          <a:xfrm>
            <a:off x="228600" y="65532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buFontTx/>
              <a:buNone/>
            </a:pPr>
            <a:endParaRPr lang="en-US" sz="1200" b="1" i="1">
              <a:solidFill>
                <a:srgbClr val="000000"/>
              </a:solidFill>
              <a:latin typeface="Book Antiqua" pitchFamily="18" charset="0"/>
              <a:cs typeface="Arial" charset="0"/>
            </a:endParaRPr>
          </a:p>
        </p:txBody>
      </p:sp>
      <p:sp>
        <p:nvSpPr>
          <p:cNvPr id="5126" name="Text Box 16"/>
          <p:cNvSpPr txBox="1">
            <a:spLocks noChangeArrowheads="1"/>
          </p:cNvSpPr>
          <p:nvPr/>
        </p:nvSpPr>
        <p:spPr bwMode="auto">
          <a:xfrm>
            <a:off x="609600" y="1524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lnSpc>
                <a:spcPct val="80000"/>
              </a:lnSpc>
              <a:spcBef>
                <a:spcPct val="0"/>
              </a:spcBef>
              <a:buFontTx/>
              <a:buNone/>
            </a:pPr>
            <a:r>
              <a:rPr lang="en-US" sz="2800" b="1"/>
              <a:t>Foreign Currency Transactions and Hedging Foreign Exchange Risk</a:t>
            </a:r>
          </a:p>
        </p:txBody>
      </p:sp>
    </p:spTree>
    <p:extLst>
      <p:ext uri="{BB962C8B-B14F-4D97-AF65-F5344CB8AC3E}">
        <p14:creationId xmlns:p14="http://schemas.microsoft.com/office/powerpoint/2010/main" val="290289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A2372CB7-E7D5-4B72-ABC3-1E4C483B6E5B}" type="slidenum">
              <a:rPr lang="en-US" sz="1600"/>
              <a:pPr eaLnBrk="1" hangingPunct="1"/>
              <a:t>30</a:t>
            </a:fld>
            <a:endParaRPr lang="en-US" sz="1600"/>
          </a:p>
        </p:txBody>
      </p:sp>
      <p:sp>
        <p:nvSpPr>
          <p:cNvPr id="3277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277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277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2774" name="Rectangle 5"/>
          <p:cNvSpPr>
            <a:spLocks noGrp="1" noChangeArrowheads="1"/>
          </p:cNvSpPr>
          <p:nvPr>
            <p:ph type="body" idx="1"/>
          </p:nvPr>
        </p:nvSpPr>
        <p:spPr>
          <a:xfrm>
            <a:off x="457200" y="1219200"/>
            <a:ext cx="8077200" cy="3810000"/>
          </a:xfrm>
        </p:spPr>
        <p:txBody>
          <a:bodyPr/>
          <a:lstStyle/>
          <a:p>
            <a:pPr marL="609600" indent="-609600" eaLnBrk="1" hangingPunct="1">
              <a:lnSpc>
                <a:spcPct val="80000"/>
              </a:lnSpc>
              <a:spcBef>
                <a:spcPct val="0"/>
              </a:spcBef>
              <a:buFont typeface="Wingdings" pitchFamily="2" charset="2"/>
              <a:buNone/>
            </a:pPr>
            <a:r>
              <a:rPr lang="en-US" sz="2800" b="1" smtClean="0">
                <a:cs typeface="Times New Roman" pitchFamily="18" charset="0"/>
              </a:rPr>
              <a:t>Hedge accounting examples</a:t>
            </a:r>
          </a:p>
          <a:p>
            <a:pPr marL="609600" indent="-609600" eaLnBrk="1" hangingPunct="1">
              <a:spcBef>
                <a:spcPct val="0"/>
              </a:spcBef>
              <a:buFontTx/>
              <a:buAutoNum type="arabicPeriod"/>
            </a:pPr>
            <a:r>
              <a:rPr lang="en-US" sz="2800" smtClean="0">
                <a:cs typeface="Times New Roman" pitchFamily="18" charset="0"/>
              </a:rPr>
              <a:t>FC asset/forward contract/cash flow hedge.</a:t>
            </a:r>
          </a:p>
          <a:p>
            <a:pPr marL="609600" indent="-609600" eaLnBrk="1" hangingPunct="1">
              <a:spcBef>
                <a:spcPct val="0"/>
              </a:spcBef>
              <a:buFontTx/>
              <a:buAutoNum type="arabicPeriod"/>
            </a:pPr>
            <a:r>
              <a:rPr lang="en-US" sz="2800" smtClean="0">
                <a:cs typeface="Times New Roman" pitchFamily="18" charset="0"/>
              </a:rPr>
              <a:t>FC asset/forward contract/fair value hedge.</a:t>
            </a:r>
          </a:p>
          <a:p>
            <a:pPr marL="609600" indent="-609600" eaLnBrk="1" hangingPunct="1">
              <a:spcBef>
                <a:spcPct val="0"/>
              </a:spcBef>
              <a:buFontTx/>
              <a:buAutoNum type="arabicPeriod"/>
            </a:pPr>
            <a:r>
              <a:rPr lang="en-US" sz="2800" smtClean="0">
                <a:cs typeface="Times New Roman" pitchFamily="18" charset="0"/>
              </a:rPr>
              <a:t>FC asset/option/cash flow hedge.</a:t>
            </a:r>
          </a:p>
          <a:p>
            <a:pPr marL="609600" indent="-609600" eaLnBrk="1" hangingPunct="1">
              <a:spcBef>
                <a:spcPct val="0"/>
              </a:spcBef>
              <a:buFontTx/>
              <a:buAutoNum type="arabicPeriod"/>
            </a:pPr>
            <a:r>
              <a:rPr lang="en-US" sz="2800" smtClean="0">
                <a:cs typeface="Times New Roman" pitchFamily="18" charset="0"/>
              </a:rPr>
              <a:t>FC firm commitment/forward contract/fair value hedge.</a:t>
            </a:r>
          </a:p>
          <a:p>
            <a:pPr marL="609600" indent="-609600" eaLnBrk="1" hangingPunct="1">
              <a:spcBef>
                <a:spcPct val="0"/>
              </a:spcBef>
              <a:buFontTx/>
              <a:buAutoNum type="arabicPeriod"/>
            </a:pPr>
            <a:r>
              <a:rPr lang="en-US" sz="2800" smtClean="0">
                <a:cs typeface="Times New Roman" pitchFamily="18" charset="0"/>
              </a:rPr>
              <a:t>FC firm commitment/option/fair value hedge.</a:t>
            </a:r>
          </a:p>
          <a:p>
            <a:pPr marL="609600" indent="-609600" eaLnBrk="1" hangingPunct="1">
              <a:spcBef>
                <a:spcPct val="0"/>
              </a:spcBef>
              <a:buFontTx/>
              <a:buAutoNum type="arabicPeriod"/>
            </a:pPr>
            <a:r>
              <a:rPr lang="en-US" sz="2800" smtClean="0">
                <a:cs typeface="Times New Roman" pitchFamily="18" charset="0"/>
              </a:rPr>
              <a:t>Forecasted FC transaction/option/cash flow hedge.</a:t>
            </a:r>
          </a:p>
        </p:txBody>
      </p:sp>
      <p:sp>
        <p:nvSpPr>
          <p:cNvPr id="3277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3905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F4D8464-A4F4-4915-8553-BB547431DB62}" type="slidenum">
              <a:rPr lang="en-US" sz="1600"/>
              <a:pPr eaLnBrk="1" hangingPunct="1"/>
              <a:t>31</a:t>
            </a:fld>
            <a:endParaRPr lang="en-US" sz="1600"/>
          </a:p>
        </p:txBody>
      </p:sp>
      <p:sp>
        <p:nvSpPr>
          <p:cNvPr id="3379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379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379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3798"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Information for examples 1 and 2</a:t>
            </a:r>
          </a:p>
          <a:p>
            <a:pPr marL="339725" indent="-339725" eaLnBrk="1" hangingPunct="1">
              <a:spcBef>
                <a:spcPct val="0"/>
              </a:spcBef>
            </a:pPr>
            <a:r>
              <a:rPr lang="en-US" sz="2700" smtClean="0">
                <a:cs typeface="Times New Roman" pitchFamily="18" charset="0"/>
              </a:rPr>
              <a:t>December 1, 2006, Joe Inc., a U.S. company, makes a sale and ships goods to Jose, SA, a Mexican customer.</a:t>
            </a:r>
          </a:p>
          <a:p>
            <a:pPr marL="339725" indent="-339725" eaLnBrk="1" hangingPunct="1">
              <a:spcBef>
                <a:spcPct val="0"/>
              </a:spcBef>
            </a:pPr>
            <a:r>
              <a:rPr lang="en-US" sz="2700" smtClean="0">
                <a:cs typeface="Times New Roman" pitchFamily="18" charset="0"/>
              </a:rPr>
              <a:t>Sales price is $110,000 (U.S.).</a:t>
            </a:r>
          </a:p>
          <a:p>
            <a:pPr marL="339725" indent="-339725" eaLnBrk="1" hangingPunct="1">
              <a:spcBef>
                <a:spcPct val="0"/>
              </a:spcBef>
            </a:pPr>
            <a:r>
              <a:rPr lang="en-US" sz="2700" smtClean="0">
                <a:cs typeface="Times New Roman" pitchFamily="18" charset="0"/>
              </a:rPr>
              <a:t>Jose agrees to pay 1,000,000 pesos on March 2, 2006.</a:t>
            </a:r>
          </a:p>
          <a:p>
            <a:pPr marL="339725" indent="-339725" eaLnBrk="1" hangingPunct="1">
              <a:spcBef>
                <a:spcPct val="0"/>
              </a:spcBef>
            </a:pPr>
            <a:r>
              <a:rPr lang="en-US" sz="2700" smtClean="0">
                <a:cs typeface="Times New Roman" pitchFamily="18" charset="0"/>
              </a:rPr>
              <a:t>Spot rates per peso are: December 1, 2005, $0.11, December 31, 2005, $0.10, and March 2, 2006, $0.095.</a:t>
            </a:r>
          </a:p>
          <a:p>
            <a:pPr marL="339725" indent="-339725" eaLnBrk="1" hangingPunct="1">
              <a:spcBef>
                <a:spcPct val="0"/>
              </a:spcBef>
            </a:pPr>
            <a:r>
              <a:rPr lang="en-US" sz="2700" smtClean="0">
                <a:cs typeface="Times New Roman" pitchFamily="18" charset="0"/>
              </a:rPr>
              <a:t>The annual interest rate is 6% (0.5% per month).</a:t>
            </a:r>
          </a:p>
        </p:txBody>
      </p:sp>
      <p:sp>
        <p:nvSpPr>
          <p:cNvPr id="3379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812964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7B08BF5-2253-4B11-8CA6-C5BF2F556D03}" type="slidenum">
              <a:rPr lang="en-US" sz="1600"/>
              <a:pPr eaLnBrk="1" hangingPunct="1"/>
              <a:t>32</a:t>
            </a:fld>
            <a:endParaRPr lang="en-US" sz="1600"/>
          </a:p>
        </p:txBody>
      </p:sp>
      <p:sp>
        <p:nvSpPr>
          <p:cNvPr id="3481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482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482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4822"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enters a foreign currency forward contract on December 1, 2005.</a:t>
            </a:r>
          </a:p>
          <a:p>
            <a:pPr marL="339725" indent="-339725" eaLnBrk="1" hangingPunct="1">
              <a:spcBef>
                <a:spcPct val="0"/>
              </a:spcBef>
            </a:pPr>
            <a:r>
              <a:rPr lang="en-US" sz="2800" smtClean="0">
                <a:cs typeface="Times New Roman" pitchFamily="18" charset="0"/>
              </a:rPr>
              <a:t>The contract calls for Joe to sell 1,000,000 pesos at a forward rate of $0.105, on March 2, 2006.</a:t>
            </a:r>
          </a:p>
          <a:p>
            <a:pPr marL="339725" indent="-339725" eaLnBrk="1" hangingPunct="1">
              <a:spcBef>
                <a:spcPct val="0"/>
              </a:spcBef>
            </a:pPr>
            <a:r>
              <a:rPr lang="en-US" sz="2800" smtClean="0">
                <a:cs typeface="Times New Roman" pitchFamily="18" charset="0"/>
              </a:rPr>
              <a:t>The forward rate on December 31, 2005 for March 2, 2006 delivery is $0.096.</a:t>
            </a:r>
          </a:p>
        </p:txBody>
      </p:sp>
      <p:sp>
        <p:nvSpPr>
          <p:cNvPr id="3482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318164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6020254-2738-438B-9C7D-03B4FE609B3E}" type="slidenum">
              <a:rPr lang="en-US" sz="1600"/>
              <a:pPr eaLnBrk="1" hangingPunct="1"/>
              <a:t>33</a:t>
            </a:fld>
            <a:endParaRPr lang="en-US" sz="1600"/>
          </a:p>
        </p:txBody>
      </p:sp>
      <p:sp>
        <p:nvSpPr>
          <p:cNvPr id="3584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584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584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5846"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1, FC asset/forward/cash flow hedge</a:t>
            </a:r>
          </a:p>
          <a:p>
            <a:pPr marL="0" indent="0" eaLnBrk="1" hangingPunct="1">
              <a:lnSpc>
                <a:spcPct val="80000"/>
              </a:lnSpc>
              <a:spcBef>
                <a:spcPct val="0"/>
              </a:spcBef>
            </a:pPr>
            <a:endParaRPr lang="en-US" sz="20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12/01/05</a:t>
            </a:r>
          </a:p>
          <a:p>
            <a:pPr marL="0" indent="0" eaLnBrk="1" hangingPunct="1">
              <a:lnSpc>
                <a:spcPct val="80000"/>
              </a:lnSpc>
              <a:spcBef>
                <a:spcPct val="0"/>
              </a:spcBef>
              <a:buFont typeface="Wingdings" pitchFamily="2" charset="2"/>
              <a:buNone/>
            </a:pPr>
            <a:r>
              <a:rPr lang="en-US" sz="2200" smtClean="0">
                <a:cs typeface="Times New Roman" pitchFamily="18" charset="0"/>
              </a:rPr>
              <a:t>Accounts receivable			              110,000</a:t>
            </a:r>
          </a:p>
          <a:p>
            <a:pPr marL="0" indent="0" eaLnBrk="1" hangingPunct="1">
              <a:lnSpc>
                <a:spcPct val="80000"/>
              </a:lnSpc>
              <a:spcBef>
                <a:spcPct val="0"/>
              </a:spcBef>
              <a:buFont typeface="Wingdings" pitchFamily="2" charset="2"/>
              <a:buNone/>
            </a:pPr>
            <a:r>
              <a:rPr lang="en-US" sz="2200" smtClean="0">
                <a:cs typeface="Times New Roman" pitchFamily="18" charset="0"/>
              </a:rPr>
              <a:t>	Sales						      110,000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Foreign exchange loss	  	  	    10,000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10,000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forward contract			        10,000</a:t>
            </a:r>
          </a:p>
        </p:txBody>
      </p:sp>
      <p:sp>
        <p:nvSpPr>
          <p:cNvPr id="3584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45297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D986C5B-A2CC-444A-A957-4FC5EFDDE49B}" type="slidenum">
              <a:rPr lang="en-US" sz="1600"/>
              <a:pPr eaLnBrk="1" hangingPunct="1"/>
              <a:t>34</a:t>
            </a:fld>
            <a:endParaRPr lang="en-US" sz="1600"/>
          </a:p>
        </p:txBody>
      </p:sp>
      <p:sp>
        <p:nvSpPr>
          <p:cNvPr id="3686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686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686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6870"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1, FC asset/forward/cash flow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Forward contract				            8,911</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8,911</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Discount expense*  				            1,667</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1,667</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(*discount expense is amortized using the straight-line method)</a:t>
            </a:r>
          </a:p>
        </p:txBody>
      </p:sp>
      <p:sp>
        <p:nvSpPr>
          <p:cNvPr id="3687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408070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40D44B4-7D90-4FAD-94E1-C1C45FDE06B8}" type="slidenum">
              <a:rPr lang="en-US" sz="1600"/>
              <a:pPr eaLnBrk="1" hangingPunct="1"/>
              <a:t>35</a:t>
            </a:fld>
            <a:endParaRPr lang="en-US" sz="1600"/>
          </a:p>
        </p:txBody>
      </p:sp>
      <p:sp>
        <p:nvSpPr>
          <p:cNvPr id="3789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789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789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7894"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1, FC asset/forward/cash flow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Foreign exchange loss			          5,000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5,000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forward contract			          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Forward contract	  		   	          1,089</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1,089</a:t>
            </a: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p:txBody>
      </p:sp>
      <p:sp>
        <p:nvSpPr>
          <p:cNvPr id="3789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4035565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0D15D618-C1E9-4DBF-8C9F-E12700CB9AC7}" type="slidenum">
              <a:rPr lang="en-US" sz="1600"/>
              <a:pPr eaLnBrk="1" hangingPunct="1"/>
              <a:t>36</a:t>
            </a:fld>
            <a:endParaRPr lang="en-US" sz="1600"/>
          </a:p>
        </p:txBody>
      </p:sp>
      <p:sp>
        <p:nvSpPr>
          <p:cNvPr id="3891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891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8917" name="Rectangle 4"/>
          <p:cNvSpPr>
            <a:spLocks noGrp="1" noChangeArrowheads="1"/>
          </p:cNvSpPr>
          <p:nvPr>
            <p:ph type="title"/>
          </p:nvPr>
        </p:nvSpPr>
        <p:spPr>
          <a:xfrm>
            <a:off x="685800" y="152400"/>
            <a:ext cx="7735888" cy="685800"/>
          </a:xfrm>
        </p:spPr>
        <p:txBody>
          <a:bodyPr/>
          <a:lstStyle/>
          <a:p>
            <a:pPr eaLnBrk="1" hangingPunct="1">
              <a:lnSpc>
                <a:spcPct val="80000"/>
              </a:lnSpc>
            </a:pPr>
            <a:r>
              <a:rPr lang="en-US" sz="2800" b="1" smtClean="0"/>
              <a:t>Hedge Accounting</a:t>
            </a:r>
          </a:p>
        </p:txBody>
      </p:sp>
      <p:sp>
        <p:nvSpPr>
          <p:cNvPr id="38918"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1, FC asset/forward/cash flow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Discount expense  			   	         3,333</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3,333</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95,000</a:t>
            </a:r>
          </a:p>
          <a:p>
            <a:pPr marL="0" indent="0" eaLnBrk="1" hangingPunct="1">
              <a:lnSpc>
                <a:spcPct val="80000"/>
              </a:lnSpc>
              <a:spcBef>
                <a:spcPct val="0"/>
              </a:spcBef>
              <a:buFont typeface="Wingdings" pitchFamily="2" charset="2"/>
              <a:buNone/>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Cash			  		                 105,000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Forward contract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p:txBody>
      </p:sp>
      <p:sp>
        <p:nvSpPr>
          <p:cNvPr id="3891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87533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908DEA22-F8F1-4F34-A791-9DB551B95E46}" type="slidenum">
              <a:rPr lang="en-US" sz="1600"/>
              <a:pPr eaLnBrk="1" hangingPunct="1"/>
              <a:t>37</a:t>
            </a:fld>
            <a:endParaRPr lang="en-US" sz="1600"/>
          </a:p>
        </p:txBody>
      </p:sp>
      <p:sp>
        <p:nvSpPr>
          <p:cNvPr id="3993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3994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3994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39942"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2, FC asset/forward/fair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12/01/05</a:t>
            </a:r>
          </a:p>
          <a:p>
            <a:pPr marL="0" indent="0" eaLnBrk="1" hangingPunct="1">
              <a:lnSpc>
                <a:spcPct val="80000"/>
              </a:lnSpc>
              <a:spcBef>
                <a:spcPct val="0"/>
              </a:spcBef>
              <a:buFont typeface="Wingdings" pitchFamily="2" charset="2"/>
              <a:buNone/>
            </a:pPr>
            <a:r>
              <a:rPr lang="en-US" sz="2200" smtClean="0">
                <a:cs typeface="Times New Roman" pitchFamily="18" charset="0"/>
              </a:rPr>
              <a:t>Accounts receivable			              110,000</a:t>
            </a:r>
          </a:p>
          <a:p>
            <a:pPr marL="0" indent="0" eaLnBrk="1" hangingPunct="1">
              <a:lnSpc>
                <a:spcPct val="80000"/>
              </a:lnSpc>
              <a:spcBef>
                <a:spcPct val="0"/>
              </a:spcBef>
              <a:buFont typeface="Wingdings" pitchFamily="2" charset="2"/>
              <a:buNone/>
            </a:pPr>
            <a:r>
              <a:rPr lang="en-US" sz="2200" smtClean="0">
                <a:cs typeface="Times New Roman" pitchFamily="18" charset="0"/>
              </a:rPr>
              <a:t>	Sales						      110,000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Foreign exchange loss	  	  	    10,000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Forward contract				      8,911</a:t>
            </a:r>
          </a:p>
          <a:p>
            <a:pPr marL="0" indent="0" eaLnBrk="1" hangingPunct="1">
              <a:lnSpc>
                <a:spcPct val="80000"/>
              </a:lnSpc>
              <a:spcBef>
                <a:spcPct val="0"/>
              </a:spcBef>
              <a:buFont typeface="Wingdings" pitchFamily="2" charset="2"/>
              <a:buNone/>
            </a:pPr>
            <a:r>
              <a:rPr lang="en-US" sz="2200" smtClean="0">
                <a:cs typeface="Times New Roman" pitchFamily="18" charset="0"/>
              </a:rPr>
              <a:t>	Gain on forward contract			          8,911</a:t>
            </a: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p:txBody>
      </p:sp>
      <p:sp>
        <p:nvSpPr>
          <p:cNvPr id="3994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76522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9EE32EE-CA2E-4EFF-ADF2-935EE04CF369}" type="slidenum">
              <a:rPr lang="en-US" sz="1600"/>
              <a:pPr eaLnBrk="1" hangingPunct="1"/>
              <a:t>38</a:t>
            </a:fld>
            <a:endParaRPr lang="en-US" sz="1600"/>
          </a:p>
        </p:txBody>
      </p:sp>
      <p:sp>
        <p:nvSpPr>
          <p:cNvPr id="4096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096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096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0966" name="Rectangle 5"/>
          <p:cNvSpPr>
            <a:spLocks noGrp="1" noChangeArrowheads="1"/>
          </p:cNvSpPr>
          <p:nvPr>
            <p:ph type="body" idx="1"/>
          </p:nvPr>
        </p:nvSpPr>
        <p:spPr>
          <a:xfrm>
            <a:off x="457200" y="1219200"/>
            <a:ext cx="8077200" cy="3810000"/>
          </a:xfrm>
        </p:spPr>
        <p:txBody>
          <a:bodyPr/>
          <a:lstStyle/>
          <a:p>
            <a:pPr marL="0" indent="0" eaLnBrk="1" hangingPunct="1">
              <a:lnSpc>
                <a:spcPct val="90000"/>
              </a:lnSpc>
              <a:spcBef>
                <a:spcPct val="0"/>
              </a:spcBef>
              <a:buFont typeface="Wingdings" pitchFamily="2" charset="2"/>
              <a:buNone/>
            </a:pPr>
            <a:r>
              <a:rPr lang="en-US" sz="2800" b="1" smtClean="0">
                <a:cs typeface="Times New Roman" pitchFamily="18" charset="0"/>
              </a:rPr>
              <a:t>Example 2, FC asset/forward/fair value hedge</a:t>
            </a:r>
          </a:p>
          <a:p>
            <a:pPr marL="0" indent="0" eaLnBrk="1" hangingPunct="1">
              <a:lnSpc>
                <a:spcPct val="90000"/>
              </a:lnSpc>
              <a:spcBef>
                <a:spcPct val="0"/>
              </a:spcBef>
            </a:pPr>
            <a:endParaRPr lang="en-US" b="1" smtClean="0">
              <a:cs typeface="Times New Roman" pitchFamily="18" charset="0"/>
            </a:endParaRPr>
          </a:p>
          <a:p>
            <a:pPr marL="0" indent="0" eaLnBrk="1" hangingPunct="1">
              <a:lnSpc>
                <a:spcPct val="90000"/>
              </a:lnSpc>
              <a:spcBef>
                <a:spcPct val="0"/>
              </a:spcBef>
              <a:buFont typeface="Wingdings" pitchFamily="2" charset="2"/>
              <a:buNone/>
            </a:pPr>
            <a:r>
              <a:rPr lang="en-US" sz="2200" u="sng" smtClean="0">
                <a:cs typeface="Times New Roman" pitchFamily="18" charset="0"/>
              </a:rPr>
              <a:t>3/02/06</a:t>
            </a:r>
          </a:p>
          <a:p>
            <a:pPr marL="0" indent="0" eaLnBrk="1" hangingPunct="1">
              <a:lnSpc>
                <a:spcPct val="90000"/>
              </a:lnSpc>
              <a:spcBef>
                <a:spcPct val="0"/>
              </a:spcBef>
              <a:buFont typeface="Wingdings" pitchFamily="2" charset="2"/>
              <a:buNone/>
            </a:pPr>
            <a:r>
              <a:rPr lang="en-US" sz="2200" smtClean="0">
                <a:cs typeface="Times New Roman" pitchFamily="18" charset="0"/>
              </a:rPr>
              <a:t>Foreign exchange loss			  5,000</a:t>
            </a:r>
          </a:p>
          <a:p>
            <a:pPr marL="0" indent="0" eaLnBrk="1" hangingPunct="1">
              <a:lnSpc>
                <a:spcPct val="90000"/>
              </a:lnSpc>
              <a:spcBef>
                <a:spcPct val="0"/>
              </a:spcBef>
              <a:buFont typeface="Wingdings" pitchFamily="2" charset="2"/>
              <a:buNone/>
            </a:pPr>
            <a:r>
              <a:rPr lang="en-US" sz="2200" smtClean="0">
                <a:cs typeface="Times New Roman" pitchFamily="18" charset="0"/>
              </a:rPr>
              <a:t>	Accounts receivable				        5,000</a:t>
            </a:r>
          </a:p>
          <a:p>
            <a:pPr marL="0" indent="0" eaLnBrk="1" hangingPunct="1">
              <a:lnSpc>
                <a:spcPct val="90000"/>
              </a:lnSpc>
              <a:spcBef>
                <a:spcPct val="0"/>
              </a:spcBef>
            </a:pPr>
            <a:endParaRPr lang="en-US" sz="2200" smtClean="0">
              <a:cs typeface="Times New Roman" pitchFamily="18" charset="0"/>
            </a:endParaRPr>
          </a:p>
          <a:p>
            <a:pPr marL="0" indent="0" eaLnBrk="1" hangingPunct="1">
              <a:lnSpc>
                <a:spcPct val="90000"/>
              </a:lnSpc>
              <a:spcBef>
                <a:spcPct val="0"/>
              </a:spcBef>
              <a:buFont typeface="Wingdings" pitchFamily="2" charset="2"/>
              <a:buNone/>
            </a:pPr>
            <a:r>
              <a:rPr lang="en-US" sz="2200" smtClean="0">
                <a:cs typeface="Times New Roman" pitchFamily="18" charset="0"/>
              </a:rPr>
              <a:t>Forward contract	  		   	  1,089</a:t>
            </a:r>
          </a:p>
          <a:p>
            <a:pPr marL="0" indent="0" eaLnBrk="1" hangingPunct="1">
              <a:lnSpc>
                <a:spcPct val="90000"/>
              </a:lnSpc>
              <a:spcBef>
                <a:spcPct val="0"/>
              </a:spcBef>
              <a:buFont typeface="Wingdings" pitchFamily="2" charset="2"/>
              <a:buNone/>
            </a:pPr>
            <a:r>
              <a:rPr lang="en-US" sz="2200" smtClean="0">
                <a:cs typeface="Times New Roman" pitchFamily="18" charset="0"/>
              </a:rPr>
              <a:t>	 Gain on forward contract 	  		        1,089</a:t>
            </a:r>
          </a:p>
          <a:p>
            <a:pPr marL="0" indent="0" eaLnBrk="1" hangingPunct="1">
              <a:lnSpc>
                <a:spcPct val="90000"/>
              </a:lnSpc>
              <a:spcBef>
                <a:spcPct val="0"/>
              </a:spcBef>
            </a:pPr>
            <a:endParaRPr lang="en-US" sz="22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a:p>
            <a:pPr marL="0" indent="0" eaLnBrk="1" hangingPunct="1">
              <a:lnSpc>
                <a:spcPct val="90000"/>
              </a:lnSpc>
              <a:spcBef>
                <a:spcPct val="0"/>
              </a:spcBef>
            </a:pPr>
            <a:endParaRPr lang="en-US" sz="2800" smtClean="0">
              <a:cs typeface="Times New Roman" pitchFamily="18" charset="0"/>
            </a:endParaRPr>
          </a:p>
        </p:txBody>
      </p:sp>
      <p:sp>
        <p:nvSpPr>
          <p:cNvPr id="4096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65571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BA5BF7E1-CE75-4AE7-99D1-B0C2D9110F1C}" type="slidenum">
              <a:rPr lang="en-US" sz="1600"/>
              <a:pPr eaLnBrk="1" hangingPunct="1"/>
              <a:t>39</a:t>
            </a:fld>
            <a:endParaRPr lang="en-US" sz="1600"/>
          </a:p>
        </p:txBody>
      </p:sp>
      <p:sp>
        <p:nvSpPr>
          <p:cNvPr id="4198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198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198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1990"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2, FC asset/forward/fair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95,000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Cash			  		               105,000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Forward contract				        10,000</a:t>
            </a:r>
          </a:p>
          <a:p>
            <a:pPr marL="0" indent="0" eaLnBrk="1" hangingPunct="1">
              <a:lnSpc>
                <a:spcPct val="80000"/>
              </a:lnSpc>
              <a:spcBef>
                <a:spcPct val="0"/>
              </a:spcBef>
            </a:pPr>
            <a:endParaRPr lang="en-US" sz="2400" smtClean="0">
              <a:cs typeface="Times New Roman" pitchFamily="18" charset="0"/>
            </a:endParaRPr>
          </a:p>
          <a:p>
            <a:pPr marL="0" indent="0" eaLnBrk="1" hangingPunct="1">
              <a:lnSpc>
                <a:spcPct val="80000"/>
              </a:lnSpc>
              <a:spcBef>
                <a:spcPct val="0"/>
              </a:spcBef>
            </a:pPr>
            <a:endParaRPr lang="en-US" sz="2400" smtClean="0">
              <a:cs typeface="Times New Roman" pitchFamily="18" charset="0"/>
            </a:endParaRPr>
          </a:p>
          <a:p>
            <a:pPr marL="0" indent="0" eaLnBrk="1" hangingPunct="1">
              <a:lnSpc>
                <a:spcPct val="80000"/>
              </a:lnSpc>
              <a:spcBef>
                <a:spcPct val="0"/>
              </a:spcBef>
            </a:pPr>
            <a:endParaRPr lang="en-US" sz="2400" smtClean="0">
              <a:cs typeface="Times New Roman" pitchFamily="18" charset="0"/>
            </a:endParaRPr>
          </a:p>
          <a:p>
            <a:pPr marL="0" indent="0" eaLnBrk="1" hangingPunct="1">
              <a:lnSpc>
                <a:spcPct val="80000"/>
              </a:lnSpc>
              <a:spcBef>
                <a:spcPct val="0"/>
              </a:spcBef>
            </a:pPr>
            <a:endParaRPr lang="en-US" sz="2400" smtClean="0">
              <a:cs typeface="Times New Roman" pitchFamily="18" charset="0"/>
            </a:endParaRPr>
          </a:p>
          <a:p>
            <a:pPr marL="0" indent="0" eaLnBrk="1" hangingPunct="1">
              <a:lnSpc>
                <a:spcPct val="80000"/>
              </a:lnSpc>
              <a:spcBef>
                <a:spcPct val="0"/>
              </a:spcBef>
            </a:pPr>
            <a:endParaRPr lang="en-US" sz="2400" smtClean="0">
              <a:cs typeface="Times New Roman" pitchFamily="18" charset="0"/>
            </a:endParaRPr>
          </a:p>
          <a:p>
            <a:pPr marL="0" indent="0" eaLnBrk="1" hangingPunct="1">
              <a:lnSpc>
                <a:spcPct val="80000"/>
              </a:lnSpc>
              <a:spcBef>
                <a:spcPct val="0"/>
              </a:spcBef>
            </a:pPr>
            <a:endParaRPr lang="en-US" sz="2400" smtClean="0">
              <a:cs typeface="Times New Roman" pitchFamily="18" charset="0"/>
            </a:endParaRPr>
          </a:p>
        </p:txBody>
      </p:sp>
      <p:sp>
        <p:nvSpPr>
          <p:cNvPr id="4199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76150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9391AA29-9934-4337-92B0-F77634EDCA86}" type="slidenum">
              <a:rPr lang="en-US" sz="1600"/>
              <a:pPr eaLnBrk="1" hangingPunct="1"/>
              <a:t>4</a:t>
            </a:fld>
            <a:endParaRPr lang="en-US" sz="1600"/>
          </a:p>
        </p:txBody>
      </p:sp>
      <p:sp>
        <p:nvSpPr>
          <p:cNvPr id="6147"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6148" name="Text Box 4"/>
          <p:cNvSpPr txBox="1">
            <a:spLocks noChangeArrowheads="1"/>
          </p:cNvSpPr>
          <p:nvPr/>
        </p:nvSpPr>
        <p:spPr bwMode="auto">
          <a:xfrm>
            <a:off x="533400" y="1219200"/>
            <a:ext cx="8077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eaLnBrk="0" hangingPunct="0">
              <a:tabLst>
                <a:tab pos="406400" algn="l"/>
              </a:tabLst>
              <a:defRPr sz="2400">
                <a:solidFill>
                  <a:schemeClr val="tx1"/>
                </a:solidFill>
                <a:latin typeface="Arial" charset="0"/>
              </a:defRPr>
            </a:lvl1pPr>
            <a:lvl2pPr marL="742950" indent="-285750" eaLnBrk="0" hangingPunct="0">
              <a:tabLst>
                <a:tab pos="406400" algn="l"/>
              </a:tabLst>
              <a:defRPr sz="2400">
                <a:solidFill>
                  <a:schemeClr val="tx1"/>
                </a:solidFill>
                <a:latin typeface="Arial" charset="0"/>
              </a:defRPr>
            </a:lvl2pPr>
            <a:lvl3pPr marL="1143000" indent="-228600" eaLnBrk="0" hangingPunct="0">
              <a:tabLst>
                <a:tab pos="406400" algn="l"/>
              </a:tabLst>
              <a:defRPr sz="2400">
                <a:solidFill>
                  <a:schemeClr val="tx1"/>
                </a:solidFill>
                <a:latin typeface="Arial" charset="0"/>
              </a:defRPr>
            </a:lvl3pPr>
            <a:lvl4pPr marL="1600200" indent="-228600" eaLnBrk="0" hangingPunct="0">
              <a:tabLst>
                <a:tab pos="406400" algn="l"/>
              </a:tabLst>
              <a:defRPr sz="2400">
                <a:solidFill>
                  <a:schemeClr val="tx1"/>
                </a:solidFill>
                <a:latin typeface="Arial" charset="0"/>
              </a:defRPr>
            </a:lvl4pPr>
            <a:lvl5pPr marL="2057400" indent="-228600" eaLnBrk="0" hangingPunct="0">
              <a:tabLst>
                <a:tab pos="406400" algn="l"/>
              </a:tabLst>
              <a:defRPr sz="2400">
                <a:solidFill>
                  <a:schemeClr val="tx1"/>
                </a:solidFill>
                <a:latin typeface="Arial" charset="0"/>
              </a:defRPr>
            </a:lvl5pPr>
            <a:lvl6pPr marL="2514600" indent="-228600" eaLnBrk="0" fontAlgn="base" hangingPunct="0">
              <a:spcBef>
                <a:spcPct val="20000"/>
              </a:spcBef>
              <a:spcAft>
                <a:spcPct val="0"/>
              </a:spcAft>
              <a:buChar char="•"/>
              <a:tabLst>
                <a:tab pos="406400" algn="l"/>
              </a:tabLst>
              <a:defRPr sz="2400">
                <a:solidFill>
                  <a:schemeClr val="tx1"/>
                </a:solidFill>
                <a:latin typeface="Arial" charset="0"/>
              </a:defRPr>
            </a:lvl6pPr>
            <a:lvl7pPr marL="2971800" indent="-228600" eaLnBrk="0" fontAlgn="base" hangingPunct="0">
              <a:spcBef>
                <a:spcPct val="20000"/>
              </a:spcBef>
              <a:spcAft>
                <a:spcPct val="0"/>
              </a:spcAft>
              <a:buChar char="•"/>
              <a:tabLst>
                <a:tab pos="406400" algn="l"/>
              </a:tabLst>
              <a:defRPr sz="2400">
                <a:solidFill>
                  <a:schemeClr val="tx1"/>
                </a:solidFill>
                <a:latin typeface="Arial" charset="0"/>
              </a:defRPr>
            </a:lvl7pPr>
            <a:lvl8pPr marL="3429000" indent="-228600" eaLnBrk="0" fontAlgn="base" hangingPunct="0">
              <a:spcBef>
                <a:spcPct val="20000"/>
              </a:spcBef>
              <a:spcAft>
                <a:spcPct val="0"/>
              </a:spcAft>
              <a:buChar char="•"/>
              <a:tabLst>
                <a:tab pos="406400" algn="l"/>
              </a:tabLst>
              <a:defRPr sz="2400">
                <a:solidFill>
                  <a:schemeClr val="tx1"/>
                </a:solidFill>
                <a:latin typeface="Arial" charset="0"/>
              </a:defRPr>
            </a:lvl8pPr>
            <a:lvl9pPr marL="3886200" indent="-228600" eaLnBrk="0" fontAlgn="base" hangingPunct="0">
              <a:spcBef>
                <a:spcPct val="20000"/>
              </a:spcBef>
              <a:spcAft>
                <a:spcPct val="0"/>
              </a:spcAft>
              <a:buChar char="•"/>
              <a:tabLst>
                <a:tab pos="406400" algn="l"/>
              </a:tabLst>
              <a:defRPr sz="2400">
                <a:solidFill>
                  <a:schemeClr val="tx1"/>
                </a:solidFill>
                <a:latin typeface="Arial" charset="0"/>
              </a:defRPr>
            </a:lvl9pPr>
          </a:lstStyle>
          <a:p>
            <a:pPr eaLnBrk="1" hangingPunct="1">
              <a:spcBef>
                <a:spcPct val="0"/>
              </a:spcBef>
              <a:buFontTx/>
              <a:buNone/>
            </a:pPr>
            <a:r>
              <a:rPr lang="en-US" sz="2800" b="1">
                <a:cs typeface="Times New Roman" pitchFamily="18" charset="0"/>
              </a:rPr>
              <a:t>Learning Objectives</a:t>
            </a:r>
          </a:p>
          <a:p>
            <a:pPr eaLnBrk="1" hangingPunct="1">
              <a:spcBef>
                <a:spcPct val="0"/>
              </a:spcBef>
              <a:buFontTx/>
              <a:buNone/>
            </a:pPr>
            <a:r>
              <a:rPr lang="en-US" sz="2800" b="1"/>
              <a:t>5.</a:t>
            </a:r>
            <a:r>
              <a:rPr lang="en-US" sz="2800"/>
              <a:t>  Describe the concepts of cash flow hedges, fair value hedges, and hedge accounting.</a:t>
            </a:r>
            <a:endParaRPr lang="en-US" sz="2800">
              <a:cs typeface="Times New Roman" pitchFamily="18" charset="0"/>
            </a:endParaRPr>
          </a:p>
          <a:p>
            <a:pPr eaLnBrk="1" hangingPunct="1">
              <a:spcBef>
                <a:spcPct val="0"/>
              </a:spcBef>
              <a:buFontTx/>
              <a:buNone/>
            </a:pPr>
            <a:r>
              <a:rPr lang="en-US" sz="2800" b="1">
                <a:cs typeface="Times New Roman" pitchFamily="18" charset="0"/>
              </a:rPr>
              <a:t>6.  </a:t>
            </a:r>
            <a:r>
              <a:rPr lang="en-US" sz="2800">
                <a:cs typeface="Times New Roman" pitchFamily="18" charset="0"/>
              </a:rPr>
              <a:t>Demonstrate the accounting for forward contracts and options used as cash flow hedges and fair value hedges to hedge foreign currency assets and liabilities, foreign currency firm commitments, and forecasted foreign currency transactions.</a:t>
            </a:r>
          </a:p>
        </p:txBody>
      </p:sp>
      <p:sp>
        <p:nvSpPr>
          <p:cNvPr id="6149" name="Rectangle 6"/>
          <p:cNvSpPr>
            <a:spLocks noChangeArrowheads="1"/>
          </p:cNvSpPr>
          <p:nvPr/>
        </p:nvSpPr>
        <p:spPr bwMode="auto">
          <a:xfrm>
            <a:off x="228600" y="65532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buFontTx/>
              <a:buNone/>
            </a:pPr>
            <a:endParaRPr lang="en-US" sz="1200" b="1" i="1">
              <a:solidFill>
                <a:srgbClr val="000000"/>
              </a:solidFill>
              <a:latin typeface="Book Antiqua" pitchFamily="18" charset="0"/>
              <a:cs typeface="Arial" charset="0"/>
            </a:endParaRPr>
          </a:p>
        </p:txBody>
      </p:sp>
      <p:sp>
        <p:nvSpPr>
          <p:cNvPr id="6150" name="Text Box 8"/>
          <p:cNvSpPr txBox="1">
            <a:spLocks noChangeArrowheads="1"/>
          </p:cNvSpPr>
          <p:nvPr/>
        </p:nvSpPr>
        <p:spPr bwMode="auto">
          <a:xfrm>
            <a:off x="609600" y="1524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lnSpc>
                <a:spcPct val="80000"/>
              </a:lnSpc>
              <a:spcBef>
                <a:spcPct val="0"/>
              </a:spcBef>
              <a:buFontTx/>
              <a:buNone/>
            </a:pPr>
            <a:r>
              <a:rPr lang="en-US" sz="2800" b="1"/>
              <a:t>Foreign Currency Transactions and Hedging Foreign Exchange Risk</a:t>
            </a:r>
          </a:p>
        </p:txBody>
      </p:sp>
    </p:spTree>
    <p:extLst>
      <p:ext uri="{BB962C8B-B14F-4D97-AF65-F5344CB8AC3E}">
        <p14:creationId xmlns:p14="http://schemas.microsoft.com/office/powerpoint/2010/main" val="157390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DF293AE4-09EC-495D-B86C-C330426F135E}" type="slidenum">
              <a:rPr lang="en-US" sz="1600"/>
              <a:pPr eaLnBrk="1" hangingPunct="1"/>
              <a:t>40</a:t>
            </a:fld>
            <a:endParaRPr lang="en-US" sz="1600"/>
          </a:p>
        </p:txBody>
      </p:sp>
      <p:sp>
        <p:nvSpPr>
          <p:cNvPr id="4301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301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3013" name="Rectangle 4"/>
          <p:cNvSpPr>
            <a:spLocks noGrp="1" noChangeArrowheads="1"/>
          </p:cNvSpPr>
          <p:nvPr>
            <p:ph type="title"/>
          </p:nvPr>
        </p:nvSpPr>
        <p:spPr>
          <a:xfrm>
            <a:off x="609600" y="152400"/>
            <a:ext cx="7735888" cy="685800"/>
          </a:xfrm>
        </p:spPr>
        <p:txBody>
          <a:bodyPr/>
          <a:lstStyle/>
          <a:p>
            <a:pPr eaLnBrk="1" hangingPunct="1">
              <a:lnSpc>
                <a:spcPct val="80000"/>
              </a:lnSpc>
            </a:pPr>
            <a:r>
              <a:rPr lang="en-US" sz="2800" b="1" smtClean="0"/>
              <a:t>Hedge Accounting</a:t>
            </a:r>
          </a:p>
        </p:txBody>
      </p:sp>
      <p:sp>
        <p:nvSpPr>
          <p:cNvPr id="43014"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buFont typeface="Wingdings" pitchFamily="2" charset="2"/>
              <a:buNone/>
            </a:pPr>
            <a:r>
              <a:rPr lang="en-US" sz="2800" b="1" smtClean="0">
                <a:cs typeface="Times New Roman" pitchFamily="18" charset="0"/>
              </a:rPr>
              <a:t>Information for example 3</a:t>
            </a:r>
            <a:r>
              <a:rPr lang="en-US" sz="2800" smtClean="0">
                <a:cs typeface="Times New Roman" pitchFamily="18" charset="0"/>
              </a:rPr>
              <a:t> </a:t>
            </a:r>
          </a:p>
          <a:p>
            <a:pPr marL="339725" indent="-339725" eaLnBrk="1" hangingPunct="1">
              <a:spcBef>
                <a:spcPct val="0"/>
              </a:spcBef>
            </a:pPr>
            <a:r>
              <a:rPr lang="en-US" sz="2800" smtClean="0">
                <a:cs typeface="Times New Roman" pitchFamily="18" charset="0"/>
              </a:rPr>
              <a:t>December 1, 2006, Joe Inc., a U.S. company, makes a sale and ships goods to Jose, SA, a Mexican customer.</a:t>
            </a:r>
          </a:p>
          <a:p>
            <a:pPr marL="339725" indent="-339725" eaLnBrk="1" hangingPunct="1">
              <a:spcBef>
                <a:spcPct val="0"/>
              </a:spcBef>
            </a:pPr>
            <a:r>
              <a:rPr lang="en-US" sz="2800" smtClean="0">
                <a:cs typeface="Times New Roman" pitchFamily="18" charset="0"/>
              </a:rPr>
              <a:t>Sales price is $110,000 (U.S.).</a:t>
            </a:r>
          </a:p>
          <a:p>
            <a:pPr marL="339725" indent="-339725" eaLnBrk="1" hangingPunct="1">
              <a:spcBef>
                <a:spcPct val="0"/>
              </a:spcBef>
            </a:pPr>
            <a:r>
              <a:rPr lang="en-US" sz="2800" smtClean="0">
                <a:cs typeface="Times New Roman" pitchFamily="18" charset="0"/>
              </a:rPr>
              <a:t>Jose agrees to pay 1,000,000 pesos on March 2, 2006.</a:t>
            </a:r>
          </a:p>
          <a:p>
            <a:pPr marL="339725" indent="-339725" eaLnBrk="1" hangingPunct="1">
              <a:spcBef>
                <a:spcPct val="0"/>
              </a:spcBef>
            </a:pPr>
            <a:r>
              <a:rPr lang="en-US" sz="2800" smtClean="0">
                <a:cs typeface="Times New Roman" pitchFamily="18" charset="0"/>
              </a:rPr>
              <a:t>Spot rates per peso are: December 1, 2005, $0.11, December 31, 2005, $0.10, and March 2, 2006, $0.095.</a:t>
            </a:r>
          </a:p>
        </p:txBody>
      </p:sp>
      <p:sp>
        <p:nvSpPr>
          <p:cNvPr id="4301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861991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F1A8195-7B8A-4F9D-951F-66B90EE20657}" type="slidenum">
              <a:rPr lang="en-US" sz="1600"/>
              <a:pPr eaLnBrk="1" hangingPunct="1"/>
              <a:t>41</a:t>
            </a:fld>
            <a:endParaRPr lang="en-US" sz="1600"/>
          </a:p>
        </p:txBody>
      </p:sp>
      <p:sp>
        <p:nvSpPr>
          <p:cNvPr id="4403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403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403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4038"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purchases a foreign currency option for a premium of  $4,000 ($0.004 x 1,000,000 pesos) on December 1, 2005.</a:t>
            </a:r>
          </a:p>
          <a:p>
            <a:pPr marL="339725" indent="-339725" eaLnBrk="1" hangingPunct="1">
              <a:spcBef>
                <a:spcPct val="0"/>
              </a:spcBef>
            </a:pPr>
            <a:r>
              <a:rPr lang="en-US" sz="2800" smtClean="0">
                <a:cs typeface="Times New Roman" pitchFamily="18" charset="0"/>
              </a:rPr>
              <a:t>The market value of the option on December 31, 2005 is $3,000 ($0.003 x 1,000,000 pesos).</a:t>
            </a:r>
          </a:p>
          <a:p>
            <a:pPr marL="339725" indent="-339725" eaLnBrk="1" hangingPunct="1">
              <a:spcBef>
                <a:spcPct val="0"/>
              </a:spcBef>
            </a:pPr>
            <a:r>
              <a:rPr lang="en-US" sz="2800" smtClean="0">
                <a:cs typeface="Times New Roman" pitchFamily="18" charset="0"/>
              </a:rPr>
              <a:t>The option allows Joe to sell 1,000,000 pesos at a strike price of $0.11, on March 2, 2006.</a:t>
            </a:r>
          </a:p>
          <a:p>
            <a:pPr marL="339725" indent="-339725" eaLnBrk="1" hangingPunct="1">
              <a:spcBef>
                <a:spcPct val="0"/>
              </a:spcBef>
            </a:pPr>
            <a:endParaRPr lang="en-US" sz="2800" smtClean="0">
              <a:cs typeface="Times New Roman" pitchFamily="18" charset="0"/>
            </a:endParaRPr>
          </a:p>
          <a:p>
            <a:pPr marL="339725" indent="-339725" eaLnBrk="1" hangingPunct="1">
              <a:spcBef>
                <a:spcPct val="0"/>
              </a:spcBef>
            </a:pPr>
            <a:endParaRPr lang="en-US" sz="2800" smtClean="0">
              <a:cs typeface="Times New Roman" pitchFamily="18" charset="0"/>
            </a:endParaRPr>
          </a:p>
        </p:txBody>
      </p:sp>
      <p:sp>
        <p:nvSpPr>
          <p:cNvPr id="4403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4230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50A43FBF-20CC-4DE4-92CC-431EDB6C2D96}" type="slidenum">
              <a:rPr lang="en-US" sz="1600"/>
              <a:pPr eaLnBrk="1" hangingPunct="1"/>
              <a:t>42</a:t>
            </a:fld>
            <a:endParaRPr lang="en-US" sz="1600"/>
          </a:p>
        </p:txBody>
      </p:sp>
      <p:sp>
        <p:nvSpPr>
          <p:cNvPr id="4505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506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506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5062"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3, FC asset/option/cash flow hedge</a:t>
            </a:r>
          </a:p>
          <a:p>
            <a:pPr marL="0" indent="0" eaLnBrk="1" hangingPunct="1">
              <a:lnSpc>
                <a:spcPct val="80000"/>
              </a:lnSpc>
              <a:spcBef>
                <a:spcPct val="0"/>
              </a:spcBef>
            </a:pPr>
            <a:endParaRPr lang="en-US" sz="28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12/01/05</a:t>
            </a:r>
          </a:p>
          <a:p>
            <a:pPr marL="0" indent="0" eaLnBrk="1" hangingPunct="1">
              <a:lnSpc>
                <a:spcPct val="80000"/>
              </a:lnSpc>
              <a:spcBef>
                <a:spcPct val="0"/>
              </a:spcBef>
              <a:buFont typeface="Wingdings" pitchFamily="2" charset="2"/>
              <a:buNone/>
            </a:pPr>
            <a:r>
              <a:rPr lang="en-US" sz="2200" smtClean="0">
                <a:cs typeface="Times New Roman" pitchFamily="18" charset="0"/>
              </a:rPr>
              <a:t>Accounts receivable			             110,000</a:t>
            </a:r>
          </a:p>
          <a:p>
            <a:pPr marL="0" indent="0" eaLnBrk="1" hangingPunct="1">
              <a:lnSpc>
                <a:spcPct val="80000"/>
              </a:lnSpc>
              <a:spcBef>
                <a:spcPct val="0"/>
              </a:spcBef>
              <a:buFont typeface="Wingdings" pitchFamily="2" charset="2"/>
              <a:buNone/>
            </a:pPr>
            <a:r>
              <a:rPr lang="en-US" sz="2200" smtClean="0">
                <a:cs typeface="Times New Roman" pitchFamily="18" charset="0"/>
              </a:rPr>
              <a:t>	Sales						      110,000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4,000</a:t>
            </a:r>
          </a:p>
          <a:p>
            <a:pPr marL="0" indent="0" eaLnBrk="1" hangingPunct="1">
              <a:lnSpc>
                <a:spcPct val="80000"/>
              </a:lnSpc>
              <a:spcBef>
                <a:spcPct val="0"/>
              </a:spcBef>
              <a:buFont typeface="Wingdings" pitchFamily="2" charset="2"/>
              <a:buNone/>
            </a:pPr>
            <a:r>
              <a:rPr lang="en-US" sz="2200" smtClean="0">
                <a:cs typeface="Times New Roman" pitchFamily="18" charset="0"/>
              </a:rPr>
              <a:t>	Cash						          4,000</a:t>
            </a:r>
          </a:p>
          <a:p>
            <a:pPr marL="0" indent="0" eaLnBrk="1" hangingPunct="1">
              <a:lnSpc>
                <a:spcPct val="80000"/>
              </a:lnSpc>
              <a:spcBef>
                <a:spcPct val="0"/>
              </a:spcBef>
              <a:buFont typeface="Wingdings" pitchFamily="2" charset="2"/>
              <a:buNone/>
            </a:pPr>
            <a:endParaRPr lang="en-US" sz="2200" u="sng"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Foreign exchange loss	  	  	   10,000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pPr>
            <a:endParaRPr lang="en-US" sz="2200" smtClean="0">
              <a:cs typeface="Times New Roman" pitchFamily="18" charset="0"/>
            </a:endParaRPr>
          </a:p>
        </p:txBody>
      </p:sp>
      <p:sp>
        <p:nvSpPr>
          <p:cNvPr id="4506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2194685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A3A29513-07EB-4606-A25C-42B72807DEF4}" type="slidenum">
              <a:rPr lang="en-US" sz="1600"/>
              <a:pPr eaLnBrk="1" hangingPunct="1"/>
              <a:t>43</a:t>
            </a:fld>
            <a:endParaRPr lang="en-US" sz="1600"/>
          </a:p>
        </p:txBody>
      </p:sp>
      <p:sp>
        <p:nvSpPr>
          <p:cNvPr id="4608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608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608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6086" name="Rectangle 5"/>
          <p:cNvSpPr>
            <a:spLocks noGrp="1" noChangeArrowheads="1"/>
          </p:cNvSpPr>
          <p:nvPr>
            <p:ph type="body" idx="1"/>
          </p:nvPr>
        </p:nvSpPr>
        <p:spPr>
          <a:xfrm>
            <a:off x="228600" y="1219200"/>
            <a:ext cx="86868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3, FC asset/option/cash flow hedge</a:t>
            </a:r>
          </a:p>
          <a:p>
            <a:pPr marL="0" indent="0" eaLnBrk="1" hangingPunct="1">
              <a:lnSpc>
                <a:spcPct val="80000"/>
              </a:lnSpc>
              <a:spcBef>
                <a:spcPct val="0"/>
              </a:spcBef>
            </a:pPr>
            <a:endParaRPr lang="en-US" sz="28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10,000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foreign currency option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1,000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option			              1,000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Option expense				           1,000</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1,000</a:t>
            </a:r>
          </a:p>
        </p:txBody>
      </p:sp>
      <p:sp>
        <p:nvSpPr>
          <p:cNvPr id="4608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14303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84E8B503-A651-4A4C-8F8F-47F27ABF7C2E}" type="slidenum">
              <a:rPr lang="en-US" sz="1600"/>
              <a:pPr eaLnBrk="1" hangingPunct="1"/>
              <a:t>44</a:t>
            </a:fld>
            <a:endParaRPr lang="en-US" sz="1600"/>
          </a:p>
        </p:txBody>
      </p:sp>
      <p:sp>
        <p:nvSpPr>
          <p:cNvPr id="4710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710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7109" name="Rectangle 4"/>
          <p:cNvSpPr>
            <a:spLocks noGrp="1" noChangeArrowheads="1"/>
          </p:cNvSpPr>
          <p:nvPr>
            <p:ph type="title"/>
          </p:nvPr>
        </p:nvSpPr>
        <p:spPr>
          <a:xfrm>
            <a:off x="609600" y="152400"/>
            <a:ext cx="7735888" cy="685800"/>
          </a:xfrm>
        </p:spPr>
        <p:txBody>
          <a:bodyPr/>
          <a:lstStyle/>
          <a:p>
            <a:pPr eaLnBrk="1" hangingPunct="1">
              <a:lnSpc>
                <a:spcPct val="80000"/>
              </a:lnSpc>
            </a:pPr>
            <a:r>
              <a:rPr lang="en-US" sz="2800" b="1" smtClean="0"/>
              <a:t>Hedge Accounting</a:t>
            </a:r>
          </a:p>
        </p:txBody>
      </p:sp>
      <p:sp>
        <p:nvSpPr>
          <p:cNvPr id="47110" name="Rectangle 5"/>
          <p:cNvSpPr>
            <a:spLocks noGrp="1" noChangeArrowheads="1"/>
          </p:cNvSpPr>
          <p:nvPr>
            <p:ph type="body" idx="1"/>
          </p:nvPr>
        </p:nvSpPr>
        <p:spPr>
          <a:xfrm>
            <a:off x="457200" y="1219200"/>
            <a:ext cx="83820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3, FC asset/option/cash flow hedge</a:t>
            </a:r>
          </a:p>
          <a:p>
            <a:pPr marL="0" indent="0" eaLnBrk="1" hangingPunct="1">
              <a:lnSpc>
                <a:spcPct val="80000"/>
              </a:lnSpc>
              <a:spcBef>
                <a:spcPct val="0"/>
              </a:spcBef>
            </a:pPr>
            <a:endParaRPr lang="en-US" sz="28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Foreign exchange loss			             5,000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5,000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foreign currency option			  5,000</a:t>
            </a:r>
          </a:p>
          <a:p>
            <a:pPr marL="0" indent="0" eaLnBrk="1" hangingPunct="1">
              <a:lnSpc>
                <a:spcPct val="80000"/>
              </a:lnSpc>
              <a:spcBef>
                <a:spcPct val="0"/>
              </a:spcBef>
              <a:buFont typeface="Wingdings" pitchFamily="2" charset="2"/>
              <a:buNone/>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12,000</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12,000</a:t>
            </a:r>
          </a:p>
          <a:p>
            <a:pPr marL="0" indent="0" eaLnBrk="1" hangingPunct="1">
              <a:lnSpc>
                <a:spcPct val="80000"/>
              </a:lnSpc>
              <a:spcBef>
                <a:spcPct val="0"/>
              </a:spcBef>
            </a:pPr>
            <a:endParaRPr lang="en-US" sz="2200" smtClean="0">
              <a:cs typeface="Times New Roman" pitchFamily="18" charset="0"/>
            </a:endParaRPr>
          </a:p>
        </p:txBody>
      </p:sp>
      <p:sp>
        <p:nvSpPr>
          <p:cNvPr id="4711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2483459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2891564-4E20-4336-A618-A7C784016B03}" type="slidenum">
              <a:rPr lang="en-US" sz="1600"/>
              <a:pPr eaLnBrk="1" hangingPunct="1"/>
              <a:t>45</a:t>
            </a:fld>
            <a:endParaRPr lang="en-US" sz="1600"/>
          </a:p>
        </p:txBody>
      </p:sp>
      <p:sp>
        <p:nvSpPr>
          <p:cNvPr id="4813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813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813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8134" name="Rectangle 5"/>
          <p:cNvSpPr>
            <a:spLocks noGrp="1" noChangeArrowheads="1"/>
          </p:cNvSpPr>
          <p:nvPr>
            <p:ph type="body" idx="1"/>
          </p:nvPr>
        </p:nvSpPr>
        <p:spPr>
          <a:xfrm>
            <a:off x="228600" y="1219200"/>
            <a:ext cx="86868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3, FC asset/option/cash flow hedge</a:t>
            </a:r>
          </a:p>
          <a:p>
            <a:pPr marL="0" indent="0" eaLnBrk="1" hangingPunct="1">
              <a:lnSpc>
                <a:spcPct val="80000"/>
              </a:lnSpc>
              <a:spcBef>
                <a:spcPct val="0"/>
              </a:spcBef>
            </a:pPr>
            <a:endParaRPr lang="en-US" sz="28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Option expense				              3,000</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3,000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Accounts receivable				                95,000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Cash			  		           	          110,000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option				    15,000</a:t>
            </a:r>
          </a:p>
          <a:p>
            <a:pPr marL="0" indent="0" eaLnBrk="1" hangingPunct="1">
              <a:lnSpc>
                <a:spcPct val="80000"/>
              </a:lnSpc>
              <a:spcBef>
                <a:spcPct val="0"/>
              </a:spcBef>
            </a:pPr>
            <a:endParaRPr lang="en-US" sz="1800" smtClean="0">
              <a:cs typeface="Times New Roman" pitchFamily="18" charset="0"/>
            </a:endParaRPr>
          </a:p>
        </p:txBody>
      </p:sp>
      <p:sp>
        <p:nvSpPr>
          <p:cNvPr id="4813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2336709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7F27010F-EE2A-4C1C-BC31-405EC1CAC94C}" type="slidenum">
              <a:rPr lang="en-US" sz="1600"/>
              <a:pPr eaLnBrk="1" hangingPunct="1"/>
              <a:t>46</a:t>
            </a:fld>
            <a:endParaRPr lang="en-US" sz="1600"/>
          </a:p>
        </p:txBody>
      </p:sp>
      <p:sp>
        <p:nvSpPr>
          <p:cNvPr id="4915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4915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4915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49158" name="Rectangle 5"/>
          <p:cNvSpPr>
            <a:spLocks noGrp="1" noChangeArrowheads="1"/>
          </p:cNvSpPr>
          <p:nvPr>
            <p:ph type="body" idx="1"/>
          </p:nvPr>
        </p:nvSpPr>
        <p:spPr>
          <a:xfrm>
            <a:off x="457200" y="1219200"/>
            <a:ext cx="8077200" cy="3810000"/>
          </a:xfrm>
        </p:spPr>
        <p:txBody>
          <a:bodyPr/>
          <a:lstStyle/>
          <a:p>
            <a:pPr marL="339725" indent="-339725" eaLnBrk="1" hangingPunct="1">
              <a:lnSpc>
                <a:spcPct val="80000"/>
              </a:lnSpc>
              <a:spcBef>
                <a:spcPct val="0"/>
              </a:spcBef>
              <a:buFont typeface="Wingdings" pitchFamily="2" charset="2"/>
              <a:buNone/>
            </a:pPr>
            <a:r>
              <a:rPr lang="en-US" sz="2800" b="1" smtClean="0">
                <a:cs typeface="Times New Roman" pitchFamily="18" charset="0"/>
              </a:rPr>
              <a:t>Information for example 4</a:t>
            </a:r>
          </a:p>
          <a:p>
            <a:pPr marL="339725" indent="-339725" eaLnBrk="1" hangingPunct="1">
              <a:spcBef>
                <a:spcPct val="0"/>
              </a:spcBef>
            </a:pPr>
            <a:r>
              <a:rPr lang="en-US" sz="2700" smtClean="0">
                <a:cs typeface="Times New Roman" pitchFamily="18" charset="0"/>
              </a:rPr>
              <a:t>December 1, 2006, Joe Inc., a U.S. company, accepts an order deliver goods to Jose, SA, a Mexican customer on March 2, 2006.</a:t>
            </a:r>
          </a:p>
          <a:p>
            <a:pPr marL="339725" indent="-339725" eaLnBrk="1" hangingPunct="1">
              <a:spcBef>
                <a:spcPct val="0"/>
              </a:spcBef>
            </a:pPr>
            <a:r>
              <a:rPr lang="en-US" sz="2700" smtClean="0">
                <a:cs typeface="Times New Roman" pitchFamily="18" charset="0"/>
              </a:rPr>
              <a:t>Sales price is $110,000 (U.S.).</a:t>
            </a:r>
          </a:p>
          <a:p>
            <a:pPr marL="339725" indent="-339725" eaLnBrk="1" hangingPunct="1">
              <a:spcBef>
                <a:spcPct val="0"/>
              </a:spcBef>
            </a:pPr>
            <a:r>
              <a:rPr lang="en-US" sz="2700" smtClean="0">
                <a:cs typeface="Times New Roman" pitchFamily="18" charset="0"/>
              </a:rPr>
              <a:t>Jose agrees to pay 1,000,000 pesos upon delivery.</a:t>
            </a:r>
          </a:p>
          <a:p>
            <a:pPr marL="339725" indent="-339725" eaLnBrk="1" hangingPunct="1">
              <a:spcBef>
                <a:spcPct val="0"/>
              </a:spcBef>
            </a:pPr>
            <a:r>
              <a:rPr lang="en-US" sz="2700" smtClean="0">
                <a:cs typeface="Times New Roman" pitchFamily="18" charset="0"/>
              </a:rPr>
              <a:t>Spot rates per peso are: December 1, 2005, $0.11, December 31, 2005, $0.10, and March 2, 2006, $0.095.</a:t>
            </a:r>
          </a:p>
          <a:p>
            <a:pPr marL="339725" indent="-339725" eaLnBrk="1" hangingPunct="1">
              <a:spcBef>
                <a:spcPct val="0"/>
              </a:spcBef>
            </a:pPr>
            <a:r>
              <a:rPr lang="en-US" sz="2700" smtClean="0">
                <a:cs typeface="Times New Roman" pitchFamily="18" charset="0"/>
              </a:rPr>
              <a:t>The annual interest rate is 6% (0.5% per month).</a:t>
            </a:r>
            <a:endParaRPr lang="en-US" sz="2700" b="1" u="sng" smtClean="0"/>
          </a:p>
          <a:p>
            <a:pPr marL="339725" indent="-339725" eaLnBrk="1" hangingPunct="1">
              <a:lnSpc>
                <a:spcPct val="80000"/>
              </a:lnSpc>
              <a:spcBef>
                <a:spcPct val="0"/>
              </a:spcBef>
            </a:pPr>
            <a:endParaRPr lang="en-US" sz="2700" smtClean="0">
              <a:cs typeface="Times New Roman" pitchFamily="18" charset="0"/>
            </a:endParaRPr>
          </a:p>
        </p:txBody>
      </p:sp>
      <p:sp>
        <p:nvSpPr>
          <p:cNvPr id="4915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632279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50037236-7ADF-417D-878B-0D5F891674B6}" type="slidenum">
              <a:rPr lang="en-US" sz="1600"/>
              <a:pPr eaLnBrk="1" hangingPunct="1"/>
              <a:t>47</a:t>
            </a:fld>
            <a:endParaRPr lang="en-US" sz="1600"/>
          </a:p>
        </p:txBody>
      </p:sp>
      <p:sp>
        <p:nvSpPr>
          <p:cNvPr id="5017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018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018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0182"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enters a foreign currency forward contract on December 1, 2005.</a:t>
            </a:r>
          </a:p>
          <a:p>
            <a:pPr marL="339725" indent="-339725" eaLnBrk="1" hangingPunct="1">
              <a:spcBef>
                <a:spcPct val="0"/>
              </a:spcBef>
            </a:pPr>
            <a:r>
              <a:rPr lang="en-US" sz="2800" smtClean="0">
                <a:cs typeface="Times New Roman" pitchFamily="18" charset="0"/>
              </a:rPr>
              <a:t>The contract calls for Joe to sell 1,000,000 pesos at a forward rate of $0.105, on March 2, 2006.</a:t>
            </a:r>
          </a:p>
          <a:p>
            <a:pPr marL="339725" indent="-339725" eaLnBrk="1" hangingPunct="1">
              <a:spcBef>
                <a:spcPct val="0"/>
              </a:spcBef>
            </a:pPr>
            <a:r>
              <a:rPr lang="en-US" sz="2800" smtClean="0">
                <a:cs typeface="Times New Roman" pitchFamily="18" charset="0"/>
              </a:rPr>
              <a:t>The forward rate on December 31, 2005 for March 2, 2006 delivery is $0.096.</a:t>
            </a:r>
          </a:p>
          <a:p>
            <a:pPr marL="339725" indent="-339725" eaLnBrk="1" hangingPunct="1">
              <a:spcBef>
                <a:spcPct val="0"/>
              </a:spcBef>
            </a:pPr>
            <a:r>
              <a:rPr lang="en-US" sz="2800" smtClean="0">
                <a:cs typeface="Times New Roman" pitchFamily="18" charset="0"/>
              </a:rPr>
              <a:t>Joe chooses to measure the fair value of the firm commitment via reference to changes in the forward rate.</a:t>
            </a:r>
          </a:p>
          <a:p>
            <a:pPr marL="339725" indent="-339725" eaLnBrk="1" hangingPunct="1">
              <a:spcBef>
                <a:spcPct val="0"/>
              </a:spcBef>
            </a:pPr>
            <a:endParaRPr lang="en-US" sz="2800" smtClean="0">
              <a:cs typeface="Times New Roman" pitchFamily="18" charset="0"/>
            </a:endParaRPr>
          </a:p>
        </p:txBody>
      </p:sp>
      <p:sp>
        <p:nvSpPr>
          <p:cNvPr id="5018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69204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71A175C7-3CA6-4282-96DD-7580372C1514}" type="slidenum">
              <a:rPr lang="en-US" sz="1600"/>
              <a:pPr eaLnBrk="1" hangingPunct="1"/>
              <a:t>48</a:t>
            </a:fld>
            <a:endParaRPr lang="en-US" sz="1600"/>
          </a:p>
        </p:txBody>
      </p:sp>
      <p:sp>
        <p:nvSpPr>
          <p:cNvPr id="5120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120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120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1206"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4, FC firm commitment/forward/fair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12/01/05</a:t>
            </a:r>
          </a:p>
          <a:p>
            <a:pPr marL="0" indent="0" eaLnBrk="1" hangingPunct="1">
              <a:lnSpc>
                <a:spcPct val="80000"/>
              </a:lnSpc>
              <a:spcBef>
                <a:spcPct val="0"/>
              </a:spcBef>
              <a:buFont typeface="Wingdings" pitchFamily="2" charset="2"/>
              <a:buNone/>
            </a:pPr>
            <a:r>
              <a:rPr lang="en-US" sz="2200" smtClean="0">
                <a:cs typeface="Times New Roman" pitchFamily="18" charset="0"/>
              </a:rPr>
              <a:t>No entry</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Forward contract				        8,911</a:t>
            </a:r>
          </a:p>
          <a:p>
            <a:pPr marL="0" indent="0" eaLnBrk="1" hangingPunct="1">
              <a:lnSpc>
                <a:spcPct val="80000"/>
              </a:lnSpc>
              <a:spcBef>
                <a:spcPct val="0"/>
              </a:spcBef>
              <a:buFont typeface="Wingdings" pitchFamily="2" charset="2"/>
              <a:buNone/>
            </a:pPr>
            <a:r>
              <a:rPr lang="en-US" sz="2200" smtClean="0">
                <a:cs typeface="Times New Roman" pitchFamily="18" charset="0"/>
              </a:rPr>
              <a:t>	Gain on forward contract			          8,911</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Loss on firm commitment			        8,911</a:t>
            </a:r>
          </a:p>
          <a:p>
            <a:pPr marL="0" indent="0" eaLnBrk="1" hangingPunct="1">
              <a:lnSpc>
                <a:spcPct val="80000"/>
              </a:lnSpc>
              <a:spcBef>
                <a:spcPct val="0"/>
              </a:spcBef>
              <a:buFont typeface="Wingdings" pitchFamily="2" charset="2"/>
              <a:buNone/>
            </a:pPr>
            <a:r>
              <a:rPr lang="en-US" sz="2200" smtClean="0">
                <a:cs typeface="Times New Roman" pitchFamily="18" charset="0"/>
              </a:rPr>
              <a:t>	Firm commitment				          8,911</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pPr>
            <a:endParaRPr lang="en-US" sz="2000" smtClean="0">
              <a:cs typeface="Times New Roman" pitchFamily="18" charset="0"/>
            </a:endParaRPr>
          </a:p>
        </p:txBody>
      </p:sp>
      <p:sp>
        <p:nvSpPr>
          <p:cNvPr id="5120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281934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08B86267-3DA6-49C7-AE45-4075666B0490}" type="slidenum">
              <a:rPr lang="en-US" sz="1600"/>
              <a:pPr eaLnBrk="1" hangingPunct="1"/>
              <a:t>49</a:t>
            </a:fld>
            <a:endParaRPr lang="en-US" sz="1600"/>
          </a:p>
        </p:txBody>
      </p:sp>
      <p:sp>
        <p:nvSpPr>
          <p:cNvPr id="5222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222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222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2230"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4, FC firm commitment/forward/fair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Forward contract	  		   	      1,089</a:t>
            </a:r>
          </a:p>
          <a:p>
            <a:pPr marL="0" indent="0" eaLnBrk="1" hangingPunct="1">
              <a:lnSpc>
                <a:spcPct val="80000"/>
              </a:lnSpc>
              <a:spcBef>
                <a:spcPct val="0"/>
              </a:spcBef>
              <a:buFont typeface="Wingdings" pitchFamily="2" charset="2"/>
              <a:buNone/>
            </a:pPr>
            <a:r>
              <a:rPr lang="en-US" sz="2200" smtClean="0">
                <a:cs typeface="Times New Roman" pitchFamily="18" charset="0"/>
              </a:rPr>
              <a:t>	 Gain on forward contract 	  		         1,089</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Loss on firm commitment			      1,089</a:t>
            </a:r>
          </a:p>
          <a:p>
            <a:pPr marL="0" indent="0" eaLnBrk="1" hangingPunct="1">
              <a:lnSpc>
                <a:spcPct val="80000"/>
              </a:lnSpc>
              <a:spcBef>
                <a:spcPct val="0"/>
              </a:spcBef>
              <a:buFont typeface="Wingdings" pitchFamily="2" charset="2"/>
              <a:buNone/>
            </a:pPr>
            <a:r>
              <a:rPr lang="en-US" sz="2200" smtClean="0">
                <a:cs typeface="Times New Roman" pitchFamily="18" charset="0"/>
              </a:rPr>
              <a:t>	Firm commitment				         1,089</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Sales						       95,000</a:t>
            </a:r>
          </a:p>
        </p:txBody>
      </p:sp>
      <p:sp>
        <p:nvSpPr>
          <p:cNvPr id="5223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87726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6C483ECD-BB74-484E-B126-DCD11F6DAC02}" type="slidenum">
              <a:rPr lang="en-US" sz="1600"/>
              <a:pPr eaLnBrk="1" hangingPunct="1"/>
              <a:t>5</a:t>
            </a:fld>
            <a:endParaRPr lang="en-US" sz="1600"/>
          </a:p>
        </p:txBody>
      </p:sp>
      <p:sp>
        <p:nvSpPr>
          <p:cNvPr id="7171" name="Text Box 3"/>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7172" name="Text Box 4"/>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7173" name="Text Box 11"/>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7174" name="Text Box 16"/>
          <p:cNvSpPr txBox="1">
            <a:spLocks noChangeArrowheads="1"/>
          </p:cNvSpPr>
          <p:nvPr/>
        </p:nvSpPr>
        <p:spPr bwMode="auto">
          <a:xfrm>
            <a:off x="533400" y="3048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lnSpc>
                <a:spcPct val="80000"/>
              </a:lnSpc>
              <a:spcBef>
                <a:spcPct val="0"/>
              </a:spcBef>
              <a:buFontTx/>
              <a:buNone/>
            </a:pPr>
            <a:r>
              <a:rPr lang="en-US" sz="2800" b="1"/>
              <a:t>Foreign Exchange Markets</a:t>
            </a:r>
          </a:p>
        </p:txBody>
      </p:sp>
      <p:sp>
        <p:nvSpPr>
          <p:cNvPr id="7175" name="Rectangle 19"/>
          <p:cNvSpPr>
            <a:spLocks noGrp="1" noChangeArrowheads="1"/>
          </p:cNvSpPr>
          <p:nvPr>
            <p:ph type="body" idx="1"/>
          </p:nvPr>
        </p:nvSpPr>
        <p:spPr>
          <a:xfrm>
            <a:off x="457200" y="1219200"/>
            <a:ext cx="8077200" cy="3810000"/>
          </a:xfrm>
          <a:extLst>
            <a:ext uri="{91240B29-F687-4F45-9708-019B960494DF}">
              <a14:hiddenLine xmlns:a14="http://schemas.microsoft.com/office/drawing/2010/main" w="9525">
                <a:solidFill>
                  <a:schemeClr val="bg1"/>
                </a:solidFill>
                <a:miter lim="800000"/>
                <a:headEnd/>
                <a:tailEnd/>
              </a14:hiddenLine>
            </a:ext>
          </a:extLst>
        </p:spPr>
        <p:txBody>
          <a:bodyPr>
            <a:normAutofit lnSpcReduction="10000"/>
          </a:bodyPr>
          <a:lstStyle/>
          <a:p>
            <a:pPr marL="339725" indent="-339725" eaLnBrk="1" hangingPunct="1">
              <a:spcBef>
                <a:spcPct val="0"/>
              </a:spcBef>
            </a:pPr>
            <a:r>
              <a:rPr lang="en-US" sz="2800" b="1" i="1" smtClean="0"/>
              <a:t>Foreign exchange rate</a:t>
            </a:r>
            <a:r>
              <a:rPr lang="en-US" sz="2800" smtClean="0"/>
              <a:t> – purchase price of a foreign currency, e.g., in June 2005 it cost about 0.09 U.S. dollars (nine cents) to purchase one Mexican peso.</a:t>
            </a:r>
          </a:p>
          <a:p>
            <a:pPr marL="339725" indent="-339725" eaLnBrk="1" hangingPunct="1">
              <a:spcBef>
                <a:spcPct val="0"/>
              </a:spcBef>
            </a:pPr>
            <a:r>
              <a:rPr lang="en-US" sz="2800" smtClean="0"/>
              <a:t>From 1945 to 1973 countries had exchange rates fixed to the U.S. dollar.</a:t>
            </a:r>
          </a:p>
          <a:p>
            <a:pPr marL="339725" indent="-339725" eaLnBrk="1" hangingPunct="1">
              <a:spcBef>
                <a:spcPct val="0"/>
              </a:spcBef>
            </a:pPr>
            <a:r>
              <a:rPr lang="en-US" sz="2800" smtClean="0"/>
              <a:t>U.S. dollar was fixed to gold at $35 per ounce.</a:t>
            </a:r>
          </a:p>
          <a:p>
            <a:pPr marL="339725" indent="-339725" eaLnBrk="1" hangingPunct="1">
              <a:spcBef>
                <a:spcPct val="0"/>
              </a:spcBef>
            </a:pPr>
            <a:r>
              <a:rPr lang="en-US" sz="2800" smtClean="0"/>
              <a:t>Balance-of-payments deficits in the U.S. during the 1960s doomed this system in March 1973.</a:t>
            </a:r>
          </a:p>
        </p:txBody>
      </p:sp>
    </p:spTree>
    <p:extLst>
      <p:ext uri="{BB962C8B-B14F-4D97-AF65-F5344CB8AC3E}">
        <p14:creationId xmlns:p14="http://schemas.microsoft.com/office/powerpoint/2010/main" val="805717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960B0E05-8042-4C48-B5B9-50D93B62C59A}" type="slidenum">
              <a:rPr lang="en-US" sz="1600"/>
              <a:pPr eaLnBrk="1" hangingPunct="1"/>
              <a:t>50</a:t>
            </a:fld>
            <a:endParaRPr lang="en-US" sz="1600"/>
          </a:p>
        </p:txBody>
      </p:sp>
      <p:sp>
        <p:nvSpPr>
          <p:cNvPr id="53251" name="Text Box 1026"/>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3252" name="Text Box 1027"/>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3253" name="Rectangle 1028"/>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3254" name="Rectangle 1029"/>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4, FC firm commitment/forward/fair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Cash			  		               105,000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Forward contract				        10,000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Firm commitment				    10,000</a:t>
            </a:r>
          </a:p>
          <a:p>
            <a:pPr marL="0" indent="0" eaLnBrk="1" hangingPunct="1">
              <a:lnSpc>
                <a:spcPct val="80000"/>
              </a:lnSpc>
              <a:spcBef>
                <a:spcPct val="0"/>
              </a:spcBef>
              <a:buFont typeface="Wingdings" pitchFamily="2" charset="2"/>
              <a:buNone/>
            </a:pPr>
            <a:r>
              <a:rPr lang="en-US" sz="2200" smtClean="0">
                <a:cs typeface="Times New Roman" pitchFamily="18" charset="0"/>
              </a:rPr>
              <a:t>	Adjustment to net income			        10,000</a:t>
            </a:r>
          </a:p>
          <a:p>
            <a:pPr marL="0" indent="0" eaLnBrk="1" hangingPunct="1">
              <a:lnSpc>
                <a:spcPct val="80000"/>
              </a:lnSpc>
              <a:spcBef>
                <a:spcPct val="0"/>
              </a:spcBef>
            </a:pPr>
            <a:endParaRPr lang="en-US" sz="2000" smtClean="0">
              <a:cs typeface="Times New Roman" pitchFamily="18" charset="0"/>
            </a:endParaRPr>
          </a:p>
        </p:txBody>
      </p:sp>
      <p:sp>
        <p:nvSpPr>
          <p:cNvPr id="53255" name="Text Box 1030"/>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2585556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869E4BC1-1EC8-4712-B086-6DE3081EEDC5}" type="slidenum">
              <a:rPr lang="en-US" sz="1600"/>
              <a:pPr eaLnBrk="1" hangingPunct="1"/>
              <a:t>51</a:t>
            </a:fld>
            <a:endParaRPr lang="en-US" sz="1600"/>
          </a:p>
        </p:txBody>
      </p:sp>
      <p:sp>
        <p:nvSpPr>
          <p:cNvPr id="5427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427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427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4278" name="Rectangle 5"/>
          <p:cNvSpPr>
            <a:spLocks noGrp="1" noChangeArrowheads="1"/>
          </p:cNvSpPr>
          <p:nvPr>
            <p:ph type="body" idx="1"/>
          </p:nvPr>
        </p:nvSpPr>
        <p:spPr>
          <a:xfrm>
            <a:off x="457200" y="1219200"/>
            <a:ext cx="8077200" cy="3810000"/>
          </a:xfrm>
        </p:spPr>
        <p:txBody>
          <a:bodyPr/>
          <a:lstStyle/>
          <a:p>
            <a:pPr marL="339725" indent="-339725" eaLnBrk="1" hangingPunct="1">
              <a:lnSpc>
                <a:spcPct val="80000"/>
              </a:lnSpc>
              <a:spcBef>
                <a:spcPct val="0"/>
              </a:spcBef>
              <a:buFont typeface="Wingdings" pitchFamily="2" charset="2"/>
              <a:buNone/>
            </a:pPr>
            <a:r>
              <a:rPr lang="en-US" sz="2800" b="1" smtClean="0">
                <a:cs typeface="Times New Roman" pitchFamily="18" charset="0"/>
              </a:rPr>
              <a:t>Information for example 5</a:t>
            </a:r>
          </a:p>
          <a:p>
            <a:pPr marL="339725" indent="-339725" eaLnBrk="1" hangingPunct="1">
              <a:spcBef>
                <a:spcPct val="0"/>
              </a:spcBef>
            </a:pPr>
            <a:r>
              <a:rPr lang="en-US" sz="2800" smtClean="0">
                <a:cs typeface="Times New Roman" pitchFamily="18" charset="0"/>
              </a:rPr>
              <a:t>December 1, 2006, Joe Inc., a U.S. company, accepts an order deliver goods to Jose, SA, a Mexican customer on March 2, 2006.</a:t>
            </a:r>
          </a:p>
          <a:p>
            <a:pPr marL="339725" indent="-339725" eaLnBrk="1" hangingPunct="1">
              <a:spcBef>
                <a:spcPct val="0"/>
              </a:spcBef>
            </a:pPr>
            <a:r>
              <a:rPr lang="en-US" sz="2800" smtClean="0">
                <a:cs typeface="Times New Roman" pitchFamily="18" charset="0"/>
              </a:rPr>
              <a:t>Sales price is $110,000 (U.S.).</a:t>
            </a:r>
          </a:p>
          <a:p>
            <a:pPr marL="339725" indent="-339725" eaLnBrk="1" hangingPunct="1">
              <a:spcBef>
                <a:spcPct val="0"/>
              </a:spcBef>
            </a:pPr>
            <a:r>
              <a:rPr lang="en-US" sz="2800" smtClean="0">
                <a:cs typeface="Times New Roman" pitchFamily="18" charset="0"/>
              </a:rPr>
              <a:t>Jose agrees to pay 1,000,000 pesos upon delivery.</a:t>
            </a:r>
          </a:p>
          <a:p>
            <a:pPr marL="339725" indent="-339725" eaLnBrk="1" hangingPunct="1">
              <a:spcBef>
                <a:spcPct val="0"/>
              </a:spcBef>
            </a:pPr>
            <a:r>
              <a:rPr lang="en-US" sz="2800" smtClean="0">
                <a:cs typeface="Times New Roman" pitchFamily="18" charset="0"/>
              </a:rPr>
              <a:t>Spot rates per peso are: December 1, 2005, $0.11, December 31, 2005, $0.10, and March 2, 2006, $0.095.</a:t>
            </a:r>
          </a:p>
          <a:p>
            <a:pPr marL="339725" indent="-339725" eaLnBrk="1" hangingPunct="1">
              <a:spcBef>
                <a:spcPct val="0"/>
              </a:spcBef>
            </a:pPr>
            <a:endParaRPr lang="en-US" sz="2800" smtClean="0">
              <a:cs typeface="Times New Roman" pitchFamily="18" charset="0"/>
            </a:endParaRPr>
          </a:p>
        </p:txBody>
      </p:sp>
      <p:sp>
        <p:nvSpPr>
          <p:cNvPr id="5427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4173531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5F0BAB7E-969E-4443-88B8-940BAF4BE023}" type="slidenum">
              <a:rPr lang="en-US" sz="1600"/>
              <a:pPr eaLnBrk="1" hangingPunct="1"/>
              <a:t>52</a:t>
            </a:fld>
            <a:endParaRPr lang="en-US" sz="1600"/>
          </a:p>
        </p:txBody>
      </p:sp>
      <p:sp>
        <p:nvSpPr>
          <p:cNvPr id="5529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530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530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5302"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purchases a foreign currency option for a premium of  $4,000 ($0.004 x 1,000,000 pesos) on December 1, 2005.</a:t>
            </a:r>
          </a:p>
          <a:p>
            <a:pPr marL="339725" indent="-339725" eaLnBrk="1" hangingPunct="1">
              <a:spcBef>
                <a:spcPct val="0"/>
              </a:spcBef>
            </a:pPr>
            <a:r>
              <a:rPr lang="en-US" sz="2800" smtClean="0">
                <a:cs typeface="Times New Roman" pitchFamily="18" charset="0"/>
              </a:rPr>
              <a:t>The time value of the option on December 31, 2005 is $3,000 ($0.003 x 1,000,000 pesos).</a:t>
            </a:r>
          </a:p>
          <a:p>
            <a:pPr marL="339725" indent="-339725" eaLnBrk="1" hangingPunct="1">
              <a:spcBef>
                <a:spcPct val="0"/>
              </a:spcBef>
            </a:pPr>
            <a:r>
              <a:rPr lang="en-US" sz="2800" smtClean="0">
                <a:cs typeface="Times New Roman" pitchFamily="18" charset="0"/>
              </a:rPr>
              <a:t>The option allows Joe to sell 1,000,000 pesos at a strike price of $0.11, on March 2, 2006.</a:t>
            </a:r>
          </a:p>
        </p:txBody>
      </p:sp>
      <p:sp>
        <p:nvSpPr>
          <p:cNvPr id="5530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7561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92AD6EF-87BA-409A-9357-A9D04EF6D501}" type="slidenum">
              <a:rPr lang="en-US" sz="1600"/>
              <a:pPr eaLnBrk="1" hangingPunct="1"/>
              <a:t>53</a:t>
            </a:fld>
            <a:endParaRPr lang="en-US" sz="1600"/>
          </a:p>
        </p:txBody>
      </p:sp>
      <p:sp>
        <p:nvSpPr>
          <p:cNvPr id="56323"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6324"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6325"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6326"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5, FC firm commitment/option/fair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12/01/05</a:t>
            </a: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4,000</a:t>
            </a:r>
          </a:p>
          <a:p>
            <a:pPr marL="0" indent="0" eaLnBrk="1" hangingPunct="1">
              <a:lnSpc>
                <a:spcPct val="80000"/>
              </a:lnSpc>
              <a:spcBef>
                <a:spcPct val="0"/>
              </a:spcBef>
              <a:buFont typeface="Wingdings" pitchFamily="2" charset="2"/>
              <a:buNone/>
            </a:pPr>
            <a:r>
              <a:rPr lang="en-US" sz="2200" smtClean="0">
                <a:cs typeface="Times New Roman" pitchFamily="18" charset="0"/>
              </a:rPr>
              <a:t>	Cash						        4,000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12/31/05</a:t>
            </a:r>
          </a:p>
          <a:p>
            <a:pPr marL="0" indent="0" eaLnBrk="1" hangingPunct="1">
              <a:lnSpc>
                <a:spcPct val="80000"/>
              </a:lnSpc>
              <a:spcBef>
                <a:spcPct val="0"/>
              </a:spcBef>
              <a:buFont typeface="Wingdings" pitchFamily="2" charset="2"/>
              <a:buNone/>
            </a:pPr>
            <a:r>
              <a:rPr lang="en-US" sz="2200" smtClean="0">
                <a:cs typeface="Times New Roman" pitchFamily="18" charset="0"/>
              </a:rPr>
              <a:t>Loss on firm commitment		                9,901</a:t>
            </a:r>
          </a:p>
          <a:p>
            <a:pPr marL="0" indent="0" eaLnBrk="1" hangingPunct="1">
              <a:lnSpc>
                <a:spcPct val="80000"/>
              </a:lnSpc>
              <a:spcBef>
                <a:spcPct val="0"/>
              </a:spcBef>
              <a:buFont typeface="Wingdings" pitchFamily="2" charset="2"/>
              <a:buNone/>
            </a:pPr>
            <a:r>
              <a:rPr lang="en-US" sz="2200" smtClean="0">
                <a:cs typeface="Times New Roman" pitchFamily="18" charset="0"/>
              </a:rPr>
              <a:t>	Firm commitment				         9,901</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9,000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foreign currency option	                     9,000</a:t>
            </a:r>
          </a:p>
          <a:p>
            <a:pPr marL="0" indent="0" eaLnBrk="1" hangingPunct="1">
              <a:lnSpc>
                <a:spcPct val="80000"/>
              </a:lnSpc>
              <a:spcBef>
                <a:spcPct val="0"/>
              </a:spcBef>
            </a:pPr>
            <a:endParaRPr lang="en-US" sz="2200" smtClean="0">
              <a:cs typeface="Times New Roman" pitchFamily="18" charset="0"/>
            </a:endParaRPr>
          </a:p>
        </p:txBody>
      </p:sp>
      <p:sp>
        <p:nvSpPr>
          <p:cNvPr id="56327"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47804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B5772C8D-9541-495F-AF4B-F7153EE9FBC7}" type="slidenum">
              <a:rPr lang="en-US" sz="1600"/>
              <a:pPr eaLnBrk="1" hangingPunct="1"/>
              <a:t>54</a:t>
            </a:fld>
            <a:endParaRPr lang="en-US" sz="1600"/>
          </a:p>
        </p:txBody>
      </p:sp>
      <p:sp>
        <p:nvSpPr>
          <p:cNvPr id="5734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734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734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7350"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5, FC firm commitment/option/fair value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Loss on firm commitment	                           5,099</a:t>
            </a:r>
          </a:p>
          <a:p>
            <a:pPr marL="0" indent="0" eaLnBrk="1" hangingPunct="1">
              <a:lnSpc>
                <a:spcPct val="80000"/>
              </a:lnSpc>
              <a:spcBef>
                <a:spcPct val="0"/>
              </a:spcBef>
              <a:buFont typeface="Wingdings" pitchFamily="2" charset="2"/>
              <a:buNone/>
            </a:pPr>
            <a:r>
              <a:rPr lang="en-US" sz="2200" smtClean="0">
                <a:cs typeface="Times New Roman" pitchFamily="18" charset="0"/>
              </a:rPr>
              <a:t>	Firm commitment				        5,099</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2,000</a:t>
            </a:r>
          </a:p>
          <a:p>
            <a:pPr marL="0" indent="0" eaLnBrk="1" hangingPunct="1">
              <a:lnSpc>
                <a:spcPct val="80000"/>
              </a:lnSpc>
              <a:spcBef>
                <a:spcPct val="0"/>
              </a:spcBef>
              <a:buFont typeface="Wingdings" pitchFamily="2" charset="2"/>
              <a:buNone/>
            </a:pPr>
            <a:r>
              <a:rPr lang="en-US" sz="2200" smtClean="0">
                <a:cs typeface="Times New Roman" pitchFamily="18" charset="0"/>
              </a:rPr>
              <a:t>	Gain on foreign currency option		        2,000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Sales					                 95,000</a:t>
            </a:r>
          </a:p>
        </p:txBody>
      </p:sp>
      <p:sp>
        <p:nvSpPr>
          <p:cNvPr id="5735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999494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556F195-9453-4261-A3D7-F7661A4D62A8}" type="slidenum">
              <a:rPr lang="en-US" sz="1600"/>
              <a:pPr eaLnBrk="1" hangingPunct="1"/>
              <a:t>55</a:t>
            </a:fld>
            <a:endParaRPr lang="en-US" sz="1600"/>
          </a:p>
        </p:txBody>
      </p:sp>
      <p:sp>
        <p:nvSpPr>
          <p:cNvPr id="5837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837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837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8374" name="Rectangle 5"/>
          <p:cNvSpPr>
            <a:spLocks noGrp="1" noChangeArrowheads="1"/>
          </p:cNvSpPr>
          <p:nvPr>
            <p:ph type="body" idx="1"/>
          </p:nvPr>
        </p:nvSpPr>
        <p:spPr>
          <a:xfrm>
            <a:off x="457200" y="1219200"/>
            <a:ext cx="8077200" cy="3810000"/>
          </a:xfrm>
        </p:spPr>
        <p:txBody>
          <a:bodyPr/>
          <a:lstStyle/>
          <a:p>
            <a:pPr marL="0" indent="0" eaLnBrk="1" hangingPunct="1">
              <a:lnSpc>
                <a:spcPct val="90000"/>
              </a:lnSpc>
              <a:spcBef>
                <a:spcPct val="0"/>
              </a:spcBef>
              <a:buFont typeface="Wingdings" pitchFamily="2" charset="2"/>
              <a:buNone/>
            </a:pPr>
            <a:r>
              <a:rPr lang="en-US" sz="2800" b="1" smtClean="0">
                <a:cs typeface="Times New Roman" pitchFamily="18" charset="0"/>
              </a:rPr>
              <a:t>Example 5, FC firm commitment/option/fair value hedge</a:t>
            </a:r>
          </a:p>
          <a:p>
            <a:pPr marL="0" indent="0" eaLnBrk="1" hangingPunct="1">
              <a:lnSpc>
                <a:spcPct val="90000"/>
              </a:lnSpc>
              <a:spcBef>
                <a:spcPct val="0"/>
              </a:spcBef>
            </a:pPr>
            <a:endParaRPr lang="en-US" b="1" smtClean="0">
              <a:cs typeface="Times New Roman" pitchFamily="18" charset="0"/>
            </a:endParaRPr>
          </a:p>
          <a:p>
            <a:pPr marL="0" indent="0" eaLnBrk="1" hangingPunct="1">
              <a:lnSpc>
                <a:spcPct val="90000"/>
              </a:lnSpc>
              <a:spcBef>
                <a:spcPct val="0"/>
              </a:spcBef>
              <a:buFont typeface="Wingdings" pitchFamily="2" charset="2"/>
              <a:buNone/>
            </a:pPr>
            <a:r>
              <a:rPr lang="en-US" sz="2200" u="sng" smtClean="0">
                <a:cs typeface="Times New Roman" pitchFamily="18" charset="0"/>
              </a:rPr>
              <a:t>3/02/06</a:t>
            </a:r>
          </a:p>
          <a:p>
            <a:pPr marL="0" indent="0" eaLnBrk="1" hangingPunct="1">
              <a:lnSpc>
                <a:spcPct val="90000"/>
              </a:lnSpc>
              <a:spcBef>
                <a:spcPct val="0"/>
              </a:spcBef>
              <a:buFont typeface="Wingdings" pitchFamily="2" charset="2"/>
              <a:buNone/>
            </a:pPr>
            <a:r>
              <a:rPr lang="en-US" sz="2200" smtClean="0">
                <a:cs typeface="Times New Roman" pitchFamily="18" charset="0"/>
              </a:rPr>
              <a:t>Cash			  		           110,000</a:t>
            </a:r>
          </a:p>
          <a:p>
            <a:pPr marL="0" indent="0" eaLnBrk="1" hangingPunct="1">
              <a:lnSpc>
                <a:spcPct val="9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90000"/>
              </a:lnSpc>
              <a:spcBef>
                <a:spcPct val="0"/>
              </a:spcBef>
              <a:buFont typeface="Wingdings" pitchFamily="2" charset="2"/>
              <a:buNone/>
            </a:pPr>
            <a:r>
              <a:rPr lang="en-US" sz="2200" smtClean="0">
                <a:cs typeface="Times New Roman" pitchFamily="18" charset="0"/>
              </a:rPr>
              <a:t>	Foreign currency option		           	    15,000</a:t>
            </a:r>
          </a:p>
          <a:p>
            <a:pPr marL="0" indent="0" eaLnBrk="1" hangingPunct="1">
              <a:lnSpc>
                <a:spcPct val="90000"/>
              </a:lnSpc>
              <a:spcBef>
                <a:spcPct val="0"/>
              </a:spcBef>
            </a:pPr>
            <a:endParaRPr lang="en-US" sz="2200" smtClean="0">
              <a:cs typeface="Times New Roman" pitchFamily="18" charset="0"/>
            </a:endParaRPr>
          </a:p>
          <a:p>
            <a:pPr marL="0" indent="0" eaLnBrk="1" hangingPunct="1">
              <a:lnSpc>
                <a:spcPct val="90000"/>
              </a:lnSpc>
              <a:spcBef>
                <a:spcPct val="0"/>
              </a:spcBef>
              <a:buFont typeface="Wingdings" pitchFamily="2" charset="2"/>
              <a:buNone/>
            </a:pPr>
            <a:r>
              <a:rPr lang="en-US" sz="2200" smtClean="0">
                <a:cs typeface="Times New Roman" pitchFamily="18" charset="0"/>
              </a:rPr>
              <a:t>Firm commitment		                        15,000</a:t>
            </a:r>
          </a:p>
          <a:p>
            <a:pPr marL="0" indent="0" eaLnBrk="1" hangingPunct="1">
              <a:lnSpc>
                <a:spcPct val="90000"/>
              </a:lnSpc>
              <a:spcBef>
                <a:spcPct val="0"/>
              </a:spcBef>
              <a:buFont typeface="Wingdings" pitchFamily="2" charset="2"/>
              <a:buNone/>
            </a:pPr>
            <a:r>
              <a:rPr lang="en-US" sz="2200" smtClean="0">
                <a:cs typeface="Times New Roman" pitchFamily="18" charset="0"/>
              </a:rPr>
              <a:t>	Adjustment to net income	                            15,000</a:t>
            </a:r>
          </a:p>
        </p:txBody>
      </p:sp>
      <p:sp>
        <p:nvSpPr>
          <p:cNvPr id="5837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213202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75DB8CD4-675A-4124-940B-F1956D7FA366}" type="slidenum">
              <a:rPr lang="en-US" sz="1600"/>
              <a:pPr eaLnBrk="1" hangingPunct="1"/>
              <a:t>56</a:t>
            </a:fld>
            <a:endParaRPr lang="en-US" sz="1600"/>
          </a:p>
        </p:txBody>
      </p:sp>
      <p:sp>
        <p:nvSpPr>
          <p:cNvPr id="59395"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59396"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59397"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59398" name="Rectangle 5"/>
          <p:cNvSpPr>
            <a:spLocks noGrp="1" noChangeArrowheads="1"/>
          </p:cNvSpPr>
          <p:nvPr>
            <p:ph type="body" idx="1"/>
          </p:nvPr>
        </p:nvSpPr>
        <p:spPr>
          <a:xfrm>
            <a:off x="457200" y="1219200"/>
            <a:ext cx="8077200" cy="3810000"/>
          </a:xfrm>
        </p:spPr>
        <p:txBody>
          <a:bodyPr/>
          <a:lstStyle/>
          <a:p>
            <a:pPr marL="339725" indent="-339725" eaLnBrk="1" hangingPunct="1">
              <a:lnSpc>
                <a:spcPct val="80000"/>
              </a:lnSpc>
              <a:spcBef>
                <a:spcPct val="0"/>
              </a:spcBef>
              <a:buFont typeface="Wingdings" pitchFamily="2" charset="2"/>
              <a:buNone/>
            </a:pPr>
            <a:r>
              <a:rPr lang="en-US" sz="2800" b="1" smtClean="0">
                <a:cs typeface="Times New Roman" pitchFamily="18" charset="0"/>
              </a:rPr>
              <a:t>Information for example 6</a:t>
            </a:r>
          </a:p>
          <a:p>
            <a:pPr marL="339725" indent="-339725" eaLnBrk="1" hangingPunct="1">
              <a:spcBef>
                <a:spcPct val="0"/>
              </a:spcBef>
            </a:pPr>
            <a:r>
              <a:rPr lang="en-US" sz="2800" smtClean="0">
                <a:cs typeface="Times New Roman" pitchFamily="18" charset="0"/>
              </a:rPr>
              <a:t>December 1, 2006, Joe Inc., a U.S. company, forecasts that it will deliver goods to Jose, SA, a Mexican customer on March 2, 2006.</a:t>
            </a:r>
          </a:p>
          <a:p>
            <a:pPr marL="339725" indent="-339725" eaLnBrk="1" hangingPunct="1">
              <a:spcBef>
                <a:spcPct val="0"/>
              </a:spcBef>
            </a:pPr>
            <a:r>
              <a:rPr lang="en-US" sz="2800" smtClean="0">
                <a:cs typeface="Times New Roman" pitchFamily="18" charset="0"/>
              </a:rPr>
              <a:t>Sales price is $110,000 (U.S.).</a:t>
            </a:r>
          </a:p>
          <a:p>
            <a:pPr marL="339725" indent="-339725" eaLnBrk="1" hangingPunct="1">
              <a:spcBef>
                <a:spcPct val="0"/>
              </a:spcBef>
            </a:pPr>
            <a:r>
              <a:rPr lang="en-US" sz="2800" smtClean="0">
                <a:cs typeface="Times New Roman" pitchFamily="18" charset="0"/>
              </a:rPr>
              <a:t>Jose agrees to pay 1,000,000 pesos upon delivery.</a:t>
            </a:r>
          </a:p>
          <a:p>
            <a:pPr marL="339725" indent="-339725" eaLnBrk="1" hangingPunct="1">
              <a:spcBef>
                <a:spcPct val="0"/>
              </a:spcBef>
            </a:pPr>
            <a:r>
              <a:rPr lang="en-US" sz="2800" smtClean="0">
                <a:cs typeface="Times New Roman" pitchFamily="18" charset="0"/>
              </a:rPr>
              <a:t>Spot rates per peso are: December 1, 2005, $0.11, December 31, 2005, $0.10, and March 2, 2006, $0.095.</a:t>
            </a:r>
          </a:p>
        </p:txBody>
      </p:sp>
      <p:sp>
        <p:nvSpPr>
          <p:cNvPr id="59399"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4173737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BE27E5E-FD99-4988-A89A-D1BA1B02F29B}" type="slidenum">
              <a:rPr lang="en-US" sz="1600"/>
              <a:pPr eaLnBrk="1" hangingPunct="1"/>
              <a:t>57</a:t>
            </a:fld>
            <a:endParaRPr lang="en-US" sz="1600"/>
          </a:p>
        </p:txBody>
      </p:sp>
      <p:sp>
        <p:nvSpPr>
          <p:cNvPr id="60419"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60420"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60421"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60422" name="Rectangle 5"/>
          <p:cNvSpPr>
            <a:spLocks noGrp="1" noChangeArrowheads="1"/>
          </p:cNvSpPr>
          <p:nvPr>
            <p:ph type="body" idx="1"/>
          </p:nvPr>
        </p:nvSpPr>
        <p:spPr>
          <a:xfrm>
            <a:off x="457200" y="1219200"/>
            <a:ext cx="8077200" cy="3810000"/>
          </a:xfrm>
        </p:spPr>
        <p:txBody>
          <a:bodyPr/>
          <a:lstStyle/>
          <a:p>
            <a:pPr marL="339725" indent="-339725" eaLnBrk="1" hangingPunct="1">
              <a:spcBef>
                <a:spcPct val="0"/>
              </a:spcBef>
            </a:pPr>
            <a:r>
              <a:rPr lang="en-US" sz="2800" smtClean="0">
                <a:cs typeface="Times New Roman" pitchFamily="18" charset="0"/>
              </a:rPr>
              <a:t>Joe purchases a foreign currency option for a premium of  $4,000 ($0.004 x 1,000,000 pesos) on December 1, 2005.</a:t>
            </a:r>
          </a:p>
          <a:p>
            <a:pPr marL="339725" indent="-339725" eaLnBrk="1" hangingPunct="1">
              <a:spcBef>
                <a:spcPct val="0"/>
              </a:spcBef>
            </a:pPr>
            <a:r>
              <a:rPr lang="en-US" sz="2800" smtClean="0">
                <a:cs typeface="Times New Roman" pitchFamily="18" charset="0"/>
              </a:rPr>
              <a:t>The time value of the option on December 31, 2005 is $3,000 ($0.003 x 1,000,000 pesos).</a:t>
            </a:r>
          </a:p>
          <a:p>
            <a:pPr marL="339725" indent="-339725" eaLnBrk="1" hangingPunct="1">
              <a:spcBef>
                <a:spcPct val="0"/>
              </a:spcBef>
            </a:pPr>
            <a:r>
              <a:rPr lang="en-US" sz="2800" smtClean="0">
                <a:cs typeface="Times New Roman" pitchFamily="18" charset="0"/>
              </a:rPr>
              <a:t>The option allows Joe to sell 1,000,000 pesos at a strike price of $0.11, on March 2, 2006.</a:t>
            </a:r>
          </a:p>
          <a:p>
            <a:pPr marL="339725" indent="-339725" eaLnBrk="1" hangingPunct="1">
              <a:spcBef>
                <a:spcPct val="0"/>
              </a:spcBef>
            </a:pPr>
            <a:endParaRPr lang="en-US" sz="2800" smtClean="0">
              <a:cs typeface="Times New Roman" pitchFamily="18" charset="0"/>
            </a:endParaRPr>
          </a:p>
        </p:txBody>
      </p:sp>
      <p:sp>
        <p:nvSpPr>
          <p:cNvPr id="60423"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516531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76C4D2A1-50B1-4D97-9F2D-4E9F03199C5C}" type="slidenum">
              <a:rPr lang="en-US" sz="1600"/>
              <a:pPr eaLnBrk="1" hangingPunct="1"/>
              <a:t>58</a:t>
            </a:fld>
            <a:endParaRPr lang="en-US" sz="1600"/>
          </a:p>
        </p:txBody>
      </p:sp>
      <p:sp>
        <p:nvSpPr>
          <p:cNvPr id="61443" name="Text Box 1026"/>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61444" name="Text Box 1027"/>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61445" name="Rectangle 1028"/>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61446" name="Rectangle 1029"/>
          <p:cNvSpPr>
            <a:spLocks noGrp="1" noChangeArrowheads="1"/>
          </p:cNvSpPr>
          <p:nvPr>
            <p:ph type="body" idx="1"/>
          </p:nvPr>
        </p:nvSpPr>
        <p:spPr>
          <a:xfrm>
            <a:off x="457200" y="1219200"/>
            <a:ext cx="8077200" cy="3810000"/>
          </a:xfrm>
        </p:spPr>
        <p:txBody>
          <a:bodyPr/>
          <a:lstStyle/>
          <a:p>
            <a:pPr marL="0" indent="0" eaLnBrk="1" hangingPunct="1">
              <a:lnSpc>
                <a:spcPct val="90000"/>
              </a:lnSpc>
              <a:spcBef>
                <a:spcPct val="0"/>
              </a:spcBef>
              <a:buFont typeface="Wingdings" pitchFamily="2" charset="2"/>
              <a:buNone/>
            </a:pPr>
            <a:r>
              <a:rPr lang="en-US" sz="2800" b="1" smtClean="0">
                <a:cs typeface="Times New Roman" pitchFamily="18" charset="0"/>
              </a:rPr>
              <a:t>Example 6, Forecasted FC transaction/ option/cash flow hedge</a:t>
            </a:r>
          </a:p>
          <a:p>
            <a:pPr marL="0" indent="0" eaLnBrk="1" hangingPunct="1">
              <a:lnSpc>
                <a:spcPct val="90000"/>
              </a:lnSpc>
              <a:spcBef>
                <a:spcPct val="0"/>
              </a:spcBef>
            </a:pPr>
            <a:endParaRPr lang="en-US" sz="3600" b="1" smtClean="0">
              <a:cs typeface="Times New Roman" pitchFamily="18" charset="0"/>
            </a:endParaRPr>
          </a:p>
          <a:p>
            <a:pPr marL="0" indent="0" eaLnBrk="1" hangingPunct="1">
              <a:lnSpc>
                <a:spcPct val="90000"/>
              </a:lnSpc>
              <a:spcBef>
                <a:spcPct val="0"/>
              </a:spcBef>
              <a:buFont typeface="Wingdings" pitchFamily="2" charset="2"/>
              <a:buNone/>
            </a:pPr>
            <a:r>
              <a:rPr lang="en-US" sz="2200" u="sng" smtClean="0">
                <a:cs typeface="Times New Roman" pitchFamily="18" charset="0"/>
              </a:rPr>
              <a:t>12/01/05</a:t>
            </a:r>
          </a:p>
          <a:p>
            <a:pPr marL="0" indent="0" eaLnBrk="1" hangingPunct="1">
              <a:lnSpc>
                <a:spcPct val="90000"/>
              </a:lnSpc>
              <a:spcBef>
                <a:spcPct val="0"/>
              </a:spcBef>
              <a:buFont typeface="Wingdings" pitchFamily="2" charset="2"/>
              <a:buNone/>
            </a:pPr>
            <a:r>
              <a:rPr lang="en-US" sz="2200" smtClean="0">
                <a:cs typeface="Times New Roman" pitchFamily="18" charset="0"/>
              </a:rPr>
              <a:t>Foreign currency option			4,000</a:t>
            </a:r>
          </a:p>
          <a:p>
            <a:pPr marL="0" indent="0" eaLnBrk="1" hangingPunct="1">
              <a:lnSpc>
                <a:spcPct val="90000"/>
              </a:lnSpc>
              <a:spcBef>
                <a:spcPct val="0"/>
              </a:spcBef>
              <a:buFont typeface="Wingdings" pitchFamily="2" charset="2"/>
              <a:buNone/>
            </a:pPr>
            <a:r>
              <a:rPr lang="en-US" sz="2200" smtClean="0">
                <a:cs typeface="Times New Roman" pitchFamily="18" charset="0"/>
              </a:rPr>
              <a:t>	Cash			                                            4,000</a:t>
            </a:r>
          </a:p>
          <a:p>
            <a:pPr marL="0" indent="0" eaLnBrk="1" hangingPunct="1">
              <a:lnSpc>
                <a:spcPct val="90000"/>
              </a:lnSpc>
              <a:spcBef>
                <a:spcPct val="0"/>
              </a:spcBef>
            </a:pPr>
            <a:endParaRPr lang="en-US" sz="2200" smtClean="0">
              <a:cs typeface="Times New Roman" pitchFamily="18" charset="0"/>
            </a:endParaRPr>
          </a:p>
          <a:p>
            <a:pPr marL="0" indent="0" eaLnBrk="1" hangingPunct="1">
              <a:lnSpc>
                <a:spcPct val="90000"/>
              </a:lnSpc>
              <a:spcBef>
                <a:spcPct val="0"/>
              </a:spcBef>
              <a:buFont typeface="Wingdings" pitchFamily="2" charset="2"/>
              <a:buNone/>
            </a:pPr>
            <a:r>
              <a:rPr lang="en-US" sz="2200" u="sng" smtClean="0">
                <a:cs typeface="Times New Roman" pitchFamily="18" charset="0"/>
              </a:rPr>
              <a:t>12/31/05</a:t>
            </a:r>
          </a:p>
          <a:p>
            <a:pPr marL="0" indent="0" eaLnBrk="1" hangingPunct="1">
              <a:lnSpc>
                <a:spcPct val="90000"/>
              </a:lnSpc>
              <a:spcBef>
                <a:spcPct val="0"/>
              </a:spcBef>
              <a:buFont typeface="Wingdings" pitchFamily="2" charset="2"/>
              <a:buNone/>
            </a:pPr>
            <a:r>
              <a:rPr lang="en-US" sz="2200" smtClean="0">
                <a:cs typeface="Times New Roman" pitchFamily="18" charset="0"/>
              </a:rPr>
              <a:t>Option expense				1,000</a:t>
            </a:r>
          </a:p>
          <a:p>
            <a:pPr marL="0" indent="0" eaLnBrk="1" hangingPunct="1">
              <a:lnSpc>
                <a:spcPct val="90000"/>
              </a:lnSpc>
              <a:spcBef>
                <a:spcPct val="0"/>
              </a:spcBef>
              <a:buFont typeface="Wingdings" pitchFamily="2" charset="2"/>
              <a:buNone/>
            </a:pPr>
            <a:r>
              <a:rPr lang="en-US" sz="2200" smtClean="0">
                <a:cs typeface="Times New Roman" pitchFamily="18" charset="0"/>
              </a:rPr>
              <a:t>	Foreign currency option			        1,000</a:t>
            </a:r>
          </a:p>
        </p:txBody>
      </p:sp>
      <p:sp>
        <p:nvSpPr>
          <p:cNvPr id="61447" name="Text Box 1030"/>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046330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AF533E25-4B5B-48C4-9911-9D232B1C7E6E}" type="slidenum">
              <a:rPr lang="en-US" sz="1600"/>
              <a:pPr eaLnBrk="1" hangingPunct="1"/>
              <a:t>59</a:t>
            </a:fld>
            <a:endParaRPr lang="en-US" sz="1600"/>
          </a:p>
        </p:txBody>
      </p:sp>
      <p:sp>
        <p:nvSpPr>
          <p:cNvPr id="62467"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62468"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62469"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62470"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6, Forecasted FC transaction/ option/cash flow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option			      12,000</a:t>
            </a:r>
          </a:p>
          <a:p>
            <a:pPr marL="0" indent="0" eaLnBrk="1" hangingPunct="1">
              <a:lnSpc>
                <a:spcPct val="80000"/>
              </a:lnSpc>
              <a:spcBef>
                <a:spcPct val="0"/>
              </a:spcBef>
              <a:buFont typeface="Wingdings" pitchFamily="2" charset="2"/>
              <a:buNone/>
            </a:pPr>
            <a:r>
              <a:rPr lang="en-US" sz="2200" smtClean="0">
                <a:cs typeface="Times New Roman" pitchFamily="18" charset="0"/>
              </a:rPr>
              <a:t>Option expense			                    3,000</a:t>
            </a:r>
          </a:p>
          <a:p>
            <a:pPr marL="0" indent="0" eaLnBrk="1" hangingPunct="1">
              <a:lnSpc>
                <a:spcPct val="80000"/>
              </a:lnSpc>
              <a:spcBef>
                <a:spcPct val="0"/>
              </a:spcBef>
              <a:buFont typeface="Wingdings" pitchFamily="2" charset="2"/>
              <a:buNone/>
            </a:pPr>
            <a:r>
              <a:rPr lang="en-US" sz="2200" smtClean="0">
                <a:cs typeface="Times New Roman" pitchFamily="18" charset="0"/>
              </a:rPr>
              <a:t>	Accumulated Other Comprehensive Income	        15,000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Foreign currency			         	      95,000	Sales					    	        95,000</a:t>
            </a:r>
          </a:p>
        </p:txBody>
      </p:sp>
      <p:sp>
        <p:nvSpPr>
          <p:cNvPr id="62471"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182324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E16DE966-EBB8-443E-9556-48E013976E6F}" type="slidenum">
              <a:rPr lang="en-US" sz="1600"/>
              <a:pPr eaLnBrk="1" hangingPunct="1"/>
              <a:t>6</a:t>
            </a:fld>
            <a:endParaRPr lang="en-US" sz="1600"/>
          </a:p>
        </p:txBody>
      </p:sp>
      <p:sp>
        <p:nvSpPr>
          <p:cNvPr id="8195"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8196" name="Rectangle 6"/>
          <p:cNvSpPr>
            <a:spLocks noGrp="1" noChangeArrowheads="1"/>
          </p:cNvSpPr>
          <p:nvPr>
            <p:ph type="body" idx="1"/>
          </p:nvPr>
        </p:nvSpPr>
        <p:spPr>
          <a:xfrm>
            <a:off x="457200" y="1219200"/>
            <a:ext cx="8077200" cy="3810000"/>
          </a:xfrm>
        </p:spPr>
        <p:txBody>
          <a:bodyPr>
            <a:normAutofit fontScale="92500"/>
          </a:bodyPr>
          <a:lstStyle/>
          <a:p>
            <a:pPr marL="339725" indent="-339725" eaLnBrk="1" hangingPunct="1">
              <a:spcBef>
                <a:spcPct val="0"/>
              </a:spcBef>
              <a:buFont typeface="Wingdings" pitchFamily="2" charset="2"/>
              <a:buNone/>
            </a:pPr>
            <a:r>
              <a:rPr lang="en-US" sz="2800" b="1" smtClean="0"/>
              <a:t>Exchange Rate Mechanisms</a:t>
            </a:r>
            <a:endParaRPr lang="en-US" sz="2800" smtClean="0"/>
          </a:p>
          <a:p>
            <a:pPr marL="339725" indent="-339725" eaLnBrk="1" hangingPunct="1">
              <a:spcBef>
                <a:spcPct val="0"/>
              </a:spcBef>
            </a:pPr>
            <a:r>
              <a:rPr lang="en-US" sz="2800" b="1" i="1" smtClean="0"/>
              <a:t>Independent float</a:t>
            </a:r>
            <a:r>
              <a:rPr lang="en-US" sz="2800" smtClean="0"/>
              <a:t> – currency value allowed to move freely with little government intervention.</a:t>
            </a:r>
          </a:p>
          <a:p>
            <a:pPr marL="339725" indent="-339725" eaLnBrk="1" hangingPunct="1">
              <a:spcBef>
                <a:spcPct val="0"/>
              </a:spcBef>
            </a:pPr>
            <a:r>
              <a:rPr lang="en-US" sz="2800" b="1" i="1" smtClean="0"/>
              <a:t>Pegged to another currency</a:t>
            </a:r>
            <a:r>
              <a:rPr lang="en-US" sz="2800" smtClean="0"/>
              <a:t> – currency value fixed (pegged) in terms of a particular foreign currency (e.g., U.S. dollar), central bank intervenes to maintain the exchange rate.</a:t>
            </a:r>
          </a:p>
          <a:p>
            <a:pPr marL="339725" indent="-339725" eaLnBrk="1" hangingPunct="1">
              <a:spcBef>
                <a:spcPct val="0"/>
              </a:spcBef>
            </a:pPr>
            <a:r>
              <a:rPr lang="en-US" sz="2800" b="1" i="1" smtClean="0"/>
              <a:t>European Monetary System (Euro)</a:t>
            </a:r>
            <a:r>
              <a:rPr lang="en-US" sz="2800" smtClean="0"/>
              <a:t> – twelve countries use a single currency.</a:t>
            </a:r>
          </a:p>
        </p:txBody>
      </p:sp>
      <p:sp>
        <p:nvSpPr>
          <p:cNvPr id="8197"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8198"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Foreign Exchange Markets</a:t>
            </a:r>
          </a:p>
        </p:txBody>
      </p:sp>
    </p:spTree>
    <p:extLst>
      <p:ext uri="{BB962C8B-B14F-4D97-AF65-F5344CB8AC3E}">
        <p14:creationId xmlns:p14="http://schemas.microsoft.com/office/powerpoint/2010/main" val="4184937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4FFC2DFF-DABE-46C7-9266-AF1EA98284D7}" type="slidenum">
              <a:rPr lang="en-US" sz="1600"/>
              <a:pPr eaLnBrk="1" hangingPunct="1"/>
              <a:t>60</a:t>
            </a:fld>
            <a:endParaRPr lang="en-US" sz="1600"/>
          </a:p>
        </p:txBody>
      </p:sp>
      <p:sp>
        <p:nvSpPr>
          <p:cNvPr id="63491" name="Text Box 2"/>
          <p:cNvSpPr txBox="1">
            <a:spLocks noChangeArrowheads="1"/>
          </p:cNvSpPr>
          <p:nvPr/>
        </p:nvSpPr>
        <p:spPr bwMode="auto">
          <a:xfrm>
            <a:off x="838200" y="129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spcAft>
                <a:spcPct val="100000"/>
              </a:spcAft>
              <a:buFontTx/>
              <a:buNone/>
            </a:pPr>
            <a:endParaRPr lang="en-US" sz="3200" b="1">
              <a:cs typeface="Times New Roman" pitchFamily="18" charset="0"/>
            </a:endParaRPr>
          </a:p>
        </p:txBody>
      </p:sp>
      <p:sp>
        <p:nvSpPr>
          <p:cNvPr id="63492"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63493" name="Rectangle 4"/>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Hedge Accounting</a:t>
            </a:r>
          </a:p>
        </p:txBody>
      </p:sp>
      <p:sp>
        <p:nvSpPr>
          <p:cNvPr id="63494" name="Rectangle 5"/>
          <p:cNvSpPr>
            <a:spLocks noGrp="1" noChangeArrowheads="1"/>
          </p:cNvSpPr>
          <p:nvPr>
            <p:ph type="body" idx="1"/>
          </p:nvPr>
        </p:nvSpPr>
        <p:spPr>
          <a:xfrm>
            <a:off x="457200" y="1219200"/>
            <a:ext cx="8077200" cy="3810000"/>
          </a:xfrm>
        </p:spPr>
        <p:txBody>
          <a:bodyPr/>
          <a:lstStyle/>
          <a:p>
            <a:pPr marL="0" indent="0" eaLnBrk="1" hangingPunct="1">
              <a:lnSpc>
                <a:spcPct val="80000"/>
              </a:lnSpc>
              <a:spcBef>
                <a:spcPct val="0"/>
              </a:spcBef>
              <a:buFont typeface="Wingdings" pitchFamily="2" charset="2"/>
              <a:buNone/>
            </a:pPr>
            <a:r>
              <a:rPr lang="en-US" sz="2800" b="1" smtClean="0">
                <a:cs typeface="Times New Roman" pitchFamily="18" charset="0"/>
              </a:rPr>
              <a:t>Example 6, Forecasted FC transaction/ option/cash flow hedge</a:t>
            </a:r>
          </a:p>
          <a:p>
            <a:pPr marL="0" indent="0" eaLnBrk="1" hangingPunct="1">
              <a:lnSpc>
                <a:spcPct val="80000"/>
              </a:lnSpc>
              <a:spcBef>
                <a:spcPct val="0"/>
              </a:spcBef>
            </a:pPr>
            <a:endParaRPr lang="en-US" sz="2800" b="1" smtClean="0">
              <a:cs typeface="Times New Roman" pitchFamily="18" charset="0"/>
            </a:endParaRPr>
          </a:p>
          <a:p>
            <a:pPr marL="0" indent="0" eaLnBrk="1" hangingPunct="1">
              <a:lnSpc>
                <a:spcPct val="80000"/>
              </a:lnSpc>
              <a:spcBef>
                <a:spcPct val="0"/>
              </a:spcBef>
              <a:buFont typeface="Wingdings" pitchFamily="2" charset="2"/>
              <a:buNone/>
            </a:pPr>
            <a:r>
              <a:rPr lang="en-US" sz="2200" u="sng" smtClean="0">
                <a:cs typeface="Times New Roman" pitchFamily="18" charset="0"/>
              </a:rPr>
              <a:t>3/02/06</a:t>
            </a:r>
          </a:p>
          <a:p>
            <a:pPr marL="0" indent="0" eaLnBrk="1" hangingPunct="1">
              <a:lnSpc>
                <a:spcPct val="80000"/>
              </a:lnSpc>
              <a:spcBef>
                <a:spcPct val="0"/>
              </a:spcBef>
              <a:buFont typeface="Wingdings" pitchFamily="2" charset="2"/>
              <a:buNone/>
            </a:pPr>
            <a:r>
              <a:rPr lang="en-US" sz="2200" smtClean="0">
                <a:cs typeface="Times New Roman" pitchFamily="18" charset="0"/>
              </a:rPr>
              <a:t>Cash			  		              110,000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95,000</a:t>
            </a:r>
          </a:p>
          <a:p>
            <a:pPr marL="0" indent="0" eaLnBrk="1" hangingPunct="1">
              <a:lnSpc>
                <a:spcPct val="80000"/>
              </a:lnSpc>
              <a:spcBef>
                <a:spcPct val="0"/>
              </a:spcBef>
              <a:buFont typeface="Wingdings" pitchFamily="2" charset="2"/>
              <a:buNone/>
            </a:pPr>
            <a:r>
              <a:rPr lang="en-US" sz="2200" smtClean="0">
                <a:cs typeface="Times New Roman" pitchFamily="18" charset="0"/>
              </a:rPr>
              <a:t>	Foreign currency option			       15,000</a:t>
            </a:r>
          </a:p>
          <a:p>
            <a:pPr marL="0" indent="0" eaLnBrk="1" hangingPunct="1">
              <a:lnSpc>
                <a:spcPct val="80000"/>
              </a:lnSpc>
              <a:spcBef>
                <a:spcPct val="0"/>
              </a:spcBef>
            </a:pPr>
            <a:endParaRPr lang="en-US" sz="2200" smtClean="0">
              <a:cs typeface="Times New Roman" pitchFamily="18" charset="0"/>
            </a:endParaRPr>
          </a:p>
          <a:p>
            <a:pPr marL="0" indent="0" eaLnBrk="1" hangingPunct="1">
              <a:lnSpc>
                <a:spcPct val="80000"/>
              </a:lnSpc>
              <a:spcBef>
                <a:spcPct val="0"/>
              </a:spcBef>
              <a:buFont typeface="Wingdings" pitchFamily="2" charset="2"/>
              <a:buNone/>
            </a:pPr>
            <a:r>
              <a:rPr lang="en-US" sz="2200" smtClean="0">
                <a:cs typeface="Times New Roman" pitchFamily="18" charset="0"/>
              </a:rPr>
              <a:t>Accumulated Other Comprehensive Income	    15,000</a:t>
            </a:r>
          </a:p>
          <a:p>
            <a:pPr marL="0" indent="0" eaLnBrk="1" hangingPunct="1">
              <a:lnSpc>
                <a:spcPct val="80000"/>
              </a:lnSpc>
              <a:spcBef>
                <a:spcPct val="0"/>
              </a:spcBef>
              <a:buFont typeface="Wingdings" pitchFamily="2" charset="2"/>
              <a:buNone/>
            </a:pPr>
            <a:r>
              <a:rPr lang="en-US" sz="2200" smtClean="0">
                <a:cs typeface="Times New Roman" pitchFamily="18" charset="0"/>
              </a:rPr>
              <a:t>	Adjustment to net income			        15,000</a:t>
            </a:r>
          </a:p>
        </p:txBody>
      </p:sp>
      <p:sp>
        <p:nvSpPr>
          <p:cNvPr id="63495" name="Text Box 6"/>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6</a:t>
            </a:r>
          </a:p>
        </p:txBody>
      </p:sp>
    </p:spTree>
    <p:extLst>
      <p:ext uri="{BB962C8B-B14F-4D97-AF65-F5344CB8AC3E}">
        <p14:creationId xmlns:p14="http://schemas.microsoft.com/office/powerpoint/2010/main" val="3626710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dirty="0" smtClean="0"/>
              <a:t>EBA 604 </a:t>
            </a:r>
            <a:r>
              <a:rPr lang="en-US" dirty="0" err="1" smtClean="0"/>
              <a:t>Akuntansi</a:t>
            </a:r>
            <a:r>
              <a:rPr lang="en-US" dirty="0" smtClean="0"/>
              <a:t> </a:t>
            </a:r>
            <a:r>
              <a:rPr lang="en-US" dirty="0" err="1" smtClean="0"/>
              <a:t>Internasional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61</a:t>
            </a:fld>
            <a:endParaRPr lang="en-US"/>
          </a:p>
        </p:txBody>
      </p:sp>
    </p:spTree>
    <p:extLst>
      <p:ext uri="{BB962C8B-B14F-4D97-AF65-F5344CB8AC3E}">
        <p14:creationId xmlns:p14="http://schemas.microsoft.com/office/powerpoint/2010/main" val="385899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F1B7F6D1-660D-4A5B-9D07-42E60FC58186}" type="slidenum">
              <a:rPr lang="en-US" sz="1600"/>
              <a:pPr eaLnBrk="1" hangingPunct="1"/>
              <a:t>7</a:t>
            </a:fld>
            <a:endParaRPr lang="en-US" sz="1600"/>
          </a:p>
        </p:txBody>
      </p:sp>
      <p:sp>
        <p:nvSpPr>
          <p:cNvPr id="9219"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9220" name="Rectangle 6"/>
          <p:cNvSpPr>
            <a:spLocks noGrp="1" noChangeArrowheads="1"/>
          </p:cNvSpPr>
          <p:nvPr>
            <p:ph type="body" idx="1"/>
          </p:nvPr>
        </p:nvSpPr>
        <p:spPr>
          <a:xfrm>
            <a:off x="457200" y="1219200"/>
            <a:ext cx="8077200" cy="3810000"/>
          </a:xfrm>
        </p:spPr>
        <p:txBody>
          <a:bodyPr>
            <a:normAutofit fontScale="92500"/>
          </a:bodyPr>
          <a:lstStyle/>
          <a:p>
            <a:pPr marL="339725" indent="-339725" eaLnBrk="1" hangingPunct="1">
              <a:spcBef>
                <a:spcPct val="0"/>
              </a:spcBef>
              <a:buFont typeface="Wingdings" pitchFamily="2" charset="2"/>
              <a:buNone/>
            </a:pPr>
            <a:r>
              <a:rPr lang="en-US" sz="2800" b="1" smtClean="0"/>
              <a:t>Foreign Exchange Rates</a:t>
            </a:r>
            <a:endParaRPr lang="en-US" sz="2800" smtClean="0"/>
          </a:p>
          <a:p>
            <a:pPr marL="339725" indent="-339725" eaLnBrk="1" hangingPunct="1">
              <a:spcBef>
                <a:spcPct val="0"/>
              </a:spcBef>
            </a:pPr>
            <a:r>
              <a:rPr lang="en-US" sz="2600" smtClean="0"/>
              <a:t>Exchange rates, to the U.S. dollar, are published in many places on the internet and in newspapers.</a:t>
            </a:r>
          </a:p>
          <a:p>
            <a:pPr marL="339725" indent="-339725" eaLnBrk="1" hangingPunct="1">
              <a:spcBef>
                <a:spcPct val="0"/>
              </a:spcBef>
            </a:pPr>
            <a:r>
              <a:rPr lang="en-US" sz="2600" i="1" smtClean="0"/>
              <a:t>The Wall Street Journal</a:t>
            </a:r>
            <a:r>
              <a:rPr lang="en-US" sz="2600" smtClean="0"/>
              <a:t> publishes these daily, both as US$ equivalent (direct quotes) and currency per US$ (indirect quotes).</a:t>
            </a:r>
          </a:p>
          <a:p>
            <a:pPr marL="339725" indent="-339725" eaLnBrk="1" hangingPunct="1">
              <a:spcBef>
                <a:spcPct val="0"/>
              </a:spcBef>
            </a:pPr>
            <a:r>
              <a:rPr lang="en-US" sz="2600" smtClean="0"/>
              <a:t>For example, on March 16, 2005 the direct quote for a Euro was 1.3420 and the indirect quote was 0.7452</a:t>
            </a:r>
          </a:p>
          <a:p>
            <a:pPr marL="339725" indent="-339725" eaLnBrk="1" hangingPunct="1">
              <a:spcBef>
                <a:spcPct val="0"/>
              </a:spcBef>
            </a:pPr>
            <a:r>
              <a:rPr lang="en-US" sz="2600" smtClean="0"/>
              <a:t>A direct quote is the reciprocal of an indirect quote and vice-versa.</a:t>
            </a:r>
          </a:p>
        </p:txBody>
      </p:sp>
      <p:sp>
        <p:nvSpPr>
          <p:cNvPr id="9221"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9222"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Foreign Exchange Markets</a:t>
            </a:r>
          </a:p>
        </p:txBody>
      </p:sp>
    </p:spTree>
    <p:extLst>
      <p:ext uri="{BB962C8B-B14F-4D97-AF65-F5344CB8AC3E}">
        <p14:creationId xmlns:p14="http://schemas.microsoft.com/office/powerpoint/2010/main" val="32254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CCCC41E2-C07A-4549-A969-7DA2EC4E6741}" type="slidenum">
              <a:rPr lang="en-US" sz="1600"/>
              <a:pPr eaLnBrk="1" hangingPunct="1"/>
              <a:t>8</a:t>
            </a:fld>
            <a:endParaRPr lang="en-US" sz="1600"/>
          </a:p>
        </p:txBody>
      </p:sp>
      <p:sp>
        <p:nvSpPr>
          <p:cNvPr id="10243"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0244" name="Rectangle 6"/>
          <p:cNvSpPr>
            <a:spLocks noGrp="1" noChangeArrowheads="1"/>
          </p:cNvSpPr>
          <p:nvPr>
            <p:ph type="body" idx="1"/>
          </p:nvPr>
        </p:nvSpPr>
        <p:spPr>
          <a:xfrm>
            <a:off x="457200" y="1219200"/>
            <a:ext cx="8077200" cy="3810000"/>
          </a:xfrm>
        </p:spPr>
        <p:txBody>
          <a:bodyPr>
            <a:normAutofit lnSpcReduction="10000"/>
          </a:bodyPr>
          <a:lstStyle/>
          <a:p>
            <a:pPr marL="339725" indent="-339725" eaLnBrk="1" hangingPunct="1">
              <a:spcBef>
                <a:spcPct val="0"/>
              </a:spcBef>
              <a:buFont typeface="Wingdings" pitchFamily="2" charset="2"/>
              <a:buNone/>
            </a:pPr>
            <a:r>
              <a:rPr lang="en-US" sz="2800" b="1" smtClean="0"/>
              <a:t>Spot rates and Forward rates</a:t>
            </a:r>
            <a:endParaRPr lang="en-US" sz="2800" smtClean="0"/>
          </a:p>
          <a:p>
            <a:pPr marL="339725" indent="-339725" eaLnBrk="1" hangingPunct="1">
              <a:spcBef>
                <a:spcPct val="0"/>
              </a:spcBef>
            </a:pPr>
            <a:r>
              <a:rPr lang="en-US" sz="2800" b="1" i="1" smtClean="0"/>
              <a:t>Spot rate</a:t>
            </a:r>
            <a:r>
              <a:rPr lang="en-US" sz="2800" smtClean="0"/>
              <a:t> – today’s price for purchasing or selling a foreign currency.</a:t>
            </a:r>
          </a:p>
          <a:p>
            <a:pPr marL="339725" indent="-339725" eaLnBrk="1" hangingPunct="1">
              <a:spcBef>
                <a:spcPct val="0"/>
              </a:spcBef>
            </a:pPr>
            <a:r>
              <a:rPr lang="en-US" sz="2800" b="1" i="1" smtClean="0"/>
              <a:t>Forward rate</a:t>
            </a:r>
            <a:r>
              <a:rPr lang="en-US" sz="2800" smtClean="0"/>
              <a:t> – today’s price for purchasing or selling a foreign currency for some future date.</a:t>
            </a:r>
          </a:p>
          <a:p>
            <a:pPr marL="339725" indent="-339725" eaLnBrk="1" hangingPunct="1">
              <a:spcBef>
                <a:spcPct val="0"/>
              </a:spcBef>
            </a:pPr>
            <a:r>
              <a:rPr lang="en-US" sz="2800" b="1" i="1" smtClean="0"/>
              <a:t>Premium</a:t>
            </a:r>
            <a:r>
              <a:rPr lang="en-US" sz="2800" smtClean="0"/>
              <a:t> -- when the forward rate is greater than the spot rate for a particular day.</a:t>
            </a:r>
            <a:endParaRPr lang="en-US" sz="2800" i="1" smtClean="0"/>
          </a:p>
          <a:p>
            <a:pPr marL="339725" indent="-339725" eaLnBrk="1" hangingPunct="1">
              <a:spcBef>
                <a:spcPct val="0"/>
              </a:spcBef>
            </a:pPr>
            <a:r>
              <a:rPr lang="en-US" sz="2800" b="1" i="1" smtClean="0"/>
              <a:t>Discount</a:t>
            </a:r>
            <a:r>
              <a:rPr lang="en-US" sz="2800" smtClean="0"/>
              <a:t> -- when the forward rate is less than the spot rate for a particular day.</a:t>
            </a:r>
            <a:endParaRPr lang="en-US" sz="2800" u="sng" smtClean="0"/>
          </a:p>
        </p:txBody>
      </p:sp>
      <p:sp>
        <p:nvSpPr>
          <p:cNvPr id="10245"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10246"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Foreign Exchange Markets</a:t>
            </a:r>
          </a:p>
        </p:txBody>
      </p:sp>
    </p:spTree>
    <p:extLst>
      <p:ext uri="{BB962C8B-B14F-4D97-AF65-F5344CB8AC3E}">
        <p14:creationId xmlns:p14="http://schemas.microsoft.com/office/powerpoint/2010/main" val="428325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sz="1600"/>
              <a:t>6-</a:t>
            </a:r>
            <a:fld id="{D6C040D1-0041-4F5C-B0E3-41166E63F91C}" type="slidenum">
              <a:rPr lang="en-US" sz="1600"/>
              <a:pPr eaLnBrk="1" hangingPunct="1"/>
              <a:t>9</a:t>
            </a:fld>
            <a:endParaRPr lang="en-US" sz="1600"/>
          </a:p>
        </p:txBody>
      </p:sp>
      <p:sp>
        <p:nvSpPr>
          <p:cNvPr id="11267" name="Text Box 3"/>
          <p:cNvSpPr txBox="1">
            <a:spLocks noChangeArrowheads="1"/>
          </p:cNvSpPr>
          <p:nvPr/>
        </p:nvSpPr>
        <p:spPr bwMode="auto">
          <a:xfrm>
            <a:off x="762000" y="2819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endParaRPr lang="en-US">
              <a:latin typeface="Times New Roman" pitchFamily="18" charset="0"/>
            </a:endParaRPr>
          </a:p>
        </p:txBody>
      </p:sp>
      <p:sp>
        <p:nvSpPr>
          <p:cNvPr id="11268" name="Rectangle 6"/>
          <p:cNvSpPr>
            <a:spLocks noGrp="1" noChangeArrowheads="1"/>
          </p:cNvSpPr>
          <p:nvPr>
            <p:ph type="body" idx="1"/>
          </p:nvPr>
        </p:nvSpPr>
        <p:spPr>
          <a:xfrm>
            <a:off x="457200" y="1143000"/>
            <a:ext cx="8077200" cy="3810000"/>
          </a:xfrm>
        </p:spPr>
        <p:txBody>
          <a:bodyPr/>
          <a:lstStyle/>
          <a:p>
            <a:pPr marL="0" indent="0" eaLnBrk="1" hangingPunct="1">
              <a:spcBef>
                <a:spcPct val="0"/>
              </a:spcBef>
              <a:buFont typeface="Wingdings" pitchFamily="2" charset="2"/>
              <a:buNone/>
            </a:pPr>
            <a:r>
              <a:rPr lang="en-US" sz="2800" b="1" smtClean="0"/>
              <a:t>Option contracts</a:t>
            </a:r>
            <a:endParaRPr lang="en-US" sz="2800" smtClean="0"/>
          </a:p>
          <a:p>
            <a:pPr marL="0" indent="0" eaLnBrk="1" hangingPunct="1">
              <a:spcBef>
                <a:spcPct val="0"/>
              </a:spcBef>
            </a:pPr>
            <a:r>
              <a:rPr lang="en-US" sz="2800" b="1" i="1" smtClean="0"/>
              <a:t>Foreign currency option</a:t>
            </a:r>
            <a:r>
              <a:rPr lang="en-US" sz="2800" smtClean="0"/>
              <a:t> – gives the right, but not the obligation, to trade foreign currency for some period.</a:t>
            </a:r>
          </a:p>
          <a:p>
            <a:pPr marL="0" indent="0" eaLnBrk="1" hangingPunct="1">
              <a:spcBef>
                <a:spcPct val="0"/>
              </a:spcBef>
            </a:pPr>
            <a:r>
              <a:rPr lang="en-US" sz="2800" b="1" i="1" smtClean="0"/>
              <a:t>Put option</a:t>
            </a:r>
            <a:r>
              <a:rPr lang="en-US" sz="2800" smtClean="0"/>
              <a:t> – the option to sell the foreign currency.</a:t>
            </a:r>
          </a:p>
          <a:p>
            <a:pPr marL="0" indent="0" eaLnBrk="1" hangingPunct="1">
              <a:spcBef>
                <a:spcPct val="0"/>
              </a:spcBef>
            </a:pPr>
            <a:r>
              <a:rPr lang="en-US" sz="2800" b="1" i="1" smtClean="0"/>
              <a:t>Call option</a:t>
            </a:r>
            <a:r>
              <a:rPr lang="en-US" sz="2800" smtClean="0"/>
              <a:t> – the option to buy the foreign currency.</a:t>
            </a:r>
          </a:p>
          <a:p>
            <a:pPr marL="0" indent="0" eaLnBrk="1" hangingPunct="1">
              <a:spcBef>
                <a:spcPct val="0"/>
              </a:spcBef>
            </a:pPr>
            <a:r>
              <a:rPr lang="en-US" sz="2800" b="1" i="1" smtClean="0"/>
              <a:t>Strike price</a:t>
            </a:r>
            <a:r>
              <a:rPr lang="en-US" sz="2800" smtClean="0"/>
              <a:t> – the exchange rate at which currency will be exchanged when option is exercised.</a:t>
            </a:r>
            <a:endParaRPr lang="en-US" sz="2800" u="sng" smtClean="0"/>
          </a:p>
        </p:txBody>
      </p:sp>
      <p:sp>
        <p:nvSpPr>
          <p:cNvPr id="11269" name="Text Box 7"/>
          <p:cNvSpPr txBox="1">
            <a:spLocks noChangeArrowheads="1"/>
          </p:cNvSpPr>
          <p:nvPr/>
        </p:nvSpPr>
        <p:spPr bwMode="auto">
          <a:xfrm>
            <a:off x="0" y="6400800"/>
            <a:ext cx="3124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50000"/>
              </a:lnSpc>
              <a:spcBef>
                <a:spcPct val="50000"/>
              </a:spcBef>
              <a:buFontTx/>
              <a:buNone/>
            </a:pPr>
            <a:r>
              <a:rPr lang="en-US" sz="1400"/>
              <a:t>Learning Objective 1</a:t>
            </a:r>
          </a:p>
        </p:txBody>
      </p:sp>
      <p:sp>
        <p:nvSpPr>
          <p:cNvPr id="11270" name="Rectangle 10"/>
          <p:cNvSpPr>
            <a:spLocks noGrp="1" noChangeArrowheads="1"/>
          </p:cNvSpPr>
          <p:nvPr>
            <p:ph type="title"/>
          </p:nvPr>
        </p:nvSpPr>
        <p:spPr>
          <a:xfrm>
            <a:off x="623888" y="152400"/>
            <a:ext cx="7735887" cy="685800"/>
          </a:xfrm>
        </p:spPr>
        <p:txBody>
          <a:bodyPr/>
          <a:lstStyle/>
          <a:p>
            <a:pPr eaLnBrk="1" hangingPunct="1">
              <a:lnSpc>
                <a:spcPct val="80000"/>
              </a:lnSpc>
            </a:pPr>
            <a:r>
              <a:rPr lang="en-US" sz="2800" b="1" smtClean="0"/>
              <a:t>Foreign Exchange Markets</a:t>
            </a:r>
          </a:p>
        </p:txBody>
      </p:sp>
    </p:spTree>
    <p:extLst>
      <p:ext uri="{BB962C8B-B14F-4D97-AF65-F5344CB8AC3E}">
        <p14:creationId xmlns:p14="http://schemas.microsoft.com/office/powerpoint/2010/main" val="3427812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3137</Words>
  <Application>Microsoft Office PowerPoint</Application>
  <PresentationFormat>On-screen Show (4:3)</PresentationFormat>
  <Paragraphs>651</Paragraphs>
  <Slides>61</Slides>
  <Notes>59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Foreign Currency Transactions and Hedging Foreign Exchange Risk</vt:lpstr>
      <vt:lpstr>PowerPoint Presentation</vt:lpstr>
      <vt:lpstr>PowerPoint Presentation</vt:lpstr>
      <vt:lpstr>PowerPoint Presentation</vt:lpstr>
      <vt:lpstr>PowerPoint Presentation</vt:lpstr>
      <vt:lpstr>Foreign Exchange Markets</vt:lpstr>
      <vt:lpstr>Foreign Exchange Markets</vt:lpstr>
      <vt:lpstr>Foreign Exchange Markets</vt:lpstr>
      <vt:lpstr>Foreign Exchange Markets</vt:lpstr>
      <vt:lpstr>Foreign Exchange Markets</vt:lpstr>
      <vt:lpstr>Exchange Rates and Foreign Exchange Risk</vt:lpstr>
      <vt:lpstr>Exchange Rates and Foreign Exchange Risk</vt:lpstr>
      <vt:lpstr>Exchange Rates and Foreign Exchange Risk</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Accounting for Foreign Currency Transactions</vt:lpstr>
      <vt:lpstr>Hedging Foreign Exchange Risk</vt:lpstr>
      <vt:lpstr>Hedging Foreign Exchange Risk</vt:lpstr>
      <vt:lpstr>Hedging Foreign Exchange Risk</vt:lpstr>
      <vt:lpstr>Hedging Foreign Exchange Risk</vt:lpstr>
      <vt:lpstr>Hedging Foreign Exchange Risk</vt:lpstr>
      <vt:lpstr>Cash Flow Hedges, Fair Value Hedges, and 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Hedge Accounting</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Staff</cp:lastModifiedBy>
  <cp:revision>15</cp:revision>
  <dcterms:created xsi:type="dcterms:W3CDTF">2017-09-09T11:34:57Z</dcterms:created>
  <dcterms:modified xsi:type="dcterms:W3CDTF">2017-09-24T06:57:04Z</dcterms:modified>
</cp:coreProperties>
</file>