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62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6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78E0C8-D6F1-45C4-8FA2-83D64C7E92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872729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Perancangan Tata Letak Fasilitas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TKT306 #1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53BBC5-86DA-4C3E-9088-2E3D248336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74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8731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200"/>
            <a:ext cx="5943600" cy="1694329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5029200"/>
            <a:ext cx="2590800" cy="1692275"/>
          </a:xfrm>
        </p:spPr>
        <p:txBody>
          <a:bodyPr anchor="b"/>
          <a:lstStyle>
            <a:lvl1pPr algn="ctr">
              <a:defRPr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3581400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19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43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3471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152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1"/>
            <a:ext cx="9143999" cy="6857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4200" y="2362200"/>
            <a:ext cx="3505200" cy="7524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3200400"/>
            <a:ext cx="5303520" cy="3505200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52400"/>
            <a:ext cx="3657600" cy="365125"/>
          </a:xfrm>
        </p:spPr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600" y="152400"/>
            <a:ext cx="2895600" cy="365125"/>
          </a:xfrm>
        </p:spPr>
        <p:txBody>
          <a:bodyPr/>
          <a:lstStyle/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96200" y="152400"/>
            <a:ext cx="990600" cy="365125"/>
          </a:xfrm>
        </p:spPr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89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1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95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70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05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08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TKT306 - Perancangan Tata Letak Fasilitas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6623 - Taufiqur Rachman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958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34747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TKT306 - Perancangan Tata Letak Fasilitas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6623 - </a:t>
            </a:r>
            <a:r>
              <a:rPr lang="en-US" dirty="0" err="1" smtClean="0"/>
              <a:t>Taufiqur</a:t>
            </a:r>
            <a:r>
              <a:rPr lang="en-US" dirty="0" smtClean="0"/>
              <a:t> </a:t>
            </a:r>
            <a:r>
              <a:rPr lang="en-US" dirty="0" err="1" smtClean="0"/>
              <a:t>Rachman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6356350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0A156141-EE72-4F1F-A749-B7E82EFB5B5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005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0" y="1219200"/>
            <a:ext cx="5943600" cy="2133600"/>
          </a:xfrm>
        </p:spPr>
        <p:txBody>
          <a:bodyPr anchor="ctr">
            <a:noAutofit/>
          </a:bodyPr>
          <a:lstStyle/>
          <a:p>
            <a:r>
              <a:rPr lang="en-US" sz="3600" dirty="0"/>
              <a:t>Translation of Foreign Currency Financial Statements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0" y="5029199"/>
            <a:ext cx="5943600" cy="1677528"/>
          </a:xfrm>
        </p:spPr>
        <p:txBody>
          <a:bodyPr>
            <a:normAutofit/>
          </a:bodyPr>
          <a:lstStyle/>
          <a:p>
            <a:endParaRPr lang="en-US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PROGRAM STUDI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AKUNTANSI</a:t>
            </a:r>
            <a:endParaRPr lang="en-US" sz="18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FAKULTAS </a:t>
            </a:r>
            <a:r>
              <a:rPr lang="en-US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EKONOMI DAN BISNIS</a:t>
            </a:r>
            <a:endParaRPr lang="en-US" sz="1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UNIVERSITAS </a:t>
            </a:r>
            <a:r>
              <a:rPr lang="en-US" sz="1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ESA UNGGUL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Date Placeholder 3"/>
          <p:cNvSpPr txBox="1">
            <a:spLocks/>
          </p:cNvSpPr>
          <p:nvPr/>
        </p:nvSpPr>
        <p:spPr>
          <a:xfrm>
            <a:off x="152400" y="5014452"/>
            <a:ext cx="2590800" cy="16922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defPPr>
              <a:defRPr lang="en-US"/>
            </a:defPPr>
            <a:lvl1pPr marL="0" algn="ctr" defTabSz="914400" rtl="0" eaLnBrk="1" latinLnBrk="0" hangingPunct="1">
              <a:defRPr sz="2800" b="1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d-ID" sz="2000" dirty="0" smtClean="0"/>
              <a:t>E</a:t>
            </a:r>
            <a:r>
              <a:rPr lang="en-US" sz="2000" dirty="0" smtClean="0"/>
              <a:t>BA 604</a:t>
            </a:r>
            <a:endParaRPr lang="en-US" sz="2000" dirty="0" smtClean="0"/>
          </a:p>
          <a:p>
            <a:endParaRPr lang="id-ID" sz="2000" dirty="0" smtClean="0"/>
          </a:p>
          <a:p>
            <a:endParaRPr lang="id-ID" sz="2000" dirty="0"/>
          </a:p>
          <a:p>
            <a:r>
              <a:rPr lang="en-US" sz="2000" dirty="0" smtClean="0"/>
              <a:t>AKUNTANSI</a:t>
            </a:r>
            <a:r>
              <a:rPr lang="id-ID" sz="2000" dirty="0" smtClean="0"/>
              <a:t> </a:t>
            </a:r>
            <a:r>
              <a:rPr lang="id-ID" sz="2000" dirty="0" smtClean="0"/>
              <a:t>INTERNASIONAL</a:t>
            </a:r>
            <a:endParaRPr lang="en-US" sz="2000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3429000"/>
            <a:ext cx="5943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PERTEMUAN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#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4FFE1D70-964D-4CA3-A512-0F0552D1180A}" type="slidenum">
              <a:rPr lang="en-US" sz="1600"/>
              <a:pPr eaLnBrk="1" hangingPunct="1"/>
              <a:t>10</a:t>
            </a:fld>
            <a:endParaRPr lang="en-US" sz="160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Translation Methods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i="1" smtClean="0"/>
              <a:t>Temporal Method</a:t>
            </a:r>
            <a:endParaRPr lang="en-US" sz="2800" smtClean="0"/>
          </a:p>
          <a:p>
            <a:pPr eaLnBrk="1" hangingPunct="1"/>
            <a:r>
              <a:rPr lang="en-US" sz="2400" smtClean="0"/>
              <a:t>Objective is to translate financial statements as if the subsidiary had been using the parent’s currency.</a:t>
            </a:r>
          </a:p>
          <a:p>
            <a:pPr eaLnBrk="1" hangingPunct="1"/>
            <a:r>
              <a:rPr lang="en-US" sz="2400" smtClean="0"/>
              <a:t>Items carried on subsidiary’s books at historical cost, including all stockholders’ equity items are translated at historical exchange rates.</a:t>
            </a:r>
          </a:p>
          <a:p>
            <a:pPr eaLnBrk="1" hangingPunct="1"/>
            <a:r>
              <a:rPr lang="en-US" sz="2400" smtClean="0"/>
              <a:t>Items carried on subsidiary’s books at current value are translated at current exchange rates.</a:t>
            </a:r>
          </a:p>
          <a:p>
            <a:pPr eaLnBrk="1" hangingPunct="1"/>
            <a:r>
              <a:rPr lang="en-US" sz="2400" smtClean="0"/>
              <a:t>Income statement items are translated at the exchange rate in effect at the time of the transaction.</a:t>
            </a:r>
          </a:p>
        </p:txBody>
      </p:sp>
      <p:sp>
        <p:nvSpPr>
          <p:cNvPr id="1229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5199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684BB156-1A71-49BA-915B-75A76CB710EB}" type="slidenum">
              <a:rPr lang="en-US" sz="1600"/>
              <a:pPr eaLnBrk="1" hangingPunct="1"/>
              <a:t>11</a:t>
            </a:fld>
            <a:endParaRPr lang="en-US" sz="160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Translation Methods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i="1" smtClean="0"/>
              <a:t>Current Rate Method</a:t>
            </a:r>
            <a:endParaRPr lang="en-US" sz="2800" smtClean="0"/>
          </a:p>
          <a:p>
            <a:pPr eaLnBrk="1" hangingPunct="1"/>
            <a:r>
              <a:rPr lang="en-US" sz="2400" smtClean="0"/>
              <a:t>Objective is to reflect that the parent’s entire investment in a foreign subsidiary is expose to exchange risk.</a:t>
            </a:r>
          </a:p>
          <a:p>
            <a:pPr eaLnBrk="1" hangingPunct="1"/>
            <a:r>
              <a:rPr lang="en-US" sz="2400" smtClean="0"/>
              <a:t>All assets and liabilities are translated at the current exchange rate.</a:t>
            </a:r>
          </a:p>
          <a:p>
            <a:pPr eaLnBrk="1" hangingPunct="1"/>
            <a:r>
              <a:rPr lang="en-US" sz="2400" smtClean="0"/>
              <a:t>Stockholders’ equity accounts are translated at historical exchange rates.</a:t>
            </a:r>
          </a:p>
          <a:p>
            <a:pPr eaLnBrk="1" hangingPunct="1"/>
            <a:r>
              <a:rPr lang="en-US" sz="2400" smtClean="0"/>
              <a:t>Income statement items are translated at the exchange rate in effect at the time of the transaction.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2300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B2466DFB-E2AE-4B59-B2BC-AAB1694924F2}" type="slidenum">
              <a:rPr lang="en-US" sz="1600"/>
              <a:pPr eaLnBrk="1" hangingPunct="1"/>
              <a:t>12</a:t>
            </a:fld>
            <a:endParaRPr lang="en-US" sz="160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/>
              <a:t>Translation methods illustrated</a:t>
            </a:r>
            <a:endParaRPr lang="en-US" sz="2800" smtClean="0"/>
          </a:p>
          <a:p>
            <a:pPr marL="0" indent="0" eaLnBrk="1" hangingPunct="1"/>
            <a:r>
              <a:rPr lang="en-US" sz="2400" smtClean="0"/>
              <a:t>U.S. Inc. owns Juarez, SA, a subsidiary in Mexico which was established January 1, 2005.</a:t>
            </a:r>
          </a:p>
          <a:p>
            <a:pPr marL="0" indent="0" eaLnBrk="1" hangingPunct="1"/>
            <a:r>
              <a:rPr lang="en-US" sz="2400" smtClean="0"/>
              <a:t>Juarez’s balance sheet items as of 12/31/05, in pesos.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Cash		  1,000	Accounts payable	2,000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Accounts rec.  2,000	Long-term debt	6,000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Inventory	  2,500	Capital stock		3,000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Fixed assets	  8,000	Retained earnings	1,500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Accum. depr.   1,000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46018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EE696BD9-C3B8-4901-8D5D-DB73A3ED1084}" type="slidenum">
              <a:rPr lang="en-US" sz="1600"/>
              <a:pPr eaLnBrk="1" hangingPunct="1"/>
              <a:t>13</a:t>
            </a:fld>
            <a:endParaRPr lang="en-US" sz="160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/>
              <a:t>Translation methods illustrated</a:t>
            </a:r>
            <a:endParaRPr lang="en-US" sz="2800" smtClean="0"/>
          </a:p>
          <a:p>
            <a:pPr marL="0" indent="0" eaLnBrk="1" hangingPunct="1"/>
            <a:r>
              <a:rPr lang="en-US" sz="2400" smtClean="0"/>
              <a:t>Juarez’s income statement items for 2005, in pesos.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Sales		  20,000	Depr. exp	    	1,000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COGS		  14,000	Interest exp.		   500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S,G,&amp;A exp.	    2,500	Income tax exp.	   500</a:t>
            </a:r>
          </a:p>
        </p:txBody>
      </p:sp>
      <p:sp>
        <p:nvSpPr>
          <p:cNvPr id="1536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088700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D1A1D824-C5AA-4926-96DD-225D7F810528}" type="slidenum">
              <a:rPr lang="en-US" sz="1600"/>
              <a:pPr eaLnBrk="1" hangingPunct="1"/>
              <a:t>14</a:t>
            </a:fld>
            <a:endParaRPr lang="en-US" sz="160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/>
              <a:t>Translation methods illustrated</a:t>
            </a:r>
            <a:endParaRPr lang="en-US" sz="2800" smtClean="0"/>
          </a:p>
          <a:p>
            <a:pPr marL="0" indent="0" eaLnBrk="1" hangingPunct="1"/>
            <a:r>
              <a:rPr lang="en-US" sz="2400" smtClean="0"/>
              <a:t>There was no beginning inventory.</a:t>
            </a:r>
          </a:p>
          <a:p>
            <a:pPr marL="0" indent="0" eaLnBrk="1" hangingPunct="1"/>
            <a:r>
              <a:rPr lang="en-US" sz="2400" smtClean="0"/>
              <a:t>Inventory, which is carried at cost, was acquired evenly during the last quarter of 2005.</a:t>
            </a:r>
          </a:p>
          <a:p>
            <a:pPr marL="0" indent="0" eaLnBrk="1" hangingPunct="1"/>
            <a:r>
              <a:rPr lang="en-US" sz="2400" smtClean="0"/>
              <a:t>Purchases were made evenly throughout year.</a:t>
            </a:r>
          </a:p>
          <a:p>
            <a:pPr marL="0" indent="0" eaLnBrk="1" hangingPunct="1"/>
            <a:r>
              <a:rPr lang="en-US" sz="2400" smtClean="0"/>
              <a:t>Fixed assets were acquired on January 1, 2005.</a:t>
            </a:r>
          </a:p>
          <a:p>
            <a:pPr marL="0" indent="0" eaLnBrk="1" hangingPunct="1"/>
            <a:r>
              <a:rPr lang="en-US" sz="2400" smtClean="0"/>
              <a:t>Capital stock was sold on January 1, 2005.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1202183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8B5AEF3C-803C-4158-A0EE-69963D6C4CDF}" type="slidenum">
              <a:rPr lang="en-US" sz="1600"/>
              <a:pPr eaLnBrk="1" hangingPunct="1"/>
              <a:t>15</a:t>
            </a:fld>
            <a:endParaRPr lang="en-US" sz="16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/>
              <a:t>Translation methods illustrated</a:t>
            </a:r>
            <a:endParaRPr lang="en-US" sz="2800" smtClean="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Relevant exchange rates (U.S. dollar per Mexican peso)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January 1, 2005			$0.10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Average for 2005			$0.095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Average for 4</a:t>
            </a:r>
            <a:r>
              <a:rPr lang="en-US" sz="2400" baseline="30000" smtClean="0"/>
              <a:t>th</a:t>
            </a:r>
            <a:r>
              <a:rPr lang="en-US" sz="2400" smtClean="0"/>
              <a:t> quarter 2005	$0.09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/>
              <a:t>December 31, 2005			$0.08</a:t>
            </a:r>
          </a:p>
          <a:p>
            <a:pPr marL="0" indent="0"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1741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418158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C766C5CA-EC95-4714-B746-A4E02E5EFC78}" type="slidenum">
              <a:rPr lang="en-US" sz="1600"/>
              <a:pPr eaLnBrk="1" hangingPunct="1"/>
              <a:t>16</a:t>
            </a:fld>
            <a:endParaRPr lang="en-US" sz="160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Current Rate Method – Income Statement</a:t>
            </a:r>
          </a:p>
          <a:p>
            <a:pPr marL="0" indent="0" algn="ctr" eaLnBrk="1" hangingPunct="1">
              <a:buFont typeface="Wingdings" pitchFamily="2" charset="2"/>
              <a:buNone/>
            </a:pPr>
            <a:r>
              <a:rPr lang="en-US" sz="2400" b="1" smtClean="0">
                <a:cs typeface="Times New Roman" charset="0"/>
              </a:rPr>
              <a:t>Income Statement – 2005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Sales			     1,900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COGS			     </a:t>
            </a:r>
            <a:r>
              <a:rPr lang="en-US" sz="2400" u="sng" smtClean="0">
                <a:cs typeface="Times New Roman" charset="0"/>
              </a:rPr>
              <a:t>1,330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Gross profit		        570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S,G,&amp;A		        238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Depreciation expense        95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Interest expense	          48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Income tax expense           </a:t>
            </a:r>
            <a:r>
              <a:rPr lang="en-US" sz="2400" u="sng" smtClean="0">
                <a:cs typeface="Times New Roman" charset="0"/>
              </a:rPr>
              <a:t>47</a:t>
            </a:r>
            <a:endParaRPr lang="en-US" sz="2400" smtClean="0">
              <a:cs typeface="Times New Roman" charset="0"/>
            </a:endParaRP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Net income		         </a:t>
            </a:r>
            <a:r>
              <a:rPr lang="en-US" sz="2400" u="sng" smtClean="0">
                <a:cs typeface="Times New Roman" charset="0"/>
              </a:rPr>
              <a:t>142</a:t>
            </a:r>
            <a:endParaRPr lang="en-US" sz="2400" u="sng" smtClean="0"/>
          </a:p>
        </p:txBody>
      </p:sp>
      <p:sp>
        <p:nvSpPr>
          <p:cNvPr id="1843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>
            <a:off x="3048000" y="5638800"/>
            <a:ext cx="533400" cy="0"/>
          </a:xfrm>
          <a:prstGeom prst="lin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14"/>
          <p:cNvSpPr>
            <a:spLocks noChangeShapeType="1"/>
          </p:cNvSpPr>
          <p:nvPr/>
        </p:nvSpPr>
        <p:spPr bwMode="auto">
          <a:xfrm>
            <a:off x="4038600" y="5715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27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62638BAF-4F3E-4676-9334-0CD8B098387D}" type="slidenum">
              <a:rPr lang="en-US" sz="1600"/>
              <a:pPr eaLnBrk="1" hangingPunct="1"/>
              <a:t>17</a:t>
            </a:fld>
            <a:endParaRPr lang="en-US" sz="1600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Current Rate Method – Balance Sheet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cs typeface="Times New Roman" charset="0"/>
              </a:rPr>
              <a:t>Balance Sheet – December 31, 2005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Cash			     80	     Accounts payable    160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Accounts Rec.	   160	     Long-term debt	     480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Inventory		   200	     Capital stock	     300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Fixed Assets, net	  </a:t>
            </a:r>
            <a:r>
              <a:rPr lang="en-US" sz="2400" u="sng" smtClean="0">
                <a:cs typeface="Times New Roman" charset="0"/>
              </a:rPr>
              <a:t> 545</a:t>
            </a:r>
            <a:r>
              <a:rPr lang="en-US" sz="2400" smtClean="0">
                <a:cs typeface="Times New Roman" charset="0"/>
              </a:rPr>
              <a:t>	     Retained earnings   142</a:t>
            </a:r>
            <a:endParaRPr lang="en-US" sz="2400" u="sng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Total assets		   </a:t>
            </a:r>
            <a:r>
              <a:rPr lang="en-US" sz="2400" u="sng" smtClean="0">
                <a:cs typeface="Times New Roman" charset="0"/>
              </a:rPr>
              <a:t>985</a:t>
            </a:r>
            <a:r>
              <a:rPr lang="en-US" sz="2400" smtClean="0">
                <a:cs typeface="Times New Roman" charset="0"/>
              </a:rPr>
              <a:t>	    Cumulative</a:t>
            </a:r>
            <a:endParaRPr lang="en-US" sz="2400" u="sng" smtClean="0"/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/>
              <a:t>						translation adj.   </a:t>
            </a:r>
            <a:r>
              <a:rPr lang="en-US" sz="2400" u="sng" smtClean="0"/>
              <a:t> (97)</a:t>
            </a:r>
            <a:r>
              <a:rPr lang="en-US" smtClean="0"/>
              <a:t>	</a:t>
            </a:r>
            <a:r>
              <a:rPr lang="en-US" sz="2400" smtClean="0"/>
              <a:t>			    Total liab. &amp; S.E.       </a:t>
            </a:r>
            <a:r>
              <a:rPr lang="en-US" sz="2400" u="sng" smtClean="0"/>
              <a:t>985</a:t>
            </a:r>
            <a:endParaRPr lang="en-US" u="sng" smtClean="0"/>
          </a:p>
        </p:txBody>
      </p:sp>
      <p:sp>
        <p:nvSpPr>
          <p:cNvPr id="1946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19462" name="Line 11"/>
          <p:cNvSpPr>
            <a:spLocks noChangeShapeType="1"/>
          </p:cNvSpPr>
          <p:nvPr/>
        </p:nvSpPr>
        <p:spPr bwMode="auto">
          <a:xfrm>
            <a:off x="7391400" y="52578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13"/>
          <p:cNvSpPr>
            <a:spLocks noChangeShapeType="1"/>
          </p:cNvSpPr>
          <p:nvPr/>
        </p:nvSpPr>
        <p:spPr bwMode="auto">
          <a:xfrm>
            <a:off x="3581400" y="4343400"/>
            <a:ext cx="4572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8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185905D0-0F69-4B0C-ADCA-E013FF976136}" type="slidenum">
              <a:rPr lang="en-US" sz="1600"/>
              <a:pPr eaLnBrk="1" hangingPunct="1"/>
              <a:t>18</a:t>
            </a:fld>
            <a:endParaRPr lang="en-US" sz="16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Temporal Method – Balance Sheet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cs typeface="Times New Roman" charset="0"/>
              </a:rPr>
              <a:t>Balance Sheet – December 31, 2005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Cash			     80	     Accounts payable    160  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Accounts Rec.	   160	     Long-term debt	     480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Inventory		   225	     Capital stock	     300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Fixed Assets, net	  </a:t>
            </a:r>
            <a:r>
              <a:rPr lang="en-US" sz="2400" u="sng" smtClean="0">
                <a:cs typeface="Times New Roman" charset="0"/>
              </a:rPr>
              <a:t> 700</a:t>
            </a:r>
            <a:r>
              <a:rPr lang="en-US" sz="2400" smtClean="0">
                <a:cs typeface="Times New Roman" charset="0"/>
              </a:rPr>
              <a:t>	     Retained earnings   </a:t>
            </a:r>
            <a:r>
              <a:rPr lang="en-US" sz="2400" u="sng" smtClean="0">
                <a:cs typeface="Times New Roman" charset="0"/>
              </a:rPr>
              <a:t>225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Total assets		</a:t>
            </a:r>
            <a:r>
              <a:rPr lang="en-US" sz="2400" u="sng" smtClean="0">
                <a:cs typeface="Times New Roman" charset="0"/>
              </a:rPr>
              <a:t>1,165</a:t>
            </a:r>
            <a:r>
              <a:rPr lang="en-US" sz="2400" smtClean="0">
                <a:cs typeface="Times New Roman" charset="0"/>
              </a:rPr>
              <a:t>	    </a:t>
            </a:r>
            <a:r>
              <a:rPr lang="en-US" sz="2400" smtClean="0"/>
              <a:t> Total liab. &amp; S.E.   </a:t>
            </a:r>
            <a:r>
              <a:rPr lang="en-US" sz="2400" u="sng" smtClean="0"/>
              <a:t>1,165</a:t>
            </a:r>
            <a:endParaRPr lang="en-US" u="sng" smtClean="0"/>
          </a:p>
        </p:txBody>
      </p:sp>
      <p:sp>
        <p:nvSpPr>
          <p:cNvPr id="2048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20486" name="Line 7"/>
          <p:cNvSpPr>
            <a:spLocks noChangeShapeType="1"/>
          </p:cNvSpPr>
          <p:nvPr/>
        </p:nvSpPr>
        <p:spPr bwMode="auto">
          <a:xfrm>
            <a:off x="3276600" y="4343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7" name="Line 8"/>
          <p:cNvSpPr>
            <a:spLocks noChangeShapeType="1"/>
          </p:cNvSpPr>
          <p:nvPr/>
        </p:nvSpPr>
        <p:spPr bwMode="auto">
          <a:xfrm>
            <a:off x="7162800" y="4343400"/>
            <a:ext cx="7620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5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4170B22F-5FAC-464D-8566-76255B435A30}" type="slidenum">
              <a:rPr lang="en-US" sz="1600"/>
              <a:pPr eaLnBrk="1" hangingPunct="1"/>
              <a:t>19</a:t>
            </a:fld>
            <a:endParaRPr lang="en-US" sz="1600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Temporal Method – Balance Sheet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US" sz="2400" b="1" smtClean="0">
                <a:cs typeface="Times New Roman" charset="0"/>
              </a:rPr>
              <a:t>Income Statement – 2005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Sales			     1,900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COGS			     </a:t>
            </a:r>
            <a:r>
              <a:rPr lang="en-US" sz="2400" u="sng" smtClean="0">
                <a:cs typeface="Times New Roman" charset="0"/>
              </a:rPr>
              <a:t>1,343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Gross profit		        557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S,G,&amp;A		        238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Depreciation expense      100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Interest expense	          48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Income tax expense          47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Remeasurement gain      </a:t>
            </a:r>
            <a:r>
              <a:rPr lang="en-US" sz="2400" u="sng" smtClean="0">
                <a:cs typeface="Times New Roman" charset="0"/>
              </a:rPr>
              <a:t>101</a:t>
            </a:r>
            <a:endParaRPr lang="en-US" sz="2400" smtClean="0">
              <a:cs typeface="Times New Roman" charset="0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smtClean="0">
                <a:cs typeface="Times New Roman" charset="0"/>
              </a:rPr>
              <a:t>Net income		        </a:t>
            </a:r>
            <a:r>
              <a:rPr lang="en-US" sz="2400" u="sng" smtClean="0">
                <a:cs typeface="Times New Roman" charset="0"/>
              </a:rPr>
              <a:t>225</a:t>
            </a:r>
          </a:p>
        </p:txBody>
      </p:sp>
      <p:sp>
        <p:nvSpPr>
          <p:cNvPr id="2150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  <p:sp>
        <p:nvSpPr>
          <p:cNvPr id="21510" name="Line 7"/>
          <p:cNvSpPr>
            <a:spLocks noChangeShapeType="1"/>
          </p:cNvSpPr>
          <p:nvPr/>
        </p:nvSpPr>
        <p:spPr bwMode="auto">
          <a:xfrm>
            <a:off x="3962400" y="6096000"/>
            <a:ext cx="533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58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B7147124-9EFE-4ADE-B218-BE51184F3040}" type="slidenum">
              <a:rPr lang="en-US" sz="1600"/>
              <a:pPr eaLnBrk="1" hangingPunct="1"/>
              <a:t>2</a:t>
            </a:fld>
            <a:endParaRPr lang="en-US" sz="160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Translation of Foreign Currency Financial Statements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Chapter Topics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Conceptual issues of foreign currency financial statements translation.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Balance sheet vs. transaction exposure.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Methods of financial statement translation.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Temporal and current rate methods illustrated.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U.S. GAAP, IFRSs, and other standards related to translation.</a:t>
            </a:r>
          </a:p>
          <a:p>
            <a:pPr marL="465138" indent="-465138" eaLnBrk="1" hangingPunct="1">
              <a:tabLst>
                <a:tab pos="0" algn="l"/>
              </a:tabLst>
            </a:pPr>
            <a:r>
              <a:rPr lang="en-US" sz="2400" smtClean="0"/>
              <a:t>Hedging balance sheet exposure.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4101" name="Text Box 6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92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03849305-5321-4277-AC47-466B3ED71710}" type="slidenum">
              <a:rPr lang="en-US" sz="1600"/>
              <a:pPr eaLnBrk="1" hangingPunct="1"/>
              <a:t>20</a:t>
            </a:fld>
            <a:endParaRPr lang="en-US" sz="1600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Translation methods illustrated – Summary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Current Rate Method</a:t>
            </a:r>
            <a:endParaRPr lang="en-US" sz="2400" smtClean="0">
              <a:cs typeface="Times New Roman" charset="0"/>
            </a:endParaRPr>
          </a:p>
          <a:p>
            <a:pPr eaLnBrk="1" hangingPunct="1"/>
            <a:r>
              <a:rPr lang="en-US" sz="2400" smtClean="0">
                <a:cs typeface="Times New Roman" charset="0"/>
              </a:rPr>
              <a:t>All assets and liabilities translated at current rate.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This results in net asset exposure.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Net asset exposure and devaluing foreign currency results in translation loss.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Translation adjustment included in equity.</a:t>
            </a:r>
          </a:p>
        </p:txBody>
      </p:sp>
      <p:sp>
        <p:nvSpPr>
          <p:cNvPr id="2253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548039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5857AED1-FCB7-4507-8BB8-EB040966AB88}" type="slidenum">
              <a:rPr lang="en-US" sz="1600"/>
              <a:pPr eaLnBrk="1" hangingPunct="1"/>
              <a:t>21</a:t>
            </a:fld>
            <a:endParaRPr lang="en-US" sz="16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Temporal and Current Rate Methods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Translation methods illustrated – Summary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Temporal Method</a:t>
            </a:r>
            <a:endParaRPr lang="en-US" sz="2400" smtClean="0">
              <a:cs typeface="Times New Roman" charset="0"/>
            </a:endParaRPr>
          </a:p>
          <a:p>
            <a:pPr eaLnBrk="1" hangingPunct="1"/>
            <a:r>
              <a:rPr lang="en-US" sz="2400" smtClean="0">
                <a:cs typeface="Times New Roman" charset="0"/>
              </a:rPr>
              <a:t>Primarily monetary assets and liabilities translated at current rate.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This results in net liability asset exposure.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Net liability exposure and devaluing foreign currency results in translation gain.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Translation gain included in current income.</a:t>
            </a:r>
          </a:p>
        </p:txBody>
      </p:sp>
      <p:sp>
        <p:nvSpPr>
          <p:cNvPr id="2355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4</a:t>
            </a:r>
          </a:p>
        </p:txBody>
      </p:sp>
    </p:spTree>
    <p:extLst>
      <p:ext uri="{BB962C8B-B14F-4D97-AF65-F5344CB8AC3E}">
        <p14:creationId xmlns:p14="http://schemas.microsoft.com/office/powerpoint/2010/main" val="240143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0E14DE9A-7D5E-4F8E-B1C6-1BC5930A44A1}" type="slidenum">
              <a:rPr lang="en-US" sz="1600"/>
              <a:pPr eaLnBrk="1" hangingPunct="1"/>
              <a:t>22</a:t>
            </a:fld>
            <a:endParaRPr lang="en-US" sz="1600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U.S. GAAP and IFRS Requirements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U.S. GAAP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SFAS 52, </a:t>
            </a:r>
            <a:r>
              <a:rPr lang="en-US" sz="2400" i="1" smtClean="0">
                <a:cs typeface="Times New Roman" charset="0"/>
              </a:rPr>
              <a:t>Foreign Currency Translation</a:t>
            </a:r>
            <a:r>
              <a:rPr lang="en-US" sz="2400" smtClean="0">
                <a:cs typeface="Times New Roman" charset="0"/>
              </a:rPr>
              <a:t> is the relevant accounting standard.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Requires identification of functional currency.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Functional currency is the primary currency of the foreign subsidiary’s operating environment.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The standard includes a list of indicators as guidance for the foreign currency decision.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When functional currency is U.S. Dollar, temporal method is required.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>
                <a:cs typeface="Times New Roman" charset="0"/>
              </a:rPr>
              <a:t>When functional currency is foreign currency, current rate method is required.</a:t>
            </a:r>
          </a:p>
          <a:p>
            <a:pPr eaLnBrk="1" hangingPunct="1">
              <a:lnSpc>
                <a:spcPct val="90000"/>
              </a:lnSpc>
            </a:pPr>
            <a:endParaRPr lang="en-US" sz="2400" smtClean="0">
              <a:cs typeface="Times New Roman" charset="0"/>
            </a:endParaRPr>
          </a:p>
        </p:txBody>
      </p:sp>
      <p:sp>
        <p:nvSpPr>
          <p:cNvPr id="2458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101128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E8CDBE4A-2C59-487E-BB30-2D1A27CE4270}" type="slidenum">
              <a:rPr lang="en-US" sz="1600"/>
              <a:pPr eaLnBrk="1" hangingPunct="1"/>
              <a:t>23</a:t>
            </a:fld>
            <a:endParaRPr lang="en-US" sz="1600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U.S. GAAP and IFRS Requirements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IFRS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21,  </a:t>
            </a:r>
            <a:r>
              <a:rPr lang="en-US" sz="2400" i="1" smtClean="0">
                <a:cs typeface="Times New Roman" charset="0"/>
              </a:rPr>
              <a:t>The Effects of Changes in Foreign Exchange Rates </a:t>
            </a:r>
            <a:r>
              <a:rPr lang="en-US" sz="2400" smtClean="0">
                <a:cs typeface="Times New Roman" charset="0"/>
              </a:rPr>
              <a:t>is the relevant accounting standard.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Uses the functional currency approach developed by the FASB.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The standard includes a list, similar to the FASB list, of indicators as guidance for the foreign currency decision.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The standard’s requirements pertaining to hyperinflationary economies are substantially different from SFAS 52.</a:t>
            </a:r>
          </a:p>
        </p:txBody>
      </p:sp>
      <p:sp>
        <p:nvSpPr>
          <p:cNvPr id="2560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3843809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7801DD61-1C8B-4FBA-AAB6-C07985533659}" type="slidenum">
              <a:rPr lang="en-US" sz="1600"/>
              <a:pPr eaLnBrk="1" hangingPunct="1"/>
              <a:t>24</a:t>
            </a:fld>
            <a:endParaRPr lang="en-US" sz="1600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U.S. GAAP and IFRS Requirements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Highly Inflationary Economies – U.S. GAAP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SFAS 52 provides guidance on highly inflationary economies.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SFAS 52 defines such economies as those with 100% inflation over a period of three years.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SFAS 52 requires the use of the temporal method in these cases of significant inflation.</a:t>
            </a:r>
          </a:p>
          <a:p>
            <a:pPr eaLnBrk="1" hangingPunct="1"/>
            <a:endParaRPr lang="en-US" sz="2800" smtClean="0">
              <a:cs typeface="Times New Roman" charset="0"/>
            </a:endParaRPr>
          </a:p>
          <a:p>
            <a:pPr eaLnBrk="1" hangingPunct="1"/>
            <a:endParaRPr lang="en-US" sz="2800" smtClean="0">
              <a:cs typeface="Times New Roman" charset="0"/>
            </a:endParaRP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83787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5579A26D-E5DC-41A9-A271-4EDF651BF448}" type="slidenum">
              <a:rPr lang="en-US" sz="1600"/>
              <a:pPr eaLnBrk="1" hangingPunct="1"/>
              <a:t>25</a:t>
            </a:fld>
            <a:endParaRPr lang="en-US" sz="1600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U.S. GAAP and IFRS Requirements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cs typeface="Times New Roman" charset="0"/>
              </a:rPr>
              <a:t>Hyperinflationary Economies -- IFRSs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21 and 29 use the term hyperinflationary economies. 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21 is not a specific in defining hyperinflationary economies as is SFAS 52.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21 requires restatement of the foreign financial statements for inflation per IAS 29, </a:t>
            </a:r>
            <a:r>
              <a:rPr lang="en-US" sz="2400" i="1" smtClean="0">
                <a:cs typeface="Times New Roman" charset="0"/>
              </a:rPr>
              <a:t>Financial Reporting in Hyperinflationary Economies</a:t>
            </a:r>
            <a:r>
              <a:rPr lang="en-US" sz="2400" smtClean="0">
                <a:cs typeface="Times New Roman" charset="0"/>
              </a:rPr>
              <a:t>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21 then requires the use of the current rate method of translation on the restated financial statements.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IAS approach is substantially different from SFAS 52.</a:t>
            </a: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5</a:t>
            </a:r>
          </a:p>
        </p:txBody>
      </p:sp>
    </p:spTree>
    <p:extLst>
      <p:ext uri="{BB962C8B-B14F-4D97-AF65-F5344CB8AC3E}">
        <p14:creationId xmlns:p14="http://schemas.microsoft.com/office/powerpoint/2010/main" val="2213028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E82E8172-6F2E-48B8-8EE5-D141945C7E60}" type="slidenum">
              <a:rPr lang="en-US" sz="1600"/>
              <a:pPr eaLnBrk="1" hangingPunct="1"/>
              <a:t>26</a:t>
            </a:fld>
            <a:endParaRPr lang="en-US" sz="1600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Hedging Balance Sheet Exposure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cs typeface="Times New Roman" charset="0"/>
              </a:rPr>
              <a:t>Companies that have foreign subsidiaries with highly integrated operations use the temporal method.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The temporal method requires translation gains and losses to be recognized in income. 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Losses negatively affect earnings, and both gains and losses increase earnings volatility.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5001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3E1A24DB-7A8C-4269-A598-C6A44D0713E0}" type="slidenum">
              <a:rPr lang="en-US" sz="1600"/>
              <a:pPr eaLnBrk="1" hangingPunct="1"/>
              <a:t>27</a:t>
            </a:fld>
            <a:endParaRPr lang="en-US" sz="1600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Hedging Balance Sheet Exposure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>
                <a:cs typeface="Times New Roman" charset="0"/>
              </a:rPr>
              <a:t>These gains and losses result from the combination of balance sheet exposure and exchange rate fluctuations.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Companies can also hedge to offset the effects of the translation adjustment to equity under the current rate method.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Companies can hedge against gains and losses by using foreign currency forward contracts, options, and borrowings.</a:t>
            </a:r>
          </a:p>
        </p:txBody>
      </p:sp>
      <p:sp>
        <p:nvSpPr>
          <p:cNvPr id="2970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6</a:t>
            </a:r>
          </a:p>
        </p:txBody>
      </p:sp>
    </p:spTree>
    <p:extLst>
      <p:ext uri="{BB962C8B-B14F-4D97-AF65-F5344CB8AC3E}">
        <p14:creationId xmlns:p14="http://schemas.microsoft.com/office/powerpoint/2010/main" val="418470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90FFDE7F-00F8-4CEE-BE75-4D4B2F991493}" type="slidenum">
              <a:rPr lang="en-US" sz="1600"/>
              <a:pPr eaLnBrk="1" hangingPunct="1"/>
              <a:t>28</a:t>
            </a:fld>
            <a:endParaRPr lang="en-US" sz="1600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Translation Procedures Internationally 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Canada</a:t>
            </a:r>
            <a:r>
              <a:rPr lang="en-US" sz="2400" smtClean="0">
                <a:cs typeface="Times New Roman" charset="0"/>
              </a:rPr>
              <a:t> – very similar to U.S., however under the temporal method, some translations adjustments can be deferred and amortized.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Mexico</a:t>
            </a:r>
            <a:r>
              <a:rPr lang="en-US" sz="2400" smtClean="0">
                <a:cs typeface="Times New Roman" charset="0"/>
              </a:rPr>
              <a:t> – standards are silent, but SFAS 52 is commonly followed. In cases where it is not, practice varies widely.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Brazil </a:t>
            </a:r>
            <a:r>
              <a:rPr lang="en-US" sz="2400" smtClean="0">
                <a:cs typeface="Times New Roman" charset="0"/>
              </a:rPr>
              <a:t>– current rate method is used with gains and losses included in income.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Japan</a:t>
            </a:r>
            <a:r>
              <a:rPr lang="en-US" sz="2400" smtClean="0">
                <a:cs typeface="Times New Roman" charset="0"/>
              </a:rPr>
              <a:t> – significantly different from U.S. GAAP and IFRSs, with cumulative translation adjustment reported as an asset or liability.</a:t>
            </a:r>
          </a:p>
          <a:p>
            <a:pPr marL="0" indent="0" eaLnBrk="1" hangingPunct="1">
              <a:buFont typeface="Wingdings" pitchFamily="2" charset="2"/>
              <a:buNone/>
            </a:pPr>
            <a:r>
              <a:rPr lang="en-US" sz="2400" b="1" i="1" smtClean="0">
                <a:cs typeface="Times New Roman" charset="0"/>
              </a:rPr>
              <a:t>Korea</a:t>
            </a:r>
            <a:r>
              <a:rPr lang="en-US" sz="2400" smtClean="0">
                <a:cs typeface="Times New Roman" charset="0"/>
              </a:rPr>
              <a:t> – only the current rate method is used.</a:t>
            </a:r>
            <a:endParaRPr lang="en-US" sz="2400" b="1" i="1" smtClean="0">
              <a:cs typeface="Times New Roman" charset="0"/>
            </a:endParaRPr>
          </a:p>
        </p:txBody>
      </p:sp>
      <p:sp>
        <p:nvSpPr>
          <p:cNvPr id="3072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7</a:t>
            </a:r>
          </a:p>
        </p:txBody>
      </p:sp>
    </p:spTree>
    <p:extLst>
      <p:ext uri="{BB962C8B-B14F-4D97-AF65-F5344CB8AC3E}">
        <p14:creationId xmlns:p14="http://schemas.microsoft.com/office/powerpoint/2010/main" val="402794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5715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SEKIAN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DAN</a:t>
            </a:r>
            <a:b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r>
              <a:rPr lang="en-US" sz="6000" b="1" spc="10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TERIMA KASIH</a:t>
            </a:r>
            <a:endParaRPr lang="en-US" sz="6000" b="1" spc="10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EBA 604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Internasional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56141-EE72-4F1F-A749-B7E82EFB5B5F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9929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66C96D3D-D949-4EFF-A245-12404F9DD3CE}" type="slidenum">
              <a:rPr lang="en-US" sz="1600"/>
              <a:pPr eaLnBrk="1" hangingPunct="1"/>
              <a:t>3</a:t>
            </a:fld>
            <a:endParaRPr lang="en-US" sz="160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Translation of Foreign Currency Financial Statements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800" b="1" smtClean="0"/>
              <a:t>Learning Objectives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1.  </a:t>
            </a:r>
            <a:r>
              <a:rPr lang="en-US" sz="2400" smtClean="0"/>
              <a:t>Describe the conceptual issues involved in translating foreign currency financial statements.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2.  	</a:t>
            </a:r>
            <a:r>
              <a:rPr lang="en-US" sz="2400" smtClean="0"/>
              <a:t>Explain balance sheet exposure and how it differs from transaction exposure.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3.</a:t>
            </a:r>
            <a:r>
              <a:rPr lang="en-US" sz="2400" smtClean="0"/>
              <a:t>  	Describe the concepts underlying the current rate and temporal rate methods of translation.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r>
              <a:rPr lang="en-US" sz="2400" b="1" smtClean="0"/>
              <a:t>4.</a:t>
            </a:r>
            <a:r>
              <a:rPr lang="en-US" sz="2400" smtClean="0"/>
              <a:t>	Apply the current rate and temporal methods of translation and compare the results of the two methods.</a:t>
            </a:r>
          </a:p>
          <a:p>
            <a:pPr marL="465138" indent="-465138" eaLnBrk="1" hangingPunct="1">
              <a:buFont typeface="Wingdings" pitchFamily="2" charset="2"/>
              <a:buNone/>
              <a:tabLst>
                <a:tab pos="0" algn="l"/>
              </a:tabLst>
            </a:pPr>
            <a:endParaRPr lang="en-US" sz="2400" smtClean="0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0" y="6324600"/>
            <a:ext cx="2895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197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99297C30-6E21-423F-9CC6-BAFF41397CD2}" type="slidenum">
              <a:rPr lang="en-US" sz="1600"/>
              <a:pPr eaLnBrk="1" hangingPunct="1"/>
              <a:t>4</a:t>
            </a:fld>
            <a:endParaRPr lang="en-US" sz="160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Translation of Foreign Currency Financial Statements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 typeface="Wingdings" pitchFamily="2" charset="2"/>
              <a:buNone/>
            </a:pPr>
            <a:r>
              <a:rPr lang="en-US" sz="2800" b="1" smtClean="0"/>
              <a:t>Learning Objectives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5.</a:t>
            </a:r>
            <a:r>
              <a:rPr lang="en-US" sz="2400" smtClean="0"/>
              <a:t>	Describe the requirements of applicable International Financial Reporting Standards (IFRSs) and U.S. generally accepted accounting principles (GAAP).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6.</a:t>
            </a:r>
            <a:r>
              <a:rPr lang="en-US" sz="2400" smtClean="0"/>
              <a:t>	Discuss hedging of balance sheet exposure.</a:t>
            </a:r>
          </a:p>
          <a:p>
            <a:pPr marL="457200" indent="-457200" eaLnBrk="1" hangingPunct="1">
              <a:buFont typeface="Wingdings" pitchFamily="2" charset="2"/>
              <a:buNone/>
            </a:pPr>
            <a:r>
              <a:rPr lang="en-US" sz="2400" b="1" smtClean="0"/>
              <a:t>7.  	</a:t>
            </a:r>
            <a:r>
              <a:rPr lang="en-US" sz="2400" smtClean="0"/>
              <a:t>Highlight translation procedures used internationally.</a:t>
            </a:r>
          </a:p>
          <a:p>
            <a:pPr marL="457200" indent="-457200" eaLnBrk="1" hangingPunct="1">
              <a:buFont typeface="Wingdings" pitchFamily="2" charset="2"/>
              <a:buNone/>
            </a:pPr>
            <a:endParaRPr lang="en-US" sz="2400" smtClean="0"/>
          </a:p>
        </p:txBody>
      </p:sp>
    </p:spTree>
    <p:extLst>
      <p:ext uri="{BB962C8B-B14F-4D97-AF65-F5344CB8AC3E}">
        <p14:creationId xmlns:p14="http://schemas.microsoft.com/office/powerpoint/2010/main" val="1931897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B7965E6C-218B-492E-A13E-64B1C6F35796}" type="slidenum">
              <a:rPr lang="en-US" sz="1600"/>
              <a:pPr eaLnBrk="1" hangingPunct="1"/>
              <a:t>5</a:t>
            </a:fld>
            <a:endParaRPr lang="en-US" sz="160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Translating Foreign Currency Financial Statements -- Conceptual Issues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Foreign country operations usually prepare financial statements using local currency as the monetary unit.</a:t>
            </a:r>
          </a:p>
          <a:p>
            <a:pPr eaLnBrk="1" hangingPunct="1"/>
            <a:r>
              <a:rPr lang="en-US" sz="2400" smtClean="0"/>
              <a:t>These financial statements must be translated into home country currency.</a:t>
            </a:r>
          </a:p>
          <a:p>
            <a:pPr eaLnBrk="1" hangingPunct="1"/>
            <a:r>
              <a:rPr lang="en-US" sz="2400" smtClean="0"/>
              <a:t>These operations also typically use local GAAP</a:t>
            </a:r>
            <a:r>
              <a:rPr lang="en-US" sz="2400" smtClean="0">
                <a:cs typeface="Times New Roman" charset="0"/>
              </a:rPr>
              <a:t>.</a:t>
            </a:r>
          </a:p>
          <a:p>
            <a:pPr eaLnBrk="1" hangingPunct="1"/>
            <a:r>
              <a:rPr lang="en-US" sz="2400" smtClean="0">
                <a:cs typeface="Times New Roman" charset="0"/>
              </a:rPr>
              <a:t>Financial statements must be translated into home country GAAP.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7173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4218032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5DF88375-4DFA-40B5-8069-06ECAE444EEC}" type="slidenum">
              <a:rPr lang="en-US" sz="1600"/>
              <a:pPr eaLnBrk="1" hangingPunct="1"/>
              <a:t>6</a:t>
            </a:fld>
            <a:endParaRPr lang="en-US" sz="160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smtClean="0"/>
              <a:t>Translating Foreign Currency Financial Statements -- Conceptual Issues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/>
              <a:t>Primary conceptual issues</a:t>
            </a:r>
          </a:p>
          <a:p>
            <a:pPr eaLnBrk="1" hangingPunct="1"/>
            <a:r>
              <a:rPr lang="en-US" sz="2400" smtClean="0"/>
              <a:t>Each financial statement item must be translated using the appropriate exchange rate.</a:t>
            </a:r>
          </a:p>
          <a:p>
            <a:pPr eaLnBrk="1" hangingPunct="1"/>
            <a:r>
              <a:rPr lang="en-US" sz="2400" smtClean="0"/>
              <a:t>Choices include the current exchange rate, average exchange rate, and the historical exchange rate.</a:t>
            </a:r>
          </a:p>
          <a:p>
            <a:pPr eaLnBrk="1" hangingPunct="1"/>
            <a:r>
              <a:rPr lang="en-US" sz="2400" smtClean="0"/>
              <a:t>Current exchange rate is as of the balance sheet date, historical exchange rate is as of date of transaction.</a:t>
            </a:r>
          </a:p>
          <a:p>
            <a:pPr eaLnBrk="1" hangingPunct="1"/>
            <a:r>
              <a:rPr lang="en-US" sz="2400" smtClean="0"/>
              <a:t>The resulting translation adjustment</a:t>
            </a:r>
            <a:r>
              <a:rPr lang="en-US" sz="2400" smtClean="0">
                <a:cs typeface="Times New Roman" charset="0"/>
              </a:rPr>
              <a:t> can be recognized in current income or included in an equity account on the balance sheet.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</p:txBody>
      </p:sp>
      <p:sp>
        <p:nvSpPr>
          <p:cNvPr id="8197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1</a:t>
            </a:r>
          </a:p>
        </p:txBody>
      </p:sp>
    </p:spTree>
    <p:extLst>
      <p:ext uri="{BB962C8B-B14F-4D97-AF65-F5344CB8AC3E}">
        <p14:creationId xmlns:p14="http://schemas.microsoft.com/office/powerpoint/2010/main" val="3147158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B890298C-6FEC-4917-8B97-3C6321E1A1A1}" type="slidenum">
              <a:rPr lang="en-US" sz="1600"/>
              <a:pPr eaLnBrk="1" hangingPunct="1"/>
              <a:t>7</a:t>
            </a:fld>
            <a:endParaRPr lang="en-US" sz="160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Balance Sheet Exposure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Assets and liabilities translated at the current exchange rate are exposed to risk of a translation adjustment.</a:t>
            </a:r>
          </a:p>
          <a:p>
            <a:pPr eaLnBrk="1" hangingPunct="1"/>
            <a:r>
              <a:rPr lang="en-US" sz="2400" smtClean="0"/>
              <a:t>When foreign currency appreciates, a net asset exposure results in a positive translation adjustment.</a:t>
            </a:r>
          </a:p>
          <a:p>
            <a:pPr eaLnBrk="1" hangingPunct="1"/>
            <a:r>
              <a:rPr lang="en-US" sz="2400" smtClean="0"/>
              <a:t>When foreign currency appreciates, a net liability exposure results in a negative translation adjustment.</a:t>
            </a:r>
          </a:p>
          <a:p>
            <a:pPr eaLnBrk="1" hangingPunct="1"/>
            <a:r>
              <a:rPr lang="en-US" sz="2400" smtClean="0"/>
              <a:t>Assets and liabilities translated at the historical exchange rate are not exposed to a translation adjustment.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/>
          </a:p>
        </p:txBody>
      </p:sp>
      <p:sp>
        <p:nvSpPr>
          <p:cNvPr id="9221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2</a:t>
            </a:r>
          </a:p>
        </p:txBody>
      </p:sp>
    </p:spTree>
    <p:extLst>
      <p:ext uri="{BB962C8B-B14F-4D97-AF65-F5344CB8AC3E}">
        <p14:creationId xmlns:p14="http://schemas.microsoft.com/office/powerpoint/2010/main" val="3694832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EE3E2301-2DCE-4E29-9A6F-1DF9ACDAE130}" type="slidenum">
              <a:rPr lang="en-US" sz="1600"/>
              <a:pPr eaLnBrk="1" hangingPunct="1"/>
              <a:t>8</a:t>
            </a:fld>
            <a:endParaRPr lang="en-US" sz="160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Translation Methods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i="1" smtClean="0"/>
              <a:t>Current/Noncurrent Method</a:t>
            </a:r>
            <a:r>
              <a:rPr lang="en-US" sz="2800" smtClean="0"/>
              <a:t> </a:t>
            </a:r>
          </a:p>
          <a:p>
            <a:pPr eaLnBrk="1" hangingPunct="1"/>
            <a:r>
              <a:rPr lang="en-US" sz="2400" smtClean="0"/>
              <a:t>Current assets and liabilities are translated at the current exchange rate.</a:t>
            </a:r>
          </a:p>
          <a:p>
            <a:pPr eaLnBrk="1" hangingPunct="1"/>
            <a:r>
              <a:rPr lang="en-US" sz="2400" smtClean="0"/>
              <a:t>Noncurrent assets and liabilities and stockholders’ equity accounts are translated at historical exchange rates.</a:t>
            </a:r>
          </a:p>
          <a:p>
            <a:pPr eaLnBrk="1" hangingPunct="1"/>
            <a:r>
              <a:rPr lang="en-US" sz="2400" smtClean="0"/>
              <a:t>There is no theoretical basis for this method.</a:t>
            </a:r>
          </a:p>
          <a:p>
            <a:pPr eaLnBrk="1" hangingPunct="1"/>
            <a:r>
              <a:rPr lang="en-US" sz="2400" smtClean="0"/>
              <a:t>Method is seldom used in any countries  and is not allowed by U.S. GAAP or IFRSs.</a:t>
            </a:r>
          </a:p>
        </p:txBody>
      </p:sp>
      <p:sp>
        <p:nvSpPr>
          <p:cNvPr id="10245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989459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600"/>
              <a:t>7-</a:t>
            </a:r>
            <a:fld id="{EB40DC98-8131-40D9-B054-46CBDB9F12B8}" type="slidenum">
              <a:rPr lang="en-US" sz="1600"/>
              <a:pPr eaLnBrk="1" hangingPunct="1"/>
              <a:t>9</a:t>
            </a:fld>
            <a:endParaRPr lang="en-US" sz="160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990600"/>
          </a:xfrm>
        </p:spPr>
        <p:txBody>
          <a:bodyPr/>
          <a:lstStyle/>
          <a:p>
            <a:pPr eaLnBrk="1" hangingPunct="1"/>
            <a:r>
              <a:rPr lang="en-US" sz="3200" b="1" smtClean="0">
                <a:cs typeface="Times New Roman" charset="0"/>
              </a:rPr>
              <a:t>Translation Methods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800" b="1" i="1" smtClean="0"/>
              <a:t>Monetary/Nonmonetary Method</a:t>
            </a:r>
            <a:endParaRPr lang="en-US" sz="2800" smtClean="0"/>
          </a:p>
          <a:p>
            <a:pPr eaLnBrk="1" hangingPunct="1"/>
            <a:r>
              <a:rPr lang="en-US" sz="2400" smtClean="0"/>
              <a:t>Monetary assets and liabilities are translated at the current exchange rate.</a:t>
            </a:r>
          </a:p>
          <a:p>
            <a:pPr eaLnBrk="1" hangingPunct="1"/>
            <a:r>
              <a:rPr lang="en-US" sz="2400" smtClean="0"/>
              <a:t>Nonmonetary assets and liabilities and stockholders’ equity accounts are translated at historical exchange rates.</a:t>
            </a:r>
          </a:p>
          <a:p>
            <a:pPr eaLnBrk="1" hangingPunct="1"/>
            <a:r>
              <a:rPr lang="en-US" sz="2400" smtClean="0"/>
              <a:t>The translation adjustment measures the net foreign exchange gain or loss on current assets and liabilities as if these items were carried on the parent’s books.</a:t>
            </a:r>
          </a:p>
        </p:txBody>
      </p:sp>
      <p:sp>
        <p:nvSpPr>
          <p:cNvPr id="11269" name="Text Box 4"/>
          <p:cNvSpPr txBox="1">
            <a:spLocks noChangeArrowheads="1"/>
          </p:cNvSpPr>
          <p:nvPr/>
        </p:nvSpPr>
        <p:spPr bwMode="auto">
          <a:xfrm>
            <a:off x="0" y="6324600"/>
            <a:ext cx="3124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en-US" b="1"/>
              <a:t>Learning Objective 3</a:t>
            </a:r>
          </a:p>
        </p:txBody>
      </p:sp>
    </p:spTree>
    <p:extLst>
      <p:ext uri="{BB962C8B-B14F-4D97-AF65-F5344CB8AC3E}">
        <p14:creationId xmlns:p14="http://schemas.microsoft.com/office/powerpoint/2010/main" val="3231817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1481</Words>
  <Application>Microsoft Office PowerPoint</Application>
  <PresentationFormat>On-screen Show (4:3)</PresentationFormat>
  <Paragraphs>245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Translation of Foreign Currency Financial Statements</vt:lpstr>
      <vt:lpstr>Translation of Foreign Currency Financial Statements</vt:lpstr>
      <vt:lpstr>Translation of Foreign Currency Financial Statements</vt:lpstr>
      <vt:lpstr>Translation of Foreign Currency Financial Statements</vt:lpstr>
      <vt:lpstr>Translating Foreign Currency Financial Statements -- Conceptual Issues</vt:lpstr>
      <vt:lpstr>Translating Foreign Currency Financial Statements -- Conceptual Issues</vt:lpstr>
      <vt:lpstr>Balance Sheet Exposure</vt:lpstr>
      <vt:lpstr>Translation Methods</vt:lpstr>
      <vt:lpstr>Translation Methods</vt:lpstr>
      <vt:lpstr>Translation Methods</vt:lpstr>
      <vt:lpstr>Translation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Temporal and Current Rate Methods</vt:lpstr>
      <vt:lpstr>U.S. GAAP and IFRS Requirements</vt:lpstr>
      <vt:lpstr>U.S. GAAP and IFRS Requirements</vt:lpstr>
      <vt:lpstr>U.S. GAAP and IFRS Requirements</vt:lpstr>
      <vt:lpstr>U.S. GAAP and IFRS Requirements</vt:lpstr>
      <vt:lpstr>Hedging Balance Sheet Exposure</vt:lpstr>
      <vt:lpstr>Hedging Balance Sheet Exposure</vt:lpstr>
      <vt:lpstr>Translation Procedures Internationally </vt:lpstr>
      <vt:lpstr>SEKIAN DAN 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Staff</cp:lastModifiedBy>
  <cp:revision>16</cp:revision>
  <dcterms:created xsi:type="dcterms:W3CDTF">2017-09-09T11:34:57Z</dcterms:created>
  <dcterms:modified xsi:type="dcterms:W3CDTF">2017-09-24T06:59:55Z</dcterms:modified>
</cp:coreProperties>
</file>