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Additional Financial Reporting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AKUNTANSI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6D4A4A97-F8CC-452C-B7FC-43B83BBF80FE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-- Methods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Current Cost (CC) Accounting</a:t>
            </a:r>
          </a:p>
          <a:p>
            <a:pPr eaLnBrk="1" hangingPunct="1"/>
            <a:r>
              <a:rPr lang="en-US" sz="2400" smtClean="0"/>
              <a:t>Updates historical cost of assets to the current cost to replace those assets.</a:t>
            </a:r>
          </a:p>
          <a:p>
            <a:pPr eaLnBrk="1" hangingPunct="1"/>
            <a:r>
              <a:rPr lang="en-US" sz="2400" smtClean="0"/>
              <a:t>Also referred to as Current Replacement Cost Accounting.</a:t>
            </a:r>
          </a:p>
          <a:p>
            <a:pPr eaLnBrk="1" hangingPunct="1"/>
            <a:r>
              <a:rPr lang="en-US" sz="2400" smtClean="0"/>
              <a:t>Nonmonetary assets are restated to current replacement costs and expense items are based on these restated costs.</a:t>
            </a:r>
          </a:p>
          <a:p>
            <a:pPr eaLnBrk="1" hangingPunct="1"/>
            <a:r>
              <a:rPr lang="en-US" sz="2400" smtClean="0"/>
              <a:t>Holding gains and losses included in equity.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2987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8BFE6D78-019D-41EB-9824-46D9BCF841EC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Internationally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United States and United Kingdom</a:t>
            </a:r>
            <a:endParaRPr lang="en-US" sz="2800" smtClean="0"/>
          </a:p>
          <a:p>
            <a:pPr eaLnBrk="1" hangingPunct="1"/>
            <a:r>
              <a:rPr lang="en-US" sz="2400" smtClean="0"/>
              <a:t>SFAS 33, </a:t>
            </a:r>
            <a:r>
              <a:rPr lang="en-US" sz="2400" i="1" smtClean="0"/>
              <a:t>Financial Reporting and Changing Prices</a:t>
            </a:r>
            <a:r>
              <a:rPr lang="en-US" sz="2400" smtClean="0"/>
              <a:t> briefly required large U.S. companies to provide GP and CC accounting disclosures.</a:t>
            </a:r>
          </a:p>
          <a:p>
            <a:pPr eaLnBrk="1" hangingPunct="1"/>
            <a:r>
              <a:rPr lang="en-US" sz="2400" smtClean="0"/>
              <a:t>This information is now optional and few companies provide it.</a:t>
            </a:r>
          </a:p>
          <a:p>
            <a:pPr eaLnBrk="1" hangingPunct="1"/>
            <a:r>
              <a:rPr lang="en-US" sz="2400" smtClean="0"/>
              <a:t>In the UK, SSAP 16 required current cost information, this was also was only briefly required.</a:t>
            </a:r>
          </a:p>
          <a:p>
            <a:pPr eaLnBrk="1" hangingPunct="1"/>
            <a:r>
              <a:rPr lang="en-US" sz="2400" smtClean="0"/>
              <a:t>Both countries have experienced low rates of inflation since the 1980s.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6482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E0D14BB4-E1A3-4ECB-AEE2-FBDDB1E5A970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Internationally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Latin America</a:t>
            </a:r>
            <a:endParaRPr lang="en-US" sz="2800" smtClean="0"/>
          </a:p>
          <a:p>
            <a:pPr eaLnBrk="1" hangingPunct="1"/>
            <a:r>
              <a:rPr lang="en-US" sz="2400" smtClean="0"/>
              <a:t>Latin America has a long history of significant inflation.</a:t>
            </a:r>
          </a:p>
          <a:p>
            <a:pPr eaLnBrk="1" hangingPunct="1"/>
            <a:r>
              <a:rPr lang="en-US" sz="2400" smtClean="0"/>
              <a:t>Brazil, Chile, and Mexico have developed sophisticated inflation accounting standards over time.</a:t>
            </a:r>
          </a:p>
          <a:p>
            <a:pPr eaLnBrk="1" hangingPunct="1"/>
            <a:r>
              <a:rPr lang="en-US" sz="2400" smtClean="0"/>
              <a:t>Like the U.S. and UK, Brazil has abandoned inflation accounting.</a:t>
            </a:r>
          </a:p>
          <a:p>
            <a:pPr eaLnBrk="1" hangingPunct="1"/>
            <a:r>
              <a:rPr lang="en-US" sz="2400" smtClean="0"/>
              <a:t>Mexico’s Bulletin B-10, </a:t>
            </a:r>
            <a:r>
              <a:rPr lang="en-US" sz="2400" i="1" smtClean="0"/>
              <a:t>Recognition of the Effects of Inflation in Financial Information</a:t>
            </a:r>
            <a:r>
              <a:rPr lang="en-US" sz="2400" smtClean="0"/>
              <a:t>, is a well-known example.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5739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F6342979-9D4E-4AE6-9274-92F05007573F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Internationally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Mexico – Bulletin B-10</a:t>
            </a:r>
            <a:endParaRPr lang="en-US" sz="2800" smtClean="0"/>
          </a:p>
          <a:p>
            <a:pPr eaLnBrk="1" hangingPunct="1"/>
            <a:r>
              <a:rPr lang="en-US" sz="2400" smtClean="0"/>
              <a:t>Requires restatement of nonmonetary assets and liabilities using the central bank’s general price level index.</a:t>
            </a:r>
          </a:p>
          <a:p>
            <a:pPr eaLnBrk="1" hangingPunct="1"/>
            <a:r>
              <a:rPr lang="en-US" sz="2400" smtClean="0"/>
              <a:t>An exception is the option to use replacement cost for inventory and related cost of goods sold.</a:t>
            </a:r>
          </a:p>
          <a:p>
            <a:pPr eaLnBrk="1" hangingPunct="1"/>
            <a:r>
              <a:rPr lang="en-US" sz="2400" smtClean="0"/>
              <a:t>Another exception is imported machinery and equipment.</a:t>
            </a:r>
          </a:p>
          <a:p>
            <a:pPr eaLnBrk="1" hangingPunct="1"/>
            <a:r>
              <a:rPr lang="en-US" sz="2400" smtClean="0"/>
              <a:t>This exception allows a combination of country of origin price index and the exchange rate between Mexico and country of origin.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7922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C556874C-73F1-4605-BA30-3D72C9F6FCE2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Internationally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Netherlands – Replacement Cost Accounting</a:t>
            </a:r>
            <a:endParaRPr lang="en-US" sz="2800" smtClean="0"/>
          </a:p>
          <a:p>
            <a:pPr eaLnBrk="1" hangingPunct="1"/>
            <a:r>
              <a:rPr lang="en-US" sz="2400" smtClean="0"/>
              <a:t>Prior to the required use of IFRSs in 2005, Dutch companies could use replacement cost accounting.</a:t>
            </a:r>
          </a:p>
          <a:p>
            <a:pPr eaLnBrk="1" hangingPunct="1"/>
            <a:r>
              <a:rPr lang="en-US" sz="2400" smtClean="0"/>
              <a:t>In 2003 only Heineken used this approach.</a:t>
            </a:r>
          </a:p>
          <a:p>
            <a:pPr eaLnBrk="1" hangingPunct="1"/>
            <a:r>
              <a:rPr lang="en-US" sz="2400" smtClean="0"/>
              <a:t>Heineken presented inventories and fixed assets at replacement cost.</a:t>
            </a:r>
          </a:p>
          <a:p>
            <a:pPr eaLnBrk="1" hangingPunct="1"/>
            <a:r>
              <a:rPr lang="en-US" sz="2400" smtClean="0"/>
              <a:t>Cost of sales and depreciation were also based on replacement costs.</a:t>
            </a:r>
          </a:p>
          <a:p>
            <a:pPr eaLnBrk="1" hangingPunct="1"/>
            <a:r>
              <a:rPr lang="en-US" sz="2400" smtClean="0"/>
              <a:t>The entry accompanying the asset revaluation was reported in stockholders’ equity.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2838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26798C19-105C-4A03-8F5F-414F49446A58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Internationally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International Financial Reporting Standards</a:t>
            </a:r>
            <a:endParaRPr lang="en-US" sz="2800" smtClean="0"/>
          </a:p>
          <a:p>
            <a:pPr eaLnBrk="1" hangingPunct="1"/>
            <a:r>
              <a:rPr lang="en-US" sz="2400" smtClean="0"/>
              <a:t>IAS 15, </a:t>
            </a:r>
            <a:r>
              <a:rPr lang="en-US" sz="2400" i="1" smtClean="0"/>
              <a:t>Information Reflecting the Effects of Changing Prices</a:t>
            </a:r>
            <a:r>
              <a:rPr lang="en-US" sz="2400" smtClean="0"/>
              <a:t> was issued in 1981.</a:t>
            </a:r>
          </a:p>
          <a:p>
            <a:pPr eaLnBrk="1" hangingPunct="1"/>
            <a:r>
              <a:rPr lang="en-US" sz="2400" smtClean="0"/>
              <a:t>This standard has been withdrawn due to lack of support.</a:t>
            </a:r>
          </a:p>
          <a:p>
            <a:pPr eaLnBrk="1" hangingPunct="1"/>
            <a:r>
              <a:rPr lang="en-US" sz="2400" smtClean="0"/>
              <a:t>The relevant standard now is IAS 29, </a:t>
            </a:r>
            <a:r>
              <a:rPr lang="en-US" sz="2400" i="1" smtClean="0"/>
              <a:t>Financial Reporting in Hyperinflationary Economies.</a:t>
            </a:r>
          </a:p>
          <a:p>
            <a:pPr eaLnBrk="1" hangingPunct="1"/>
            <a:r>
              <a:rPr lang="en-US" sz="2400" smtClean="0"/>
              <a:t>IAS 29 is required for some companies located in environments experiencing very high levels of inflation.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8329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8B234B09-BEBE-4CA1-A401-7E7C71456366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Internationally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International Financial Reporting Standards</a:t>
            </a:r>
            <a:endParaRPr lang="en-US" sz="2800" smtClean="0"/>
          </a:p>
          <a:p>
            <a:pPr eaLnBrk="1" hangingPunct="1"/>
            <a:r>
              <a:rPr lang="en-US" sz="2400" smtClean="0"/>
              <a:t>IAS 29 includes guidelines for determining the environments where it must be used.</a:t>
            </a:r>
          </a:p>
          <a:p>
            <a:pPr eaLnBrk="1" hangingPunct="1"/>
            <a:r>
              <a:rPr lang="en-US" sz="2400" smtClean="0"/>
              <a:t>Nonmonetary assets and liabilities and stockholders’ equity are restated using a general price index.</a:t>
            </a:r>
          </a:p>
          <a:p>
            <a:pPr eaLnBrk="1" hangingPunct="1"/>
            <a:r>
              <a:rPr lang="en-US" sz="2400" smtClean="0"/>
              <a:t>Income statement items are restated using a general price index from the time of the transaction.</a:t>
            </a:r>
          </a:p>
          <a:p>
            <a:pPr eaLnBrk="1" hangingPunct="1"/>
            <a:r>
              <a:rPr lang="en-US" sz="2400" smtClean="0"/>
              <a:t>Purchasing power gains and losses are included in net income.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7007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493C68DD-C39D-493C-A09D-6F71836C01AD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 and conceptual issues</a:t>
            </a:r>
            <a:endParaRPr lang="en-US" sz="2800" smtClean="0"/>
          </a:p>
          <a:p>
            <a:pPr eaLnBrk="1" hangingPunct="1"/>
            <a:r>
              <a:rPr lang="en-US" sz="2400" smtClean="0"/>
              <a:t>Business combinations are the primary mechanism used by MNEs for expansion.</a:t>
            </a:r>
          </a:p>
          <a:p>
            <a:pPr eaLnBrk="1" hangingPunct="1"/>
            <a:r>
              <a:rPr lang="en-US" sz="2400" smtClean="0"/>
              <a:t>Sometimes the acquiree ceases to exist.</a:t>
            </a:r>
          </a:p>
          <a:p>
            <a:pPr eaLnBrk="1" hangingPunct="1"/>
            <a:r>
              <a:rPr lang="en-US" sz="2400" smtClean="0"/>
              <a:t>In other cases, the acquiree remains a separate legal entity as a subsidiary of the acquirer (parent).</a:t>
            </a:r>
          </a:p>
          <a:p>
            <a:pPr eaLnBrk="1" hangingPunct="1"/>
            <a:r>
              <a:rPr lang="en-US" sz="2400" smtClean="0"/>
              <a:t>Accounting for the parent and one or more subsidiaries is often called group accounting.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9680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97B8E923-DA7A-440B-AF0E-0E477FEEE894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Group Accounting – Determination of control</a:t>
            </a:r>
            <a:endParaRPr lang="en-US" sz="2800" smtClean="0"/>
          </a:p>
          <a:p>
            <a:pPr eaLnBrk="1" hangingPunct="1"/>
            <a:r>
              <a:rPr lang="en-US" sz="2400" smtClean="0"/>
              <a:t>Control provides the basis for whether a parent and a subsidiary should be accounted for as a group.</a:t>
            </a:r>
          </a:p>
          <a:p>
            <a:pPr eaLnBrk="1" hangingPunct="1"/>
            <a:r>
              <a:rPr lang="en-US" sz="2400" smtClean="0"/>
              <a:t>Legal control through majority ownership or legal contract is often used to determine control.</a:t>
            </a:r>
          </a:p>
          <a:p>
            <a:pPr eaLnBrk="1" hangingPunct="1"/>
            <a:r>
              <a:rPr lang="en-US" sz="2400" smtClean="0"/>
              <a:t>Effective control can be achieved without majority ownership.</a:t>
            </a:r>
          </a:p>
          <a:p>
            <a:pPr eaLnBrk="1" hangingPunct="1"/>
            <a:r>
              <a:rPr lang="en-US" sz="2400" smtClean="0"/>
              <a:t>IAS 27, </a:t>
            </a:r>
            <a:r>
              <a:rPr lang="en-US" sz="2400" i="1" smtClean="0"/>
              <a:t>Consolidated and Separate Financial Statements</a:t>
            </a:r>
            <a:r>
              <a:rPr lang="en-US" sz="2400" smtClean="0"/>
              <a:t>, uses the effective control definition.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37036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4748DF1A-EA1C-4E6D-93EA-E38D51020E40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Group Accounting – Full Consolidation</a:t>
            </a:r>
            <a:endParaRPr lang="en-US" sz="2800" smtClean="0"/>
          </a:p>
          <a:p>
            <a:pPr eaLnBrk="1" hangingPunct="1"/>
            <a:r>
              <a:rPr lang="en-US" sz="2400" smtClean="0"/>
              <a:t>Full consolidation involves aggregation of 100 percent of the subsidiary’s financial statement elements.</a:t>
            </a:r>
          </a:p>
          <a:p>
            <a:pPr eaLnBrk="1" hangingPunct="1"/>
            <a:r>
              <a:rPr lang="en-US" sz="2400" smtClean="0"/>
              <a:t>When the subsidiary is not 100 percent owned, the non-owned portion is presented in a separate item called minority interest.</a:t>
            </a:r>
          </a:p>
          <a:p>
            <a:pPr eaLnBrk="1" hangingPunct="1"/>
            <a:r>
              <a:rPr lang="en-US" sz="2400" smtClean="0"/>
              <a:t>Full consolidation is accomplished using one of two methods; purchase method or pooling of interests method.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8811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FE0ADCDA-80EF-4C22-81F4-1D9C843A8E49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Additional Financial Reporting Issues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Inflation accounting – general purchasing power and current cost accounting approaches.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Inflation accounting – differences in standards worldwide.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Business combinations and consolidated financial statements (group accounting).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International approaches to group accounting.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International approaches to segment reporting.</a:t>
            </a:r>
          </a:p>
          <a:p>
            <a:pPr marL="465138" indent="-465138" eaLnBrk="1" hangingPunct="1"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57C44884-FB1E-4282-A780-D0D269BEF8ED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Full Consolidation – Purchase Method</a:t>
            </a:r>
            <a:endParaRPr lang="en-US" sz="2800" smtClean="0"/>
          </a:p>
          <a:p>
            <a:pPr eaLnBrk="1" hangingPunct="1"/>
            <a:r>
              <a:rPr lang="en-US" sz="2400" smtClean="0"/>
              <a:t>When one company purchases a majority of the voting shares of another company, the purchased assets and liabilities are stated at fair value.</a:t>
            </a:r>
          </a:p>
          <a:p>
            <a:pPr eaLnBrk="1" hangingPunct="1"/>
            <a:r>
              <a:rPr lang="en-US" sz="2400" smtClean="0"/>
              <a:t>The excess of the purchase price over the fair value of the net assets is goodwill.</a:t>
            </a:r>
          </a:p>
          <a:p>
            <a:pPr eaLnBrk="1" hangingPunct="1"/>
            <a:r>
              <a:rPr lang="en-US" sz="2400" smtClean="0"/>
              <a:t>IFRS 3, </a:t>
            </a:r>
            <a:r>
              <a:rPr lang="en-US" sz="2400" i="1" smtClean="0"/>
              <a:t>Business Combinations</a:t>
            </a:r>
            <a:r>
              <a:rPr lang="en-US" sz="2400" smtClean="0"/>
              <a:t>, measures the minority interest as the minority percentage multiplied by the fair value of the purchased net assets.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4004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251CD3D6-78F2-4E79-B560-ED268E08A277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Full Consolidation – Goodwill</a:t>
            </a:r>
            <a:endParaRPr lang="en-US" sz="2800" smtClean="0"/>
          </a:p>
          <a:p>
            <a:pPr eaLnBrk="1" hangingPunct="1"/>
            <a:r>
              <a:rPr lang="en-US" sz="2400" smtClean="0"/>
              <a:t>Significant variation exists internationally in accounting for goodwill.</a:t>
            </a:r>
          </a:p>
          <a:p>
            <a:pPr eaLnBrk="1" hangingPunct="1"/>
            <a:r>
              <a:rPr lang="en-US" sz="2400" smtClean="0"/>
              <a:t>U.S., IFRS, and most other countries require goodwill to be capitalized as an asset.</a:t>
            </a:r>
          </a:p>
          <a:p>
            <a:pPr eaLnBrk="1" hangingPunct="1"/>
            <a:r>
              <a:rPr lang="en-US" sz="2400" smtClean="0"/>
              <a:t>Some countries require amortization over a period of up to 40 years.</a:t>
            </a:r>
          </a:p>
          <a:p>
            <a:pPr eaLnBrk="1" hangingPunct="1"/>
            <a:r>
              <a:rPr lang="en-US" sz="2400" smtClean="0"/>
              <a:t>U.S., Canada, and IFRS do not require amortization but do require an annual impairment test.</a:t>
            </a:r>
          </a:p>
          <a:p>
            <a:pPr eaLnBrk="1" hangingPunct="1"/>
            <a:r>
              <a:rPr lang="en-US" sz="2400" smtClean="0"/>
              <a:t>Japan allows immediate expensing of goodwill.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3822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17211040-CA86-40C3-9E43-FEB465AF64F5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Group Accounting – Equity Method</a:t>
            </a:r>
            <a:endParaRPr lang="en-US" sz="2800" smtClean="0"/>
          </a:p>
          <a:p>
            <a:pPr eaLnBrk="1" hangingPunct="1"/>
            <a:r>
              <a:rPr lang="en-US" sz="2400" smtClean="0"/>
              <a:t>When companies do not control, but have significant influence over an investee, the equity method is used.</a:t>
            </a:r>
          </a:p>
          <a:p>
            <a:pPr eaLnBrk="1" hangingPunct="1"/>
            <a:r>
              <a:rPr lang="en-US" sz="2400" smtClean="0"/>
              <a:t>Twenty percent ownership is often used as the threshold for significant influence.</a:t>
            </a:r>
          </a:p>
          <a:p>
            <a:pPr eaLnBrk="1" hangingPunct="1"/>
            <a:r>
              <a:rPr lang="en-US" sz="2400" smtClean="0"/>
              <a:t>The equity method is sometimes referred to as one-line consolidation.</a:t>
            </a:r>
          </a:p>
          <a:p>
            <a:pPr eaLnBrk="1" hangingPunct="1"/>
            <a:r>
              <a:rPr lang="en-US" sz="2400" smtClean="0"/>
              <a:t>Some differences exist between countries regarding standard pertaining to the equity method.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17494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0E330E81-AB1C-44BA-9BEF-358D6B297BA5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Business Combinations and Consolidated Financial Statements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Group Accounting – Other</a:t>
            </a:r>
          </a:p>
          <a:p>
            <a:pPr eaLnBrk="1" hangingPunct="1"/>
            <a:r>
              <a:rPr lang="en-US" sz="2400" smtClean="0"/>
              <a:t>Pooling of interests method is no prohibited by IFRS and in many countries.</a:t>
            </a:r>
          </a:p>
          <a:p>
            <a:pPr eaLnBrk="1" hangingPunct="1"/>
            <a:r>
              <a:rPr lang="en-US" sz="2400" smtClean="0"/>
              <a:t>Pooling of interests was historically a popular method because it allowed for lower expense recognition compared to the purchase method.</a:t>
            </a:r>
          </a:p>
          <a:p>
            <a:pPr eaLnBrk="1" hangingPunct="1"/>
            <a:r>
              <a:rPr lang="en-US" sz="2400" smtClean="0"/>
              <a:t>Proportionate consolidation method under IAS 31, </a:t>
            </a:r>
            <a:r>
              <a:rPr lang="en-US" sz="2400" i="1" smtClean="0"/>
              <a:t>Financial Reporting of Interests in Joint Ventures</a:t>
            </a:r>
            <a:r>
              <a:rPr lang="en-US" sz="2400" smtClean="0"/>
              <a:t>, but is prohibited by U.S. GAAP.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11138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39826A5A-DCC5-4C45-B078-B244CEBB047F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Segment Reporting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</a:t>
            </a:r>
            <a:endParaRPr lang="en-US" sz="2800" smtClean="0"/>
          </a:p>
          <a:p>
            <a:pPr eaLnBrk="1" hangingPunct="1"/>
            <a:r>
              <a:rPr lang="en-US" sz="2400" smtClean="0"/>
              <a:t>MNEs typically have multiple types of businesses located around the world.</a:t>
            </a:r>
          </a:p>
          <a:p>
            <a:pPr eaLnBrk="1" hangingPunct="1"/>
            <a:r>
              <a:rPr lang="en-US" sz="2400" smtClean="0"/>
              <a:t>Consolidated financial statements aggregate this information.</a:t>
            </a:r>
          </a:p>
          <a:p>
            <a:pPr eaLnBrk="1" hangingPunct="1"/>
            <a:r>
              <a:rPr lang="en-US" sz="2400" smtClean="0"/>
              <a:t>Different types of business activity and location involve different growth prospects and risks.</a:t>
            </a:r>
          </a:p>
          <a:p>
            <a:pPr eaLnBrk="1" hangingPunct="1"/>
            <a:r>
              <a:rPr lang="en-US" sz="2400" smtClean="0"/>
              <a:t>Financial statement users desire information to be disaggregated in order to facilitate its usefulness.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6111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ECAA50E0-EE5E-4D50-B968-87A0D06E211A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Segment Reporting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</a:t>
            </a:r>
            <a:endParaRPr lang="en-US" sz="2800" smtClean="0"/>
          </a:p>
          <a:p>
            <a:pPr eaLnBrk="1" hangingPunct="1"/>
            <a:r>
              <a:rPr lang="en-US" sz="2400" smtClean="0"/>
              <a:t>Beginning in the 1960s, standard setters began to require disclosures by segment.</a:t>
            </a:r>
          </a:p>
          <a:p>
            <a:pPr eaLnBrk="1" hangingPunct="1"/>
            <a:r>
              <a:rPr lang="en-US" sz="2400" smtClean="0"/>
              <a:t>Segments are defined both by line-of-business and geographic area.</a:t>
            </a:r>
          </a:p>
          <a:p>
            <a:pPr eaLnBrk="1" hangingPunct="1"/>
            <a:r>
              <a:rPr lang="en-US" sz="2400" smtClean="0"/>
              <a:t>The AICPA and Association of Investment Management and Research (AIMR) recommend segment reporting consistent with how a business is managed.</a:t>
            </a:r>
          </a:p>
          <a:p>
            <a:pPr eaLnBrk="1" hangingPunct="1"/>
            <a:r>
              <a:rPr lang="en-US" sz="2400" smtClean="0"/>
              <a:t>A significant point of resistance to segment reporting is concerns about competitive disadvantage.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8981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10DEAFDB-1A5B-4370-8FCE-76CC3E997E2D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Segment Reporting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IAS 14, </a:t>
            </a:r>
            <a:r>
              <a:rPr lang="en-US" sz="2800" b="1" i="1" smtClean="0"/>
              <a:t>Segment Reporting</a:t>
            </a:r>
            <a:endParaRPr lang="en-US" sz="2800" i="1" smtClean="0"/>
          </a:p>
          <a:p>
            <a:pPr eaLnBrk="1" hangingPunct="1"/>
            <a:r>
              <a:rPr lang="en-US" sz="2400" smtClean="0"/>
              <a:t>Requires segment reporting both by line-of-business and geographic area.</a:t>
            </a:r>
          </a:p>
          <a:p>
            <a:pPr eaLnBrk="1" hangingPunct="1"/>
            <a:r>
              <a:rPr lang="en-US" sz="2400" smtClean="0"/>
              <a:t>The company chooses one of these as a primary reporting format.</a:t>
            </a:r>
          </a:p>
          <a:p>
            <a:pPr eaLnBrk="1" hangingPunct="1"/>
            <a:r>
              <a:rPr lang="en-US" sz="2400" smtClean="0"/>
              <a:t>Significantly more information is required for the primary reporting format.</a:t>
            </a:r>
          </a:p>
          <a:p>
            <a:pPr eaLnBrk="1" hangingPunct="1"/>
            <a:r>
              <a:rPr lang="en-US" sz="2400" smtClean="0"/>
              <a:t>Generally, the primary reporting format will be consistent with internal reporting to upper management.</a:t>
            </a:r>
          </a:p>
          <a:p>
            <a:pPr eaLnBrk="1" hangingPunct="1"/>
            <a:r>
              <a:rPr lang="en-US" sz="2400" smtClean="0"/>
              <a:t>Reportability of a segment is based on the significance of the segment.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8111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936C0086-B003-4755-B0D2-85FFD6BD0EDE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Segment Reporting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IAS 14, </a:t>
            </a:r>
            <a:r>
              <a:rPr lang="en-US" sz="2800" b="1" i="1" smtClean="0"/>
              <a:t>Segment Reporting</a:t>
            </a:r>
            <a:r>
              <a:rPr lang="en-US" sz="2800" b="1" smtClean="0"/>
              <a:t> – Significance Test</a:t>
            </a:r>
            <a:endParaRPr lang="en-US" sz="2800" i="1" smtClean="0"/>
          </a:p>
          <a:p>
            <a:pPr eaLnBrk="1" hangingPunct="1"/>
            <a:r>
              <a:rPr lang="en-US" sz="2400" smtClean="0"/>
              <a:t>Reportability of a segment is based on the significance of the segment.</a:t>
            </a:r>
          </a:p>
          <a:p>
            <a:pPr eaLnBrk="1" hangingPunct="1"/>
            <a:r>
              <a:rPr lang="en-US" sz="2400" smtClean="0"/>
              <a:t>A segment is deemed reportable if it meets one of three significance tests.</a:t>
            </a:r>
          </a:p>
          <a:p>
            <a:pPr eaLnBrk="1" hangingPunct="1"/>
            <a:r>
              <a:rPr lang="en-US" sz="2400" smtClean="0"/>
              <a:t>The significance tests are based on revenue, profit or loss, and assets.</a:t>
            </a:r>
          </a:p>
          <a:p>
            <a:pPr eaLnBrk="1" hangingPunct="1"/>
            <a:r>
              <a:rPr lang="en-US" sz="2400" smtClean="0"/>
              <a:t>A segment is reportable if it equals or exceeds 10 percent on any one of these tests.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16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01D22409-1382-412A-AF7F-7C17D557E6CF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Segment Reporting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SFAS 131, </a:t>
            </a:r>
            <a:r>
              <a:rPr lang="en-US" sz="2800" b="1" i="1" smtClean="0"/>
              <a:t>Disclosures about Segments of an Enterprise and Related Information</a:t>
            </a:r>
          </a:p>
          <a:p>
            <a:pPr eaLnBrk="1" hangingPunct="1"/>
            <a:r>
              <a:rPr lang="en-US" sz="2400" smtClean="0"/>
              <a:t>Requires reporting of significant operating segments which can be based on either line-of-business or geographic area.</a:t>
            </a:r>
          </a:p>
          <a:p>
            <a:pPr eaLnBrk="1" hangingPunct="1"/>
            <a:r>
              <a:rPr lang="en-US" sz="2400" smtClean="0"/>
              <a:t>The significance tests and required disclosures are similar to IAS 14.</a:t>
            </a:r>
          </a:p>
          <a:p>
            <a:pPr eaLnBrk="1" hangingPunct="1"/>
            <a:r>
              <a:rPr lang="en-US" sz="2400" smtClean="0"/>
              <a:t>SFAS 131 does not, however, require reporting of both line-of-business and geographic segments.</a:t>
            </a:r>
          </a:p>
          <a:p>
            <a:pPr eaLnBrk="1" hangingPunct="1"/>
            <a:r>
              <a:rPr lang="en-US" sz="2400" smtClean="0"/>
              <a:t>If reporting is based on line-of-business, some additional information about foreign operations is required.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0807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A2F2FD0B-0BC4-4C1D-A373-DBB60DFF4A74}" type="slidenum">
              <a:rPr lang="en-US" sz="1600"/>
              <a:pPr eaLnBrk="1" hangingPunct="1"/>
              <a:t>29</a:t>
            </a:fld>
            <a:endParaRPr lang="en-US" sz="16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pitchFamily="18" charset="0"/>
              </a:rPr>
              <a:t>Segment Reporting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Segment Reporting Internationally</a:t>
            </a:r>
            <a:endParaRPr lang="en-US" sz="2800" b="1" i="1" smtClean="0"/>
          </a:p>
          <a:p>
            <a:pPr eaLnBrk="1" hangingPunct="1"/>
            <a:r>
              <a:rPr lang="en-US" sz="2400" smtClean="0"/>
              <a:t>There is a significant lack of convergence internationally in the area of segment reporting.</a:t>
            </a:r>
          </a:p>
          <a:p>
            <a:pPr eaLnBrk="1" hangingPunct="1"/>
            <a:r>
              <a:rPr lang="en-US" sz="2400" smtClean="0"/>
              <a:t>In a number of countries, segment reporting is not required if deemed to be of competitive disadvantage by the company.</a:t>
            </a:r>
          </a:p>
          <a:p>
            <a:pPr eaLnBrk="1" hangingPunct="1"/>
            <a:r>
              <a:rPr lang="en-US" sz="2400" smtClean="0"/>
              <a:t>The IASB-FASB short-term convergence project is looking at this area.</a:t>
            </a:r>
          </a:p>
          <a:p>
            <a:pPr eaLnBrk="1" hangingPunct="1"/>
            <a:r>
              <a:rPr lang="en-US" sz="2400" smtClean="0"/>
              <a:t>IASB is planning to follow the SFAS 131 management approach to identifying segments.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6987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BB0AA207-025C-4068-9CED-E4D818538179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Additional Financial Reporting Issues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  </a:t>
            </a:r>
            <a:r>
              <a:rPr lang="en-US" sz="2400" smtClean="0"/>
              <a:t>Explain the concepts underlying two methods of accounting for changing prices (inflation)—general purchasing power accounting and current cost accounting.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 	</a:t>
            </a:r>
            <a:r>
              <a:rPr lang="en-US" sz="2400" smtClean="0"/>
              <a:t>Describe attempts to account for inflation in different countries, as well as the rules found in International Financial Reporting Standards (IFRSs) related to this issue.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5125" name="Text Box 1028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752C5713-FA2D-4A91-84EE-4B4E990F9DD0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Additional Financial Reporting Issues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800" b="1" smtClean="0"/>
              <a:t>Learning Objectives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b="1" smtClean="0"/>
              <a:t>3.</a:t>
            </a:r>
            <a:r>
              <a:rPr lang="en-US" sz="2400" smtClean="0"/>
              <a:t>  	Discuss the various issues related to the accounting for business combinations and the preparation of consolidated financial statements (group accounting).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b="1" smtClean="0"/>
              <a:t>4.</a:t>
            </a:r>
            <a:r>
              <a:rPr lang="en-US" sz="2400" smtClean="0"/>
              <a:t>	Present the approaches used internationally to address the issues related to group accounting, focusing on IFRSs.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b="1" smtClean="0"/>
              <a:t>5.</a:t>
            </a:r>
            <a:r>
              <a:rPr lang="en-US" sz="2400" smtClean="0"/>
              <a:t>	Describe segment reporting requirements in IFRSs and followed in countries around the world.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2691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9B349459-C945-4113-9F32-99B3D6EEB588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– Conceptual Issues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Impact of inflation on financial statements</a:t>
            </a:r>
          </a:p>
          <a:p>
            <a:pPr eaLnBrk="1" hangingPunct="1"/>
            <a:r>
              <a:rPr lang="en-US" sz="2400" smtClean="0"/>
              <a:t>Understated asset values.</a:t>
            </a:r>
          </a:p>
          <a:p>
            <a:pPr eaLnBrk="1" hangingPunct="1"/>
            <a:r>
              <a:rPr lang="en-US" sz="2400" smtClean="0"/>
              <a:t>Overstated income and overpayment of taxes.</a:t>
            </a:r>
          </a:p>
          <a:p>
            <a:pPr eaLnBrk="1" hangingPunct="1"/>
            <a:r>
              <a:rPr lang="en-US" sz="2400" smtClean="0"/>
              <a:t>Demands for higher dividends.</a:t>
            </a:r>
          </a:p>
          <a:p>
            <a:pPr eaLnBrk="1" hangingPunct="1"/>
            <a:r>
              <a:rPr lang="en-US" sz="2400" smtClean="0"/>
              <a:t>Differing impacts across companies resulting in lack of comparability.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2380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1195EC54-6E3F-4550-9B0A-AF5CAC75FB28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– Conceptual Issues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Impact of inflation on financial statements</a:t>
            </a:r>
          </a:p>
          <a:p>
            <a:pPr eaLnBrk="1" hangingPunct="1"/>
            <a:r>
              <a:rPr lang="en-US" sz="2400" smtClean="0"/>
              <a:t>Historical cost ignores purchasing power gains and losses.</a:t>
            </a:r>
          </a:p>
          <a:p>
            <a:pPr eaLnBrk="1" hangingPunct="1"/>
            <a:r>
              <a:rPr lang="en-US" sz="2400" smtClean="0"/>
              <a:t>Purchasing power losses result from holding monetary assets, such as cash and accounts receivable.</a:t>
            </a:r>
          </a:p>
          <a:p>
            <a:pPr eaLnBrk="1" hangingPunct="1"/>
            <a:r>
              <a:rPr lang="en-US" sz="2400" smtClean="0"/>
              <a:t>Purchasing power gains result from holding monetary liabilities, such as accounts payable.</a:t>
            </a:r>
          </a:p>
          <a:p>
            <a:pPr eaLnBrk="1" hangingPunct="1"/>
            <a:r>
              <a:rPr lang="en-US" sz="2400" smtClean="0"/>
              <a:t>The two most common approaches to inflation accounting are general purchasing power accounting and current cost accounting.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0586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20B6A29E-D662-4CEA-B43C-222C05DE1BBB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– Conceptual Issues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Net Income and Capital Maintenance</a:t>
            </a:r>
          </a:p>
          <a:p>
            <a:pPr eaLnBrk="1" hangingPunct="1"/>
            <a:r>
              <a:rPr lang="en-US" sz="2400" smtClean="0"/>
              <a:t>Historical cost, general purchasing power and current cost accounting all flow from different concepts of capital maintenance.</a:t>
            </a:r>
          </a:p>
          <a:p>
            <a:pPr eaLnBrk="1" hangingPunct="1"/>
            <a:r>
              <a:rPr lang="en-US" sz="2400" smtClean="0"/>
              <a:t>Net income represents the amount of dividends that can be paid out while still maintaining the company’s capital balance.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0287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9A1AAFAC-D55F-48BA-9D93-0760BD37576B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– Conceptual Issues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Net Income and Capital Maintenance</a:t>
            </a:r>
          </a:p>
          <a:p>
            <a:pPr eaLnBrk="1" hangingPunct="1"/>
            <a:r>
              <a:rPr lang="en-US" sz="2400" smtClean="0"/>
              <a:t>Historical cost net income maintains a nominal, not adjusted for inflation, amount of contributed capital.</a:t>
            </a:r>
          </a:p>
          <a:p>
            <a:pPr eaLnBrk="1" hangingPunct="1"/>
            <a:r>
              <a:rPr lang="en-US" sz="2400" smtClean="0"/>
              <a:t>General purchasing power net income maintains the purchasing power of contributed capital.</a:t>
            </a:r>
          </a:p>
          <a:p>
            <a:pPr eaLnBrk="1" hangingPunct="1"/>
            <a:r>
              <a:rPr lang="en-US" sz="2400" smtClean="0"/>
              <a:t>Current cost net income maintains the productive capacity of physical capital.</a:t>
            </a:r>
          </a:p>
        </p:txBody>
      </p:sp>
      <p:sp>
        <p:nvSpPr>
          <p:cNvPr id="10245" name="Text Box 2052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633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8-</a:t>
            </a:r>
            <a:fld id="{6CB69DDB-A9B9-4701-A23B-8F809F692B23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Inflation Accounting -- Methods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General Purchasing Power (GPP) Accounting</a:t>
            </a:r>
          </a:p>
          <a:p>
            <a:pPr eaLnBrk="1" hangingPunct="1"/>
            <a:r>
              <a:rPr lang="en-US" sz="2400" smtClean="0"/>
              <a:t>Updates historical cost accounting for changes in the general purchasing power of the monetary unit.</a:t>
            </a:r>
          </a:p>
          <a:p>
            <a:pPr eaLnBrk="1" hangingPunct="1"/>
            <a:r>
              <a:rPr lang="en-US" sz="2400" smtClean="0"/>
              <a:t>Also referred to as General Price-Level-Adjusted Historical Cost Accounting (GPLAHC).</a:t>
            </a:r>
          </a:p>
          <a:p>
            <a:pPr eaLnBrk="1" hangingPunct="1"/>
            <a:r>
              <a:rPr lang="en-US" sz="2400" smtClean="0"/>
              <a:t>Nonmonetary assets and liabilities, stockholders’ equity and income statement items are restated using the General Price Index (GPI).</a:t>
            </a:r>
          </a:p>
          <a:p>
            <a:pPr eaLnBrk="1" hangingPunct="1"/>
            <a:r>
              <a:rPr lang="en-US" sz="2400" smtClean="0"/>
              <a:t>Requires purchasing power gains and losses to be included in net income.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536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1856</Words>
  <Application>Microsoft Office PowerPoint</Application>
  <PresentationFormat>On-screen Show (4:3)</PresentationFormat>
  <Paragraphs>231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Additional Financial Reporting Issues</vt:lpstr>
      <vt:lpstr>Additional Financial Reporting Issues</vt:lpstr>
      <vt:lpstr>Additional Financial Reporting Issues</vt:lpstr>
      <vt:lpstr>Additional Financial Reporting Issues</vt:lpstr>
      <vt:lpstr>Inflation Accounting – Conceptual Issues</vt:lpstr>
      <vt:lpstr>Inflation Accounting – Conceptual Issues</vt:lpstr>
      <vt:lpstr>Inflation Accounting – Conceptual Issues</vt:lpstr>
      <vt:lpstr>Inflation Accounting – Conceptual Issues</vt:lpstr>
      <vt:lpstr>Inflation Accounting -- Methods</vt:lpstr>
      <vt:lpstr>Inflation Accounting -- Methods</vt:lpstr>
      <vt:lpstr>Inflation Accounting Internationally</vt:lpstr>
      <vt:lpstr>Inflation Accounting Internationally</vt:lpstr>
      <vt:lpstr>Inflation Accounting Internationally</vt:lpstr>
      <vt:lpstr>Inflation Accounting Internationally</vt:lpstr>
      <vt:lpstr>Inflation Accounting Internationally</vt:lpstr>
      <vt:lpstr>Inflation Accounting Internationally</vt:lpstr>
      <vt:lpstr>Business Combinations and Consolidated Financial Statements</vt:lpstr>
      <vt:lpstr>Business Combinations and Consolidated Financial Statements</vt:lpstr>
      <vt:lpstr>Business Combinations and Consolidated Financial Statements</vt:lpstr>
      <vt:lpstr>Business Combinations and Consolidated Financial Statements</vt:lpstr>
      <vt:lpstr>Business Combinations and Consolidated Financial Statements</vt:lpstr>
      <vt:lpstr>Business Combinations and Consolidated Financial Statements</vt:lpstr>
      <vt:lpstr>Business Combinations and Consolidated Financial Statements</vt:lpstr>
      <vt:lpstr>Segment Reporting</vt:lpstr>
      <vt:lpstr>Segment Reporting</vt:lpstr>
      <vt:lpstr>Segment Reporting</vt:lpstr>
      <vt:lpstr>Segment Reporting</vt:lpstr>
      <vt:lpstr>Segment Reporting</vt:lpstr>
      <vt:lpstr>Segment Reporting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2017-09-24T07:01:52Z</dcterms:modified>
</cp:coreProperties>
</file>