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Analysis of Foreign Financial 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F127ED14-B17D-4DF9-B440-81FCE3ED82AE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Terminology</a:t>
            </a:r>
          </a:p>
          <a:p>
            <a:pPr eaLnBrk="1" hangingPunct="1"/>
            <a:r>
              <a:rPr lang="en-US" sz="2400" smtClean="0"/>
              <a:t>Differences in terminology exist between countries using the same language.</a:t>
            </a:r>
          </a:p>
          <a:p>
            <a:pPr eaLnBrk="1" hangingPunct="1"/>
            <a:r>
              <a:rPr lang="en-US" sz="2400" smtClean="0"/>
              <a:t>For example, sales in the U.S. is normally called turnover in the UK.</a:t>
            </a:r>
          </a:p>
          <a:p>
            <a:pPr eaLnBrk="1" hangingPunct="1"/>
            <a:r>
              <a:rPr lang="en-US" sz="2400" smtClean="0"/>
              <a:t>In cases of convenience translations, sometimes these include terminology unfamiliar to English speakers.</a:t>
            </a:r>
          </a:p>
          <a:p>
            <a:pPr eaLnBrk="1" hangingPunct="1"/>
            <a:r>
              <a:rPr lang="en-US" sz="2400" smtClean="0"/>
              <a:t>Knowledge of the business and accounting environment can help alleviate some of these problems.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30345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8DB25380-A69B-4A42-84FF-1BD9254A389C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Format</a:t>
            </a:r>
          </a:p>
          <a:p>
            <a:pPr eaLnBrk="1" hangingPunct="1"/>
            <a:r>
              <a:rPr lang="en-US" sz="2400" smtClean="0"/>
              <a:t>Some format differences are not problematic because the information is given, just in a different place.</a:t>
            </a:r>
          </a:p>
          <a:p>
            <a:pPr eaLnBrk="1" hangingPunct="1"/>
            <a:r>
              <a:rPr lang="en-US" sz="2400" smtClean="0"/>
              <a:t>However, other format differences are a problem because the information is not provided.</a:t>
            </a:r>
          </a:p>
          <a:p>
            <a:pPr eaLnBrk="1" hangingPunct="1"/>
            <a:r>
              <a:rPr lang="en-US" sz="2400" smtClean="0"/>
              <a:t>It is common in Europe to not provide cost of good sold.</a:t>
            </a:r>
          </a:p>
          <a:p>
            <a:pPr eaLnBrk="1" hangingPunct="1"/>
            <a:r>
              <a:rPr lang="en-US" sz="2400" smtClean="0"/>
              <a:t>This prevents an analyst from determining gross margin percentage and inventory turnover.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5802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E03A2F5B-DFB4-40A5-87C8-CE6D192A6DC6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Format</a:t>
            </a:r>
            <a:endParaRPr lang="en-US" sz="2800" smtClean="0"/>
          </a:p>
          <a:p>
            <a:pPr eaLnBrk="1" hangingPunct="1"/>
            <a:r>
              <a:rPr lang="en-US" sz="2400" smtClean="0"/>
              <a:t>German and other continental European companies often do not distinguish between current and noncurrent liabilities.</a:t>
            </a:r>
          </a:p>
          <a:p>
            <a:pPr eaLnBrk="1" hangingPunct="1"/>
            <a:r>
              <a:rPr lang="en-US" sz="2400" smtClean="0"/>
              <a:t>This makes it difficult or impossible to compute a current ratio.</a:t>
            </a:r>
          </a:p>
          <a:p>
            <a:pPr eaLnBrk="1" hangingPunct="1"/>
            <a:r>
              <a:rPr lang="en-US" sz="2400" smtClean="0"/>
              <a:t>At least one Chinese company does not present sales as a separate item.</a:t>
            </a:r>
          </a:p>
          <a:p>
            <a:pPr eaLnBrk="1" hangingPunct="1"/>
            <a:r>
              <a:rPr lang="en-US" sz="2400" smtClean="0"/>
              <a:t>This would hinder analysis of top-line growth.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20561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3E1A2D26-61C8-49E6-89DA-AAA62034F6C5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Extent of disclosure</a:t>
            </a:r>
          </a:p>
          <a:p>
            <a:pPr eaLnBrk="1" hangingPunct="1"/>
            <a:r>
              <a:rPr lang="en-US" sz="2400" smtClean="0"/>
              <a:t>Disclosure internationally tends to be limited compared to the U.S. where full disclosure is fundamental.</a:t>
            </a:r>
          </a:p>
          <a:p>
            <a:pPr eaLnBrk="1" hangingPunct="1"/>
            <a:r>
              <a:rPr lang="en-US" sz="2400" smtClean="0"/>
              <a:t>Some of the most serious disclosure limitations are information on segments, asset valuation, foreign operations, interim statements, and reserves.</a:t>
            </a:r>
          </a:p>
          <a:p>
            <a:pPr eaLnBrk="1" hangingPunct="1"/>
            <a:r>
              <a:rPr lang="en-US" sz="2400" smtClean="0"/>
              <a:t>Lack of disclosure contributes to the significance of format problems.</a:t>
            </a:r>
          </a:p>
          <a:p>
            <a:pPr eaLnBrk="1" hangingPunct="1"/>
            <a:r>
              <a:rPr lang="en-US" sz="2400" smtClean="0"/>
              <a:t>Globalization of capital markets tends to enhance disclosure as companies attempt to attract investors.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37873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3BD47FE3-46C9-407A-A7E7-8C26F8E732EA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Timeliness</a:t>
            </a:r>
          </a:p>
          <a:p>
            <a:pPr eaLnBrk="1" hangingPunct="1"/>
            <a:r>
              <a:rPr lang="en-US" sz="2400" smtClean="0"/>
              <a:t>Timeliness is one aspect of the relevance of information.</a:t>
            </a:r>
          </a:p>
          <a:p>
            <a:pPr eaLnBrk="1" hangingPunct="1"/>
            <a:r>
              <a:rPr lang="en-US" sz="2400" smtClean="0"/>
              <a:t>This varies significantly internationally since filing deadlines differ from country to country.</a:t>
            </a:r>
          </a:p>
          <a:p>
            <a:pPr eaLnBrk="1" hangingPunct="1"/>
            <a:r>
              <a:rPr lang="en-US" sz="2400" smtClean="0"/>
              <a:t>Among developed countries, the U.S. and Canada are the most timely whereas continental Europe is the least.</a:t>
            </a:r>
          </a:p>
          <a:p>
            <a:pPr eaLnBrk="1" hangingPunct="1"/>
            <a:r>
              <a:rPr lang="en-US" sz="2400" smtClean="0"/>
              <a:t>Requirements about the frequency of information also vary internationally from quarterly to annual reporting.</a:t>
            </a:r>
          </a:p>
          <a:p>
            <a:pPr eaLnBrk="1" hangingPunct="1"/>
            <a:r>
              <a:rPr lang="en-US" sz="2400" smtClean="0"/>
              <a:t>There is very little investors can do to overcome these problems.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23837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73406BA2-DC82-4708-8C7E-31FC51F37E42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Differences in accounting principles</a:t>
            </a:r>
          </a:p>
          <a:p>
            <a:pPr eaLnBrk="1" hangingPunct="1"/>
            <a:r>
              <a:rPr lang="en-US" sz="2400" smtClean="0"/>
              <a:t>Differences in accounting principles often result in significantly different income and other financial statement amounts.</a:t>
            </a:r>
          </a:p>
          <a:p>
            <a:pPr eaLnBrk="1" hangingPunct="1"/>
            <a:r>
              <a:rPr lang="en-US" sz="2400" smtClean="0"/>
              <a:t>Some of the biggest problem areas are consolidations, fixed asset valuation and depreciation, and goodwill.</a:t>
            </a:r>
          </a:p>
          <a:p>
            <a:pPr eaLnBrk="1" hangingPunct="1"/>
            <a:r>
              <a:rPr lang="en-US" sz="2400" smtClean="0"/>
              <a:t>These differences cause some investors to limit the scope of their investments.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11192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25984BAF-F069-4D04-AD48-02E67AF6E32B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Differences in accounting principles</a:t>
            </a:r>
          </a:p>
          <a:p>
            <a:pPr eaLnBrk="1" hangingPunct="1"/>
            <a:r>
              <a:rPr lang="en-US" sz="2400" smtClean="0"/>
              <a:t>Some investors attempt to reframe foreign financial statements to a more familiar GAAP.</a:t>
            </a:r>
          </a:p>
          <a:p>
            <a:pPr eaLnBrk="1" hangingPunct="1"/>
            <a:r>
              <a:rPr lang="en-US" sz="2400" smtClean="0"/>
              <a:t>Another approach is to use a stripped down measure of earnings that excludes items most affected by diversity.</a:t>
            </a:r>
          </a:p>
          <a:p>
            <a:pPr eaLnBrk="1" hangingPunct="1"/>
            <a:r>
              <a:rPr lang="en-US" sz="2400" smtClean="0"/>
              <a:t>Some firms alleviate some of financial statement users’ problems in their convenience translation.</a:t>
            </a:r>
          </a:p>
          <a:p>
            <a:pPr eaLnBrk="1" hangingPunct="1"/>
            <a:r>
              <a:rPr lang="en-US" sz="2400" smtClean="0"/>
              <a:t>In summary, as the use of IFRSs becomes more widespread, many of these problems will abate.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2551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CF45C52B-1963-4F26-B2EA-23A0081296AD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Business environment differences</a:t>
            </a:r>
          </a:p>
          <a:p>
            <a:pPr eaLnBrk="1" hangingPunct="1"/>
            <a:r>
              <a:rPr lang="en-US" sz="2400" smtClean="0"/>
              <a:t>Differences in culture and economic environments have an impact on the relevance of ratios.</a:t>
            </a:r>
          </a:p>
          <a:p>
            <a:pPr eaLnBrk="1" hangingPunct="1"/>
            <a:r>
              <a:rPr lang="en-US" sz="2400" smtClean="0"/>
              <a:t>A study of companies in Japan, Korea, and the U.S. found significant differences due to business environment.</a:t>
            </a:r>
          </a:p>
          <a:p>
            <a:pPr eaLnBrk="1" hangingPunct="1"/>
            <a:r>
              <a:rPr lang="en-US" sz="2400" smtClean="0"/>
              <a:t>For example, Japanese and Korean companies borrow much more on a short-term basis than U.S. companies, leading to lower current ratios.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13238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02984616-76BB-4DA6-A578-CD8A787D3E85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Business environment differences</a:t>
            </a:r>
          </a:p>
          <a:p>
            <a:pPr eaLnBrk="1" hangingPunct="1"/>
            <a:r>
              <a:rPr lang="en-US" sz="2400" smtClean="0"/>
              <a:t>Debt ratios also tend to be higher in Japan and Korea because of the sources of financing.</a:t>
            </a:r>
          </a:p>
          <a:p>
            <a:pPr eaLnBrk="1" hangingPunct="1"/>
            <a:r>
              <a:rPr lang="en-US" sz="2400" smtClean="0"/>
              <a:t>Lower profit margins in Japan, relative to U.S., can be partly explained by those companies focus on market share as opposed to profits.</a:t>
            </a:r>
          </a:p>
          <a:p>
            <a:pPr eaLnBrk="1" hangingPunct="1"/>
            <a:r>
              <a:rPr lang="en-US" sz="2400" smtClean="0"/>
              <a:t>In summary, an investor needs to be aware of these differences and not forgo potentially profitable investments.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38338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7F316C82-9E4B-4099-A529-CBDAEC748484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Form 20-F</a:t>
            </a:r>
          </a:p>
          <a:p>
            <a:pPr eaLnBrk="1" hangingPunct="1"/>
            <a:r>
              <a:rPr lang="en-US" sz="2400" smtClean="0"/>
              <a:t>Foreign companies that file non-U.S. GAAP financial statements with the SEC are required to complete a Form 20-F.</a:t>
            </a:r>
          </a:p>
          <a:p>
            <a:pPr eaLnBrk="1" hangingPunct="1"/>
            <a:r>
              <a:rPr lang="en-US" sz="2400" smtClean="0"/>
              <a:t>The Form 20-F reconciles net income and stockholders’ equity to U.S. GAAP.</a:t>
            </a:r>
          </a:p>
          <a:p>
            <a:pPr eaLnBrk="1" hangingPunct="1"/>
            <a:r>
              <a:rPr lang="en-US" sz="2400" smtClean="0"/>
              <a:t>However, there is no requirement to reconcile assets and liabilities.</a:t>
            </a:r>
          </a:p>
          <a:p>
            <a:pPr eaLnBrk="1" hangingPunct="1"/>
            <a:r>
              <a:rPr lang="en-US" sz="2400" smtClean="0"/>
              <a:t>In essence, this represents a partial restatement from foreign GAAP to U.S. GAAP.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5228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EE62204E-E6AC-4560-8FAE-BC46515549FD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Analysis of Foreign Financial Statements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Reasons for analyzing foreign financial statements.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Problems encountered in analyzing foreign financial statements.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Possible solutions to problems encountered in analyzing foreign financial statements.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Restating foreign financial statements to U.S. GAAP illustrated.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8A09E2CA-3627-422E-ADFE-066411A86E63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Form 20-F</a:t>
            </a:r>
          </a:p>
          <a:p>
            <a:pPr eaLnBrk="1" hangingPunct="1"/>
            <a:r>
              <a:rPr lang="en-US" sz="2400" smtClean="0"/>
              <a:t>Some ratios, such as return on equity, can be computed as if under U.S. GAAP.</a:t>
            </a:r>
          </a:p>
          <a:p>
            <a:pPr eaLnBrk="1" hangingPunct="1"/>
            <a:r>
              <a:rPr lang="en-US" sz="2400" smtClean="0"/>
              <a:t>Most other ratios, cannot be computed as if under U.S. GAAP.</a:t>
            </a:r>
          </a:p>
          <a:p>
            <a:pPr eaLnBrk="1" hangingPunct="1"/>
            <a:r>
              <a:rPr lang="en-US" sz="2400" smtClean="0"/>
              <a:t>The analyst can overcome this by performing the restatement of financial statement items.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3935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1FD58C00-58C2-466A-8FBA-E96783C22819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Restatement overview – Step one of two</a:t>
            </a:r>
          </a:p>
          <a:p>
            <a:pPr eaLnBrk="1" hangingPunct="1"/>
            <a:r>
              <a:rPr lang="en-US" sz="2400" smtClean="0"/>
              <a:t>The first step, reformatting, involves transforming the financial statements into a U.S. format.</a:t>
            </a:r>
          </a:p>
          <a:p>
            <a:pPr eaLnBrk="1" hangingPunct="1"/>
            <a:r>
              <a:rPr lang="en-US" sz="2400" smtClean="0"/>
              <a:t>One part of step one is transforming terminology differences.</a:t>
            </a:r>
          </a:p>
          <a:p>
            <a:pPr eaLnBrk="1" hangingPunct="1"/>
            <a:r>
              <a:rPr lang="en-US" sz="2400" smtClean="0"/>
              <a:t>Presentation differences are also transformed.</a:t>
            </a:r>
          </a:p>
          <a:p>
            <a:pPr eaLnBrk="1" hangingPunct="1"/>
            <a:r>
              <a:rPr lang="en-US" sz="2400" smtClean="0"/>
              <a:t>Item definitions and classifications are transformed.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4412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81FBF90E-5D61-4513-A545-1D9AAD53DFBF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Restatement overview – Step two</a:t>
            </a:r>
          </a:p>
          <a:p>
            <a:pPr eaLnBrk="1" hangingPunct="1"/>
            <a:r>
              <a:rPr lang="en-US" sz="2400" smtClean="0"/>
              <a:t>The second step involves restating the foreign GAAP amounts to U.S. GAAP amounts.</a:t>
            </a:r>
          </a:p>
          <a:p>
            <a:pPr eaLnBrk="1" hangingPunct="1"/>
            <a:r>
              <a:rPr lang="en-US" sz="2400" smtClean="0"/>
              <a:t>This process is made easier when the company files a Form 20-F.</a:t>
            </a:r>
          </a:p>
          <a:p>
            <a:pPr eaLnBrk="1" hangingPunct="1"/>
            <a:r>
              <a:rPr lang="en-US" sz="2400" smtClean="0"/>
              <a:t>Sometimes, companies will present a similar reconciliation without actually filing the Form 20-F.</a:t>
            </a:r>
          </a:p>
          <a:p>
            <a:pPr eaLnBrk="1" hangingPunct="1"/>
            <a:r>
              <a:rPr lang="en-US" sz="2400" smtClean="0"/>
              <a:t>In any case, notes to the financial statements are very useful in completing this step.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7088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8ED55ADA-467B-4FCA-B1B9-AA7AA146454B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Step one mechanics – Reformatting</a:t>
            </a:r>
          </a:p>
          <a:p>
            <a:pPr eaLnBrk="1" hangingPunct="1"/>
            <a:r>
              <a:rPr lang="en-US" sz="2400" smtClean="0"/>
              <a:t>Begin with a four column worksheet in U.S. GAAP format.</a:t>
            </a:r>
          </a:p>
          <a:p>
            <a:pPr eaLnBrk="1" hangingPunct="1"/>
            <a:r>
              <a:rPr lang="en-US" sz="2400" smtClean="0"/>
              <a:t>Columns are foreign GAAP, debits, credits, and U.S. GAAP. Amounts are presented in original currency.</a:t>
            </a:r>
          </a:p>
          <a:p>
            <a:pPr eaLnBrk="1" hangingPunct="1"/>
            <a:r>
              <a:rPr lang="en-US" sz="2400" smtClean="0"/>
              <a:t>Prepare worksheets for income statement, statement of retained earnings, and balance sheet.</a:t>
            </a:r>
          </a:p>
          <a:p>
            <a:pPr eaLnBrk="1" hangingPunct="1"/>
            <a:r>
              <a:rPr lang="en-US" sz="2400" smtClean="0"/>
              <a:t>Line items in worksheet are presented in terminology of U.S. account titles.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6465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6FCC73B4-CB47-4DAB-9251-0A2E9CA6E926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Step two mechanics – Reformatting</a:t>
            </a:r>
          </a:p>
          <a:p>
            <a:pPr eaLnBrk="1" hangingPunct="1"/>
            <a:r>
              <a:rPr lang="en-US" sz="2400" smtClean="0"/>
              <a:t>The work in this step affects the debit and credit columns in the worksheet.</a:t>
            </a:r>
          </a:p>
          <a:p>
            <a:pPr eaLnBrk="1" hangingPunct="1"/>
            <a:r>
              <a:rPr lang="en-US" sz="2400" smtClean="0"/>
              <a:t>The nature of these entries is essentially adjusting and reclassification entries.</a:t>
            </a:r>
          </a:p>
          <a:p>
            <a:pPr eaLnBrk="1" hangingPunct="1"/>
            <a:r>
              <a:rPr lang="en-US" sz="2400" smtClean="0"/>
              <a:t>Some entries affect current net income or beginning retained earnings, some affect both.</a:t>
            </a:r>
          </a:p>
          <a:p>
            <a:pPr eaLnBrk="1" hangingPunct="1"/>
            <a:r>
              <a:rPr lang="en-US" sz="2400" smtClean="0"/>
              <a:t>Each entry reflects the adjustment needed to reconcile to U.S. GAAP from foreign GAAP.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2037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574D143C-6BE1-42CA-8BB1-BA43A39B1FC6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Partial example -- restated financial statements</a:t>
            </a:r>
          </a:p>
          <a:p>
            <a:pPr eaLnBrk="1" hangingPunct="1"/>
            <a:r>
              <a:rPr lang="en-US" sz="2400" smtClean="0"/>
              <a:t>Assume that the foreign GAAP column of the financial statements being restated has already been reformatted into the U.S. GAAP titles and amounts.</a:t>
            </a:r>
          </a:p>
          <a:p>
            <a:pPr eaLnBrk="1" hangingPunct="1"/>
            <a:r>
              <a:rPr lang="en-US" sz="2400" smtClean="0"/>
              <a:t>These amounts include: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/>
              <a:t>Sales			2,000	Cash			    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Cost of sales			1,100	Inventory		    600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SG&amp;A expense		   200	Deferred liability		      50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Other income		   100	Pension liability		   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Retained earnings (beg)	   500	Retained earnings (end) 1,300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9978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C95493E7-264E-4755-B7EB-614450DB0D55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Partial example -- restated financial statements</a:t>
            </a:r>
          </a:p>
          <a:p>
            <a:pPr eaLnBrk="1" hangingPunct="1"/>
            <a:r>
              <a:rPr lang="en-US" sz="2400" smtClean="0"/>
              <a:t>Under U.S. GAAP the current pension liability costs are 40 units higher and the beginning balance in pension liability is 100 units higher.These costs are accounted for as SG&amp;A expense.</a:t>
            </a:r>
          </a:p>
          <a:p>
            <a:pPr eaLnBrk="1" hangingPunct="1"/>
            <a:r>
              <a:rPr lang="en-US" sz="2400" smtClean="0"/>
              <a:t>Cash realized of 20 units during the current year is considered a deferred liability under U.S. GAAP and is other income under foreign GAAP.</a:t>
            </a:r>
          </a:p>
        </p:txBody>
      </p:sp>
      <p:sp>
        <p:nvSpPr>
          <p:cNvPr id="28677" name="Text Box 1028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0506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B4B249CF-752C-46F9-8265-AEA5D059D3CE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Partial example -- Income statement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</a:t>
            </a:r>
            <a:r>
              <a:rPr lang="en-US" sz="2400" b="1" smtClean="0"/>
              <a:t>Foreign			     U.S.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U.S. Format</a:t>
            </a:r>
            <a:r>
              <a:rPr lang="en-US" sz="2400" smtClean="0"/>
              <a:t>		  </a:t>
            </a:r>
            <a:r>
              <a:rPr lang="en-US" sz="2400" b="1" smtClean="0"/>
              <a:t>GAAP	Dr.	Cr.	   GAAP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Sales			  2,000			   2,000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Cost of sales		  </a:t>
            </a:r>
            <a:r>
              <a:rPr lang="en-US" sz="2400" u="sng" smtClean="0"/>
              <a:t>1,100</a:t>
            </a:r>
            <a:r>
              <a:rPr lang="en-US" sz="2400" smtClean="0"/>
              <a:t>			   </a:t>
            </a:r>
            <a:r>
              <a:rPr lang="en-US" sz="2400" u="sng" smtClean="0"/>
              <a:t>1,100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Gross profit		     900			      900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S,G,&amp;A expense	     200	40		      240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Other income	     </a:t>
            </a:r>
            <a:r>
              <a:rPr lang="en-US" sz="2400" u="sng" smtClean="0"/>
              <a:t>100</a:t>
            </a:r>
            <a:r>
              <a:rPr lang="en-US" sz="2400" smtClean="0"/>
              <a:t>	20		      </a:t>
            </a:r>
            <a:r>
              <a:rPr lang="en-US" sz="2400" u="sng" smtClean="0"/>
              <a:t>  80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Net Income		     </a:t>
            </a:r>
            <a:r>
              <a:rPr lang="en-US" sz="2400" u="sng" smtClean="0"/>
              <a:t>800</a:t>
            </a:r>
            <a:r>
              <a:rPr lang="en-US" sz="2400" smtClean="0"/>
              <a:t>			      </a:t>
            </a:r>
            <a:r>
              <a:rPr lang="en-US" sz="2400" u="sng" smtClean="0"/>
              <a:t>740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3733800" y="5257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7467600" y="5257800"/>
            <a:ext cx="53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467600" y="5257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2F9E9FAD-591A-4257-8B23-4431CEB502BA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Partial example – Retained earnings statement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</a:t>
            </a:r>
            <a:r>
              <a:rPr lang="en-US" sz="2400" b="1" smtClean="0"/>
              <a:t>Foreign			     U.S.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U.S. Format</a:t>
            </a:r>
            <a:r>
              <a:rPr lang="en-US" sz="2400" smtClean="0"/>
              <a:t>		  </a:t>
            </a:r>
            <a:r>
              <a:rPr lang="en-US" sz="2400" b="1" smtClean="0"/>
              <a:t>GAAP	Dr.	Cr.	   GAAP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R/E, beginning	     500	100		      400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Net income		     </a:t>
            </a:r>
            <a:r>
              <a:rPr lang="en-US" sz="2400" u="sng" smtClean="0"/>
              <a:t>800</a:t>
            </a:r>
            <a:r>
              <a:rPr lang="en-US" sz="2400" smtClean="0"/>
              <a:t>			      </a:t>
            </a:r>
            <a:r>
              <a:rPr lang="en-US" sz="2400" u="sng" smtClean="0"/>
              <a:t>740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R/E, ending		  </a:t>
            </a:r>
            <a:r>
              <a:rPr lang="en-US" sz="2400" u="sng" smtClean="0"/>
              <a:t>1,300</a:t>
            </a:r>
            <a:r>
              <a:rPr lang="en-US" sz="2400" smtClean="0"/>
              <a:t> 			   </a:t>
            </a:r>
            <a:r>
              <a:rPr lang="en-US" sz="2400" u="sng" smtClean="0"/>
              <a:t>1,140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3429000" y="39624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3"/>
          <p:cNvSpPr>
            <a:spLocks noChangeShapeType="1"/>
          </p:cNvSpPr>
          <p:nvPr/>
        </p:nvSpPr>
        <p:spPr bwMode="auto">
          <a:xfrm>
            <a:off x="7239000" y="3962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BBB526B6-2710-4C55-B959-C5EE8B4E763A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Restating Foreign Financial Statements</a:t>
            </a:r>
            <a:br>
              <a:rPr lang="en-US" sz="3200" b="1" smtClean="0"/>
            </a:br>
            <a:r>
              <a:rPr lang="en-US" sz="3200" b="1" smtClean="0"/>
              <a:t>to U.S. GAAP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Partial example – Balance sheet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</a:t>
            </a:r>
            <a:r>
              <a:rPr lang="en-US" sz="2400" b="1" smtClean="0"/>
              <a:t>Foreign			     U.S.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U.S. Format</a:t>
            </a:r>
            <a:r>
              <a:rPr lang="en-US" sz="2400" smtClean="0"/>
              <a:t>		  </a:t>
            </a:r>
            <a:r>
              <a:rPr lang="en-US" sz="2400" b="1" smtClean="0"/>
              <a:t>GAAP	Dr.	Cr.	   GAAP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Cash			     500			      500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Inventory		     600			      600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…			      …				       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Deferred liability	       50		  20	        70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Pension Liability	     800    		100	      940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					  40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…			      …				       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Retained Earnings	  1,300			   1,140</a:t>
            </a:r>
            <a:endParaRPr lang="en-US" sz="2400" u="sng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5022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E5EBA452-B793-4336-AC4B-365407301C75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Analysis of Foreign Financial Statements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	</a:t>
            </a:r>
            <a:r>
              <a:rPr lang="en-US" sz="2400" smtClean="0"/>
              <a:t>Discuss reasons to analyze financial statements of foreign companies.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 	</a:t>
            </a:r>
            <a:r>
              <a:rPr lang="en-US" sz="2400" smtClean="0"/>
              <a:t>Describe potential problems in analyzing foreign financial statements.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	Provide possible solutions to problems associated with analyzing foreign financial statements.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Demonstrate an approach for restating foreign financial statements to U.S. generally accepted accounting principles (GAAP).</a:t>
            </a:r>
            <a:endParaRPr lang="en-US" sz="2400" b="1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3DF2E44B-BACB-41CB-A3F7-AD99D1B7AB10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Reasons to Analyze Foreign Financial Statements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Foreign portfolio investment</a:t>
            </a:r>
          </a:p>
          <a:p>
            <a:pPr eaLnBrk="1" hangingPunct="1"/>
            <a:r>
              <a:rPr lang="en-US" sz="2400" smtClean="0"/>
              <a:t>Investors can diversify away some risk by investing internationally.</a:t>
            </a:r>
          </a:p>
          <a:p>
            <a:pPr eaLnBrk="1" hangingPunct="1"/>
            <a:r>
              <a:rPr lang="en-US" sz="2400" smtClean="0"/>
              <a:t>While stock returns in many countries are positively correlated with U.S. returns, these correlations are far from perfect.</a:t>
            </a:r>
          </a:p>
          <a:p>
            <a:pPr eaLnBrk="1" hangingPunct="1"/>
            <a:r>
              <a:rPr lang="en-US" sz="2400" smtClean="0"/>
              <a:t>International investors, including managers of international mutual fund, rely on foreign financial statements.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12204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9B7EDEA7-5C34-49DA-8C1D-5C391B16861E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Reasons to Analyze Foreign Financial Statements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International mergers and acquisitions</a:t>
            </a:r>
          </a:p>
          <a:p>
            <a:pPr eaLnBrk="1" hangingPunct="1"/>
            <a:r>
              <a:rPr lang="en-US" sz="2400" smtClean="0"/>
              <a:t>The frequency and size of international corporate mergers has increased in recent years.</a:t>
            </a:r>
          </a:p>
          <a:p>
            <a:pPr eaLnBrk="1" hangingPunct="1"/>
            <a:r>
              <a:rPr lang="en-US" sz="2400" smtClean="0"/>
              <a:t>Examples include Daimler/Chrysler and acquisitions by Ford Motor such as Volvo (of Sweden).</a:t>
            </a:r>
          </a:p>
          <a:p>
            <a:pPr eaLnBrk="1" hangingPunct="1"/>
            <a:r>
              <a:rPr lang="en-US" sz="2400" smtClean="0"/>
              <a:t>The purchaser of an international company needs to analyze the target company’s financial statements to determine the acquisition price.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819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23D36077-BFFE-4B1D-969C-B3FB6EAE2BB9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Reasons to Analyze Foreign Financial Statements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Other reasons</a:t>
            </a:r>
          </a:p>
          <a:p>
            <a:pPr eaLnBrk="1" hangingPunct="1"/>
            <a:r>
              <a:rPr lang="en-US" sz="2400" smtClean="0"/>
              <a:t>Extending credit for foreign customers.</a:t>
            </a:r>
          </a:p>
          <a:p>
            <a:pPr eaLnBrk="1" hangingPunct="1"/>
            <a:r>
              <a:rPr lang="en-US" sz="2400" smtClean="0"/>
              <a:t>Evaluating foreign vendors.</a:t>
            </a:r>
          </a:p>
          <a:p>
            <a:pPr eaLnBrk="1" hangingPunct="1"/>
            <a:r>
              <a:rPr lang="en-US" sz="2400" smtClean="0"/>
              <a:t>Comparisons to international competitors.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28854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F13753C4-1163-467F-9309-3BDB3EAB46FC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Data accessibility</a:t>
            </a:r>
          </a:p>
          <a:p>
            <a:pPr eaLnBrk="1" hangingPunct="1"/>
            <a:r>
              <a:rPr lang="en-US" sz="2400" smtClean="0"/>
              <a:t>Relative to the U.S., financial information is difficult to obtain in many countries.</a:t>
            </a:r>
          </a:p>
          <a:p>
            <a:pPr eaLnBrk="1" hangingPunct="1"/>
            <a:r>
              <a:rPr lang="en-US" sz="2400" smtClean="0"/>
              <a:t>While databases of foreign financial statements do exist, these can contain errors and present information in a variety of formats.</a:t>
            </a:r>
          </a:p>
          <a:p>
            <a:pPr eaLnBrk="1" hangingPunct="1"/>
            <a:r>
              <a:rPr lang="en-US" sz="2400" smtClean="0"/>
              <a:t>These databases also do not contain complete disclosure notes.</a:t>
            </a:r>
          </a:p>
          <a:p>
            <a:pPr eaLnBrk="1" hangingPunct="1"/>
            <a:r>
              <a:rPr lang="en-US" sz="2400" smtClean="0"/>
              <a:t>Another approach is to obtain a copy of the foreign company’s annual report.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12170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320576BC-D8E4-4D39-858E-69653E2EB15D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Language</a:t>
            </a:r>
          </a:p>
          <a:p>
            <a:pPr eaLnBrk="1" hangingPunct="1"/>
            <a:r>
              <a:rPr lang="en-US" sz="2400" smtClean="0"/>
              <a:t>Many international companies do not produce financial statements in English.</a:t>
            </a:r>
          </a:p>
          <a:p>
            <a:pPr eaLnBrk="1" hangingPunct="1"/>
            <a:r>
              <a:rPr lang="en-US" sz="2400" smtClean="0"/>
              <a:t>The financial statement user could hire a translator or develop foreign language capability.</a:t>
            </a:r>
          </a:p>
          <a:p>
            <a:pPr eaLnBrk="1" hangingPunct="1"/>
            <a:r>
              <a:rPr lang="en-US" sz="2400" smtClean="0"/>
              <a:t>Since English is the language of business, companies in many foreign countries produce convenience translations of their financial statements in English.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41991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9-</a:t>
            </a:r>
            <a:fld id="{C7D32CAC-AACF-4C9E-85FC-77783E3D06C8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Foreign Financial Statement Analysis – Problems and Solutions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Currency</a:t>
            </a:r>
          </a:p>
          <a:p>
            <a:pPr eaLnBrk="1" hangingPunct="1"/>
            <a:r>
              <a:rPr lang="en-US" sz="2400" smtClean="0"/>
              <a:t>Many international companies produce their financial statements in a currency other than the U.S. dollar.</a:t>
            </a:r>
          </a:p>
          <a:p>
            <a:pPr eaLnBrk="1" hangingPunct="1"/>
            <a:r>
              <a:rPr lang="en-US" sz="2400" smtClean="0"/>
              <a:t>These can be converted to U.S. dollars by translating all balances at the exchange rate at the end of the current year.</a:t>
            </a:r>
          </a:p>
          <a:p>
            <a:pPr eaLnBrk="1" hangingPunct="1"/>
            <a:r>
              <a:rPr lang="en-US" sz="2400" smtClean="0"/>
              <a:t>In order to avoid distortions, the current exchange rate should be used for all previous years.</a:t>
            </a:r>
          </a:p>
          <a:p>
            <a:pPr eaLnBrk="1" hangingPunct="1"/>
            <a:r>
              <a:rPr lang="en-US" sz="2400" smtClean="0"/>
              <a:t>Analysis using ratios is not distorted by different currencies.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11371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1704</Words>
  <Application>Microsoft Office PowerPoint</Application>
  <PresentationFormat>On-screen Show (4:3)</PresentationFormat>
  <Paragraphs>240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Analysis of Foreign Financial Statements</vt:lpstr>
      <vt:lpstr>Analysis of Foreign Financial Statements</vt:lpstr>
      <vt:lpstr>Analysis of Foreign Financial Statements</vt:lpstr>
      <vt:lpstr>Reasons to Analyze Foreign Financial Statements</vt:lpstr>
      <vt:lpstr>Reasons to Analyze Foreign Financial Statements</vt:lpstr>
      <vt:lpstr>Reasons to Analyze Foreign Financial Statements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Foreign Financial Statement Analysis – Problems and Solutions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Restating Foreign Financial Statements to U.S. GAAP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2017-09-24T07:03:34Z</dcterms:modified>
</cp:coreProperties>
</file>