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5"/>
  </p:handoutMasterIdLst>
  <p:sldIdLst>
    <p:sldId id="256" r:id="rId2"/>
    <p:sldId id="269" r:id="rId3"/>
    <p:sldId id="257" r:id="rId4"/>
    <p:sldId id="258" r:id="rId5"/>
    <p:sldId id="259" r:id="rId6"/>
    <p:sldId id="267" r:id="rId7"/>
    <p:sldId id="260" r:id="rId8"/>
    <p:sldId id="262" r:id="rId9"/>
    <p:sldId id="263" r:id="rId10"/>
    <p:sldId id="261" r:id="rId11"/>
    <p:sldId id="264" r:id="rId12"/>
    <p:sldId id="268" r:id="rId13"/>
    <p:sldId id="271" r:id="rId14"/>
  </p:sldIdLst>
  <p:sldSz cx="9144000" cy="6858000" type="screen4x3"/>
  <p:notesSz cx="7010400" cy="92964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D33F32B-5230-405C-86BA-5B0993314A6C}" type="datetimeFigureOut">
              <a:rPr lang="en-US" smtClean="0"/>
              <a:pPr/>
              <a:t>10/15/2012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C2D2C63-9396-4D1F-B380-F5E9A4F0EBE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0F8E531-C95E-4261-977B-0811B08E50D6}" type="datetimeFigureOut">
              <a:rPr lang="id-ID" smtClean="0"/>
              <a:pPr/>
              <a:t>15/10/2012</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317294EF-6EDF-4E04-8A5E-96E7DAEB439E}"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F8E531-C95E-4261-977B-0811B08E50D6}" type="datetimeFigureOut">
              <a:rPr lang="id-ID" smtClean="0"/>
              <a:pPr/>
              <a:t>15/10/2012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7294EF-6EDF-4E04-8A5E-96E7DAEB439E}"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F8E531-C95E-4261-977B-0811B08E50D6}" type="datetimeFigureOut">
              <a:rPr lang="id-ID" smtClean="0"/>
              <a:pPr/>
              <a:t>15/10/2012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7294EF-6EDF-4E04-8A5E-96E7DAEB439E}"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F8E531-C95E-4261-977B-0811B08E50D6}" type="datetimeFigureOut">
              <a:rPr lang="id-ID" smtClean="0"/>
              <a:pPr/>
              <a:t>15/10/2012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7294EF-6EDF-4E04-8A5E-96E7DAEB439E}"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0F8E531-C95E-4261-977B-0811B08E50D6}" type="datetimeFigureOut">
              <a:rPr lang="id-ID" smtClean="0"/>
              <a:pPr/>
              <a:t>15/10/2012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7294EF-6EDF-4E04-8A5E-96E7DAEB439E}"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0F8E531-C95E-4261-977B-0811B08E50D6}" type="datetimeFigureOut">
              <a:rPr lang="id-ID" smtClean="0"/>
              <a:pPr/>
              <a:t>15/10/2012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7294EF-6EDF-4E04-8A5E-96E7DAEB439E}"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0F8E531-C95E-4261-977B-0811B08E50D6}" type="datetimeFigureOut">
              <a:rPr lang="id-ID" smtClean="0"/>
              <a:pPr/>
              <a:t>15/10/2012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17294EF-6EDF-4E04-8A5E-96E7DAEB439E}"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0F8E531-C95E-4261-977B-0811B08E50D6}" type="datetimeFigureOut">
              <a:rPr lang="id-ID" smtClean="0"/>
              <a:pPr/>
              <a:t>15/10/2012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17294EF-6EDF-4E04-8A5E-96E7DAEB439E}"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F8E531-C95E-4261-977B-0811B08E50D6}" type="datetimeFigureOut">
              <a:rPr lang="id-ID" smtClean="0"/>
              <a:pPr/>
              <a:t>15/10/2012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17294EF-6EDF-4E04-8A5E-96E7DAEB439E}"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0F8E531-C95E-4261-977B-0811B08E50D6}" type="datetimeFigureOut">
              <a:rPr lang="id-ID" smtClean="0"/>
              <a:pPr/>
              <a:t>15/10/2012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7294EF-6EDF-4E04-8A5E-96E7DAEB439E}"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0F8E531-C95E-4261-977B-0811B08E50D6}" type="datetimeFigureOut">
              <a:rPr lang="id-ID" smtClean="0"/>
              <a:pPr/>
              <a:t>15/10/2012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317294EF-6EDF-4E04-8A5E-96E7DAEB439E}" type="slidenum">
              <a:rPr lang="id-ID" smtClean="0"/>
              <a:pPr/>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0F8E531-C95E-4261-977B-0811B08E50D6}" type="datetimeFigureOut">
              <a:rPr lang="id-ID" smtClean="0"/>
              <a:pPr/>
              <a:t>15/10/2012</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17294EF-6EDF-4E04-8A5E-96E7DAEB439E}" type="slidenum">
              <a:rPr lang="id-ID" smtClean="0"/>
              <a:pPr/>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90823"/>
            <a:ext cx="7772400" cy="1470025"/>
          </a:xfrm>
        </p:spPr>
        <p:txBody>
          <a:bodyPr>
            <a:normAutofit fontScale="90000"/>
          </a:bodyPr>
          <a:lstStyle/>
          <a:p>
            <a:r>
              <a:rPr lang="id-ID" dirty="0" smtClean="0"/>
              <a:t>ETIKA PROFESI DAN BISNIS</a:t>
            </a:r>
            <a:endParaRPr lang="id-ID" dirty="0"/>
          </a:p>
        </p:txBody>
      </p:sp>
      <p:sp>
        <p:nvSpPr>
          <p:cNvPr id="3" name="Subtitle 2"/>
          <p:cNvSpPr>
            <a:spLocks noGrp="1"/>
          </p:cNvSpPr>
          <p:nvPr>
            <p:ph type="subTitle" idx="1"/>
          </p:nvPr>
        </p:nvSpPr>
        <p:spPr>
          <a:xfrm>
            <a:off x="1371600" y="3188568"/>
            <a:ext cx="6400800" cy="2616696"/>
          </a:xfrm>
        </p:spPr>
        <p:txBody>
          <a:bodyPr>
            <a:normAutofit/>
          </a:bodyPr>
          <a:lstStyle/>
          <a:p>
            <a:r>
              <a:rPr lang="id-ID" sz="4400" dirty="0" smtClean="0">
                <a:solidFill>
                  <a:srgbClr val="FF0000"/>
                </a:solidFill>
              </a:rPr>
              <a:t>PENGERTIAN </a:t>
            </a:r>
          </a:p>
          <a:p>
            <a:r>
              <a:rPr lang="id-ID" sz="4400" dirty="0" smtClean="0">
                <a:solidFill>
                  <a:srgbClr val="FF0000"/>
                </a:solidFill>
              </a:rPr>
              <a:t>DAN </a:t>
            </a:r>
          </a:p>
          <a:p>
            <a:r>
              <a:rPr lang="id-ID" sz="4400" dirty="0" smtClean="0">
                <a:solidFill>
                  <a:srgbClr val="FF0000"/>
                </a:solidFill>
              </a:rPr>
              <a:t>TEORI ETIKA</a:t>
            </a:r>
            <a:endParaRPr lang="id-ID" sz="4400"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0032"/>
            <a:ext cx="8229600" cy="852704"/>
          </a:xfrm>
        </p:spPr>
        <p:txBody>
          <a:bodyPr>
            <a:normAutofit/>
          </a:bodyPr>
          <a:lstStyle/>
          <a:p>
            <a:pPr algn="ctr"/>
            <a:r>
              <a:rPr lang="id-ID" dirty="0" smtClean="0"/>
              <a:t>SANKSI PELANGGARAN ETIKA</a:t>
            </a:r>
            <a:endParaRPr lang="id-ID" dirty="0"/>
          </a:p>
        </p:txBody>
      </p:sp>
      <p:sp>
        <p:nvSpPr>
          <p:cNvPr id="3" name="Content Placeholder 2"/>
          <p:cNvSpPr>
            <a:spLocks noGrp="1"/>
          </p:cNvSpPr>
          <p:nvPr>
            <p:ph idx="1"/>
          </p:nvPr>
        </p:nvSpPr>
        <p:spPr/>
        <p:txBody>
          <a:bodyPr/>
          <a:lstStyle/>
          <a:p>
            <a:r>
              <a:rPr lang="id-ID" dirty="0" smtClean="0"/>
              <a:t>S</a:t>
            </a:r>
            <a:r>
              <a:rPr lang="en-US" dirty="0" err="1" smtClean="0"/>
              <a:t>anksi</a:t>
            </a:r>
            <a:r>
              <a:rPr lang="en-US" dirty="0" smtClean="0"/>
              <a:t> </a:t>
            </a:r>
            <a:r>
              <a:rPr lang="en-US" dirty="0" err="1" smtClean="0"/>
              <a:t>ada</a:t>
            </a:r>
            <a:r>
              <a:rPr lang="en-US" dirty="0" smtClean="0"/>
              <a:t> </a:t>
            </a:r>
            <a:r>
              <a:rPr lang="en-US" dirty="0" err="1" smtClean="0"/>
              <a:t>dua</a:t>
            </a:r>
            <a:r>
              <a:rPr lang="en-US" dirty="0" smtClean="0"/>
              <a:t> </a:t>
            </a:r>
            <a:r>
              <a:rPr lang="en-US" dirty="0" err="1" smtClean="0"/>
              <a:t>macam</a:t>
            </a:r>
            <a:r>
              <a:rPr lang="en-US" dirty="0" smtClean="0"/>
              <a:t> </a:t>
            </a:r>
            <a:r>
              <a:rPr lang="en-US" dirty="0" err="1" smtClean="0"/>
              <a:t>yaitu</a:t>
            </a:r>
            <a:r>
              <a:rPr lang="en-US" dirty="0" smtClean="0"/>
              <a:t> : </a:t>
            </a:r>
            <a:endParaRPr lang="id-ID" dirty="0" smtClean="0"/>
          </a:p>
          <a:p>
            <a:pPr lvl="1"/>
            <a:r>
              <a:rPr lang="en-US" dirty="0" err="1" smtClean="0"/>
              <a:t>Sanksi</a:t>
            </a:r>
            <a:r>
              <a:rPr lang="en-US" dirty="0" smtClean="0"/>
              <a:t> </a:t>
            </a:r>
            <a:r>
              <a:rPr lang="en-US" dirty="0" err="1" smtClean="0"/>
              <a:t>sosial</a:t>
            </a:r>
            <a:r>
              <a:rPr lang="en-US" dirty="0" smtClean="0"/>
              <a:t> yang </a:t>
            </a:r>
            <a:r>
              <a:rPr lang="en-US" dirty="0" err="1" smtClean="0"/>
              <a:t>sifatnya</a:t>
            </a:r>
            <a:r>
              <a:rPr lang="en-US" dirty="0" smtClean="0"/>
              <a:t> </a:t>
            </a:r>
            <a:r>
              <a:rPr lang="en-US" dirty="0" err="1" smtClean="0"/>
              <a:t>tidak</a:t>
            </a:r>
            <a:r>
              <a:rPr lang="en-US" dirty="0" smtClean="0"/>
              <a:t> </a:t>
            </a:r>
            <a:r>
              <a:rPr lang="en-US" dirty="0" err="1" smtClean="0"/>
              <a:t>memaksa</a:t>
            </a:r>
            <a:r>
              <a:rPr lang="en-US" dirty="0" smtClean="0"/>
              <a:t> </a:t>
            </a:r>
            <a:r>
              <a:rPr lang="en-US" dirty="0" err="1" smtClean="0"/>
              <a:t>serta</a:t>
            </a:r>
            <a:r>
              <a:rPr lang="en-US" dirty="0" smtClean="0"/>
              <a:t> </a:t>
            </a:r>
            <a:r>
              <a:rPr lang="en-US" dirty="0" err="1" smtClean="0"/>
              <a:t>tidak</a:t>
            </a:r>
            <a:r>
              <a:rPr lang="en-US" dirty="0" smtClean="0"/>
              <a:t> </a:t>
            </a:r>
            <a:r>
              <a:rPr lang="en-US" dirty="0" err="1" smtClean="0"/>
              <a:t>mengikat</a:t>
            </a:r>
            <a:r>
              <a:rPr lang="id-ID" dirty="0" smtClean="0"/>
              <a:t>,</a:t>
            </a:r>
            <a:r>
              <a:rPr lang="en-US" dirty="0" smtClean="0"/>
              <a:t> </a:t>
            </a:r>
            <a:endParaRPr lang="id-ID" dirty="0" smtClean="0"/>
          </a:p>
          <a:p>
            <a:pPr lvl="1"/>
            <a:r>
              <a:rPr lang="id-ID" dirty="0" smtClean="0"/>
              <a:t>S</a:t>
            </a:r>
            <a:r>
              <a:rPr lang="en-US" dirty="0" err="1" smtClean="0"/>
              <a:t>anksi</a:t>
            </a:r>
            <a:r>
              <a:rPr lang="en-US" dirty="0" smtClean="0"/>
              <a:t> </a:t>
            </a:r>
            <a:r>
              <a:rPr lang="en-US" dirty="0" err="1" smtClean="0"/>
              <a:t>hukum</a:t>
            </a:r>
            <a:r>
              <a:rPr lang="en-US" dirty="0" smtClean="0"/>
              <a:t> yang </a:t>
            </a:r>
            <a:r>
              <a:rPr lang="en-US" dirty="0" err="1" smtClean="0"/>
              <a:t>sifatnya</a:t>
            </a:r>
            <a:r>
              <a:rPr lang="en-US" dirty="0" smtClean="0"/>
              <a:t> </a:t>
            </a:r>
            <a:r>
              <a:rPr lang="en-US" dirty="0" err="1" smtClean="0"/>
              <a:t>mengikat</a:t>
            </a:r>
            <a:r>
              <a:rPr lang="en-US" dirty="0" smtClean="0"/>
              <a:t> </a:t>
            </a:r>
            <a:r>
              <a:rPr lang="en-US" dirty="0" err="1" smtClean="0"/>
              <a:t>dan</a:t>
            </a:r>
            <a:r>
              <a:rPr lang="en-US" dirty="0" smtClean="0"/>
              <a:t> </a:t>
            </a:r>
            <a:r>
              <a:rPr lang="en-US" dirty="0" err="1" smtClean="0"/>
              <a:t>memaksa</a:t>
            </a:r>
            <a:r>
              <a:rPr lang="en-US" dirty="0" smtClean="0"/>
              <a:t>. </a:t>
            </a:r>
            <a:endParaRPr lang="id-ID" dirty="0" smtClean="0"/>
          </a:p>
          <a:p>
            <a:r>
              <a:rPr lang="en-US" dirty="0" err="1" smtClean="0"/>
              <a:t>Etika</a:t>
            </a:r>
            <a:r>
              <a:rPr lang="en-US" dirty="0" smtClean="0"/>
              <a:t> </a:t>
            </a:r>
            <a:r>
              <a:rPr lang="en-US" dirty="0" err="1" smtClean="0"/>
              <a:t>ada</a:t>
            </a:r>
            <a:r>
              <a:rPr lang="en-US" dirty="0" smtClean="0"/>
              <a:t> </a:t>
            </a:r>
            <a:r>
              <a:rPr lang="en-US" dirty="0" err="1" smtClean="0"/>
              <a:t>dua</a:t>
            </a:r>
            <a:r>
              <a:rPr lang="en-US" dirty="0" smtClean="0"/>
              <a:t> </a:t>
            </a:r>
            <a:r>
              <a:rPr lang="en-US" dirty="0" err="1" smtClean="0"/>
              <a:t>jenis</a:t>
            </a:r>
            <a:r>
              <a:rPr lang="en-US" dirty="0" smtClean="0"/>
              <a:t> </a:t>
            </a:r>
            <a:r>
              <a:rPr lang="en-US" dirty="0" err="1" smtClean="0"/>
              <a:t>yaitu</a:t>
            </a:r>
            <a:r>
              <a:rPr lang="en-US" dirty="0" smtClean="0"/>
              <a:t> </a:t>
            </a:r>
            <a:r>
              <a:rPr lang="en-US" dirty="0" err="1" smtClean="0"/>
              <a:t>etika</a:t>
            </a:r>
            <a:r>
              <a:rPr lang="en-US" dirty="0" smtClean="0"/>
              <a:t> </a:t>
            </a:r>
            <a:r>
              <a:rPr lang="en-US" dirty="0" err="1" smtClean="0"/>
              <a:t>umumdan</a:t>
            </a:r>
            <a:r>
              <a:rPr lang="en-US" dirty="0" smtClean="0"/>
              <a:t> </a:t>
            </a:r>
            <a:r>
              <a:rPr lang="en-US" dirty="0" err="1" smtClean="0"/>
              <a:t>etika</a:t>
            </a:r>
            <a:r>
              <a:rPr lang="en-US" dirty="0" smtClean="0"/>
              <a:t> </a:t>
            </a:r>
            <a:r>
              <a:rPr lang="en-US" dirty="0" err="1" smtClean="0"/>
              <a:t>khusus</a:t>
            </a:r>
            <a:r>
              <a:rPr lang="en-US" dirty="0" smtClean="0"/>
              <a:t>. </a:t>
            </a:r>
            <a:r>
              <a:rPr lang="en-US" dirty="0" err="1" smtClean="0"/>
              <a:t>Etika</a:t>
            </a:r>
            <a:r>
              <a:rPr lang="en-US" dirty="0" smtClean="0"/>
              <a:t> </a:t>
            </a:r>
            <a:r>
              <a:rPr lang="en-US" dirty="0" err="1" smtClean="0"/>
              <a:t>umum</a:t>
            </a:r>
            <a:r>
              <a:rPr lang="en-US" dirty="0" smtClean="0"/>
              <a:t> </a:t>
            </a:r>
            <a:r>
              <a:rPr lang="en-US" dirty="0" err="1" smtClean="0"/>
              <a:t>isinya</a:t>
            </a:r>
            <a:r>
              <a:rPr lang="en-US" dirty="0" smtClean="0"/>
              <a:t> </a:t>
            </a:r>
            <a:r>
              <a:rPr lang="en-US" dirty="0" err="1" smtClean="0"/>
              <a:t>yaitu</a:t>
            </a:r>
            <a:r>
              <a:rPr lang="en-US" dirty="0" smtClean="0"/>
              <a:t> </a:t>
            </a:r>
            <a:r>
              <a:rPr lang="en-US" dirty="0" err="1" smtClean="0"/>
              <a:t>mengenai</a:t>
            </a:r>
            <a:r>
              <a:rPr lang="en-US" dirty="0" smtClean="0"/>
              <a:t> moral </a:t>
            </a:r>
            <a:r>
              <a:rPr lang="en-US" dirty="0" err="1" smtClean="0"/>
              <a:t>dasar</a:t>
            </a:r>
            <a:r>
              <a:rPr lang="en-US" dirty="0" smtClean="0"/>
              <a:t> </a:t>
            </a:r>
            <a:r>
              <a:rPr lang="en-US" dirty="0" err="1" smtClean="0"/>
              <a:t>dan</a:t>
            </a:r>
            <a:r>
              <a:rPr lang="en-US" dirty="0" smtClean="0"/>
              <a:t> </a:t>
            </a:r>
            <a:r>
              <a:rPr lang="en-US" dirty="0" err="1" smtClean="0"/>
              <a:t>etika</a:t>
            </a:r>
            <a:r>
              <a:rPr lang="en-US" dirty="0" smtClean="0"/>
              <a:t> </a:t>
            </a:r>
            <a:r>
              <a:rPr lang="en-US" dirty="0" err="1" smtClean="0"/>
              <a:t>khusus</a:t>
            </a:r>
            <a:r>
              <a:rPr lang="en-US" dirty="0" smtClean="0"/>
              <a:t> </a:t>
            </a:r>
            <a:r>
              <a:rPr lang="en-US" dirty="0" err="1" smtClean="0"/>
              <a:t>yaitu</a:t>
            </a:r>
            <a:r>
              <a:rPr lang="en-US" dirty="0" smtClean="0"/>
              <a:t> </a:t>
            </a:r>
            <a:r>
              <a:rPr lang="en-US" dirty="0" err="1" smtClean="0"/>
              <a:t>menegnai</a:t>
            </a:r>
            <a:r>
              <a:rPr lang="en-US" dirty="0" smtClean="0"/>
              <a:t> </a:t>
            </a:r>
            <a:r>
              <a:rPr lang="en-US" dirty="0" err="1" smtClean="0"/>
              <a:t>terapan-terapanya.Dan</a:t>
            </a:r>
            <a:r>
              <a:rPr lang="en-US" dirty="0" smtClean="0"/>
              <a:t> </a:t>
            </a:r>
            <a:r>
              <a:rPr lang="en-US" dirty="0" err="1" smtClean="0"/>
              <a:t>Etika</a:t>
            </a:r>
            <a:r>
              <a:rPr lang="en-US" dirty="0" smtClean="0"/>
              <a:t> </a:t>
            </a:r>
            <a:r>
              <a:rPr lang="en-US" dirty="0" err="1" smtClean="0"/>
              <a:t>khusus</a:t>
            </a:r>
            <a:r>
              <a:rPr lang="en-US" dirty="0" smtClean="0"/>
              <a:t> </a:t>
            </a:r>
            <a:r>
              <a:rPr lang="en-US" dirty="0" err="1" smtClean="0"/>
              <a:t>dapat</a:t>
            </a:r>
            <a:r>
              <a:rPr lang="en-US" dirty="0" smtClean="0"/>
              <a:t> </a:t>
            </a:r>
            <a:r>
              <a:rPr lang="en-US" dirty="0" err="1" smtClean="0"/>
              <a:t>dibagi</a:t>
            </a:r>
            <a:r>
              <a:rPr lang="en-US" dirty="0" smtClean="0"/>
              <a:t> </a:t>
            </a:r>
            <a:r>
              <a:rPr lang="en-US" dirty="0" err="1" smtClean="0"/>
              <a:t>menjadi</a:t>
            </a:r>
            <a:r>
              <a:rPr lang="en-US" dirty="0" smtClean="0"/>
              <a:t> </a:t>
            </a:r>
            <a:r>
              <a:rPr lang="en-US" dirty="0" err="1" smtClean="0"/>
              <a:t>dua</a:t>
            </a:r>
            <a:r>
              <a:rPr lang="en-US" dirty="0" smtClean="0"/>
              <a:t> </a:t>
            </a:r>
            <a:r>
              <a:rPr lang="en-US" dirty="0" err="1" smtClean="0"/>
              <a:t>bagian</a:t>
            </a:r>
            <a:r>
              <a:rPr lang="en-US" dirty="0" smtClean="0"/>
              <a:t> </a:t>
            </a:r>
            <a:r>
              <a:rPr lang="en-US" dirty="0" err="1" smtClean="0"/>
              <a:t>yaitu</a:t>
            </a:r>
            <a:r>
              <a:rPr lang="en-US" dirty="0" smtClean="0"/>
              <a:t> </a:t>
            </a:r>
            <a:r>
              <a:rPr lang="en-US" dirty="0" err="1" smtClean="0"/>
              <a:t>etika</a:t>
            </a:r>
            <a:r>
              <a:rPr lang="en-US" dirty="0" smtClean="0"/>
              <a:t> </a:t>
            </a:r>
            <a:r>
              <a:rPr lang="en-US" dirty="0" err="1" smtClean="0"/>
              <a:t>induvidual</a:t>
            </a:r>
            <a:r>
              <a:rPr lang="en-US" dirty="0" smtClean="0"/>
              <a:t> </a:t>
            </a:r>
            <a:r>
              <a:rPr lang="en-US" dirty="0" err="1" smtClean="0"/>
              <a:t>dan</a:t>
            </a:r>
            <a:r>
              <a:rPr lang="en-US" dirty="0" smtClean="0"/>
              <a:t> </a:t>
            </a:r>
            <a:r>
              <a:rPr lang="en-US" dirty="0" err="1" smtClean="0"/>
              <a:t>etika</a:t>
            </a:r>
            <a:r>
              <a:rPr lang="en-US" dirty="0" smtClean="0"/>
              <a:t> </a:t>
            </a:r>
            <a:r>
              <a:rPr lang="en-US" dirty="0" err="1" smtClean="0"/>
              <a:t>sosial</a:t>
            </a:r>
            <a:r>
              <a:rPr lang="en-US" dirty="0" smtClean="0"/>
              <a:t>.</a:t>
            </a:r>
            <a:endParaRPr lang="id-ID" dirty="0" smtClean="0"/>
          </a:p>
          <a:p>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12968" cy="792088"/>
          </a:xfrm>
        </p:spPr>
        <p:txBody>
          <a:bodyPr>
            <a:normAutofit fontScale="90000"/>
          </a:bodyPr>
          <a:lstStyle/>
          <a:p>
            <a:pPr algn="ctr"/>
            <a:r>
              <a:rPr lang="id-ID" dirty="0" smtClean="0"/>
              <a:t>TEORI  ETIKA</a:t>
            </a:r>
            <a:endParaRPr lang="id-ID" dirty="0"/>
          </a:p>
        </p:txBody>
      </p:sp>
      <p:sp>
        <p:nvSpPr>
          <p:cNvPr id="3" name="Content Placeholder 2"/>
          <p:cNvSpPr>
            <a:spLocks noGrp="1"/>
          </p:cNvSpPr>
          <p:nvPr>
            <p:ph idx="1"/>
          </p:nvPr>
        </p:nvSpPr>
        <p:spPr>
          <a:xfrm>
            <a:off x="251520" y="1196752"/>
            <a:ext cx="8712968" cy="5400600"/>
          </a:xfrm>
        </p:spPr>
        <p:txBody>
          <a:bodyPr/>
          <a:lstStyle/>
          <a:p>
            <a:r>
              <a:rPr lang="en-US" sz="3200" dirty="0" err="1" smtClean="0"/>
              <a:t>Teori</a:t>
            </a:r>
            <a:r>
              <a:rPr lang="en-US" sz="3200" dirty="0" smtClean="0"/>
              <a:t> hedonism </a:t>
            </a:r>
            <a:r>
              <a:rPr lang="en-US" sz="3200" dirty="0" err="1" smtClean="0"/>
              <a:t>ialah</a:t>
            </a:r>
            <a:r>
              <a:rPr lang="en-US" sz="3200" dirty="0" smtClean="0"/>
              <a:t> </a:t>
            </a:r>
            <a:r>
              <a:rPr lang="en-US" sz="3200" dirty="0" err="1" smtClean="0"/>
              <a:t>doktrin</a:t>
            </a:r>
            <a:r>
              <a:rPr lang="en-US" sz="3200" dirty="0" smtClean="0"/>
              <a:t> </a:t>
            </a:r>
            <a:r>
              <a:rPr lang="en-US" sz="3200" dirty="0" err="1" smtClean="0"/>
              <a:t>etika</a:t>
            </a:r>
            <a:r>
              <a:rPr lang="en-US" sz="3200" dirty="0" smtClean="0"/>
              <a:t> yang </a:t>
            </a:r>
            <a:r>
              <a:rPr lang="en-US" sz="3200" dirty="0" err="1" smtClean="0"/>
              <a:t>mengajarkan</a:t>
            </a:r>
            <a:r>
              <a:rPr lang="en-US" sz="3200" dirty="0" smtClean="0"/>
              <a:t> </a:t>
            </a:r>
            <a:r>
              <a:rPr lang="en-US" sz="3200" dirty="0" err="1" smtClean="0"/>
              <a:t>bahwa</a:t>
            </a:r>
            <a:r>
              <a:rPr lang="en-US" sz="3200" dirty="0" smtClean="0"/>
              <a:t> </a:t>
            </a:r>
            <a:r>
              <a:rPr lang="en-US" sz="3200" dirty="0" err="1" smtClean="0"/>
              <a:t>hal</a:t>
            </a:r>
            <a:r>
              <a:rPr lang="en-US" sz="3200" dirty="0" smtClean="0"/>
              <a:t> </a:t>
            </a:r>
            <a:r>
              <a:rPr lang="en-US" sz="3200" dirty="0" err="1" smtClean="0"/>
              <a:t>terbaik</a:t>
            </a:r>
            <a:r>
              <a:rPr lang="en-US" sz="3200" dirty="0" smtClean="0"/>
              <a:t> </a:t>
            </a:r>
            <a:r>
              <a:rPr lang="en-US" sz="3200" dirty="0" err="1" smtClean="0"/>
              <a:t>bagi</a:t>
            </a:r>
            <a:r>
              <a:rPr lang="en-US" sz="3200" dirty="0" smtClean="0"/>
              <a:t> </a:t>
            </a:r>
            <a:r>
              <a:rPr lang="en-US" sz="3200" dirty="0" err="1" smtClean="0"/>
              <a:t>manusia</a:t>
            </a:r>
            <a:r>
              <a:rPr lang="en-US" sz="3200" dirty="0" smtClean="0"/>
              <a:t> </a:t>
            </a:r>
            <a:r>
              <a:rPr lang="en-US" sz="3200" dirty="0" err="1" smtClean="0"/>
              <a:t>adalah</a:t>
            </a:r>
            <a:r>
              <a:rPr lang="en-US" sz="3200" dirty="0" smtClean="0"/>
              <a:t> </a:t>
            </a:r>
            <a:r>
              <a:rPr lang="en-US" sz="3200" dirty="0" err="1" smtClean="0"/>
              <a:t>mengusahakan</a:t>
            </a:r>
            <a:r>
              <a:rPr lang="en-US" sz="3200" dirty="0" smtClean="0"/>
              <a:t> “</a:t>
            </a:r>
            <a:r>
              <a:rPr lang="en-US" sz="3200" dirty="0" err="1" smtClean="0"/>
              <a:t>kesenangan</a:t>
            </a:r>
            <a:r>
              <a:rPr lang="en-US" sz="3200" dirty="0" smtClean="0"/>
              <a:t>” (</a:t>
            </a:r>
            <a:r>
              <a:rPr lang="en-US" sz="3200" dirty="0" err="1" smtClean="0"/>
              <a:t>Hedone</a:t>
            </a:r>
            <a:r>
              <a:rPr lang="en-US" sz="3200" dirty="0" smtClean="0"/>
              <a:t>), </a:t>
            </a:r>
            <a:endParaRPr lang="id-ID" sz="3200" dirty="0" smtClean="0"/>
          </a:p>
          <a:p>
            <a:r>
              <a:rPr lang="id-ID" sz="3200" dirty="0" err="1" smtClean="0"/>
              <a:t>T</a:t>
            </a:r>
            <a:r>
              <a:rPr lang="en-US" sz="3200" dirty="0" err="1" smtClean="0"/>
              <a:t>eori</a:t>
            </a:r>
            <a:r>
              <a:rPr lang="en-US" sz="3200" dirty="0" smtClean="0"/>
              <a:t> </a:t>
            </a:r>
            <a:r>
              <a:rPr lang="en-US" sz="3200" dirty="0" err="1" smtClean="0"/>
              <a:t>eudenisme</a:t>
            </a:r>
            <a:r>
              <a:rPr lang="en-US" sz="3200" dirty="0" smtClean="0"/>
              <a:t> </a:t>
            </a:r>
            <a:r>
              <a:rPr lang="en-US" sz="3200" dirty="0" err="1" smtClean="0"/>
              <a:t>ialah</a:t>
            </a:r>
            <a:r>
              <a:rPr lang="en-US" sz="3200" dirty="0" smtClean="0"/>
              <a:t> </a:t>
            </a:r>
            <a:r>
              <a:rPr lang="en-US" sz="3200" dirty="0" err="1" smtClean="0"/>
              <a:t>tujuan</a:t>
            </a:r>
            <a:r>
              <a:rPr lang="en-US" sz="3200" dirty="0" smtClean="0"/>
              <a:t> </a:t>
            </a:r>
            <a:r>
              <a:rPr lang="en-US" sz="3200" dirty="0" err="1" smtClean="0"/>
              <a:t>akhir</a:t>
            </a:r>
            <a:r>
              <a:rPr lang="en-US" sz="3200" dirty="0" smtClean="0"/>
              <a:t> </a:t>
            </a:r>
            <a:r>
              <a:rPr lang="en-US" sz="3200" dirty="0" err="1" smtClean="0"/>
              <a:t>dari</a:t>
            </a:r>
            <a:r>
              <a:rPr lang="en-US" sz="3200" dirty="0" smtClean="0"/>
              <a:t> </a:t>
            </a:r>
            <a:r>
              <a:rPr lang="en-US" sz="3200" dirty="0" err="1" smtClean="0"/>
              <a:t>manusia</a:t>
            </a:r>
            <a:r>
              <a:rPr lang="en-US" sz="3200" dirty="0" smtClean="0"/>
              <a:t> </a:t>
            </a:r>
            <a:r>
              <a:rPr lang="en-US" sz="3200" dirty="0" err="1" smtClean="0"/>
              <a:t>adalah</a:t>
            </a:r>
            <a:r>
              <a:rPr lang="en-US" sz="3200" dirty="0" smtClean="0"/>
              <a:t> </a:t>
            </a:r>
            <a:r>
              <a:rPr lang="en-US" sz="3200" dirty="0" err="1" smtClean="0"/>
              <a:t>kebahagian</a:t>
            </a:r>
            <a:r>
              <a:rPr lang="en-US" sz="3200" dirty="0" smtClean="0"/>
              <a:t>, </a:t>
            </a:r>
            <a:r>
              <a:rPr lang="en-US" sz="3200" dirty="0" err="1" smtClean="0"/>
              <a:t>dan</a:t>
            </a:r>
            <a:r>
              <a:rPr lang="en-US" sz="3200" dirty="0" smtClean="0"/>
              <a:t> </a:t>
            </a:r>
            <a:endParaRPr lang="id-ID" sz="3200" dirty="0" smtClean="0"/>
          </a:p>
          <a:p>
            <a:r>
              <a:rPr lang="id-ID" sz="3200" dirty="0" smtClean="0"/>
              <a:t>T</a:t>
            </a:r>
            <a:r>
              <a:rPr lang="en-US" sz="3200" dirty="0" err="1" smtClean="0"/>
              <a:t>eori</a:t>
            </a:r>
            <a:r>
              <a:rPr lang="en-US" sz="3200" dirty="0" smtClean="0"/>
              <a:t> </a:t>
            </a:r>
            <a:r>
              <a:rPr lang="en-US" sz="3200" dirty="0" err="1" smtClean="0"/>
              <a:t>utilatirisme</a:t>
            </a:r>
            <a:r>
              <a:rPr lang="en-US" sz="3200" dirty="0" smtClean="0"/>
              <a:t> </a:t>
            </a:r>
            <a:r>
              <a:rPr lang="en-US" sz="3200" dirty="0" err="1" smtClean="0"/>
              <a:t>ialah</a:t>
            </a:r>
            <a:r>
              <a:rPr lang="en-US" sz="3200" dirty="0" smtClean="0"/>
              <a:t> </a:t>
            </a:r>
            <a:r>
              <a:rPr lang="en-US" sz="3200" dirty="0" err="1" smtClean="0"/>
              <a:t>kebahagian</a:t>
            </a:r>
            <a:r>
              <a:rPr lang="en-US" sz="3200" dirty="0" smtClean="0"/>
              <a:t> </a:t>
            </a:r>
            <a:r>
              <a:rPr lang="en-US" sz="3200" dirty="0" err="1" smtClean="0"/>
              <a:t>akan</a:t>
            </a:r>
            <a:r>
              <a:rPr lang="en-US" sz="3200" dirty="0" smtClean="0"/>
              <a:t> </a:t>
            </a:r>
            <a:r>
              <a:rPr lang="en-US" sz="3200" dirty="0" err="1" smtClean="0"/>
              <a:t>tercapai</a:t>
            </a:r>
            <a:r>
              <a:rPr lang="en-US" sz="3200" dirty="0" smtClean="0"/>
              <a:t> </a:t>
            </a:r>
            <a:r>
              <a:rPr lang="en-US" sz="3200" dirty="0" err="1" smtClean="0"/>
              <a:t>jika</a:t>
            </a:r>
            <a:r>
              <a:rPr lang="en-US" sz="3200" dirty="0" smtClean="0"/>
              <a:t> </a:t>
            </a:r>
            <a:r>
              <a:rPr lang="en-US" sz="3200" dirty="0" err="1" smtClean="0"/>
              <a:t>manusia</a:t>
            </a:r>
            <a:r>
              <a:rPr lang="en-US" sz="3200" dirty="0" smtClean="0"/>
              <a:t> </a:t>
            </a:r>
            <a:r>
              <a:rPr lang="en-US" sz="3200" dirty="0" err="1" smtClean="0"/>
              <a:t>memiliki</a:t>
            </a:r>
            <a:r>
              <a:rPr lang="en-US" sz="3200" dirty="0" smtClean="0"/>
              <a:t> </a:t>
            </a:r>
            <a:r>
              <a:rPr lang="en-US" sz="3200" dirty="0" err="1" smtClean="0"/>
              <a:t>kesenangan</a:t>
            </a:r>
            <a:r>
              <a:rPr lang="en-US" sz="3200" dirty="0" smtClean="0"/>
              <a:t> </a:t>
            </a:r>
            <a:r>
              <a:rPr lang="en-US" sz="3200" dirty="0" err="1" smtClean="0"/>
              <a:t>dan</a:t>
            </a:r>
            <a:r>
              <a:rPr lang="en-US" sz="3200" dirty="0" smtClean="0"/>
              <a:t> </a:t>
            </a:r>
            <a:r>
              <a:rPr lang="en-US" sz="3200" dirty="0" err="1" smtClean="0"/>
              <a:t>kebebasan</a:t>
            </a:r>
            <a:r>
              <a:rPr lang="en-US" sz="3200" dirty="0" smtClean="0"/>
              <a:t> </a:t>
            </a:r>
            <a:r>
              <a:rPr lang="en-US" sz="3200" dirty="0" err="1" smtClean="0"/>
              <a:t>dari</a:t>
            </a:r>
            <a:r>
              <a:rPr lang="en-US" sz="3200" dirty="0" smtClean="0"/>
              <a:t> </a:t>
            </a:r>
            <a:r>
              <a:rPr lang="en-US" sz="3200" dirty="0" err="1" smtClean="0"/>
              <a:t>kesusahan</a:t>
            </a:r>
            <a:r>
              <a:rPr lang="en-US" sz="3200" dirty="0" smtClean="0"/>
              <a:t> </a:t>
            </a:r>
            <a:r>
              <a:rPr lang="en-US" sz="3200" dirty="0" err="1" smtClean="0"/>
              <a:t>dan</a:t>
            </a:r>
            <a:r>
              <a:rPr lang="en-US" sz="3200" dirty="0" smtClean="0"/>
              <a:t> </a:t>
            </a:r>
            <a:r>
              <a:rPr lang="en-US" sz="3200" dirty="0" err="1" smtClean="0"/>
              <a:t>mempertimbangkan</a:t>
            </a:r>
            <a:r>
              <a:rPr lang="en-US" sz="3200" dirty="0" smtClean="0"/>
              <a:t> </a:t>
            </a:r>
            <a:r>
              <a:rPr lang="en-US" sz="3200" dirty="0" err="1" smtClean="0"/>
              <a:t>dari</a:t>
            </a:r>
            <a:r>
              <a:rPr lang="en-US" sz="3200" dirty="0" smtClean="0"/>
              <a:t> </a:t>
            </a:r>
            <a:r>
              <a:rPr lang="en-US" sz="3200" dirty="0" err="1" smtClean="0"/>
              <a:t>pada</a:t>
            </a:r>
            <a:r>
              <a:rPr lang="en-US" sz="3200" dirty="0" smtClean="0"/>
              <a:t> </a:t>
            </a:r>
            <a:r>
              <a:rPr lang="en-US" sz="3200" dirty="0" err="1" smtClean="0"/>
              <a:t>kegunaannya</a:t>
            </a:r>
            <a:r>
              <a:rPr lang="en-US" sz="3200" dirty="0" smtClean="0"/>
              <a:t>.</a:t>
            </a:r>
            <a:endParaRPr lang="id-ID" sz="3200" dirty="0" smtClean="0"/>
          </a:p>
          <a:p>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4624"/>
            <a:ext cx="8712968" cy="792088"/>
          </a:xfrm>
        </p:spPr>
        <p:txBody>
          <a:bodyPr>
            <a:normAutofit fontScale="90000"/>
          </a:bodyPr>
          <a:lstStyle/>
          <a:p>
            <a:pPr algn="ctr"/>
            <a:r>
              <a:rPr lang="id-ID" dirty="0" smtClean="0"/>
              <a:t>TEORI  ETIKA</a:t>
            </a:r>
            <a:endParaRPr lang="id-ID" dirty="0"/>
          </a:p>
        </p:txBody>
      </p:sp>
      <p:sp>
        <p:nvSpPr>
          <p:cNvPr id="3" name="Content Placeholder 2"/>
          <p:cNvSpPr>
            <a:spLocks noGrp="1"/>
          </p:cNvSpPr>
          <p:nvPr>
            <p:ph idx="1"/>
          </p:nvPr>
        </p:nvSpPr>
        <p:spPr>
          <a:xfrm>
            <a:off x="179512" y="908720"/>
            <a:ext cx="8784976" cy="5760640"/>
          </a:xfrm>
        </p:spPr>
        <p:txBody>
          <a:bodyPr>
            <a:normAutofit/>
          </a:bodyPr>
          <a:lstStyle/>
          <a:p>
            <a:r>
              <a:rPr lang="id-ID" sz="3000" dirty="0" smtClean="0"/>
              <a:t>Teori Teleologi, Teori yang menilai suatu tindakan berdasarkan hasil, konsekuensi, atau tujuan dari tindakan. J</a:t>
            </a:r>
            <a:r>
              <a:rPr lang="sv-SE" sz="3000" dirty="0" smtClean="0"/>
              <a:t>ika akibat suatu tindakan merugikan individu atau</a:t>
            </a:r>
            <a:r>
              <a:rPr lang="id-ID" sz="3000" dirty="0" smtClean="0"/>
              <a:t> sebagian besar kelompok masyarakat, maka tindakan tersebut dikatakan tidak etis. </a:t>
            </a:r>
          </a:p>
          <a:p>
            <a:r>
              <a:rPr lang="id-ID" sz="3000" dirty="0" smtClean="0"/>
              <a:t>Teori Deontologi,  mengatakan bahwa etis tidaknya suatu tindakan tidak ada kaitannya sama sekali dengantujuan, konsekuensi, atau akibat dari tindakan tersebut. Konsekuensi suatu tindakan tidak boleh menjdi pertimbangan untuk menilai etis atau tidaknya suatu tindakan.</a:t>
            </a:r>
            <a:endParaRPr lang="id-ID" sz="3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1"/>
          </p:nvPr>
        </p:nvSpPr>
        <p:spPr>
          <a:noFill/>
        </p:spPr>
        <p:txBody>
          <a:bodyPr/>
          <a:lstStyle/>
          <a:p>
            <a:fld id="{C5C81CED-8F28-4F4C-99CD-F049C1B5FDEE}" type="slidenum">
              <a:rPr lang="en-US"/>
              <a:pPr/>
              <a:t>13</a:t>
            </a:fld>
            <a:endParaRPr lang="en-US"/>
          </a:p>
        </p:txBody>
      </p:sp>
      <p:sp>
        <p:nvSpPr>
          <p:cNvPr id="17411" name="Rectangle 2"/>
          <p:cNvSpPr>
            <a:spLocks noGrp="1" noChangeArrowheads="1"/>
          </p:cNvSpPr>
          <p:nvPr>
            <p:ph type="title"/>
          </p:nvPr>
        </p:nvSpPr>
        <p:spPr>
          <a:xfrm>
            <a:off x="457200" y="260648"/>
            <a:ext cx="8229600" cy="792088"/>
          </a:xfrm>
        </p:spPr>
        <p:txBody>
          <a:bodyPr>
            <a:normAutofit/>
          </a:bodyPr>
          <a:lstStyle/>
          <a:p>
            <a:pPr algn="ctr" eaLnBrk="1" hangingPunct="1"/>
            <a:r>
              <a:rPr lang="pt-BR" sz="3200" b="1" dirty="0" smtClean="0"/>
              <a:t>Tugas </a:t>
            </a:r>
            <a:endParaRPr lang="id-ID" sz="3200" b="1" dirty="0" smtClean="0"/>
          </a:p>
        </p:txBody>
      </p:sp>
      <p:sp>
        <p:nvSpPr>
          <p:cNvPr id="17412" name="Rectangle 3"/>
          <p:cNvSpPr>
            <a:spLocks noGrp="1" noChangeArrowheads="1"/>
          </p:cNvSpPr>
          <p:nvPr>
            <p:ph type="body" idx="1"/>
          </p:nvPr>
        </p:nvSpPr>
        <p:spPr>
          <a:xfrm>
            <a:off x="251520" y="1196752"/>
            <a:ext cx="8712968" cy="5472608"/>
          </a:xfrm>
        </p:spPr>
        <p:txBody>
          <a:bodyPr>
            <a:normAutofit lnSpcReduction="10000"/>
          </a:bodyPr>
          <a:lstStyle/>
          <a:p>
            <a:pPr algn="just" eaLnBrk="1" hangingPunct="1">
              <a:lnSpc>
                <a:spcPct val="80000"/>
              </a:lnSpc>
              <a:buFontTx/>
              <a:buNone/>
            </a:pPr>
            <a:r>
              <a:rPr lang="pt-BR" sz="2000" b="1" dirty="0" smtClean="0">
                <a:solidFill>
                  <a:srgbClr val="6600CC"/>
                </a:solidFill>
              </a:rPr>
              <a:t>    </a:t>
            </a:r>
            <a:r>
              <a:rPr lang="pt-BR" sz="2400" b="1" dirty="0" smtClean="0"/>
              <a:t>PT </a:t>
            </a:r>
            <a:r>
              <a:rPr lang="pt-BR" sz="2400" b="1" dirty="0" smtClean="0"/>
              <a:t>Panarub mulai memproduksi sepatu olehraga merk NIke sejak th.1976; ketika merk USA itu belum dikenal di Indonesia Sepatu Nike lokal itu dijual dengan hara kurang lebih ½ harga dari produk USA. Th.1983, Nike Int’l menggugat PT Panarub, karena merasa disaingi secara curang. Nike Int’l menuduh tindakan tersebut adalah amoral karena telah melanggar</a:t>
            </a:r>
            <a:r>
              <a:rPr lang="pt-BR" sz="2400" b="1" dirty="0" smtClean="0">
                <a:solidFill>
                  <a:srgbClr val="6600CC"/>
                </a:solidFill>
              </a:rPr>
              <a:t> </a:t>
            </a:r>
            <a:r>
              <a:rPr lang="pt-BR" sz="2400" b="1" dirty="0" smtClean="0"/>
              <a:t>Nilai-nilai dan norma-norma moral dalam suatu masyarakat  .</a:t>
            </a:r>
            <a:r>
              <a:rPr lang="pt-BR" sz="2400" b="1" dirty="0" smtClean="0">
                <a:solidFill>
                  <a:srgbClr val="A50021"/>
                </a:solidFill>
              </a:rPr>
              <a:t> </a:t>
            </a:r>
          </a:p>
          <a:p>
            <a:pPr algn="just" eaLnBrk="1" hangingPunct="1">
              <a:lnSpc>
                <a:spcPct val="80000"/>
              </a:lnSpc>
              <a:buFontTx/>
              <a:buNone/>
            </a:pPr>
            <a:r>
              <a:rPr lang="pt-BR" sz="2400" b="1" dirty="0" smtClean="0">
                <a:solidFill>
                  <a:srgbClr val="663300"/>
                </a:solidFill>
              </a:rPr>
              <a:t>     </a:t>
            </a:r>
            <a:r>
              <a:rPr lang="pt-BR" sz="2400" b="1" dirty="0" smtClean="0"/>
              <a:t>Sementara dalam undang-undang Merk Dagang, disebutkan bahwa segala keberatan terhadap merk dagang dapat diajukan dalam waktu 9 bulan setelah diumumkan.</a:t>
            </a:r>
            <a:endParaRPr lang="id-ID" sz="2400" b="1" dirty="0" smtClean="0"/>
          </a:p>
          <a:p>
            <a:pPr algn="just" eaLnBrk="1" hangingPunct="1">
              <a:lnSpc>
                <a:spcPct val="80000"/>
              </a:lnSpc>
              <a:buFontTx/>
              <a:buNone/>
            </a:pPr>
            <a:endParaRPr lang="pt-BR" sz="2400" b="1" dirty="0" smtClean="0"/>
          </a:p>
          <a:p>
            <a:pPr algn="just" eaLnBrk="1" hangingPunct="1">
              <a:lnSpc>
                <a:spcPct val="80000"/>
              </a:lnSpc>
              <a:buFontTx/>
              <a:buNone/>
            </a:pPr>
            <a:r>
              <a:rPr lang="pt-BR" sz="2000" b="1" dirty="0" smtClean="0">
                <a:solidFill>
                  <a:srgbClr val="000000"/>
                </a:solidFill>
              </a:rPr>
              <a:t>1</a:t>
            </a:r>
            <a:r>
              <a:rPr lang="pt-BR" sz="2000" b="1" dirty="0" smtClean="0">
                <a:solidFill>
                  <a:srgbClr val="000000"/>
                </a:solidFill>
              </a:rPr>
              <a:t>. </a:t>
            </a:r>
            <a:r>
              <a:rPr lang="pt-BR" sz="2400" b="1" dirty="0" smtClean="0">
                <a:solidFill>
                  <a:srgbClr val="FF0000"/>
                </a:solidFill>
              </a:rPr>
              <a:t>Amati kejadian tersebut, bagaimana menurut penilaianmu ? Berikan argumentasi yang jelas, anda sebagai profesional berada dipihak mana ?</a:t>
            </a:r>
          </a:p>
          <a:p>
            <a:pPr algn="just" eaLnBrk="1" hangingPunct="1">
              <a:lnSpc>
                <a:spcPct val="80000"/>
              </a:lnSpc>
              <a:buFontTx/>
              <a:buNone/>
            </a:pPr>
            <a:r>
              <a:rPr lang="pt-BR" sz="2400" b="1" dirty="0" smtClean="0">
                <a:solidFill>
                  <a:srgbClr val="FF0000"/>
                </a:solidFill>
              </a:rPr>
              <a:t>2. Sumbangan dan peran apakah yang dapat anda (sebagai Akuntan Independen) berikan kepada perusahaan lokal ?</a:t>
            </a:r>
            <a:endParaRPr lang="id-ID" sz="2400" dirty="0" smtClean="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363272" cy="792088"/>
          </a:xfrm>
        </p:spPr>
        <p:txBody>
          <a:bodyPr>
            <a:normAutofit fontScale="90000"/>
          </a:bodyPr>
          <a:lstStyle/>
          <a:p>
            <a:r>
              <a:rPr lang="id-ID" dirty="0" smtClean="0"/>
              <a:t>KOMPETENSI DASAR</a:t>
            </a:r>
            <a:endParaRPr lang="id-ID" dirty="0"/>
          </a:p>
        </p:txBody>
      </p:sp>
      <p:sp>
        <p:nvSpPr>
          <p:cNvPr id="3" name="Content Placeholder 2"/>
          <p:cNvSpPr>
            <a:spLocks noGrp="1"/>
          </p:cNvSpPr>
          <p:nvPr>
            <p:ph idx="1"/>
          </p:nvPr>
        </p:nvSpPr>
        <p:spPr>
          <a:xfrm>
            <a:off x="323528" y="1268760"/>
            <a:ext cx="8496944" cy="5112568"/>
          </a:xfrm>
        </p:spPr>
        <p:txBody>
          <a:bodyPr>
            <a:noAutofit/>
          </a:bodyPr>
          <a:lstStyle/>
          <a:p>
            <a:pPr>
              <a:buNone/>
            </a:pPr>
            <a:r>
              <a:rPr lang="id-ID" sz="4000" dirty="0" smtClean="0"/>
              <a:t>  </a:t>
            </a:r>
            <a:r>
              <a:rPr lang="en-US" sz="4000" dirty="0" err="1" smtClean="0"/>
              <a:t>Pada</a:t>
            </a:r>
            <a:r>
              <a:rPr lang="en-US" sz="4000" dirty="0" smtClean="0"/>
              <a:t> </a:t>
            </a:r>
            <a:r>
              <a:rPr lang="en-US" sz="4000" dirty="0" err="1" smtClean="0"/>
              <a:t>akhir</a:t>
            </a:r>
            <a:r>
              <a:rPr lang="en-US" sz="4000" dirty="0" smtClean="0"/>
              <a:t> </a:t>
            </a:r>
            <a:r>
              <a:rPr lang="en-US" sz="4000" dirty="0" err="1" smtClean="0"/>
              <a:t>pertemuan</a:t>
            </a:r>
            <a:r>
              <a:rPr lang="en-US" sz="4000" dirty="0" smtClean="0"/>
              <a:t> </a:t>
            </a:r>
            <a:r>
              <a:rPr lang="en-US" sz="4000" dirty="0" err="1" smtClean="0"/>
              <a:t>diharapkan</a:t>
            </a:r>
            <a:r>
              <a:rPr lang="id-ID" sz="4000" dirty="0" smtClean="0"/>
              <a:t> </a:t>
            </a:r>
            <a:r>
              <a:rPr lang="en-US" sz="4000" dirty="0" err="1" smtClean="0"/>
              <a:t>mahasiswa</a:t>
            </a:r>
            <a:r>
              <a:rPr lang="en-US" sz="4000" dirty="0" smtClean="0"/>
              <a:t> </a:t>
            </a:r>
            <a:r>
              <a:rPr lang="en-US" sz="4000" dirty="0" err="1" smtClean="0"/>
              <a:t>akan</a:t>
            </a:r>
            <a:r>
              <a:rPr lang="en-US" sz="4000" dirty="0" smtClean="0"/>
              <a:t> </a:t>
            </a:r>
            <a:r>
              <a:rPr lang="en-US" sz="4000" dirty="0" err="1" smtClean="0"/>
              <a:t>mampu</a:t>
            </a:r>
            <a:r>
              <a:rPr lang="en-US" sz="4000" dirty="0" smtClean="0"/>
              <a:t> :</a:t>
            </a:r>
          </a:p>
          <a:p>
            <a:r>
              <a:rPr lang="en-US" sz="4000" dirty="0" smtClean="0"/>
              <a:t>Me</a:t>
            </a:r>
            <a:r>
              <a:rPr lang="id-ID" sz="4000" dirty="0" smtClean="0"/>
              <a:t>njelaskan etika dalam kehidupan sosial, dan profesi</a:t>
            </a:r>
            <a:endParaRPr lang="en-US" sz="4000" dirty="0" smtClean="0"/>
          </a:p>
          <a:p>
            <a:r>
              <a:rPr lang="en-US" sz="4000" dirty="0" err="1" smtClean="0"/>
              <a:t>Memecahkan</a:t>
            </a:r>
            <a:r>
              <a:rPr lang="en-US" sz="4000" dirty="0" smtClean="0"/>
              <a:t> </a:t>
            </a:r>
            <a:r>
              <a:rPr lang="en-US" sz="4000" dirty="0" err="1" smtClean="0"/>
              <a:t>masalah</a:t>
            </a:r>
            <a:r>
              <a:rPr lang="en-US" sz="4000" dirty="0" smtClean="0"/>
              <a:t> </a:t>
            </a:r>
            <a:r>
              <a:rPr lang="en-US" sz="4000" dirty="0" err="1" smtClean="0"/>
              <a:t>sehubungan</a:t>
            </a:r>
            <a:r>
              <a:rPr lang="en-US" sz="4000" dirty="0" smtClean="0"/>
              <a:t> </a:t>
            </a:r>
            <a:r>
              <a:rPr lang="en-US" sz="4000" dirty="0" err="1" smtClean="0"/>
              <a:t>dengan</a:t>
            </a:r>
            <a:r>
              <a:rPr lang="en-US" sz="4000" dirty="0" smtClean="0"/>
              <a:t> </a:t>
            </a:r>
            <a:r>
              <a:rPr lang="id-ID" sz="4000" dirty="0" smtClean="0"/>
              <a:t>masalah </a:t>
            </a:r>
            <a:r>
              <a:rPr lang="en-US" sz="4000" dirty="0" err="1" smtClean="0"/>
              <a:t>etika</a:t>
            </a:r>
            <a:r>
              <a:rPr lang="id-ID" sz="4000" dirty="0" smtClean="0"/>
              <a:t> profesi</a:t>
            </a:r>
            <a:r>
              <a:rPr lang="en-US" sz="4000" dirty="0" smtClean="0"/>
              <a:t> </a:t>
            </a:r>
          </a:p>
          <a:p>
            <a:endParaRPr lang="id-ID"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95320" cy="936104"/>
          </a:xfrm>
        </p:spPr>
        <p:txBody>
          <a:bodyPr>
            <a:normAutofit/>
          </a:bodyPr>
          <a:lstStyle/>
          <a:p>
            <a:r>
              <a:rPr lang="id-ID" sz="5400" dirty="0" smtClean="0"/>
              <a:t>PENDAHULUAN</a:t>
            </a:r>
            <a:endParaRPr lang="id-ID" sz="5400" dirty="0"/>
          </a:p>
        </p:txBody>
      </p:sp>
      <p:sp>
        <p:nvSpPr>
          <p:cNvPr id="3" name="Content Placeholder 2"/>
          <p:cNvSpPr>
            <a:spLocks noGrp="1"/>
          </p:cNvSpPr>
          <p:nvPr>
            <p:ph idx="1"/>
          </p:nvPr>
        </p:nvSpPr>
        <p:spPr>
          <a:xfrm>
            <a:off x="179512" y="1196752"/>
            <a:ext cx="8784976" cy="5472608"/>
          </a:xfrm>
        </p:spPr>
        <p:txBody>
          <a:bodyPr>
            <a:normAutofit/>
          </a:bodyPr>
          <a:lstStyle/>
          <a:p>
            <a:r>
              <a:rPr lang="id-ID" dirty="0" smtClean="0"/>
              <a:t>Etika dalam kehidupan keseharian , sesuatu yang tidak bisa dilepaskan. Apalagi dengan perkembangan kehidupan social ekonomi budaya dan teknologi yang mendorong munculnya gejala-gejala moral yang fenomenal.</a:t>
            </a:r>
          </a:p>
          <a:p>
            <a:pPr>
              <a:buNone/>
            </a:pPr>
            <a:r>
              <a:rPr lang="id-ID" dirty="0" smtClean="0"/>
              <a:t>● Dalam dunia bisnis/profesinal, </a:t>
            </a:r>
            <a:r>
              <a:rPr lang="id-ID" b="1" i="1" dirty="0" smtClean="0"/>
              <a:t>etika merupakan prinsip-prinsip moralitas yang mengatur dan menjadi pedoman bagi pada pelaku bisnis/profesi.</a:t>
            </a:r>
          </a:p>
          <a:p>
            <a:pPr>
              <a:buNone/>
            </a:pPr>
            <a:r>
              <a:rPr lang="id-ID" dirty="0" smtClean="0"/>
              <a:t>● Begitu pentingnya etika, hampir semua profesi yang ada saat ini memiliki kode etika profesi yang dituangkan ke dalam bentuk peraturan tertulis. Tentu saja memiliki sanksi sebagaimana peraturan lainnya bagi pelaku yang dianggap melanggarnya.</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56016"/>
            <a:ext cx="8712968" cy="852704"/>
          </a:xfrm>
        </p:spPr>
        <p:txBody>
          <a:bodyPr/>
          <a:lstStyle/>
          <a:p>
            <a:pPr algn="ctr"/>
            <a:r>
              <a:rPr lang="id-ID" dirty="0" smtClean="0"/>
              <a:t>Pentingnya Etika Profesi</a:t>
            </a:r>
            <a:endParaRPr lang="id-ID" dirty="0"/>
          </a:p>
        </p:txBody>
      </p:sp>
      <p:sp>
        <p:nvSpPr>
          <p:cNvPr id="3" name="Content Placeholder 2"/>
          <p:cNvSpPr>
            <a:spLocks noGrp="1"/>
          </p:cNvSpPr>
          <p:nvPr>
            <p:ph idx="1"/>
          </p:nvPr>
        </p:nvSpPr>
        <p:spPr>
          <a:xfrm>
            <a:off x="179512" y="1124744"/>
            <a:ext cx="8784976" cy="5544616"/>
          </a:xfrm>
        </p:spPr>
        <p:txBody>
          <a:bodyPr>
            <a:normAutofit lnSpcReduction="10000"/>
          </a:bodyPr>
          <a:lstStyle/>
          <a:p>
            <a:r>
              <a:rPr lang="en-US" b="1" dirty="0" err="1" smtClean="0"/>
              <a:t>Ethica</a:t>
            </a:r>
            <a:r>
              <a:rPr lang="en-US" b="1" dirty="0" smtClean="0"/>
              <a:t> is </a:t>
            </a:r>
            <a:r>
              <a:rPr lang="id-ID" b="1" dirty="0" err="1" smtClean="0"/>
              <a:t>o</a:t>
            </a:r>
            <a:r>
              <a:rPr lang="en-US" b="1" dirty="0" smtClean="0"/>
              <a:t>ne which can act as the performance index or reference for our</a:t>
            </a:r>
            <a:r>
              <a:rPr lang="id-ID" b="1" dirty="0" smtClean="0"/>
              <a:t> control system</a:t>
            </a:r>
          </a:p>
          <a:p>
            <a:r>
              <a:rPr lang="id-ID" dirty="0" smtClean="0"/>
              <a:t>Etika ini kemudian dirupakan dalam bentuk aturan (code) tertulis yang secara sistematik sengaja dibuat berdasarkan prinsipprinsip moral yang ada dan pada saat yang dibutuhkan akan bisa difungsikan sebagai alat untuk menghakimi segala macam tindakan yang secara logika-rasional umum </a:t>
            </a:r>
            <a:r>
              <a:rPr lang="id-ID" b="1" i="1" dirty="0" smtClean="0"/>
              <a:t>(common sense) </a:t>
            </a:r>
            <a:r>
              <a:rPr lang="id-ID" dirty="0" smtClean="0"/>
              <a:t>dinilai menyimpang dari kode etik</a:t>
            </a:r>
          </a:p>
          <a:p>
            <a:r>
              <a:rPr lang="id-ID" dirty="0" smtClean="0"/>
              <a:t>Sebuah profesi hanya dapat memperoleh kepercayaan dari masyarakat, bilamana dalam diri para elit profesional tersebut ada kesadaran kuat untuk </a:t>
            </a:r>
            <a:r>
              <a:rPr lang="fi-FI" dirty="0" smtClean="0"/>
              <a:t>mengindahkan etika profesi pada saat mereka ingin</a:t>
            </a:r>
            <a:r>
              <a:rPr lang="id-ID" dirty="0" smtClean="0"/>
              <a:t> </a:t>
            </a:r>
            <a:r>
              <a:rPr lang="fi-FI" dirty="0" smtClean="0"/>
              <a:t>memberikan jasa keahlian</a:t>
            </a:r>
            <a:r>
              <a:rPr lang="id-ID" dirty="0" smtClean="0"/>
              <a:t> profesi kepada masyarakat yang memerlukannya</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28024"/>
            <a:ext cx="8712968" cy="780696"/>
          </a:xfrm>
        </p:spPr>
        <p:txBody>
          <a:bodyPr>
            <a:normAutofit fontScale="90000"/>
          </a:bodyPr>
          <a:lstStyle/>
          <a:p>
            <a:r>
              <a:rPr lang="id-ID" dirty="0" smtClean="0"/>
              <a:t>Pengertian Etika</a:t>
            </a:r>
            <a:endParaRPr lang="id-ID" dirty="0"/>
          </a:p>
        </p:txBody>
      </p:sp>
      <p:sp>
        <p:nvSpPr>
          <p:cNvPr id="3" name="Content Placeholder 2"/>
          <p:cNvSpPr>
            <a:spLocks noGrp="1"/>
          </p:cNvSpPr>
          <p:nvPr>
            <p:ph idx="1"/>
          </p:nvPr>
        </p:nvSpPr>
        <p:spPr>
          <a:xfrm>
            <a:off x="179512" y="1196752"/>
            <a:ext cx="8784976" cy="5472608"/>
          </a:xfrm>
        </p:spPr>
        <p:txBody>
          <a:bodyPr>
            <a:normAutofit/>
          </a:bodyPr>
          <a:lstStyle/>
          <a:p>
            <a:r>
              <a:rPr lang="en-US" sz="2800" dirty="0" err="1" smtClean="0"/>
              <a:t>Etika</a:t>
            </a:r>
            <a:r>
              <a:rPr lang="en-US" sz="2800" dirty="0" smtClean="0"/>
              <a:t> </a:t>
            </a:r>
            <a:r>
              <a:rPr lang="en-US" sz="2800" dirty="0" err="1" smtClean="0"/>
              <a:t>yaitu</a:t>
            </a:r>
            <a:r>
              <a:rPr lang="en-US" sz="2800" dirty="0" smtClean="0"/>
              <a:t> </a:t>
            </a:r>
            <a:r>
              <a:rPr lang="en-US" sz="2800" dirty="0" err="1" smtClean="0"/>
              <a:t>nilai</a:t>
            </a:r>
            <a:r>
              <a:rPr lang="en-US" sz="2800" dirty="0" smtClean="0"/>
              <a:t> </a:t>
            </a:r>
            <a:r>
              <a:rPr lang="en-US" sz="2800" dirty="0" err="1" smtClean="0"/>
              <a:t>mengenai</a:t>
            </a:r>
            <a:r>
              <a:rPr lang="en-US" sz="2800" dirty="0" smtClean="0"/>
              <a:t> </a:t>
            </a:r>
            <a:r>
              <a:rPr lang="en-US" sz="2800" dirty="0" err="1" smtClean="0"/>
              <a:t>benar</a:t>
            </a:r>
            <a:r>
              <a:rPr lang="en-US" sz="2800" dirty="0" smtClean="0"/>
              <a:t> </a:t>
            </a:r>
            <a:r>
              <a:rPr lang="en-US" sz="2800" dirty="0" err="1" smtClean="0"/>
              <a:t>dan</a:t>
            </a:r>
            <a:r>
              <a:rPr lang="en-US" sz="2800" dirty="0" smtClean="0"/>
              <a:t> </a:t>
            </a:r>
            <a:r>
              <a:rPr lang="en-US" sz="2800" dirty="0" err="1" smtClean="0"/>
              <a:t>salah</a:t>
            </a:r>
            <a:r>
              <a:rPr lang="en-US" sz="2800" dirty="0" smtClean="0"/>
              <a:t> yang </a:t>
            </a:r>
            <a:r>
              <a:rPr lang="en-US" sz="2800" dirty="0" err="1" smtClean="0"/>
              <a:t>dianut</a:t>
            </a:r>
            <a:r>
              <a:rPr lang="en-US" sz="2800" dirty="0" smtClean="0"/>
              <a:t> </a:t>
            </a:r>
            <a:r>
              <a:rPr lang="en-US" sz="2800" dirty="0" err="1" smtClean="0"/>
              <a:t>suatu</a:t>
            </a:r>
            <a:r>
              <a:rPr lang="en-US" sz="2800" dirty="0" smtClean="0"/>
              <a:t> </a:t>
            </a:r>
            <a:r>
              <a:rPr lang="en-US" sz="2800" dirty="0" err="1" smtClean="0"/>
              <a:t>golongan</a:t>
            </a:r>
            <a:r>
              <a:rPr lang="en-US" sz="2800" dirty="0" smtClean="0"/>
              <a:t> </a:t>
            </a:r>
            <a:r>
              <a:rPr lang="en-US" sz="2800" dirty="0" err="1" smtClean="0"/>
              <a:t>atau</a:t>
            </a:r>
            <a:r>
              <a:rPr lang="en-US" sz="2800" dirty="0" smtClean="0"/>
              <a:t> </a:t>
            </a:r>
            <a:r>
              <a:rPr lang="en-US" sz="2800" dirty="0" err="1" smtClean="0"/>
              <a:t>masyarakat</a:t>
            </a:r>
            <a:r>
              <a:rPr lang="en-US" sz="2800" dirty="0" smtClean="0"/>
              <a:t>. </a:t>
            </a:r>
            <a:endParaRPr lang="id-ID" sz="2800" dirty="0" smtClean="0"/>
          </a:p>
          <a:p>
            <a:r>
              <a:rPr lang="en-US" sz="2800" dirty="0" err="1" smtClean="0"/>
              <a:t>Etika</a:t>
            </a:r>
            <a:r>
              <a:rPr lang="en-US" sz="2800" dirty="0" smtClean="0"/>
              <a:t> </a:t>
            </a:r>
            <a:r>
              <a:rPr lang="en-US" sz="2800" dirty="0" err="1" smtClean="0"/>
              <a:t>juga</a:t>
            </a:r>
            <a:r>
              <a:rPr lang="en-US" sz="2800" dirty="0" smtClean="0"/>
              <a:t> </a:t>
            </a:r>
            <a:r>
              <a:rPr lang="en-US" sz="2800" dirty="0" err="1" smtClean="0"/>
              <a:t>dapat</a:t>
            </a:r>
            <a:r>
              <a:rPr lang="en-US" sz="2800" dirty="0" smtClean="0"/>
              <a:t> </a:t>
            </a:r>
            <a:r>
              <a:rPr lang="en-US" sz="2800" dirty="0" err="1" smtClean="0"/>
              <a:t>disebut</a:t>
            </a:r>
            <a:r>
              <a:rPr lang="en-US" sz="2800" dirty="0" smtClean="0"/>
              <a:t> </a:t>
            </a:r>
            <a:r>
              <a:rPr lang="en-US" sz="2800" dirty="0" err="1" smtClean="0"/>
              <a:t>sebagai</a:t>
            </a:r>
            <a:r>
              <a:rPr lang="en-US" sz="2800" dirty="0" smtClean="0"/>
              <a:t> </a:t>
            </a:r>
            <a:r>
              <a:rPr lang="en-US" sz="2800" dirty="0" err="1" smtClean="0"/>
              <a:t>cabang</a:t>
            </a:r>
            <a:r>
              <a:rPr lang="en-US" sz="2800" dirty="0" smtClean="0"/>
              <a:t> </a:t>
            </a:r>
            <a:r>
              <a:rPr lang="en-US" sz="2800" dirty="0" err="1" smtClean="0"/>
              <a:t>ilmu</a:t>
            </a:r>
            <a:r>
              <a:rPr lang="en-US" sz="2800" dirty="0" smtClean="0"/>
              <a:t> </a:t>
            </a:r>
            <a:r>
              <a:rPr lang="en-US" sz="2800" dirty="0" err="1" smtClean="0"/>
              <a:t>tentang</a:t>
            </a:r>
            <a:r>
              <a:rPr lang="en-US" sz="2800" dirty="0" smtClean="0"/>
              <a:t> </a:t>
            </a:r>
            <a:r>
              <a:rPr lang="en-US" sz="2800" dirty="0" err="1" smtClean="0"/>
              <a:t>apa</a:t>
            </a:r>
            <a:r>
              <a:rPr lang="en-US" sz="2800" dirty="0" smtClean="0"/>
              <a:t> yang </a:t>
            </a:r>
            <a:r>
              <a:rPr lang="en-US" sz="2800" dirty="0" err="1" smtClean="0"/>
              <a:t>baik</a:t>
            </a:r>
            <a:r>
              <a:rPr lang="en-US" sz="2800" dirty="0" smtClean="0"/>
              <a:t> </a:t>
            </a:r>
            <a:r>
              <a:rPr lang="en-US" sz="2800" dirty="0" err="1" smtClean="0"/>
              <a:t>dan</a:t>
            </a:r>
            <a:r>
              <a:rPr lang="en-US" sz="2800" dirty="0" smtClean="0"/>
              <a:t> </a:t>
            </a:r>
            <a:r>
              <a:rPr lang="en-US" sz="2800" dirty="0" err="1" smtClean="0"/>
              <a:t>buruk</a:t>
            </a:r>
            <a:r>
              <a:rPr lang="en-US" sz="2800" dirty="0" smtClean="0"/>
              <a:t> </a:t>
            </a:r>
            <a:r>
              <a:rPr lang="en-US" sz="2800" dirty="0" err="1" smtClean="0"/>
              <a:t>tentang</a:t>
            </a:r>
            <a:r>
              <a:rPr lang="en-US" sz="2800" dirty="0" smtClean="0"/>
              <a:t> </a:t>
            </a:r>
            <a:r>
              <a:rPr lang="en-US" sz="2800" dirty="0" err="1" smtClean="0"/>
              <a:t>hak</a:t>
            </a:r>
            <a:r>
              <a:rPr lang="en-US" sz="2800" dirty="0" smtClean="0"/>
              <a:t> </a:t>
            </a:r>
            <a:r>
              <a:rPr lang="en-US" sz="2800" dirty="0" err="1" smtClean="0"/>
              <a:t>dan</a:t>
            </a:r>
            <a:r>
              <a:rPr lang="en-US" sz="2800" dirty="0" smtClean="0"/>
              <a:t> </a:t>
            </a:r>
            <a:r>
              <a:rPr lang="en-US" sz="2800" dirty="0" err="1" smtClean="0"/>
              <a:t>kewajiban</a:t>
            </a:r>
            <a:r>
              <a:rPr lang="en-US" sz="2800" dirty="0" smtClean="0"/>
              <a:t> moral.</a:t>
            </a:r>
            <a:endParaRPr lang="id-ID" sz="2800" dirty="0" smtClean="0"/>
          </a:p>
          <a:p>
            <a:r>
              <a:rPr lang="en-US" sz="2800" dirty="0" err="1" smtClean="0"/>
              <a:t>Menurut</a:t>
            </a:r>
            <a:r>
              <a:rPr lang="en-US" sz="2800" dirty="0" smtClean="0"/>
              <a:t> </a:t>
            </a:r>
            <a:r>
              <a:rPr lang="en-US" sz="2800" dirty="0" err="1" smtClean="0"/>
              <a:t>Maryani</a:t>
            </a:r>
            <a:r>
              <a:rPr lang="en-US" sz="2800" dirty="0" smtClean="0"/>
              <a:t> &amp; </a:t>
            </a:r>
            <a:r>
              <a:rPr lang="en-US" sz="2800" dirty="0" err="1" smtClean="0"/>
              <a:t>Ludigdo</a:t>
            </a:r>
            <a:r>
              <a:rPr lang="en-US" sz="2800" dirty="0" smtClean="0"/>
              <a:t> (2001) </a:t>
            </a:r>
            <a:endParaRPr lang="id-ID" sz="2800" dirty="0" smtClean="0"/>
          </a:p>
          <a:p>
            <a:pPr>
              <a:buNone/>
            </a:pPr>
            <a:r>
              <a:rPr lang="id-ID" sz="2800" dirty="0" smtClean="0"/>
              <a:t>	</a:t>
            </a:r>
            <a:r>
              <a:rPr lang="en-US" sz="2800" dirty="0" smtClean="0"/>
              <a:t>“</a:t>
            </a:r>
            <a:r>
              <a:rPr lang="en-US" sz="2800" dirty="0" err="1" smtClean="0"/>
              <a:t>Etika</a:t>
            </a:r>
            <a:r>
              <a:rPr lang="en-US" sz="2800" dirty="0" smtClean="0"/>
              <a:t> </a:t>
            </a:r>
            <a:r>
              <a:rPr lang="id-ID" sz="2800" dirty="0" smtClean="0"/>
              <a:t> </a:t>
            </a:r>
            <a:r>
              <a:rPr lang="en-US" sz="2800" dirty="0" err="1" smtClean="0"/>
              <a:t>adalah</a:t>
            </a:r>
            <a:r>
              <a:rPr lang="en-US" sz="2800" dirty="0" smtClean="0"/>
              <a:t> </a:t>
            </a:r>
            <a:r>
              <a:rPr lang="en-US" sz="2800" dirty="0" err="1" smtClean="0"/>
              <a:t>Seperangkat</a:t>
            </a:r>
            <a:r>
              <a:rPr lang="en-US" sz="2800" dirty="0" smtClean="0"/>
              <a:t> </a:t>
            </a:r>
            <a:r>
              <a:rPr lang="en-US" sz="2800" dirty="0" err="1" smtClean="0"/>
              <a:t>aturan</a:t>
            </a:r>
            <a:r>
              <a:rPr lang="en-US" sz="2800" dirty="0" smtClean="0"/>
              <a:t> </a:t>
            </a:r>
            <a:r>
              <a:rPr lang="en-US" sz="2800" dirty="0" err="1" smtClean="0"/>
              <a:t>atau</a:t>
            </a:r>
            <a:r>
              <a:rPr lang="en-US" sz="2800" dirty="0" smtClean="0"/>
              <a:t> </a:t>
            </a:r>
            <a:r>
              <a:rPr lang="en-US" sz="2800" dirty="0" err="1" smtClean="0"/>
              <a:t>norma</a:t>
            </a:r>
            <a:r>
              <a:rPr lang="en-US" sz="2800" dirty="0" smtClean="0"/>
              <a:t> </a:t>
            </a:r>
            <a:r>
              <a:rPr lang="en-US" sz="2800" dirty="0" err="1" smtClean="0"/>
              <a:t>atau</a:t>
            </a:r>
            <a:r>
              <a:rPr lang="en-US" sz="2800" dirty="0" smtClean="0"/>
              <a:t> </a:t>
            </a:r>
            <a:r>
              <a:rPr lang="en-US" sz="2800" dirty="0" err="1" smtClean="0"/>
              <a:t>pedoman</a:t>
            </a:r>
            <a:r>
              <a:rPr lang="en-US" sz="2800" dirty="0" smtClean="0"/>
              <a:t> yang </a:t>
            </a:r>
            <a:r>
              <a:rPr lang="en-US" sz="2800" dirty="0" err="1" smtClean="0"/>
              <a:t>mengatur</a:t>
            </a:r>
            <a:r>
              <a:rPr lang="en-US" sz="2800" dirty="0" smtClean="0"/>
              <a:t> </a:t>
            </a:r>
            <a:r>
              <a:rPr lang="en-US" sz="2800" dirty="0" err="1" smtClean="0"/>
              <a:t>perilaku</a:t>
            </a:r>
            <a:r>
              <a:rPr lang="en-US" sz="2800" dirty="0" smtClean="0"/>
              <a:t> </a:t>
            </a:r>
            <a:r>
              <a:rPr lang="en-US" sz="2800" dirty="0" err="1" smtClean="0"/>
              <a:t>manusia</a:t>
            </a:r>
            <a:r>
              <a:rPr lang="en-US" sz="2800" dirty="0" smtClean="0"/>
              <a:t>, </a:t>
            </a:r>
            <a:r>
              <a:rPr lang="en-US" sz="2800" dirty="0" err="1" smtClean="0"/>
              <a:t>baik</a:t>
            </a:r>
            <a:r>
              <a:rPr lang="en-US" sz="2800" dirty="0" smtClean="0"/>
              <a:t> yang </a:t>
            </a:r>
            <a:r>
              <a:rPr lang="en-US" sz="2800" dirty="0" err="1" smtClean="0"/>
              <a:t>harus</a:t>
            </a:r>
            <a:r>
              <a:rPr lang="en-US" sz="2800" dirty="0" smtClean="0"/>
              <a:t> </a:t>
            </a:r>
            <a:r>
              <a:rPr lang="en-US" sz="2800" dirty="0" err="1" smtClean="0"/>
              <a:t>dilakukan</a:t>
            </a:r>
            <a:r>
              <a:rPr lang="en-US" sz="2800" dirty="0" smtClean="0"/>
              <a:t> </a:t>
            </a:r>
            <a:r>
              <a:rPr lang="en-US" sz="2800" dirty="0" err="1" smtClean="0"/>
              <a:t>maupun</a:t>
            </a:r>
            <a:r>
              <a:rPr lang="en-US" sz="2800" dirty="0" smtClean="0"/>
              <a:t> yang </a:t>
            </a:r>
            <a:r>
              <a:rPr lang="en-US" sz="2800" dirty="0" err="1" smtClean="0"/>
              <a:t>harus</a:t>
            </a:r>
            <a:r>
              <a:rPr lang="en-US" sz="2800" dirty="0" smtClean="0"/>
              <a:t> </a:t>
            </a:r>
            <a:r>
              <a:rPr lang="en-US" sz="2800" dirty="0" err="1" smtClean="0"/>
              <a:t>ditinggalkan</a:t>
            </a:r>
            <a:r>
              <a:rPr lang="en-US" sz="2800" dirty="0" smtClean="0"/>
              <a:t> yang </a:t>
            </a:r>
            <a:r>
              <a:rPr lang="en-US" sz="2800" dirty="0" err="1" smtClean="0"/>
              <a:t>di</a:t>
            </a:r>
            <a:r>
              <a:rPr lang="en-US" sz="2800" dirty="0" smtClean="0"/>
              <a:t> </a:t>
            </a:r>
            <a:r>
              <a:rPr lang="en-US" sz="2800" dirty="0" err="1" smtClean="0"/>
              <a:t>anut</a:t>
            </a:r>
            <a:r>
              <a:rPr lang="en-US" sz="2800" dirty="0" smtClean="0"/>
              <a:t> </a:t>
            </a:r>
            <a:r>
              <a:rPr lang="en-US" sz="2800" dirty="0" err="1" smtClean="0"/>
              <a:t>oleh</a:t>
            </a:r>
            <a:r>
              <a:rPr lang="en-US" sz="2800" dirty="0" smtClean="0"/>
              <a:t> </a:t>
            </a:r>
            <a:r>
              <a:rPr lang="en-US" sz="2800" dirty="0" err="1" smtClean="0"/>
              <a:t>sekelompok</a:t>
            </a:r>
            <a:r>
              <a:rPr lang="en-US" sz="2800" dirty="0" smtClean="0"/>
              <a:t> </a:t>
            </a:r>
            <a:r>
              <a:rPr lang="en-US" sz="2800" dirty="0" err="1" smtClean="0"/>
              <a:t>atau</a:t>
            </a:r>
            <a:r>
              <a:rPr lang="en-US" sz="2800" dirty="0" smtClean="0"/>
              <a:t> </a:t>
            </a:r>
            <a:r>
              <a:rPr lang="en-US" sz="2800" dirty="0" err="1" smtClean="0"/>
              <a:t>segolongan</a:t>
            </a:r>
            <a:r>
              <a:rPr lang="en-US" sz="2800" dirty="0" smtClean="0"/>
              <a:t> </a:t>
            </a:r>
            <a:r>
              <a:rPr lang="en-US" sz="2800" dirty="0" err="1" smtClean="0"/>
              <a:t>masyarakat</a:t>
            </a:r>
            <a:r>
              <a:rPr lang="en-US" sz="2800" dirty="0" smtClean="0"/>
              <a:t> </a:t>
            </a:r>
            <a:r>
              <a:rPr lang="en-US" sz="2800" dirty="0" err="1" smtClean="0"/>
              <a:t>atau</a:t>
            </a:r>
            <a:r>
              <a:rPr lang="en-US" sz="2800" dirty="0" smtClean="0"/>
              <a:t> </a:t>
            </a:r>
            <a:r>
              <a:rPr lang="en-US" sz="2800" dirty="0" err="1" smtClean="0"/>
              <a:t>profesi</a:t>
            </a:r>
            <a:r>
              <a:rPr lang="en-US" sz="2800" dirty="0" smtClean="0"/>
              <a:t>”</a:t>
            </a:r>
            <a:endParaRPr lang="id-ID" sz="2800" dirty="0" smtClean="0"/>
          </a:p>
          <a:p>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864096"/>
          </a:xfrm>
        </p:spPr>
        <p:txBody>
          <a:bodyPr/>
          <a:lstStyle/>
          <a:p>
            <a:pPr algn="ctr"/>
            <a:r>
              <a:rPr lang="id-ID" dirty="0" smtClean="0"/>
              <a:t>MACAM  ETIKA</a:t>
            </a:r>
            <a:endParaRPr lang="id-ID" dirty="0"/>
          </a:p>
        </p:txBody>
      </p:sp>
      <p:sp>
        <p:nvSpPr>
          <p:cNvPr id="3" name="Content Placeholder 2"/>
          <p:cNvSpPr>
            <a:spLocks noGrp="1"/>
          </p:cNvSpPr>
          <p:nvPr>
            <p:ph idx="1"/>
          </p:nvPr>
        </p:nvSpPr>
        <p:spPr>
          <a:xfrm>
            <a:off x="179512" y="1124744"/>
            <a:ext cx="8784976" cy="5544616"/>
          </a:xfrm>
        </p:spPr>
        <p:txBody>
          <a:bodyPr>
            <a:normAutofit/>
          </a:bodyPr>
          <a:lstStyle/>
          <a:p>
            <a:r>
              <a:rPr lang="en-US" sz="3200" dirty="0" err="1" smtClean="0"/>
              <a:t>Etika</a:t>
            </a:r>
            <a:r>
              <a:rPr lang="en-US" sz="3200" dirty="0" smtClean="0"/>
              <a:t> </a:t>
            </a:r>
            <a:r>
              <a:rPr lang="en-US" sz="3200" dirty="0" err="1" smtClean="0"/>
              <a:t>ada</a:t>
            </a:r>
            <a:r>
              <a:rPr lang="en-US" sz="3200" dirty="0" smtClean="0"/>
              <a:t> </a:t>
            </a:r>
            <a:r>
              <a:rPr lang="en-US" sz="3200" dirty="0" err="1" smtClean="0"/>
              <a:t>dua</a:t>
            </a:r>
            <a:r>
              <a:rPr lang="en-US" sz="3200" dirty="0" smtClean="0"/>
              <a:t> </a:t>
            </a:r>
            <a:r>
              <a:rPr lang="en-US" sz="3200" dirty="0" err="1" smtClean="0"/>
              <a:t>jenis</a:t>
            </a:r>
            <a:r>
              <a:rPr lang="en-US" sz="3200" dirty="0" smtClean="0"/>
              <a:t> </a:t>
            </a:r>
            <a:r>
              <a:rPr lang="en-US" sz="3200" dirty="0" err="1" smtClean="0"/>
              <a:t>yaitu</a:t>
            </a:r>
            <a:r>
              <a:rPr lang="id-ID" sz="3200" dirty="0" smtClean="0"/>
              <a:t>:</a:t>
            </a:r>
          </a:p>
          <a:p>
            <a:pPr lvl="1"/>
            <a:r>
              <a:rPr lang="en-US" sz="3200" dirty="0" err="1" smtClean="0"/>
              <a:t>etika</a:t>
            </a:r>
            <a:r>
              <a:rPr lang="en-US" sz="3200" dirty="0" smtClean="0"/>
              <a:t> </a:t>
            </a:r>
            <a:r>
              <a:rPr lang="en-US" sz="3200" dirty="0" err="1" smtClean="0"/>
              <a:t>umum</a:t>
            </a:r>
            <a:r>
              <a:rPr lang="id-ID" sz="3200" dirty="0" smtClean="0"/>
              <a:t> : </a:t>
            </a:r>
            <a:r>
              <a:rPr lang="en-US" sz="3200" dirty="0" err="1" smtClean="0"/>
              <a:t>mengenai</a:t>
            </a:r>
            <a:r>
              <a:rPr lang="en-US" sz="3200" dirty="0" smtClean="0"/>
              <a:t> moral </a:t>
            </a:r>
            <a:r>
              <a:rPr lang="en-US" sz="3200" dirty="0" err="1" smtClean="0"/>
              <a:t>dasar</a:t>
            </a:r>
            <a:endParaRPr lang="id-ID" sz="3200" dirty="0" smtClean="0"/>
          </a:p>
          <a:p>
            <a:pPr lvl="1"/>
            <a:r>
              <a:rPr lang="en-US" sz="3200" dirty="0" err="1" smtClean="0"/>
              <a:t>etika</a:t>
            </a:r>
            <a:r>
              <a:rPr lang="en-US" sz="3200" dirty="0" smtClean="0"/>
              <a:t> </a:t>
            </a:r>
            <a:r>
              <a:rPr lang="en-US" sz="3200" dirty="0" err="1" smtClean="0"/>
              <a:t>khusus</a:t>
            </a:r>
            <a:r>
              <a:rPr lang="en-US" sz="3200" dirty="0" smtClean="0"/>
              <a:t> </a:t>
            </a:r>
            <a:r>
              <a:rPr lang="id-ID" sz="3200" dirty="0" smtClean="0"/>
              <a:t>: </a:t>
            </a:r>
            <a:r>
              <a:rPr lang="en-US" sz="3200" dirty="0" err="1" smtClean="0"/>
              <a:t>menegnai</a:t>
            </a:r>
            <a:r>
              <a:rPr lang="en-US" sz="3200" dirty="0" smtClean="0"/>
              <a:t> </a:t>
            </a:r>
            <a:r>
              <a:rPr lang="en-US" sz="3200" dirty="0" err="1" smtClean="0"/>
              <a:t>terapan</a:t>
            </a:r>
            <a:r>
              <a:rPr lang="en-US" sz="3200" dirty="0" smtClean="0"/>
              <a:t>-</a:t>
            </a:r>
            <a:r>
              <a:rPr lang="en-US" sz="3200" dirty="0" err="1" smtClean="0"/>
              <a:t>terapanya</a:t>
            </a:r>
            <a:r>
              <a:rPr lang="en-US" sz="3200" dirty="0" smtClean="0"/>
              <a:t>.</a:t>
            </a:r>
            <a:endParaRPr lang="id-ID" sz="3200" dirty="0" smtClean="0"/>
          </a:p>
          <a:p>
            <a:r>
              <a:rPr lang="id-ID" sz="3200" b="1" dirty="0" smtClean="0"/>
              <a:t>ETIKA KHUSUS DIBAGI DUA BAGIAN</a:t>
            </a:r>
          </a:p>
          <a:p>
            <a:pPr lvl="1"/>
            <a:r>
              <a:rPr lang="id-ID" sz="3200" b="1" dirty="0" smtClean="0"/>
              <a:t>Etika individual, yaitu menyangkut kewajiban </a:t>
            </a:r>
            <a:r>
              <a:rPr lang="id-ID" sz="3200" dirty="0" smtClean="0"/>
              <a:t>dan sikap manusia terhadap dirinya sendiri.</a:t>
            </a:r>
          </a:p>
          <a:p>
            <a:pPr lvl="1"/>
            <a:r>
              <a:rPr lang="id-ID" sz="3200" b="1" dirty="0" smtClean="0"/>
              <a:t>Etika sosial, yaitu berbicara mengenai </a:t>
            </a:r>
            <a:r>
              <a:rPr lang="fi-FI" sz="3200" dirty="0" smtClean="0"/>
              <a:t>kewajiban, sikap dan pola perilaku manusia</a:t>
            </a:r>
            <a:r>
              <a:rPr lang="id-ID" sz="3200" dirty="0" smtClean="0"/>
              <a:t> sebagai anggota umat manusia.</a:t>
            </a:r>
          </a:p>
          <a:p>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363272" cy="864096"/>
          </a:xfrm>
        </p:spPr>
        <p:txBody>
          <a:bodyPr>
            <a:normAutofit/>
          </a:bodyPr>
          <a:lstStyle/>
          <a:p>
            <a:r>
              <a:rPr lang="id-ID" dirty="0" smtClean="0"/>
              <a:t>Asal Etika</a:t>
            </a:r>
            <a:endParaRPr lang="id-ID" dirty="0"/>
          </a:p>
        </p:txBody>
      </p:sp>
      <p:sp>
        <p:nvSpPr>
          <p:cNvPr id="3" name="Content Placeholder 2"/>
          <p:cNvSpPr>
            <a:spLocks noGrp="1"/>
          </p:cNvSpPr>
          <p:nvPr>
            <p:ph idx="1"/>
          </p:nvPr>
        </p:nvSpPr>
        <p:spPr>
          <a:xfrm>
            <a:off x="179512" y="1268760"/>
            <a:ext cx="8712968" cy="5328592"/>
          </a:xfrm>
        </p:spPr>
        <p:txBody>
          <a:bodyPr/>
          <a:lstStyle/>
          <a:p>
            <a:r>
              <a:rPr lang="en-US" sz="3600" dirty="0" err="1" smtClean="0"/>
              <a:t>Etika</a:t>
            </a:r>
            <a:r>
              <a:rPr lang="en-US" sz="3600" dirty="0" smtClean="0"/>
              <a:t> </a:t>
            </a:r>
            <a:r>
              <a:rPr lang="en-US" sz="3600" dirty="0" err="1" smtClean="0"/>
              <a:t>berasal</a:t>
            </a:r>
            <a:r>
              <a:rPr lang="en-US" sz="3600" dirty="0" smtClean="0"/>
              <a:t> </a:t>
            </a:r>
            <a:r>
              <a:rPr lang="en-US" sz="3600" dirty="0" err="1" smtClean="0"/>
              <a:t>dari</a:t>
            </a:r>
            <a:r>
              <a:rPr lang="en-US" sz="3600" dirty="0" smtClean="0"/>
              <a:t> </a:t>
            </a:r>
            <a:r>
              <a:rPr lang="en-US" sz="3600" dirty="0" err="1" smtClean="0"/>
              <a:t>bahasa</a:t>
            </a:r>
            <a:r>
              <a:rPr lang="en-US" sz="3600" dirty="0" smtClean="0"/>
              <a:t> </a:t>
            </a:r>
            <a:r>
              <a:rPr lang="en-US" sz="3600" dirty="0" err="1" smtClean="0"/>
              <a:t>Yunani</a:t>
            </a:r>
            <a:r>
              <a:rPr lang="en-US" sz="3600" dirty="0" smtClean="0"/>
              <a:t> </a:t>
            </a:r>
            <a:r>
              <a:rPr lang="en-US" sz="3600" u="sng" dirty="0" smtClean="0"/>
              <a:t>‘ethos’</a:t>
            </a:r>
            <a:r>
              <a:rPr lang="en-US" sz="3600" dirty="0" smtClean="0"/>
              <a:t> yang </a:t>
            </a:r>
            <a:r>
              <a:rPr lang="en-US" sz="3600" dirty="0" err="1" smtClean="0"/>
              <a:t>berarti</a:t>
            </a:r>
            <a:r>
              <a:rPr lang="en-US" sz="3600" dirty="0" smtClean="0"/>
              <a:t> </a:t>
            </a:r>
            <a:r>
              <a:rPr lang="en-US" sz="3600" dirty="0" err="1" smtClean="0"/>
              <a:t>adat</a:t>
            </a:r>
            <a:r>
              <a:rPr lang="en-US" sz="3600" dirty="0" smtClean="0"/>
              <a:t> </a:t>
            </a:r>
            <a:r>
              <a:rPr lang="en-US" sz="3600" dirty="0" err="1" smtClean="0"/>
              <a:t>istiadat</a:t>
            </a:r>
            <a:r>
              <a:rPr lang="en-US" sz="3600" dirty="0" smtClean="0"/>
              <a:t>/ </a:t>
            </a:r>
            <a:r>
              <a:rPr lang="en-US" sz="3600" dirty="0" err="1" smtClean="0"/>
              <a:t>kebiasaan</a:t>
            </a:r>
            <a:r>
              <a:rPr lang="en-US" sz="3600" dirty="0" smtClean="0"/>
              <a:t> yang </a:t>
            </a:r>
            <a:r>
              <a:rPr lang="en-US" sz="3600" dirty="0" err="1" smtClean="0"/>
              <a:t>baik</a:t>
            </a:r>
            <a:r>
              <a:rPr lang="en-US" sz="3600" dirty="0" smtClean="0"/>
              <a:t>. </a:t>
            </a:r>
            <a:endParaRPr lang="id-ID" sz="3600" dirty="0" smtClean="0"/>
          </a:p>
          <a:p>
            <a:r>
              <a:rPr lang="en-US" sz="3600" dirty="0" err="1" smtClean="0"/>
              <a:t>Etika</a:t>
            </a:r>
            <a:r>
              <a:rPr lang="en-US" sz="3600" dirty="0" smtClean="0"/>
              <a:t> </a:t>
            </a:r>
            <a:r>
              <a:rPr lang="en-US" sz="3600" dirty="0" err="1" smtClean="0"/>
              <a:t>disebut</a:t>
            </a:r>
            <a:r>
              <a:rPr lang="en-US" sz="3600" dirty="0" smtClean="0"/>
              <a:t> </a:t>
            </a:r>
            <a:r>
              <a:rPr lang="en-US" sz="3600" dirty="0" err="1" smtClean="0"/>
              <a:t>juga</a:t>
            </a:r>
            <a:r>
              <a:rPr lang="en-US" sz="3600" dirty="0" smtClean="0"/>
              <a:t> </a:t>
            </a:r>
            <a:r>
              <a:rPr lang="en-US" sz="3600" dirty="0" err="1" smtClean="0"/>
              <a:t>filsafat</a:t>
            </a:r>
            <a:r>
              <a:rPr lang="en-US" sz="3600" dirty="0" smtClean="0"/>
              <a:t> moral </a:t>
            </a:r>
            <a:r>
              <a:rPr lang="en-US" sz="3600" dirty="0" err="1" smtClean="0"/>
              <a:t>adalah</a:t>
            </a:r>
            <a:r>
              <a:rPr lang="en-US" sz="3600" dirty="0" smtClean="0"/>
              <a:t> </a:t>
            </a:r>
            <a:r>
              <a:rPr lang="en-US" sz="3600" dirty="0" err="1" smtClean="0"/>
              <a:t>cabang</a:t>
            </a:r>
            <a:r>
              <a:rPr lang="en-US" sz="3600" dirty="0" smtClean="0"/>
              <a:t> </a:t>
            </a:r>
            <a:r>
              <a:rPr lang="en-US" sz="3600" dirty="0" err="1" smtClean="0"/>
              <a:t>filsafat</a:t>
            </a:r>
            <a:r>
              <a:rPr lang="en-US" sz="3600" dirty="0" smtClean="0"/>
              <a:t> yang </a:t>
            </a:r>
            <a:r>
              <a:rPr lang="en-US" sz="3600" dirty="0" err="1" smtClean="0"/>
              <a:t>berbicara</a:t>
            </a:r>
            <a:r>
              <a:rPr lang="en-US" sz="3600" dirty="0" smtClean="0"/>
              <a:t> </a:t>
            </a:r>
            <a:r>
              <a:rPr lang="en-US" sz="3600" dirty="0" err="1" smtClean="0"/>
              <a:t>tentang</a:t>
            </a:r>
            <a:r>
              <a:rPr lang="en-US" sz="3600" dirty="0" smtClean="0"/>
              <a:t> praxis (</a:t>
            </a:r>
            <a:r>
              <a:rPr lang="en-US" sz="3600" dirty="0" err="1" smtClean="0"/>
              <a:t>tindakan</a:t>
            </a:r>
            <a:r>
              <a:rPr lang="en-US" sz="3600" dirty="0" smtClean="0"/>
              <a:t>) </a:t>
            </a:r>
            <a:r>
              <a:rPr lang="en-US" sz="3600" dirty="0" err="1" smtClean="0"/>
              <a:t>manusia.Etika</a:t>
            </a:r>
            <a:r>
              <a:rPr lang="en-US" sz="3600" dirty="0" smtClean="0"/>
              <a:t> </a:t>
            </a:r>
            <a:r>
              <a:rPr lang="en-US" sz="3600" dirty="0" err="1" smtClean="0"/>
              <a:t>tidak</a:t>
            </a:r>
            <a:r>
              <a:rPr lang="en-US" sz="3600" dirty="0" smtClean="0"/>
              <a:t> </a:t>
            </a:r>
            <a:r>
              <a:rPr lang="en-US" sz="3600" dirty="0" err="1" smtClean="0"/>
              <a:t>mempersoalkan</a:t>
            </a:r>
            <a:r>
              <a:rPr lang="en-US" sz="3600" dirty="0" smtClean="0"/>
              <a:t> </a:t>
            </a:r>
            <a:r>
              <a:rPr lang="en-US" sz="3600" dirty="0" err="1" smtClean="0"/>
              <a:t>keadaan</a:t>
            </a:r>
            <a:r>
              <a:rPr lang="en-US" sz="3600" dirty="0" smtClean="0"/>
              <a:t> </a:t>
            </a:r>
            <a:r>
              <a:rPr lang="en-US" sz="3600" dirty="0" err="1" smtClean="0"/>
              <a:t>manusia</a:t>
            </a:r>
            <a:r>
              <a:rPr lang="en-US" sz="3600" dirty="0" smtClean="0"/>
              <a:t>, </a:t>
            </a:r>
            <a:r>
              <a:rPr lang="en-US" sz="3600" dirty="0" err="1" smtClean="0"/>
              <a:t>melainkan</a:t>
            </a:r>
            <a:r>
              <a:rPr lang="en-US" sz="3600" dirty="0" smtClean="0"/>
              <a:t> </a:t>
            </a:r>
            <a:r>
              <a:rPr lang="en-US" sz="3600" dirty="0" err="1" smtClean="0"/>
              <a:t>mempersoalkan</a:t>
            </a:r>
            <a:r>
              <a:rPr lang="en-US" sz="3600" dirty="0" smtClean="0"/>
              <a:t> </a:t>
            </a:r>
            <a:r>
              <a:rPr lang="en-US" sz="3600" dirty="0" err="1" smtClean="0"/>
              <a:t>bagaimana</a:t>
            </a:r>
            <a:r>
              <a:rPr lang="en-US" sz="3600" dirty="0" smtClean="0"/>
              <a:t> </a:t>
            </a:r>
            <a:r>
              <a:rPr lang="en-US" sz="3600" dirty="0" err="1" smtClean="0"/>
              <a:t>manusia</a:t>
            </a:r>
            <a:r>
              <a:rPr lang="en-US" sz="3600" dirty="0" smtClean="0"/>
              <a:t> </a:t>
            </a:r>
            <a:r>
              <a:rPr lang="en-US" sz="3600" dirty="0" err="1" smtClean="0"/>
              <a:t>harus</a:t>
            </a:r>
            <a:r>
              <a:rPr lang="en-US" sz="3600" dirty="0" smtClean="0"/>
              <a:t> </a:t>
            </a:r>
            <a:r>
              <a:rPr lang="en-US" sz="3600" dirty="0" err="1" smtClean="0"/>
              <a:t>bertindak</a:t>
            </a:r>
            <a:r>
              <a:rPr lang="en-US" sz="3600" dirty="0" smtClean="0"/>
              <a:t>.</a:t>
            </a:r>
            <a:endParaRPr lang="id-ID" sz="3600" dirty="0" smtClean="0"/>
          </a:p>
          <a:p>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0648"/>
            <a:ext cx="8784976" cy="864096"/>
          </a:xfrm>
        </p:spPr>
        <p:txBody>
          <a:bodyPr>
            <a:normAutofit/>
          </a:bodyPr>
          <a:lstStyle/>
          <a:p>
            <a:r>
              <a:rPr lang="id-ID" dirty="0" smtClean="0"/>
              <a:t>FUNGSI ETIKA</a:t>
            </a:r>
            <a:endParaRPr lang="id-ID" dirty="0"/>
          </a:p>
        </p:txBody>
      </p:sp>
      <p:sp>
        <p:nvSpPr>
          <p:cNvPr id="3" name="Content Placeholder 2"/>
          <p:cNvSpPr>
            <a:spLocks noGrp="1"/>
          </p:cNvSpPr>
          <p:nvPr>
            <p:ph idx="1"/>
          </p:nvPr>
        </p:nvSpPr>
        <p:spPr>
          <a:xfrm>
            <a:off x="323528" y="1340768"/>
            <a:ext cx="8496944" cy="5184576"/>
          </a:xfrm>
        </p:spPr>
        <p:txBody>
          <a:bodyPr>
            <a:normAutofit/>
          </a:bodyPr>
          <a:lstStyle/>
          <a:p>
            <a:r>
              <a:rPr lang="id-ID" sz="3200" dirty="0" smtClean="0"/>
              <a:t>S</a:t>
            </a:r>
            <a:r>
              <a:rPr lang="en-US" sz="3200" dirty="0" err="1" smtClean="0"/>
              <a:t>ebagai</a:t>
            </a:r>
            <a:r>
              <a:rPr lang="en-US" sz="3200" dirty="0" smtClean="0"/>
              <a:t> </a:t>
            </a:r>
            <a:r>
              <a:rPr lang="en-US" sz="3200" dirty="0" err="1" smtClean="0"/>
              <a:t>sarana</a:t>
            </a:r>
            <a:r>
              <a:rPr lang="en-US" sz="3200" dirty="0" smtClean="0"/>
              <a:t> </a:t>
            </a:r>
            <a:r>
              <a:rPr lang="en-US" sz="3200" dirty="0" err="1" smtClean="0"/>
              <a:t>untuk</a:t>
            </a:r>
            <a:r>
              <a:rPr lang="en-US" sz="3200" dirty="0" smtClean="0"/>
              <a:t> </a:t>
            </a:r>
            <a:r>
              <a:rPr lang="id-ID" sz="3200" dirty="0" smtClean="0"/>
              <a:t>:</a:t>
            </a:r>
          </a:p>
          <a:p>
            <a:pPr lvl="1"/>
            <a:r>
              <a:rPr lang="id-ID" sz="3200" dirty="0" smtClean="0"/>
              <a:t>M</a:t>
            </a:r>
            <a:r>
              <a:rPr lang="en-US" sz="3200" dirty="0" err="1" smtClean="0"/>
              <a:t>emperoleh</a:t>
            </a:r>
            <a:r>
              <a:rPr lang="en-US" sz="3200" dirty="0" smtClean="0"/>
              <a:t> </a:t>
            </a:r>
            <a:r>
              <a:rPr lang="en-US" sz="3200" dirty="0" err="1" smtClean="0"/>
              <a:t>orientasi</a:t>
            </a:r>
            <a:r>
              <a:rPr lang="en-US" sz="3200" dirty="0" smtClean="0"/>
              <a:t> </a:t>
            </a:r>
            <a:r>
              <a:rPr lang="en-US" sz="3200" dirty="0" err="1" smtClean="0"/>
              <a:t>kritis</a:t>
            </a:r>
            <a:r>
              <a:rPr lang="en-US" sz="3200" dirty="0" smtClean="0"/>
              <a:t> </a:t>
            </a:r>
            <a:r>
              <a:rPr lang="en-US" sz="3200" dirty="0" err="1" smtClean="0"/>
              <a:t>berhadapan</a:t>
            </a:r>
            <a:r>
              <a:rPr lang="en-US" sz="3200" dirty="0" smtClean="0"/>
              <a:t> </a:t>
            </a:r>
            <a:r>
              <a:rPr lang="en-US" sz="3200" dirty="0" err="1" smtClean="0"/>
              <a:t>dengan</a:t>
            </a:r>
            <a:r>
              <a:rPr lang="en-US" sz="3200" dirty="0" smtClean="0"/>
              <a:t> </a:t>
            </a:r>
            <a:r>
              <a:rPr lang="en-US" sz="3200" dirty="0" err="1" smtClean="0"/>
              <a:t>berbagai</a:t>
            </a:r>
            <a:r>
              <a:rPr lang="en-US" sz="3200" dirty="0" smtClean="0"/>
              <a:t> </a:t>
            </a:r>
            <a:r>
              <a:rPr lang="en-US" sz="3200" dirty="0" err="1" smtClean="0"/>
              <a:t>moralitas</a:t>
            </a:r>
            <a:r>
              <a:rPr lang="en-US" sz="3200" dirty="0" smtClean="0"/>
              <a:t> yang </a:t>
            </a:r>
            <a:r>
              <a:rPr lang="en-US" sz="3200" dirty="0" err="1" smtClean="0"/>
              <a:t>membingungkan</a:t>
            </a:r>
            <a:r>
              <a:rPr lang="en-US" sz="3200" dirty="0" smtClean="0"/>
              <a:t>, </a:t>
            </a:r>
            <a:endParaRPr lang="id-ID" sz="3200" dirty="0" smtClean="0"/>
          </a:p>
          <a:p>
            <a:pPr lvl="1"/>
            <a:r>
              <a:rPr lang="id-ID" sz="3200" dirty="0" smtClean="0"/>
              <a:t>M</a:t>
            </a:r>
            <a:r>
              <a:rPr lang="en-US" sz="3200" dirty="0" err="1" smtClean="0"/>
              <a:t>enampilkan</a:t>
            </a:r>
            <a:r>
              <a:rPr lang="en-US" sz="3200" dirty="0" smtClean="0"/>
              <a:t> </a:t>
            </a:r>
            <a:r>
              <a:rPr lang="en-US" sz="3200" dirty="0" err="1" smtClean="0"/>
              <a:t>ketrampilan</a:t>
            </a:r>
            <a:r>
              <a:rPr lang="en-US" sz="3200" dirty="0" smtClean="0"/>
              <a:t> </a:t>
            </a:r>
            <a:r>
              <a:rPr lang="en-US" sz="3200" dirty="0" err="1" smtClean="0"/>
              <a:t>intelektual</a:t>
            </a:r>
            <a:r>
              <a:rPr lang="en-US" sz="3200" dirty="0" smtClean="0"/>
              <a:t> </a:t>
            </a:r>
            <a:r>
              <a:rPr lang="en-US" sz="3200" dirty="0" err="1" smtClean="0"/>
              <a:t>dalam</a:t>
            </a:r>
            <a:r>
              <a:rPr lang="en-US" sz="3200" dirty="0" smtClean="0"/>
              <a:t> </a:t>
            </a:r>
            <a:r>
              <a:rPr lang="en-US" sz="3200" dirty="0" err="1" smtClean="0"/>
              <a:t>berargumentasi</a:t>
            </a:r>
            <a:r>
              <a:rPr lang="en-US" sz="3200" dirty="0" smtClean="0"/>
              <a:t> </a:t>
            </a:r>
            <a:r>
              <a:rPr lang="en-US" sz="3200" dirty="0" err="1" smtClean="0"/>
              <a:t>secara</a:t>
            </a:r>
            <a:r>
              <a:rPr lang="en-US" sz="3200" dirty="0" smtClean="0"/>
              <a:t> </a:t>
            </a:r>
            <a:r>
              <a:rPr lang="en-US" sz="3200" dirty="0" err="1" smtClean="0"/>
              <a:t>rasional</a:t>
            </a:r>
            <a:r>
              <a:rPr lang="en-US" sz="3200" dirty="0" smtClean="0"/>
              <a:t> </a:t>
            </a:r>
            <a:r>
              <a:rPr lang="en-US" sz="3200" dirty="0" err="1" smtClean="0"/>
              <a:t>dan</a:t>
            </a:r>
            <a:r>
              <a:rPr lang="en-US" sz="3200" dirty="0" smtClean="0"/>
              <a:t> </a:t>
            </a:r>
            <a:r>
              <a:rPr lang="en-US" sz="3200" dirty="0" err="1" smtClean="0"/>
              <a:t>kritis</a:t>
            </a:r>
            <a:r>
              <a:rPr lang="id-ID" sz="3200" dirty="0" smtClean="0"/>
              <a:t>,</a:t>
            </a:r>
          </a:p>
          <a:p>
            <a:pPr lvl="1"/>
            <a:r>
              <a:rPr lang="id-ID" sz="3200" dirty="0" smtClean="0"/>
              <a:t>U</a:t>
            </a:r>
            <a:r>
              <a:rPr lang="en-US" sz="3200" dirty="0" err="1" smtClean="0"/>
              <a:t>ntuk</a:t>
            </a:r>
            <a:r>
              <a:rPr lang="en-US" sz="3200" dirty="0" smtClean="0"/>
              <a:t> </a:t>
            </a:r>
            <a:r>
              <a:rPr lang="en-US" sz="3200" dirty="0" err="1" smtClean="0"/>
              <a:t>mengabil</a:t>
            </a:r>
            <a:r>
              <a:rPr lang="en-US" sz="3200" dirty="0" smtClean="0"/>
              <a:t> </a:t>
            </a:r>
            <a:r>
              <a:rPr lang="en-US" sz="3200" dirty="0" err="1" smtClean="0"/>
              <a:t>sikap</a:t>
            </a:r>
            <a:r>
              <a:rPr lang="en-US" sz="3200" dirty="0" smtClean="0"/>
              <a:t> yang </a:t>
            </a:r>
            <a:r>
              <a:rPr lang="en-US" sz="3200" dirty="0" err="1" smtClean="0"/>
              <a:t>wajar</a:t>
            </a:r>
            <a:r>
              <a:rPr lang="en-US" sz="3200" dirty="0" smtClean="0"/>
              <a:t> </a:t>
            </a:r>
            <a:r>
              <a:rPr lang="en-US" sz="3200" dirty="0" err="1" smtClean="0"/>
              <a:t>dalam</a:t>
            </a:r>
            <a:r>
              <a:rPr lang="en-US" sz="3200" dirty="0" smtClean="0"/>
              <a:t> </a:t>
            </a:r>
            <a:r>
              <a:rPr lang="en-US" sz="3200" dirty="0" err="1" smtClean="0"/>
              <a:t>suasana</a:t>
            </a:r>
            <a:r>
              <a:rPr lang="en-US" sz="3200" dirty="0" smtClean="0"/>
              <a:t> pluralism</a:t>
            </a:r>
            <a:endParaRPr lang="id-ID" sz="3200" dirty="0" smtClean="0"/>
          </a:p>
          <a:p>
            <a:endParaRPr lang="id-ID"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04664"/>
            <a:ext cx="8784976" cy="1442424"/>
          </a:xfrm>
        </p:spPr>
        <p:txBody>
          <a:bodyPr>
            <a:normAutofit fontScale="90000"/>
          </a:bodyPr>
          <a:lstStyle/>
          <a:p>
            <a:pPr algn="ctr"/>
            <a:r>
              <a:rPr lang="id-ID" dirty="0" smtClean="0"/>
              <a:t>FAKTOR YANG MEMPENGARUHI PELANGGARAN THD ETIKA</a:t>
            </a:r>
            <a:endParaRPr lang="id-ID" dirty="0"/>
          </a:p>
        </p:txBody>
      </p:sp>
      <p:sp>
        <p:nvSpPr>
          <p:cNvPr id="3" name="Content Placeholder 2"/>
          <p:cNvSpPr>
            <a:spLocks noGrp="1"/>
          </p:cNvSpPr>
          <p:nvPr>
            <p:ph idx="1"/>
          </p:nvPr>
        </p:nvSpPr>
        <p:spPr>
          <a:xfrm>
            <a:off x="251520" y="1935480"/>
            <a:ext cx="8640960" cy="4661872"/>
          </a:xfrm>
        </p:spPr>
        <p:txBody>
          <a:bodyPr/>
          <a:lstStyle/>
          <a:p>
            <a:r>
              <a:rPr lang="en-US" sz="3200" dirty="0" err="1" smtClean="0"/>
              <a:t>Terdapat</a:t>
            </a:r>
            <a:r>
              <a:rPr lang="en-US" sz="3200" dirty="0" smtClean="0"/>
              <a:t> </a:t>
            </a:r>
            <a:r>
              <a:rPr lang="en-US" sz="3200" dirty="0" err="1" smtClean="0"/>
              <a:t>Faktor-faktor</a:t>
            </a:r>
            <a:r>
              <a:rPr lang="en-US" sz="3200" dirty="0" smtClean="0"/>
              <a:t> yang </a:t>
            </a:r>
            <a:r>
              <a:rPr lang="en-US" sz="3200" dirty="0" err="1" smtClean="0"/>
              <a:t>mempengaruhi</a:t>
            </a:r>
            <a:r>
              <a:rPr lang="en-US" sz="3200" dirty="0" smtClean="0"/>
              <a:t> </a:t>
            </a:r>
            <a:r>
              <a:rPr lang="en-US" sz="3200" dirty="0" err="1" smtClean="0"/>
              <a:t>pelanggaran</a:t>
            </a:r>
            <a:r>
              <a:rPr lang="en-US" sz="3200" dirty="0" smtClean="0"/>
              <a:t> </a:t>
            </a:r>
            <a:r>
              <a:rPr lang="en-US" sz="3200" dirty="0" err="1" smtClean="0"/>
              <a:t>terhadap</a:t>
            </a:r>
            <a:r>
              <a:rPr lang="en-US" sz="3200" dirty="0" smtClean="0"/>
              <a:t> </a:t>
            </a:r>
            <a:r>
              <a:rPr lang="en-US" sz="3200" dirty="0" err="1" smtClean="0"/>
              <a:t>etika</a:t>
            </a:r>
            <a:r>
              <a:rPr lang="en-US" sz="3200" dirty="0" smtClean="0"/>
              <a:t> </a:t>
            </a:r>
            <a:r>
              <a:rPr lang="en-US" sz="3200" dirty="0" err="1" smtClean="0"/>
              <a:t>yaitu</a:t>
            </a:r>
            <a:r>
              <a:rPr lang="en-US" sz="3200" dirty="0" smtClean="0"/>
              <a:t>, </a:t>
            </a:r>
            <a:endParaRPr lang="id-ID" sz="3200" dirty="0" smtClean="0"/>
          </a:p>
          <a:p>
            <a:pPr lvl="1"/>
            <a:r>
              <a:rPr lang="id-ID" sz="3200" dirty="0" smtClean="0"/>
              <a:t>K</a:t>
            </a:r>
            <a:r>
              <a:rPr lang="en-US" sz="3200" dirty="0" err="1" smtClean="0"/>
              <a:t>ebutuhan</a:t>
            </a:r>
            <a:r>
              <a:rPr lang="en-US" sz="3200" dirty="0" smtClean="0"/>
              <a:t> </a:t>
            </a:r>
            <a:r>
              <a:rPr lang="en-US" sz="3200" dirty="0" err="1" smtClean="0"/>
              <a:t>individu</a:t>
            </a:r>
            <a:r>
              <a:rPr lang="en-US" sz="3200" dirty="0" smtClean="0"/>
              <a:t>, </a:t>
            </a:r>
            <a:endParaRPr lang="id-ID" sz="3200" dirty="0" smtClean="0"/>
          </a:p>
          <a:p>
            <a:pPr lvl="1"/>
            <a:r>
              <a:rPr lang="id-ID" sz="3200" dirty="0" smtClean="0"/>
              <a:t>T</a:t>
            </a:r>
            <a:r>
              <a:rPr lang="en-US" sz="3200" dirty="0" err="1" smtClean="0"/>
              <a:t>idak</a:t>
            </a:r>
            <a:r>
              <a:rPr lang="en-US" sz="3200" dirty="0" smtClean="0"/>
              <a:t> </a:t>
            </a:r>
            <a:r>
              <a:rPr lang="en-US" sz="3200" dirty="0" err="1" smtClean="0"/>
              <a:t>ada</a:t>
            </a:r>
            <a:r>
              <a:rPr lang="en-US" sz="3200" dirty="0" smtClean="0"/>
              <a:t> </a:t>
            </a:r>
            <a:r>
              <a:rPr lang="en-US" sz="3200" dirty="0" err="1" smtClean="0"/>
              <a:t>pedoman</a:t>
            </a:r>
            <a:r>
              <a:rPr lang="en-US" sz="3200" dirty="0" smtClean="0"/>
              <a:t>, </a:t>
            </a:r>
            <a:endParaRPr lang="id-ID" sz="3200" dirty="0" smtClean="0"/>
          </a:p>
          <a:p>
            <a:pPr lvl="1"/>
            <a:r>
              <a:rPr lang="id-ID" sz="3200" dirty="0" smtClean="0"/>
              <a:t>P</a:t>
            </a:r>
            <a:r>
              <a:rPr lang="en-US" sz="3200" dirty="0" err="1" smtClean="0"/>
              <a:t>erilaku</a:t>
            </a:r>
            <a:r>
              <a:rPr lang="en-US" sz="3200" dirty="0" smtClean="0"/>
              <a:t> </a:t>
            </a:r>
            <a:r>
              <a:rPr lang="en-US" sz="3200" dirty="0" err="1" smtClean="0"/>
              <a:t>dan</a:t>
            </a:r>
            <a:r>
              <a:rPr lang="en-US" sz="3200" dirty="0" smtClean="0"/>
              <a:t> </a:t>
            </a:r>
            <a:r>
              <a:rPr lang="en-US" sz="3200" dirty="0" err="1" smtClean="0"/>
              <a:t>kebiasaan</a:t>
            </a:r>
            <a:r>
              <a:rPr lang="en-US" sz="3200" dirty="0" smtClean="0"/>
              <a:t> </a:t>
            </a:r>
            <a:r>
              <a:rPr lang="en-US" sz="3200" dirty="0" err="1" smtClean="0"/>
              <a:t>individu</a:t>
            </a:r>
            <a:r>
              <a:rPr lang="en-US" sz="3200" dirty="0" smtClean="0"/>
              <a:t> yang </a:t>
            </a:r>
            <a:r>
              <a:rPr lang="en-US" sz="3200" dirty="0" err="1" smtClean="0"/>
              <a:t>terakumulasi</a:t>
            </a:r>
            <a:r>
              <a:rPr lang="en-US" sz="3200" dirty="0" smtClean="0"/>
              <a:t> </a:t>
            </a:r>
            <a:r>
              <a:rPr lang="en-US" sz="3200" dirty="0" err="1" smtClean="0"/>
              <a:t>dan</a:t>
            </a:r>
            <a:r>
              <a:rPr lang="en-US" sz="3200" dirty="0" smtClean="0"/>
              <a:t> </a:t>
            </a:r>
            <a:r>
              <a:rPr lang="en-US" sz="3200" dirty="0" err="1" smtClean="0"/>
              <a:t>tak</a:t>
            </a:r>
            <a:r>
              <a:rPr lang="en-US" sz="3200" dirty="0" smtClean="0"/>
              <a:t> </a:t>
            </a:r>
            <a:r>
              <a:rPr lang="en-US" sz="3200" dirty="0" err="1" smtClean="0"/>
              <a:t>dikoreksi</a:t>
            </a:r>
            <a:r>
              <a:rPr lang="en-US" sz="3200" dirty="0" smtClean="0"/>
              <a:t>,</a:t>
            </a:r>
            <a:endParaRPr lang="id-ID" sz="3200" dirty="0" smtClean="0"/>
          </a:p>
          <a:p>
            <a:pPr lvl="1"/>
            <a:r>
              <a:rPr lang="id-ID" sz="3200" dirty="0" smtClean="0"/>
              <a:t>L</a:t>
            </a:r>
            <a:r>
              <a:rPr lang="en-US" sz="3200" dirty="0" err="1" smtClean="0"/>
              <a:t>ingkungan</a:t>
            </a:r>
            <a:r>
              <a:rPr lang="en-US" sz="3200" dirty="0" smtClean="0"/>
              <a:t> yang </a:t>
            </a:r>
            <a:r>
              <a:rPr lang="en-US" sz="3200" dirty="0" err="1" smtClean="0"/>
              <a:t>tidak</a:t>
            </a:r>
            <a:r>
              <a:rPr lang="en-US" sz="3200" dirty="0" smtClean="0"/>
              <a:t> </a:t>
            </a:r>
            <a:r>
              <a:rPr lang="en-US" sz="3200" dirty="0" err="1" smtClean="0"/>
              <a:t>etis</a:t>
            </a:r>
            <a:r>
              <a:rPr lang="id-ID" sz="3200" dirty="0" smtClean="0"/>
              <a:t>,</a:t>
            </a:r>
          </a:p>
          <a:p>
            <a:pPr lvl="1"/>
            <a:r>
              <a:rPr lang="id-ID" sz="3200" dirty="0" smtClean="0"/>
              <a:t>P</a:t>
            </a:r>
            <a:r>
              <a:rPr lang="en-US" sz="3200" dirty="0" err="1" smtClean="0"/>
              <a:t>erilaku</a:t>
            </a:r>
            <a:r>
              <a:rPr lang="en-US" sz="3200" dirty="0" smtClean="0"/>
              <a:t> </a:t>
            </a:r>
            <a:r>
              <a:rPr lang="en-US" sz="3200" dirty="0" err="1" smtClean="0"/>
              <a:t>dari</a:t>
            </a:r>
            <a:r>
              <a:rPr lang="en-US" sz="3200" dirty="0" smtClean="0"/>
              <a:t> </a:t>
            </a:r>
            <a:r>
              <a:rPr lang="en-US" sz="3200" dirty="0" err="1" smtClean="0"/>
              <a:t>komunitas</a:t>
            </a:r>
            <a:r>
              <a:rPr lang="en-US" sz="3200" dirty="0" smtClean="0"/>
              <a:t>.</a:t>
            </a:r>
            <a:endParaRPr lang="id-ID" sz="3200" dirty="0" smtClean="0"/>
          </a:p>
          <a:p>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45</TotalTime>
  <Words>786</Words>
  <Application>Microsoft Office PowerPoint</Application>
  <PresentationFormat>On-screen Show (4:3)</PresentationFormat>
  <Paragraphs>62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ETIKA PROFESI DAN BISNIS</vt:lpstr>
      <vt:lpstr>KOMPETENSI DASAR</vt:lpstr>
      <vt:lpstr>PENDAHULUAN</vt:lpstr>
      <vt:lpstr>Pentingnya Etika Profesi</vt:lpstr>
      <vt:lpstr>Pengertian Etika</vt:lpstr>
      <vt:lpstr>MACAM  ETIKA</vt:lpstr>
      <vt:lpstr>Asal Etika</vt:lpstr>
      <vt:lpstr>FUNGSI ETIKA</vt:lpstr>
      <vt:lpstr>FAKTOR YANG MEMPENGARUHI PELANGGARAN THD ETIKA</vt:lpstr>
      <vt:lpstr>SANKSI PELANGGARAN ETIKA</vt:lpstr>
      <vt:lpstr>TEORI  ETIKA</vt:lpstr>
      <vt:lpstr>TEORI  ETIKA</vt:lpstr>
      <vt:lpstr>Tugas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ETIKA PROFESI DAN BISNIS</dc:title>
  <dc:creator>Arrozi</dc:creator>
  <cp:lastModifiedBy>Arrozi</cp:lastModifiedBy>
  <cp:revision>47</cp:revision>
  <dcterms:created xsi:type="dcterms:W3CDTF">2012-10-02T22:38:38Z</dcterms:created>
  <dcterms:modified xsi:type="dcterms:W3CDTF">2012-10-15T16:31:16Z</dcterms:modified>
</cp:coreProperties>
</file>