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6" r:id="rId10"/>
  </p:sldIdLst>
  <p:sldSz cx="9144000" cy="6858000" type="screen4x3"/>
  <p:notesSz cx="7010400" cy="92964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561AB-FF9B-4D44-A2B2-FF67AD1C7144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DB36B-3B91-46C7-99B3-29E2E4434C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001FCF-B893-4EB2-8370-0B4B208B1EB1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5670426-4F37-4114-9D34-32D920C250F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B75797-D31D-419C-8677-2921765B0319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pt-BR" sz="1000" b="1" i="1" dirty="0" smtClean="0"/>
              <a:t>Bertens K </a:t>
            </a:r>
            <a:r>
              <a:rPr lang="pt-BR" sz="1000" b="1" dirty="0" smtClean="0"/>
              <a:t>hal. 39 : </a:t>
            </a:r>
            <a:r>
              <a:rPr lang="pt-BR" sz="1000" b="1" i="1" dirty="0" smtClean="0"/>
              <a:t>Cultural Schock </a:t>
            </a:r>
            <a:r>
              <a:rPr lang="pt-BR" sz="1000" dirty="0" smtClean="0"/>
              <a:t>: didalam negri maupun Akuntan akan bekerja akan dapat menyesuaikan diri dengan Budaya Negara, Budaya (Ethos) Kerja dan organisasi dimana dia bekerja.</a:t>
            </a:r>
          </a:p>
          <a:p>
            <a:pPr eaLnBrk="1" hangingPunct="1"/>
            <a:endParaRPr lang="id-ID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48C3CA-24BF-4B10-A3B3-BB075FE75159}" type="datetimeFigureOut">
              <a:rPr lang="id-ID" smtClean="0"/>
              <a:pPr/>
              <a:t>17/10/2012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2BBB76-9E9A-4DFF-8985-9280E27934F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8206680" cy="1829761"/>
          </a:xfrm>
        </p:spPr>
        <p:txBody>
          <a:bodyPr>
            <a:noAutofit/>
          </a:bodyPr>
          <a:lstStyle/>
          <a:p>
            <a:r>
              <a:rPr lang="en-US" sz="6000" b="1" dirty="0"/>
              <a:t>Ethical Governance</a:t>
            </a:r>
            <a:r>
              <a:rPr lang="id-ID" sz="6000" dirty="0"/>
              <a:t/>
            </a:r>
            <a:br>
              <a:rPr lang="id-ID" sz="6000" dirty="0"/>
            </a:br>
            <a:endParaRPr lang="id-ID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MATA KULIAH</a:t>
            </a:r>
          </a:p>
          <a:p>
            <a:r>
              <a:rPr lang="id-ID" dirty="0" smtClean="0">
                <a:solidFill>
                  <a:schemeClr val="tx1"/>
                </a:solidFill>
              </a:rPr>
              <a:t>ETIKA PROFESI DAN BISNIS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12968" cy="5188032"/>
          </a:xfrm>
        </p:spPr>
        <p:txBody>
          <a:bodyPr>
            <a:normAutofit/>
          </a:bodyPr>
          <a:lstStyle/>
          <a:p>
            <a:r>
              <a:rPr lang="id-ID" sz="3200" dirty="0" smtClean="0"/>
              <a:t>Mahasiswa mampu memahami dan menjelaskan tata dan perilaku etis sesuai dengan </a:t>
            </a:r>
            <a:r>
              <a:rPr lang="id-ID" sz="3200" i="1" dirty="0" smtClean="0"/>
              <a:t>Governance.</a:t>
            </a:r>
            <a:endParaRPr lang="id-ID" sz="3200" dirty="0" smtClean="0"/>
          </a:p>
          <a:p>
            <a:r>
              <a:rPr lang="id-ID" sz="3200" dirty="0" smtClean="0"/>
              <a:t>Mahasiswa mampu menjelaskan </a:t>
            </a:r>
            <a:r>
              <a:rPr lang="en-US" sz="3200" dirty="0" err="1" smtClean="0"/>
              <a:t>Etika</a:t>
            </a:r>
            <a:r>
              <a:rPr lang="en-US" sz="3200" dirty="0" smtClean="0"/>
              <a:t> Perusahaan </a:t>
            </a:r>
            <a:r>
              <a:rPr lang="id-ID" sz="3200" dirty="0" smtClean="0"/>
              <a:t>dari tiga dimensi, yaitu: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rahasia</a:t>
            </a:r>
            <a:r>
              <a:rPr lang="en-US" sz="3200" dirty="0" smtClean="0"/>
              <a:t>, conflict </a:t>
            </a:r>
            <a:r>
              <a:rPr lang="en-US" sz="3200" dirty="0" err="1" smtClean="0"/>
              <a:t>interst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sanksi</a:t>
            </a:r>
            <a:r>
              <a:rPr lang="en-US" sz="3200" dirty="0" smtClean="0"/>
              <a:t>. </a:t>
            </a:r>
            <a:endParaRPr lang="id-ID" sz="3200" dirty="0" smtClean="0"/>
          </a:p>
          <a:p>
            <a:r>
              <a:rPr lang="id-ID" sz="3200" dirty="0" smtClean="0"/>
              <a:t>Mahasiswa mampu menjelaskan </a:t>
            </a:r>
            <a:r>
              <a:rPr lang="en-US" sz="3200" dirty="0" err="1" smtClean="0"/>
              <a:t>Etika</a:t>
            </a:r>
            <a:r>
              <a:rPr lang="en-US" sz="3200" dirty="0" smtClean="0"/>
              <a:t> Perusahaan</a:t>
            </a:r>
            <a:r>
              <a:rPr lang="id-ID" sz="3200" dirty="0" smtClean="0"/>
              <a:t> menurut prinsip GCG</a:t>
            </a:r>
          </a:p>
          <a:p>
            <a:endParaRPr lang="id-ID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Pembelajaran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1328"/>
            <a:ext cx="8712968" cy="5188032"/>
          </a:xfrm>
        </p:spPr>
        <p:txBody>
          <a:bodyPr/>
          <a:lstStyle/>
          <a:p>
            <a:r>
              <a:rPr lang="en-US" sz="3200" dirty="0" err="1"/>
              <a:t>Pengertian</a:t>
            </a:r>
            <a:r>
              <a:rPr lang="en-US" sz="3200" dirty="0"/>
              <a:t> GCG </a:t>
            </a:r>
            <a:r>
              <a:rPr lang="en-US" sz="3200" dirty="0" err="1"/>
              <a:t>menurut</a:t>
            </a:r>
            <a:r>
              <a:rPr lang="en-US" sz="3200" dirty="0"/>
              <a:t> Bank </a:t>
            </a:r>
            <a:r>
              <a:rPr lang="en-US" sz="3200" dirty="0" err="1"/>
              <a:t>Dunia</a:t>
            </a:r>
            <a:r>
              <a:rPr lang="en-US" sz="3200" dirty="0"/>
              <a:t> (</a:t>
            </a:r>
            <a:r>
              <a:rPr lang="en-US" sz="3200" i="1" dirty="0"/>
              <a:t>World Bank</a:t>
            </a:r>
            <a:r>
              <a:rPr lang="en-US" sz="3200" dirty="0"/>
              <a:t>)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dirty="0" err="1"/>
              <a:t>kumpulan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, </a:t>
            </a:r>
            <a:r>
              <a:rPr lang="en-US" sz="3200" dirty="0" err="1"/>
              <a:t>peraturan</a:t>
            </a:r>
            <a:r>
              <a:rPr lang="en-US" sz="3200" dirty="0"/>
              <a:t>,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kaidah-kaidah</a:t>
            </a:r>
            <a:r>
              <a:rPr lang="en-US" sz="3200" dirty="0"/>
              <a:t> yang </a:t>
            </a:r>
            <a:r>
              <a:rPr lang="en-US" sz="3200" dirty="0" err="1"/>
              <a:t>wajib</a:t>
            </a:r>
            <a:r>
              <a:rPr lang="en-US" sz="3200" dirty="0"/>
              <a:t> </a:t>
            </a:r>
            <a:r>
              <a:rPr lang="en-US" sz="3200" dirty="0" err="1"/>
              <a:t>dipenuhi</a:t>
            </a:r>
            <a:r>
              <a:rPr lang="en-US" sz="3200" dirty="0"/>
              <a:t>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mendorong</a:t>
            </a:r>
            <a:r>
              <a:rPr lang="en-US" sz="3200" dirty="0"/>
              <a:t> </a:t>
            </a:r>
            <a:r>
              <a:rPr lang="en-US" sz="3200" dirty="0" err="1"/>
              <a:t>kinerja</a:t>
            </a:r>
            <a:r>
              <a:rPr lang="en-US" sz="3200" dirty="0"/>
              <a:t> </a:t>
            </a:r>
            <a:r>
              <a:rPr lang="en-US" sz="3200" dirty="0" err="1"/>
              <a:t>sumber-sumber</a:t>
            </a:r>
            <a:r>
              <a:rPr lang="en-US" sz="3200" dirty="0"/>
              <a:t> </a:t>
            </a:r>
            <a:r>
              <a:rPr lang="en-US" sz="3200" dirty="0" err="1"/>
              <a:t>perusahaan</a:t>
            </a:r>
            <a:r>
              <a:rPr lang="en-US" sz="3200" dirty="0"/>
              <a:t> </a:t>
            </a:r>
            <a:r>
              <a:rPr lang="en-US" sz="3200" dirty="0" err="1"/>
              <a:t>bekerja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efisien</a:t>
            </a:r>
            <a:r>
              <a:rPr lang="en-US" sz="3200" dirty="0"/>
              <a:t>, </a:t>
            </a:r>
            <a:r>
              <a:rPr lang="en-US" sz="3200" dirty="0" err="1"/>
              <a:t>menghasilkan</a:t>
            </a:r>
            <a:r>
              <a:rPr lang="en-US" sz="3200" dirty="0"/>
              <a:t> </a:t>
            </a:r>
            <a:r>
              <a:rPr lang="en-US" sz="3200" dirty="0" err="1"/>
              <a:t>nilai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r>
              <a:rPr lang="en-US" sz="3200" dirty="0"/>
              <a:t> </a:t>
            </a:r>
            <a:r>
              <a:rPr lang="en-US" sz="3200" dirty="0" err="1"/>
              <a:t>jangka</a:t>
            </a:r>
            <a:r>
              <a:rPr lang="en-US" sz="3200" dirty="0"/>
              <a:t> </a:t>
            </a:r>
            <a:r>
              <a:rPr lang="en-US" sz="3200" dirty="0" err="1"/>
              <a:t>panjang</a:t>
            </a:r>
            <a:r>
              <a:rPr lang="en-US" sz="3200" dirty="0"/>
              <a:t> yang </a:t>
            </a:r>
            <a:r>
              <a:rPr lang="en-US" sz="3200" dirty="0" err="1"/>
              <a:t>berkesinambungan</a:t>
            </a:r>
            <a:r>
              <a:rPr lang="en-US" sz="3200" dirty="0"/>
              <a:t> </a:t>
            </a:r>
            <a:r>
              <a:rPr lang="en-US" sz="3200" dirty="0" err="1"/>
              <a:t>bagi</a:t>
            </a:r>
            <a:r>
              <a:rPr lang="en-US" sz="3200" dirty="0"/>
              <a:t> </a:t>
            </a:r>
            <a:r>
              <a:rPr lang="en-US" sz="3200" dirty="0" err="1"/>
              <a:t>para</a:t>
            </a:r>
            <a:r>
              <a:rPr lang="en-US" sz="3200" dirty="0"/>
              <a:t> </a:t>
            </a:r>
            <a:r>
              <a:rPr lang="en-US" sz="3200" dirty="0" err="1"/>
              <a:t>pemegang</a:t>
            </a:r>
            <a:r>
              <a:rPr lang="en-US" sz="3200" dirty="0"/>
              <a:t> </a:t>
            </a:r>
            <a:r>
              <a:rPr lang="en-US" sz="3200" dirty="0" err="1"/>
              <a:t>saham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sekitar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keseluruhan</a:t>
            </a:r>
            <a:r>
              <a:rPr lang="en-US" sz="3200" dirty="0"/>
              <a:t>.</a:t>
            </a:r>
            <a:endParaRPr lang="id-ID" sz="32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Pengertian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44616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Prinsip-prinsip</a:t>
            </a:r>
            <a:r>
              <a:rPr lang="en-US" sz="2800" dirty="0"/>
              <a:t> corporate governance yang </a:t>
            </a:r>
            <a:r>
              <a:rPr lang="en-US" sz="2800" dirty="0" err="1"/>
              <a:t>dikembangkan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i="1" dirty="0"/>
              <a:t> </a:t>
            </a:r>
            <a:r>
              <a:rPr lang="en-US" sz="2800" dirty="0"/>
              <a:t>OECD</a:t>
            </a:r>
            <a:r>
              <a:rPr lang="en-US" sz="2800" i="1" dirty="0"/>
              <a:t> </a:t>
            </a:r>
            <a:r>
              <a:rPr lang="en-US" sz="2800" dirty="0" err="1"/>
              <a:t>meliputi</a:t>
            </a:r>
            <a:r>
              <a:rPr lang="en-US" sz="2800" i="1" dirty="0"/>
              <a:t> </a:t>
            </a:r>
            <a:r>
              <a:rPr lang="en-US" sz="2800" dirty="0"/>
              <a:t>5 </a:t>
            </a:r>
            <a:r>
              <a:rPr lang="en-US" sz="2800" dirty="0" err="1" smtClean="0"/>
              <a:t>hal</a:t>
            </a:r>
            <a:r>
              <a:rPr lang="en-US" sz="2800" dirty="0" smtClean="0"/>
              <a:t> </a:t>
            </a:r>
            <a:r>
              <a:rPr lang="en-US" sz="2800" dirty="0" err="1"/>
              <a:t>yaitu</a:t>
            </a:r>
            <a:r>
              <a:rPr lang="en-US" sz="2800" dirty="0"/>
              <a:t>, </a:t>
            </a:r>
            <a:endParaRPr lang="id-ID" sz="2800" dirty="0" smtClean="0"/>
          </a:p>
          <a:p>
            <a:pPr lvl="1"/>
            <a:r>
              <a:rPr lang="en-US" sz="2800" dirty="0" err="1" smtClean="0"/>
              <a:t>perlindungan</a:t>
            </a:r>
            <a:r>
              <a:rPr lang="en-US" sz="2800" dirty="0" smtClean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hak-hak</a:t>
            </a:r>
            <a:r>
              <a:rPr lang="en-US" sz="2800" dirty="0"/>
              <a:t> </a:t>
            </a:r>
            <a:r>
              <a:rPr lang="en-US" sz="2800" dirty="0" err="1"/>
              <a:t>pemegang</a:t>
            </a:r>
            <a:r>
              <a:rPr lang="en-US" sz="2800" dirty="0"/>
              <a:t> </a:t>
            </a:r>
            <a:r>
              <a:rPr lang="en-US" sz="2800" dirty="0" err="1"/>
              <a:t>saham</a:t>
            </a:r>
            <a:r>
              <a:rPr lang="en-US" sz="2800" dirty="0"/>
              <a:t> (</a:t>
            </a:r>
            <a:r>
              <a:rPr lang="en-US" sz="2800" i="1" dirty="0"/>
              <a:t>The Rights of shareholders</a:t>
            </a:r>
            <a:r>
              <a:rPr lang="en-US" sz="2800" dirty="0"/>
              <a:t>), </a:t>
            </a:r>
            <a:endParaRPr lang="id-ID" sz="2800" dirty="0" smtClean="0"/>
          </a:p>
          <a:p>
            <a:pPr lvl="1"/>
            <a:r>
              <a:rPr lang="en-US" sz="2800" dirty="0" err="1" smtClean="0"/>
              <a:t>perlakuan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pemegang</a:t>
            </a:r>
            <a:r>
              <a:rPr lang="en-US" sz="2800" dirty="0"/>
              <a:t> </a:t>
            </a:r>
            <a:r>
              <a:rPr lang="en-US" sz="2800" dirty="0" err="1"/>
              <a:t>saham</a:t>
            </a:r>
            <a:r>
              <a:rPr lang="en-US" sz="2800" dirty="0"/>
              <a:t> (</a:t>
            </a:r>
            <a:r>
              <a:rPr lang="en-US" sz="2800" i="1" dirty="0"/>
              <a:t>The Equitable Treatment</a:t>
            </a:r>
            <a:r>
              <a:rPr lang="en-US" sz="2800" dirty="0"/>
              <a:t> </a:t>
            </a:r>
            <a:r>
              <a:rPr lang="en-US" sz="2800" i="1" dirty="0"/>
              <a:t>of Shareholders</a:t>
            </a:r>
            <a:r>
              <a:rPr lang="en-US" sz="2800" dirty="0" smtClean="0"/>
              <a:t>)</a:t>
            </a:r>
            <a:r>
              <a:rPr lang="id-ID" sz="2800" dirty="0" smtClean="0"/>
              <a:t>.</a:t>
            </a:r>
          </a:p>
          <a:p>
            <a:pPr lvl="1"/>
            <a:r>
              <a:rPr lang="en-US" sz="2800" dirty="0" err="1" smtClean="0"/>
              <a:t>peranan</a:t>
            </a:r>
            <a:r>
              <a:rPr lang="en-US" sz="2800" dirty="0" smtClean="0"/>
              <a:t> </a:t>
            </a:r>
            <a:r>
              <a:rPr lang="en-US" sz="2800" i="1" dirty="0"/>
              <a:t>Stakeholders</a:t>
            </a:r>
            <a:r>
              <a:rPr lang="en-US" sz="2800" dirty="0"/>
              <a:t> yang </a:t>
            </a:r>
            <a:r>
              <a:rPr lang="en-US" sz="2800" dirty="0" err="1"/>
              <a:t>terkait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perusahaan</a:t>
            </a:r>
            <a:r>
              <a:rPr lang="en-US" sz="2800" dirty="0"/>
              <a:t> (</a:t>
            </a:r>
            <a:r>
              <a:rPr lang="en-US" sz="2800" i="1" dirty="0"/>
              <a:t>The Role of Stakeholders</a:t>
            </a:r>
            <a:r>
              <a:rPr lang="en-US" sz="2800" dirty="0"/>
              <a:t>), </a:t>
            </a:r>
            <a:endParaRPr lang="id-ID" sz="2800" dirty="0" smtClean="0"/>
          </a:p>
          <a:p>
            <a:pPr lvl="1"/>
            <a:r>
              <a:rPr lang="en-US" sz="2800" dirty="0" err="1" smtClean="0"/>
              <a:t>keterbukaan</a:t>
            </a:r>
            <a:r>
              <a:rPr lang="en-US" sz="2800" dirty="0" smtClean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Transparansi</a:t>
            </a:r>
            <a:r>
              <a:rPr lang="en-US" sz="2800" dirty="0"/>
              <a:t> (</a:t>
            </a:r>
            <a:r>
              <a:rPr lang="en-US" sz="2800" i="1" dirty="0"/>
              <a:t>Disclosure and Transparency</a:t>
            </a:r>
            <a:r>
              <a:rPr lang="en-US" sz="2800" dirty="0"/>
              <a:t>) </a:t>
            </a:r>
            <a:endParaRPr lang="id-ID" sz="2800" dirty="0" smtClean="0"/>
          </a:p>
          <a:p>
            <a:pPr lvl="1"/>
            <a:r>
              <a:rPr lang="en-US" sz="2800" dirty="0" err="1" smtClean="0"/>
              <a:t>akuntabilitas</a:t>
            </a:r>
            <a:r>
              <a:rPr lang="en-US" sz="2800" dirty="0" smtClean="0"/>
              <a:t> </a:t>
            </a:r>
            <a:r>
              <a:rPr lang="en-US" sz="2800" dirty="0" err="1"/>
              <a:t>dewan</a:t>
            </a:r>
            <a:r>
              <a:rPr lang="en-US" sz="2800" dirty="0"/>
              <a:t> </a:t>
            </a:r>
            <a:r>
              <a:rPr lang="en-US" sz="2800" dirty="0" err="1"/>
              <a:t>komisaris</a:t>
            </a:r>
            <a:r>
              <a:rPr lang="en-US" sz="2800" dirty="0"/>
              <a:t> / </a:t>
            </a:r>
            <a:r>
              <a:rPr lang="en-US" sz="2800" dirty="0" err="1"/>
              <a:t>Direksi</a:t>
            </a:r>
            <a:r>
              <a:rPr lang="en-US" sz="2800" dirty="0"/>
              <a:t> (</a:t>
            </a:r>
            <a:r>
              <a:rPr lang="en-US" sz="2800" i="1" dirty="0"/>
              <a:t>The Responsibilities of The Board</a:t>
            </a:r>
            <a:r>
              <a:rPr lang="en-US" sz="2800" dirty="0"/>
              <a:t>).</a:t>
            </a:r>
            <a:endParaRPr lang="id-ID" sz="2800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Prinsip GCG</a:t>
            </a:r>
            <a:endParaRPr lang="id-ID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68863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Etika</a:t>
            </a:r>
            <a:r>
              <a:rPr lang="en-US" dirty="0"/>
              <a:t> Perusahaan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, conflict </a:t>
            </a:r>
            <a:r>
              <a:rPr lang="en-US" dirty="0" err="1"/>
              <a:t>interst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/>
              <a:t>rahasi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melindungi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(HAKI)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respek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perlindungan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seksama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kerahasiaan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yang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lain.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terjaga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pemegang</a:t>
            </a:r>
            <a:r>
              <a:rPr lang="en-US" dirty="0"/>
              <a:t> </a:t>
            </a:r>
            <a:r>
              <a:rPr lang="en-US" dirty="0" err="1"/>
              <a:t>saham</a:t>
            </a:r>
            <a:r>
              <a:rPr lang="en-US" dirty="0"/>
              <a:t> (</a:t>
            </a:r>
            <a:r>
              <a:rPr lang="en-US" i="1" dirty="0"/>
              <a:t>share holder</a:t>
            </a:r>
            <a:r>
              <a:rPr lang="en-US" dirty="0"/>
              <a:t>), </a:t>
            </a:r>
            <a:endParaRPr lang="id-ID" dirty="0" smtClean="0"/>
          </a:p>
          <a:p>
            <a:r>
              <a:rPr lang="en-US" dirty="0" smtClean="0"/>
              <a:t>Conflict </a:t>
            </a:r>
            <a:r>
              <a:rPr lang="en-US" dirty="0" err="1"/>
              <a:t>interst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benturan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bila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&amp;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seharusnya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obyektif</a:t>
            </a:r>
            <a:r>
              <a:rPr lang="en-US" dirty="0"/>
              <a:t>,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keragu-raguan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terbaik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yang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dipatuhi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&amp;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, 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menghindarkan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(</a:t>
            </a:r>
            <a:r>
              <a:rPr lang="en-US" dirty="0" err="1"/>
              <a:t>kondisi</a:t>
            </a:r>
            <a:r>
              <a:rPr lang="en-US" dirty="0"/>
              <a:t>)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mengakibatkan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benturan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Sanksi</a:t>
            </a:r>
            <a:r>
              <a:rPr lang="en-US" dirty="0" smtClean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/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pelanggran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disipliner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pemecatan</a:t>
            </a:r>
            <a:r>
              <a:rPr lang="en-US" dirty="0"/>
              <a:t> (</a:t>
            </a:r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).</a:t>
            </a:r>
            <a:endParaRPr lang="id-ID" dirty="0"/>
          </a:p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id-ID" dirty="0" smtClean="0"/>
              <a:t>Etika Perusahaan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rahasi</a:t>
            </a:r>
            <a:r>
              <a:rPr lang="id-ID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 smtClean="0"/>
              <a:t>etik</a:t>
            </a:r>
            <a:r>
              <a:rPr lang="en-US" sz="2800" dirty="0" smtClean="0"/>
              <a:t> yang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melindungi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rahasia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Kekayaan</a:t>
            </a:r>
            <a:r>
              <a:rPr lang="en-US" sz="2800" dirty="0" smtClean="0"/>
              <a:t> </a:t>
            </a:r>
            <a:r>
              <a:rPr lang="en-US" sz="2800" dirty="0" err="1" smtClean="0"/>
              <a:t>Intelektual</a:t>
            </a:r>
            <a:r>
              <a:rPr lang="en-US" sz="2800" dirty="0" smtClean="0"/>
              <a:t> (HAKI)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respek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lain. </a:t>
            </a:r>
            <a:endParaRPr lang="id-ID" sz="2800" dirty="0" smtClean="0"/>
          </a:p>
          <a:p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karyawan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perlindungan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seksama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kerahasiaan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rahasia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diterima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pihak</a:t>
            </a:r>
            <a:r>
              <a:rPr lang="en-US" sz="2800" dirty="0" smtClean="0"/>
              <a:t> lain. </a:t>
            </a:r>
            <a:r>
              <a:rPr lang="en-US" sz="2800" dirty="0" err="1" smtClean="0"/>
              <a:t>Adanya</a:t>
            </a:r>
            <a:r>
              <a:rPr lang="en-US" sz="2800" dirty="0" smtClean="0"/>
              <a:t> </a:t>
            </a:r>
            <a:r>
              <a:rPr lang="en-US" sz="2800" dirty="0" err="1" smtClean="0"/>
              <a:t>kode</a:t>
            </a:r>
            <a:r>
              <a:rPr lang="en-US" sz="2800" dirty="0" smtClean="0"/>
              <a:t> </a:t>
            </a:r>
            <a:r>
              <a:rPr lang="en-US" sz="2800" dirty="0" err="1" smtClean="0"/>
              <a:t>etik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terjaga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pemegang</a:t>
            </a:r>
            <a:r>
              <a:rPr lang="en-US" sz="2800" dirty="0" smtClean="0"/>
              <a:t> </a:t>
            </a:r>
            <a:r>
              <a:rPr lang="en-US" sz="2800" dirty="0" err="1" smtClean="0"/>
              <a:t>saham</a:t>
            </a:r>
            <a:r>
              <a:rPr lang="en-US" sz="2800" dirty="0" smtClean="0"/>
              <a:t> (</a:t>
            </a:r>
            <a:r>
              <a:rPr lang="en-US" sz="2800" i="1" dirty="0" smtClean="0"/>
              <a:t>share holder</a:t>
            </a:r>
            <a:r>
              <a:rPr lang="en-US" sz="2800" dirty="0" smtClean="0"/>
              <a:t>), </a:t>
            </a:r>
            <a:endParaRPr lang="id-ID" sz="2800" dirty="0" smtClean="0"/>
          </a:p>
          <a:p>
            <a:endParaRPr lang="id-ID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45624" cy="1143000"/>
          </a:xfrm>
        </p:spPr>
        <p:txBody>
          <a:bodyPr/>
          <a:lstStyle/>
          <a:p>
            <a:r>
              <a:rPr lang="id-ID" dirty="0" smtClean="0"/>
              <a:t>Informasi Rahasia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481328"/>
            <a:ext cx="8784976" cy="518803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Conflict </a:t>
            </a:r>
            <a:r>
              <a:rPr lang="en-US" dirty="0" err="1" smtClean="0"/>
              <a:t>interst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&amp;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,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seharusnya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obyektif</a:t>
            </a:r>
            <a:r>
              <a:rPr lang="en-US" dirty="0" smtClean="0"/>
              <a:t>,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keragu-raguan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endParaRPr lang="id-ID" dirty="0" smtClean="0"/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etik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dipatuhi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&amp;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,  </a:t>
            </a:r>
            <a:r>
              <a:rPr lang="en-US" dirty="0" err="1" smtClean="0"/>
              <a:t>antara</a:t>
            </a:r>
            <a:r>
              <a:rPr lang="en-US" dirty="0" smtClean="0"/>
              <a:t> lain </a:t>
            </a:r>
            <a:r>
              <a:rPr lang="en-US" dirty="0" err="1" smtClean="0"/>
              <a:t>menghindarkan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(</a:t>
            </a:r>
            <a:r>
              <a:rPr lang="en-US" dirty="0" err="1" smtClean="0"/>
              <a:t>kondisi</a:t>
            </a:r>
            <a:r>
              <a:rPr lang="en-US" dirty="0" smtClean="0"/>
              <a:t>)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benturan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. </a:t>
            </a:r>
            <a:endParaRPr lang="id-ID" dirty="0" smtClean="0"/>
          </a:p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Conflict Interest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Sanksi</a:t>
            </a:r>
            <a:r>
              <a:rPr lang="en-US" sz="3600" dirty="0" smtClean="0"/>
              <a:t> </a:t>
            </a:r>
            <a:r>
              <a:rPr lang="en-US" sz="3600" dirty="0" err="1" smtClean="0"/>
              <a:t>ialah</a:t>
            </a:r>
            <a:r>
              <a:rPr lang="en-US" sz="3600" dirty="0" smtClean="0"/>
              <a:t> </a:t>
            </a:r>
            <a:r>
              <a:rPr lang="en-US" sz="3600" dirty="0" err="1" smtClean="0"/>
              <a:t>ketentuan</a:t>
            </a:r>
            <a:r>
              <a:rPr lang="en-US" sz="3600" dirty="0" smtClean="0"/>
              <a:t> / </a:t>
            </a:r>
            <a:r>
              <a:rPr lang="en-US" sz="3600" dirty="0" err="1" smtClean="0"/>
              <a:t>peraturan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berlaku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perusahaan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</a:t>
            </a:r>
            <a:r>
              <a:rPr lang="en-US" sz="3600" dirty="0" err="1" smtClean="0"/>
              <a:t>mengatasi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pelanggran</a:t>
            </a:r>
            <a:r>
              <a:rPr lang="en-US" sz="3600" dirty="0" smtClean="0"/>
              <a:t>, </a:t>
            </a:r>
            <a:r>
              <a:rPr lang="en-US" sz="3600" dirty="0" err="1" smtClean="0"/>
              <a:t>misalnya</a:t>
            </a:r>
            <a:r>
              <a:rPr lang="en-US" sz="3600" dirty="0" smtClean="0"/>
              <a:t> </a:t>
            </a:r>
            <a:r>
              <a:rPr lang="en-US" sz="3600" dirty="0" err="1" smtClean="0"/>
              <a:t>tindakan</a:t>
            </a:r>
            <a:r>
              <a:rPr lang="en-US" sz="3600" dirty="0" smtClean="0"/>
              <a:t> </a:t>
            </a:r>
            <a:r>
              <a:rPr lang="en-US" sz="3600" dirty="0" err="1" smtClean="0"/>
              <a:t>disipliner</a:t>
            </a:r>
            <a:r>
              <a:rPr lang="en-US" sz="3600" dirty="0" smtClean="0"/>
              <a:t> </a:t>
            </a:r>
            <a:r>
              <a:rPr lang="en-US" sz="3600" dirty="0" err="1" smtClean="0"/>
              <a:t>termasuk</a:t>
            </a:r>
            <a:r>
              <a:rPr lang="en-US" sz="3600" dirty="0" smtClean="0"/>
              <a:t> </a:t>
            </a:r>
            <a:r>
              <a:rPr lang="en-US" sz="3600" dirty="0" err="1" smtClean="0"/>
              <a:t>sanksi</a:t>
            </a:r>
            <a:r>
              <a:rPr lang="en-US" sz="3600" dirty="0" smtClean="0"/>
              <a:t> </a:t>
            </a:r>
            <a:r>
              <a:rPr lang="en-US" sz="3600" dirty="0" err="1" smtClean="0"/>
              <a:t>pemecatan</a:t>
            </a:r>
            <a:r>
              <a:rPr lang="en-US" sz="3600" dirty="0" smtClean="0"/>
              <a:t> (</a:t>
            </a:r>
            <a:r>
              <a:rPr lang="en-US" sz="3600" dirty="0" err="1" smtClean="0"/>
              <a:t>Pemutusan</a:t>
            </a:r>
            <a:r>
              <a:rPr lang="en-US" sz="3600" dirty="0" smtClean="0"/>
              <a:t> </a:t>
            </a:r>
            <a:r>
              <a:rPr lang="en-US" sz="3600" dirty="0" err="1" smtClean="0"/>
              <a:t>Hubungan</a:t>
            </a:r>
            <a:r>
              <a:rPr lang="en-US" sz="3600" dirty="0" smtClean="0"/>
              <a:t> </a:t>
            </a:r>
            <a:r>
              <a:rPr lang="en-US" sz="3600" dirty="0" err="1" smtClean="0"/>
              <a:t>Kerja</a:t>
            </a:r>
            <a:r>
              <a:rPr lang="en-US" sz="3600" dirty="0" smtClean="0"/>
              <a:t>).</a:t>
            </a:r>
            <a:endParaRPr lang="id-ID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Sangsi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7E737B2-9DA7-4EB2-A4E0-44005CAE6A31}" type="slidenum">
              <a:rPr lang="en-US"/>
              <a:pPr/>
              <a:t>9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5104"/>
            <a:ext cx="843528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b="1" dirty="0" smtClean="0"/>
              <a:t>Tugas </a:t>
            </a:r>
            <a:endParaRPr lang="en-US" b="1" dirty="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008" y="836712"/>
            <a:ext cx="8964488" cy="6021288"/>
          </a:xfrm>
        </p:spPr>
        <p:txBody>
          <a:bodyPr>
            <a:noAutofit/>
          </a:bodyPr>
          <a:lstStyle/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id-ID" sz="2100" b="1" dirty="0" smtClean="0"/>
              <a:t>Erman,</a:t>
            </a:r>
            <a:r>
              <a:rPr lang="pt-BR" sz="2100" b="1" dirty="0" smtClean="0"/>
              <a:t> usia 42 thn.sudah 15 tahun bekerja di PT Tujuh Samudra</a:t>
            </a:r>
            <a:r>
              <a:rPr lang="id-ID" sz="2100" b="1" dirty="0" smtClean="0"/>
              <a:t>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Sebuah perusahaan furnitur. Karena dedikasinya yang tinggi pada </a:t>
            </a:r>
            <a:endParaRPr lang="id-ID" sz="2100" b="1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Perusahaan maka pada awal tahun ini ia dipromosikan sebagai </a:t>
            </a:r>
            <a:r>
              <a:rPr lang="id-ID" sz="2100" b="1" dirty="0" smtClean="0"/>
              <a:t>\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Kepala Akuntansi Biaya.</a:t>
            </a:r>
            <a:r>
              <a:rPr lang="id-ID" sz="2100" b="1" dirty="0" smtClean="0"/>
              <a:t> S</a:t>
            </a:r>
            <a:r>
              <a:rPr lang="pt-BR" sz="2100" b="1" dirty="0" smtClean="0"/>
              <a:t>etelah 3 minggu bertugas, ia dipanggil </a:t>
            </a:r>
            <a:endParaRPr lang="id-ID" sz="2100" b="1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Oleh bapak Daud Suleman</a:t>
            </a:r>
            <a:r>
              <a:rPr lang="id-ID" sz="2100" b="1" dirty="0" smtClean="0"/>
              <a:t> </a:t>
            </a:r>
            <a:r>
              <a:rPr lang="pt-BR" sz="2100" b="1" dirty="0" smtClean="0"/>
              <a:t>-Kepala Keuangan dan Akuntansi; </a:t>
            </a:r>
            <a:endParaRPr lang="id-ID" sz="2100" b="1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karena 2 minggu terakhir ini pekerjaannya dianggap ceroboh. </a:t>
            </a:r>
            <a:endParaRPr lang="id-ID" sz="2100" b="1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id-ID" sz="2100" b="1" dirty="0" smtClean="0"/>
              <a:t>Erman </a:t>
            </a:r>
            <a:r>
              <a:rPr lang="pt-BR" sz="2100" b="1" dirty="0" smtClean="0"/>
              <a:t>tentu kaget dan menegaskan</a:t>
            </a:r>
            <a:r>
              <a:rPr lang="id-ID" sz="2100" b="1" dirty="0" smtClean="0"/>
              <a:t> </a:t>
            </a:r>
            <a:r>
              <a:rPr lang="pt-BR" sz="2100" b="1" dirty="0" smtClean="0"/>
              <a:t>bahwa tuduhan ini tidak dapat</a:t>
            </a:r>
            <a:r>
              <a:rPr lang="id-ID" sz="2100" b="1" dirty="0" smtClean="0"/>
              <a:t>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diterima. Ia melapor hal ini kepada direktur. Betapa heran </a:t>
            </a:r>
            <a:r>
              <a:rPr lang="id-ID" sz="2100" b="1" dirty="0" smtClean="0"/>
              <a:t>Erman, 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Ketika direktunya menjawab : “Saya tidak dapat memperhatikan </a:t>
            </a:r>
            <a:endParaRPr lang="id-ID" sz="2100" b="1" dirty="0" smtClean="0"/>
          </a:p>
          <a:p>
            <a:pPr marL="609600" indent="-609600" algn="just" eaLnBrk="1" hangingPunct="1">
              <a:lnSpc>
                <a:spcPct val="80000"/>
              </a:lnSpc>
              <a:buFontTx/>
              <a:buNone/>
            </a:pPr>
            <a:r>
              <a:rPr lang="pt-BR" sz="2100" b="1" dirty="0" smtClean="0"/>
              <a:t>Detail-detail” </a:t>
            </a:r>
            <a:r>
              <a:rPr lang="id-ID" sz="2100" b="1" dirty="0" smtClean="0"/>
              <a:t>. P</a:t>
            </a:r>
            <a:r>
              <a:rPr lang="pt-BR" sz="2100" b="1" dirty="0" smtClean="0"/>
              <a:t>ertanyaan :</a:t>
            </a:r>
          </a:p>
          <a:p>
            <a:pPr marL="609600" indent="-609600" algn="just" eaLnBrk="1" hangingPunct="1">
              <a:lnSpc>
                <a:spcPct val="80000"/>
              </a:lnSpc>
              <a:buSzPct val="95000"/>
              <a:buFont typeface="Wingdings" pitchFamily="2" charset="2"/>
              <a:buAutoNum type="arabicPeriod"/>
            </a:pPr>
            <a:r>
              <a:rPr lang="id-ID" sz="2100" b="1" dirty="0" smtClean="0"/>
              <a:t>Erman </a:t>
            </a:r>
            <a:r>
              <a:rPr lang="pt-BR" sz="2100" b="1" dirty="0" smtClean="0"/>
              <a:t>dan pak Daud adalah sama-sama berlatar belakang akuntansi. Bagaimana keterkaitan Kode Etik Profesi dalam hal ini ?</a:t>
            </a:r>
            <a:endParaRPr lang="id-ID" sz="2100" b="1" dirty="0" smtClean="0"/>
          </a:p>
          <a:p>
            <a:pPr marL="609600" indent="-609600">
              <a:lnSpc>
                <a:spcPct val="90000"/>
              </a:lnSpc>
              <a:buSzPct val="95000"/>
              <a:buFont typeface="Wingdings" pitchFamily="2" charset="2"/>
              <a:buAutoNum type="arabicPeriod" startAt="2"/>
            </a:pPr>
            <a:r>
              <a:rPr lang="pt-BR" sz="2100" b="1" dirty="0" smtClean="0"/>
              <a:t>Sebetulnya bagaimana peran Kode Etik Profesi dapat berfungsi dengan baik? Syarat mana yang harus dipenuhi ?</a:t>
            </a:r>
          </a:p>
          <a:p>
            <a:pPr marL="609600" indent="-609600">
              <a:lnSpc>
                <a:spcPct val="90000"/>
              </a:lnSpc>
              <a:buSzPct val="95000"/>
              <a:buFont typeface="Wingdings" pitchFamily="2" charset="2"/>
              <a:buAutoNum type="arabicPeriod" startAt="2"/>
            </a:pPr>
            <a:r>
              <a:rPr lang="pt-BR" sz="2100" b="1" dirty="0" smtClean="0"/>
              <a:t>Bagaimana prestasi karyawan terdahulu sebelum </a:t>
            </a:r>
            <a:r>
              <a:rPr lang="id-ID" sz="2100" b="1" dirty="0" smtClean="0"/>
              <a:t>Erman </a:t>
            </a:r>
            <a:r>
              <a:rPr lang="pt-BR" sz="2100" b="1" dirty="0" smtClean="0"/>
              <a:t>dipromosi menjadi pejabat posisi tersebut? Jelaskan keterkaitannya dengan tanggung-jawab atas pekerjaannya  </a:t>
            </a:r>
            <a:r>
              <a:rPr lang="id-ID" sz="2100" b="1" dirty="0" smtClean="0"/>
              <a:t>Erman </a:t>
            </a:r>
            <a:r>
              <a:rPr lang="pt-BR" sz="2100" b="1" dirty="0" smtClean="0"/>
              <a:t>saat ini.</a:t>
            </a:r>
            <a:endParaRPr lang="id-ID" sz="2100" b="1" i="1" dirty="0" smtClean="0"/>
          </a:p>
          <a:p>
            <a:pPr marL="609600" indent="-609600" algn="just" eaLnBrk="1" hangingPunct="1">
              <a:lnSpc>
                <a:spcPct val="80000"/>
              </a:lnSpc>
              <a:buSzPct val="95000"/>
              <a:buFont typeface="Wingdings" pitchFamily="2" charset="2"/>
              <a:buAutoNum type="arabicPeriod"/>
            </a:pPr>
            <a:endParaRPr lang="id-ID" sz="20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612</Words>
  <Application>Microsoft Office PowerPoint</Application>
  <PresentationFormat>On-screen Show (4:3)</PresentationFormat>
  <Paragraphs>46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Ethical Governance </vt:lpstr>
      <vt:lpstr>Tujuan Pembelajaran</vt:lpstr>
      <vt:lpstr>Pengertian</vt:lpstr>
      <vt:lpstr>Prinsip GCG</vt:lpstr>
      <vt:lpstr>Etika Perusahaan</vt:lpstr>
      <vt:lpstr>Informasi Rahasia</vt:lpstr>
      <vt:lpstr>Conflict Interest</vt:lpstr>
      <vt:lpstr>Sangsi</vt:lpstr>
      <vt:lpstr>Tugas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Governance </dc:title>
  <dc:creator>Arrozi</dc:creator>
  <cp:lastModifiedBy>user</cp:lastModifiedBy>
  <cp:revision>25</cp:revision>
  <dcterms:created xsi:type="dcterms:W3CDTF">2012-10-08T22:36:07Z</dcterms:created>
  <dcterms:modified xsi:type="dcterms:W3CDTF">2012-10-17T17:47:42Z</dcterms:modified>
</cp:coreProperties>
</file>