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3"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9E5E95B-367D-48C1-B158-BA166CD588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E5E95B-367D-48C1-B158-BA166CD5889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E5E95B-367D-48C1-B158-BA166CD588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BB6C06-F25A-4DEC-A38F-5755B39FA9A8}" type="datetimeFigureOut">
              <a:rPr lang="en-US" smtClean="0"/>
              <a:pPr/>
              <a:t>10/15/2012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9E5E95B-367D-48C1-B158-BA166CD5889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BB6C06-F25A-4DEC-A38F-5755B39FA9A8}" type="datetimeFigureOut">
              <a:rPr lang="en-US" smtClean="0"/>
              <a:pPr/>
              <a:t>10/15/2012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E5E95B-367D-48C1-B158-BA166CD5889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8458200" cy="2133600"/>
          </a:xfrm>
        </p:spPr>
        <p:txBody>
          <a:bodyPr/>
          <a:lstStyle/>
          <a:p>
            <a:r>
              <a:rPr lang="en-US" dirty="0" smtClean="0"/>
              <a:t>PENGAMBILAN </a:t>
            </a:r>
            <a:r>
              <a:rPr lang="id-ID" dirty="0" smtClean="0"/>
              <a:t/>
            </a:r>
            <a:br>
              <a:rPr lang="id-ID" dirty="0" smtClean="0"/>
            </a:br>
            <a:r>
              <a:rPr lang="en-US" dirty="0" smtClean="0"/>
              <a:t>KEPUTUSAN </a:t>
            </a:r>
            <a:r>
              <a:rPr lang="en-US" dirty="0" smtClean="0"/>
              <a:t>ETIS</a:t>
            </a:r>
            <a:endParaRPr lang="en-US" dirty="0"/>
          </a:p>
        </p:txBody>
      </p:sp>
      <p:sp>
        <p:nvSpPr>
          <p:cNvPr id="3" name="Subtitle 2"/>
          <p:cNvSpPr>
            <a:spLocks noGrp="1"/>
          </p:cNvSpPr>
          <p:nvPr>
            <p:ph type="subTitle" idx="1"/>
          </p:nvPr>
        </p:nvSpPr>
        <p:spPr>
          <a:xfrm>
            <a:off x="533400" y="3962400"/>
            <a:ext cx="8305800" cy="2057400"/>
          </a:xfrm>
        </p:spPr>
        <p:txBody>
          <a:bodyPr>
            <a:normAutofit/>
          </a:bodyPr>
          <a:lstStyle/>
          <a:p>
            <a:r>
              <a:rPr lang="id-ID" sz="3600" b="1" dirty="0" smtClean="0">
                <a:solidFill>
                  <a:srgbClr val="FF0000"/>
                </a:solidFill>
              </a:rPr>
              <a:t>MATA  KULIAH</a:t>
            </a:r>
          </a:p>
          <a:p>
            <a:r>
              <a:rPr lang="id-ID" sz="3600" b="1" dirty="0" smtClean="0">
                <a:solidFill>
                  <a:srgbClr val="FF0000"/>
                </a:solidFill>
              </a:rPr>
              <a:t>ETIKA PROFESI DAN BISNIS</a:t>
            </a:r>
            <a:endParaRPr lang="en-US" sz="3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Penilaian</a:t>
            </a:r>
            <a:r>
              <a:rPr lang="en-US" dirty="0" smtClean="0"/>
              <a:t> </a:t>
            </a:r>
            <a:r>
              <a:rPr lang="en-US" dirty="0" err="1" smtClean="0"/>
              <a:t>Dampak</a:t>
            </a:r>
            <a:r>
              <a:rPr lang="en-US" dirty="0" smtClean="0"/>
              <a:t> </a:t>
            </a:r>
            <a:r>
              <a:rPr lang="en-US" dirty="0" err="1" smtClean="0"/>
              <a:t>Bagi</a:t>
            </a:r>
            <a:r>
              <a:rPr lang="en-US" dirty="0" smtClean="0"/>
              <a:t> Stakeholder</a:t>
            </a:r>
            <a:endParaRPr lang="en-US" dirty="0"/>
          </a:p>
        </p:txBody>
      </p:sp>
      <p:sp>
        <p:nvSpPr>
          <p:cNvPr id="3" name="Content Placeholder 2"/>
          <p:cNvSpPr>
            <a:spLocks noGrp="1"/>
          </p:cNvSpPr>
          <p:nvPr>
            <p:ph idx="1"/>
          </p:nvPr>
        </p:nvSpPr>
        <p:spPr/>
        <p:txBody>
          <a:bodyPr/>
          <a:lstStyle/>
          <a:p>
            <a:r>
              <a:rPr lang="en-US" dirty="0" err="1" smtClean="0"/>
              <a:t>Dampak</a:t>
            </a:r>
            <a:r>
              <a:rPr lang="en-US" dirty="0" smtClean="0"/>
              <a:t> yang </a:t>
            </a:r>
            <a:r>
              <a:rPr lang="en-US" dirty="0" err="1" smtClean="0"/>
              <a:t>dapat</a:t>
            </a:r>
            <a:r>
              <a:rPr lang="en-US" dirty="0" smtClean="0"/>
              <a:t> </a:t>
            </a:r>
            <a:r>
              <a:rPr lang="en-US" dirty="0" err="1" smtClean="0"/>
              <a:t>dikuantifikasi</a:t>
            </a:r>
            <a:endParaRPr lang="en-US" dirty="0" smtClean="0"/>
          </a:p>
          <a:p>
            <a:pPr lvl="1"/>
            <a:r>
              <a:rPr lang="en-US" dirty="0" err="1" smtClean="0"/>
              <a:t>Hanya</a:t>
            </a:r>
            <a:r>
              <a:rPr lang="en-US" dirty="0" smtClean="0"/>
              <a:t> </a:t>
            </a:r>
            <a:r>
              <a:rPr lang="en-US" dirty="0" err="1" smtClean="0"/>
              <a:t>laba</a:t>
            </a:r>
            <a:r>
              <a:rPr lang="en-US" dirty="0" smtClean="0"/>
              <a:t> </a:t>
            </a:r>
            <a:r>
              <a:rPr lang="en-US" dirty="0" err="1" smtClean="0"/>
              <a:t>atau</a:t>
            </a:r>
            <a:r>
              <a:rPr lang="en-US" dirty="0" smtClean="0"/>
              <a:t> </a:t>
            </a:r>
            <a:r>
              <a:rPr lang="en-US" dirty="0" err="1" smtClean="0"/>
              <a:t>Rugi</a:t>
            </a:r>
            <a:endParaRPr lang="en-US" dirty="0" smtClean="0"/>
          </a:p>
          <a:p>
            <a:pPr lvl="1"/>
            <a:r>
              <a:rPr lang="en-US" dirty="0" err="1" smtClean="0"/>
              <a:t>Analisis</a:t>
            </a:r>
            <a:r>
              <a:rPr lang="en-US" dirty="0" smtClean="0"/>
              <a:t> </a:t>
            </a:r>
            <a:r>
              <a:rPr lang="en-US" dirty="0" err="1" smtClean="0"/>
              <a:t>biaya</a:t>
            </a:r>
            <a:r>
              <a:rPr lang="en-US" dirty="0" smtClean="0"/>
              <a:t> </a:t>
            </a:r>
            <a:r>
              <a:rPr lang="en-US" dirty="0" err="1" smtClean="0"/>
              <a:t>manfaat</a:t>
            </a:r>
            <a:r>
              <a:rPr lang="en-US" dirty="0" smtClean="0"/>
              <a:t> (ABM)</a:t>
            </a:r>
          </a:p>
          <a:p>
            <a:pPr lvl="1"/>
            <a:r>
              <a:rPr lang="en-US" dirty="0" err="1" smtClean="0"/>
              <a:t>Analisis</a:t>
            </a:r>
            <a:r>
              <a:rPr lang="en-US" dirty="0" smtClean="0"/>
              <a:t> </a:t>
            </a:r>
            <a:r>
              <a:rPr lang="en-US" dirty="0" err="1" smtClean="0"/>
              <a:t>resiko</a:t>
            </a:r>
            <a:r>
              <a:rPr lang="en-US" dirty="0" smtClean="0"/>
              <a:t> </a:t>
            </a:r>
            <a:r>
              <a:rPr lang="en-US" dirty="0" err="1" smtClean="0"/>
              <a:t>manfaat</a:t>
            </a:r>
            <a:r>
              <a:rPr lang="en-US" dirty="0" smtClean="0"/>
              <a:t> (RBA)</a:t>
            </a:r>
          </a:p>
          <a:p>
            <a:pPr lvl="1"/>
            <a:r>
              <a:rPr lang="en-US" dirty="0" smtClean="0"/>
              <a:t>ABM </a:t>
            </a:r>
            <a:r>
              <a:rPr lang="en-US" dirty="0" err="1" smtClean="0"/>
              <a:t>atau</a:t>
            </a:r>
            <a:r>
              <a:rPr lang="en-US" dirty="0" smtClean="0"/>
              <a:t> RBA </a:t>
            </a:r>
            <a:r>
              <a:rPr lang="en-US" dirty="0" err="1" smtClean="0"/>
              <a:t>ditambah</a:t>
            </a:r>
            <a:r>
              <a:rPr lang="en-US" dirty="0" smtClean="0"/>
              <a:t> </a:t>
            </a:r>
            <a:r>
              <a:rPr lang="en-US" dirty="0" err="1" smtClean="0"/>
              <a:t>peringkat</a:t>
            </a:r>
            <a:r>
              <a:rPr lang="en-US" dirty="0" smtClean="0"/>
              <a:t> stakeholder</a:t>
            </a:r>
          </a:p>
          <a:p>
            <a:pPr lvl="1"/>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Penilaian</a:t>
            </a:r>
            <a:r>
              <a:rPr lang="en-US" dirty="0" smtClean="0"/>
              <a:t> </a:t>
            </a:r>
            <a:r>
              <a:rPr lang="en-US" dirty="0" err="1" smtClean="0"/>
              <a:t>Dampak</a:t>
            </a:r>
            <a:r>
              <a:rPr lang="en-US" dirty="0" smtClean="0"/>
              <a:t> </a:t>
            </a:r>
            <a:r>
              <a:rPr lang="en-US" dirty="0" err="1" smtClean="0"/>
              <a:t>Bagi</a:t>
            </a:r>
            <a:r>
              <a:rPr lang="en-US" dirty="0" smtClean="0"/>
              <a:t> Stakeholder</a:t>
            </a:r>
            <a:endParaRPr lang="en-US" dirty="0"/>
          </a:p>
        </p:txBody>
      </p:sp>
      <p:sp>
        <p:nvSpPr>
          <p:cNvPr id="3" name="Content Placeholder 2"/>
          <p:cNvSpPr>
            <a:spLocks noGrp="1"/>
          </p:cNvSpPr>
          <p:nvPr>
            <p:ph idx="1"/>
          </p:nvPr>
        </p:nvSpPr>
        <p:spPr/>
        <p:txBody>
          <a:bodyPr>
            <a:normAutofit/>
          </a:bodyPr>
          <a:lstStyle/>
          <a:p>
            <a:r>
              <a:rPr lang="en-US" dirty="0" err="1" smtClean="0"/>
              <a:t>Penilaian</a:t>
            </a:r>
            <a:r>
              <a:rPr lang="en-US" dirty="0" smtClean="0"/>
              <a:t> </a:t>
            </a:r>
            <a:r>
              <a:rPr lang="en-US" dirty="0" err="1" smtClean="0"/>
              <a:t>Dampak</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dikuantifikasikan</a:t>
            </a:r>
            <a:endParaRPr lang="en-US" dirty="0" smtClean="0"/>
          </a:p>
          <a:p>
            <a:pPr lvl="1"/>
            <a:r>
              <a:rPr lang="en-US" dirty="0" err="1" smtClean="0"/>
              <a:t>Keadilan</a:t>
            </a:r>
            <a:r>
              <a:rPr lang="en-US" dirty="0" smtClean="0"/>
              <a:t> </a:t>
            </a:r>
            <a:r>
              <a:rPr lang="en-US" dirty="0" err="1" smtClean="0"/>
              <a:t>di</a:t>
            </a:r>
            <a:r>
              <a:rPr lang="en-US" dirty="0" smtClean="0"/>
              <a:t> </a:t>
            </a:r>
            <a:r>
              <a:rPr lang="en-US" dirty="0" err="1" smtClean="0"/>
              <a:t>antara</a:t>
            </a:r>
            <a:r>
              <a:rPr lang="en-US" dirty="0" smtClean="0"/>
              <a:t> </a:t>
            </a:r>
            <a:r>
              <a:rPr lang="en-US" dirty="0" err="1" smtClean="0"/>
              <a:t>para</a:t>
            </a:r>
            <a:r>
              <a:rPr lang="en-US" dirty="0" smtClean="0"/>
              <a:t> stakeholder</a:t>
            </a:r>
          </a:p>
          <a:p>
            <a:pPr lvl="1"/>
            <a:r>
              <a:rPr lang="en-US" dirty="0" err="1" smtClean="0"/>
              <a:t>Hak</a:t>
            </a:r>
            <a:r>
              <a:rPr lang="en-US" dirty="0" smtClean="0"/>
              <a:t> stakeholder</a:t>
            </a:r>
          </a:p>
          <a:p>
            <a:pPr lvl="2"/>
            <a:r>
              <a:rPr lang="en-US" dirty="0" err="1" smtClean="0"/>
              <a:t>Kehidupan</a:t>
            </a:r>
            <a:endParaRPr lang="en-US" dirty="0" smtClean="0"/>
          </a:p>
          <a:p>
            <a:pPr lvl="2"/>
            <a:r>
              <a:rPr lang="en-US" dirty="0" err="1" smtClean="0"/>
              <a:t>Kesehatan</a:t>
            </a:r>
            <a:r>
              <a:rPr lang="en-US" dirty="0" smtClean="0"/>
              <a:t> </a:t>
            </a:r>
            <a:r>
              <a:rPr lang="en-US" dirty="0" err="1" smtClean="0"/>
              <a:t>dan</a:t>
            </a:r>
            <a:r>
              <a:rPr lang="en-US" dirty="0" smtClean="0"/>
              <a:t> </a:t>
            </a:r>
            <a:r>
              <a:rPr lang="en-US" dirty="0" err="1" smtClean="0"/>
              <a:t>keselamatan</a:t>
            </a:r>
            <a:endParaRPr lang="en-US" dirty="0" smtClean="0"/>
          </a:p>
          <a:p>
            <a:pPr lvl="2"/>
            <a:r>
              <a:rPr lang="en-US" dirty="0" err="1" smtClean="0"/>
              <a:t>Perlakuan</a:t>
            </a:r>
            <a:r>
              <a:rPr lang="en-US" dirty="0" smtClean="0"/>
              <a:t> </a:t>
            </a:r>
            <a:r>
              <a:rPr lang="en-US" dirty="0" err="1" smtClean="0"/>
              <a:t>adil</a:t>
            </a:r>
            <a:endParaRPr lang="en-US" dirty="0" smtClean="0"/>
          </a:p>
          <a:p>
            <a:pPr lvl="2"/>
            <a:r>
              <a:rPr lang="en-US" dirty="0" err="1" smtClean="0"/>
              <a:t>Penggunaan</a:t>
            </a:r>
            <a:r>
              <a:rPr lang="en-US" dirty="0" smtClean="0"/>
              <a:t> </a:t>
            </a:r>
            <a:r>
              <a:rPr lang="en-US" dirty="0" err="1" smtClean="0"/>
              <a:t>hati</a:t>
            </a:r>
            <a:r>
              <a:rPr lang="en-US" dirty="0" smtClean="0"/>
              <a:t> </a:t>
            </a:r>
            <a:r>
              <a:rPr lang="en-US" dirty="0" err="1" smtClean="0"/>
              <a:t>nurani</a:t>
            </a:r>
            <a:endParaRPr lang="en-US" dirty="0" smtClean="0"/>
          </a:p>
          <a:p>
            <a:pPr lvl="2"/>
            <a:r>
              <a:rPr lang="en-US" dirty="0" err="1" smtClean="0"/>
              <a:t>Harga</a:t>
            </a:r>
            <a:r>
              <a:rPr lang="en-US" dirty="0" smtClean="0"/>
              <a:t> </a:t>
            </a:r>
            <a:r>
              <a:rPr lang="en-US" dirty="0" err="1" smtClean="0"/>
              <a:t>diri</a:t>
            </a:r>
            <a:r>
              <a:rPr lang="en-US" dirty="0" smtClean="0"/>
              <a:t> </a:t>
            </a:r>
            <a:r>
              <a:rPr lang="en-US" dirty="0" err="1" smtClean="0"/>
              <a:t>dan</a:t>
            </a:r>
            <a:r>
              <a:rPr lang="en-US" dirty="0" smtClean="0"/>
              <a:t> </a:t>
            </a:r>
            <a:r>
              <a:rPr lang="en-US" dirty="0" err="1" smtClean="0"/>
              <a:t>privasi</a:t>
            </a:r>
            <a:endParaRPr lang="en-US" dirty="0" smtClean="0"/>
          </a:p>
          <a:p>
            <a:pPr lvl="2"/>
            <a:r>
              <a:rPr lang="en-US" dirty="0" err="1" smtClean="0"/>
              <a:t>Kebebasan</a:t>
            </a:r>
            <a:r>
              <a:rPr lang="en-US" dirty="0" smtClean="0"/>
              <a:t> </a:t>
            </a:r>
            <a:r>
              <a:rPr lang="en-US" dirty="0" err="1" smtClean="0"/>
              <a:t>berbicara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Tradisional</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Pendekatan</a:t>
            </a:r>
            <a:r>
              <a:rPr lang="en-US" dirty="0" smtClean="0"/>
              <a:t> 5 –</a:t>
            </a:r>
            <a:r>
              <a:rPr lang="en-US" dirty="0" err="1" smtClean="0"/>
              <a:t>pertanyaan</a:t>
            </a:r>
            <a:r>
              <a:rPr lang="en-US" dirty="0" smtClean="0"/>
              <a:t> </a:t>
            </a:r>
          </a:p>
          <a:p>
            <a:pPr lvl="1"/>
            <a:r>
              <a:rPr lang="en-US" dirty="0" err="1" smtClean="0"/>
              <a:t>Apakah</a:t>
            </a:r>
            <a:r>
              <a:rPr lang="en-US" dirty="0" smtClean="0"/>
              <a:t> </a:t>
            </a:r>
            <a:r>
              <a:rPr lang="en-US" dirty="0" err="1" smtClean="0"/>
              <a:t>keputusan</a:t>
            </a:r>
            <a:r>
              <a:rPr lang="en-US" dirty="0" smtClean="0"/>
              <a:t> </a:t>
            </a:r>
            <a:r>
              <a:rPr lang="en-US" dirty="0" err="1" smtClean="0"/>
              <a:t>itu</a:t>
            </a:r>
            <a:endParaRPr lang="en-US" dirty="0" smtClean="0"/>
          </a:p>
          <a:p>
            <a:pPr lvl="2"/>
            <a:r>
              <a:rPr lang="en-US" dirty="0" err="1" smtClean="0"/>
              <a:t>Menguntungkan</a:t>
            </a:r>
            <a:r>
              <a:rPr lang="en-US" dirty="0" smtClean="0"/>
              <a:t>?</a:t>
            </a:r>
          </a:p>
          <a:p>
            <a:pPr lvl="2"/>
            <a:r>
              <a:rPr lang="en-US" dirty="0" err="1" smtClean="0"/>
              <a:t>Sah</a:t>
            </a:r>
            <a:r>
              <a:rPr lang="en-US" dirty="0" smtClean="0"/>
              <a:t> </a:t>
            </a:r>
            <a:r>
              <a:rPr lang="en-US" dirty="0" err="1" smtClean="0"/>
              <a:t>dimata</a:t>
            </a:r>
            <a:r>
              <a:rPr lang="en-US" dirty="0" smtClean="0"/>
              <a:t> </a:t>
            </a:r>
            <a:r>
              <a:rPr lang="en-US" dirty="0" err="1" smtClean="0"/>
              <a:t>hukum</a:t>
            </a:r>
            <a:r>
              <a:rPr lang="en-US" dirty="0" smtClean="0"/>
              <a:t>?</a:t>
            </a:r>
          </a:p>
          <a:p>
            <a:pPr lvl="2"/>
            <a:r>
              <a:rPr lang="en-US" dirty="0" err="1" smtClean="0"/>
              <a:t>Adil</a:t>
            </a:r>
            <a:r>
              <a:rPr lang="en-US" dirty="0" smtClean="0"/>
              <a:t>?</a:t>
            </a:r>
          </a:p>
          <a:p>
            <a:pPr lvl="2"/>
            <a:r>
              <a:rPr lang="en-US" dirty="0" err="1" smtClean="0"/>
              <a:t>Benar</a:t>
            </a:r>
            <a:r>
              <a:rPr lang="en-US" dirty="0" smtClean="0"/>
              <a:t>?</a:t>
            </a:r>
          </a:p>
          <a:p>
            <a:pPr lvl="2"/>
            <a:r>
              <a:rPr lang="en-US" dirty="0" err="1" smtClean="0"/>
              <a:t>Mendukung</a:t>
            </a:r>
            <a:r>
              <a:rPr lang="en-US" dirty="0" smtClean="0"/>
              <a:t> </a:t>
            </a:r>
            <a:r>
              <a:rPr lang="en-US" dirty="0" err="1" smtClean="0"/>
              <a:t>pembangunan</a:t>
            </a:r>
            <a:r>
              <a:rPr lang="en-US" dirty="0" smtClean="0"/>
              <a:t> </a:t>
            </a:r>
            <a:r>
              <a:rPr lang="en-US" dirty="0" err="1" smtClean="0"/>
              <a:t>berkelanjutan</a:t>
            </a:r>
            <a:r>
              <a:rPr lang="en-US" dirty="0" smtClean="0"/>
              <a:t> </a:t>
            </a:r>
            <a:r>
              <a:rPr lang="en-US" dirty="0" err="1" smtClean="0"/>
              <a:t>lebih</a:t>
            </a:r>
            <a:r>
              <a:rPr lang="en-US" dirty="0" smtClean="0"/>
              <a:t> </a:t>
            </a:r>
            <a:r>
              <a:rPr lang="en-US" dirty="0" err="1" smtClean="0"/>
              <a:t>lanjut</a:t>
            </a:r>
            <a:r>
              <a:rPr lang="en-US" dirty="0" smtClean="0"/>
              <a:t>?</a:t>
            </a:r>
          </a:p>
          <a:p>
            <a:pPr lvl="2"/>
            <a:endParaRPr lang="en-US" dirty="0" smtClean="0"/>
          </a:p>
          <a:p>
            <a:pPr lvl="2"/>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smtClean="0"/>
              <a:t> </a:t>
            </a:r>
            <a:r>
              <a:rPr lang="en-US" dirty="0" err="1" smtClean="0"/>
              <a:t>Tradisional</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Pendekatan</a:t>
            </a:r>
            <a:r>
              <a:rPr lang="en-US" dirty="0" smtClean="0"/>
              <a:t> </a:t>
            </a:r>
            <a:r>
              <a:rPr lang="en-US" dirty="0" err="1" smtClean="0"/>
              <a:t>standar</a:t>
            </a:r>
            <a:r>
              <a:rPr lang="en-US" dirty="0" smtClean="0"/>
              <a:t> moral </a:t>
            </a:r>
            <a:r>
              <a:rPr lang="en-US" dirty="0" err="1" smtClean="0"/>
              <a:t>tradisional</a:t>
            </a:r>
            <a:endParaRPr lang="en-US" dirty="0" smtClean="0"/>
          </a:p>
          <a:p>
            <a:pPr lvl="1"/>
            <a:r>
              <a:rPr lang="en-US" dirty="0" err="1" smtClean="0"/>
              <a:t>Standar</a:t>
            </a:r>
            <a:r>
              <a:rPr lang="en-US" dirty="0" smtClean="0"/>
              <a:t> moral</a:t>
            </a:r>
          </a:p>
          <a:p>
            <a:pPr lvl="2"/>
            <a:r>
              <a:rPr lang="en-US" dirty="0" smtClean="0"/>
              <a:t>Utilitarian</a:t>
            </a:r>
          </a:p>
          <a:p>
            <a:pPr lvl="3"/>
            <a:r>
              <a:rPr lang="en-US" dirty="0" err="1" smtClean="0"/>
              <a:t>Memaksimnalkan</a:t>
            </a:r>
            <a:r>
              <a:rPr lang="en-US" dirty="0" smtClean="0"/>
              <a:t> </a:t>
            </a:r>
            <a:r>
              <a:rPr lang="en-US" dirty="0" err="1" smtClean="0"/>
              <a:t>keuntungan</a:t>
            </a:r>
            <a:r>
              <a:rPr lang="en-US" dirty="0" smtClean="0"/>
              <a:t> </a:t>
            </a:r>
            <a:r>
              <a:rPr lang="en-US" dirty="0" err="1" smtClean="0"/>
              <a:t>bersih</a:t>
            </a:r>
            <a:r>
              <a:rPr lang="en-US" dirty="0" smtClean="0"/>
              <a:t> </a:t>
            </a:r>
            <a:r>
              <a:rPr lang="en-US" dirty="0" err="1" smtClean="0"/>
              <a:t>bagi</a:t>
            </a:r>
            <a:r>
              <a:rPr lang="en-US" dirty="0" smtClean="0"/>
              <a:t> </a:t>
            </a:r>
            <a:r>
              <a:rPr lang="en-US" dirty="0" err="1" smtClean="0"/>
              <a:t>seluruh</a:t>
            </a:r>
            <a:r>
              <a:rPr lang="en-US" dirty="0" smtClean="0"/>
              <a:t> </a:t>
            </a:r>
            <a:r>
              <a:rPr lang="en-US" dirty="0" err="1" smtClean="0"/>
              <a:t>masyarakat</a:t>
            </a:r>
            <a:endParaRPr lang="en-US" dirty="0" smtClean="0"/>
          </a:p>
          <a:p>
            <a:pPr lvl="2"/>
            <a:r>
              <a:rPr lang="en-US" dirty="0" err="1" smtClean="0"/>
              <a:t>Hak-hak</a:t>
            </a:r>
            <a:r>
              <a:rPr lang="en-US" dirty="0" smtClean="0"/>
              <a:t> </a:t>
            </a:r>
            <a:r>
              <a:rPr lang="en-US" dirty="0" err="1" smtClean="0"/>
              <a:t>individu</a:t>
            </a:r>
            <a:endParaRPr lang="en-US" dirty="0" smtClean="0"/>
          </a:p>
          <a:p>
            <a:pPr lvl="3"/>
            <a:r>
              <a:rPr lang="en-US" dirty="0" err="1" smtClean="0"/>
              <a:t>Dihormati</a:t>
            </a:r>
            <a:r>
              <a:rPr lang="en-US" dirty="0" smtClean="0"/>
              <a:t> </a:t>
            </a:r>
            <a:r>
              <a:rPr lang="en-US" dirty="0" err="1" smtClean="0"/>
              <a:t>dan</a:t>
            </a:r>
            <a:r>
              <a:rPr lang="en-US" dirty="0" smtClean="0"/>
              <a:t> </a:t>
            </a:r>
            <a:r>
              <a:rPr lang="en-US" dirty="0" err="1" smtClean="0"/>
              <a:t>dilindungi</a:t>
            </a:r>
            <a:endParaRPr lang="en-US" dirty="0" smtClean="0"/>
          </a:p>
          <a:p>
            <a:pPr lvl="2"/>
            <a:r>
              <a:rPr lang="en-US" dirty="0" err="1" smtClean="0"/>
              <a:t>Keadilan</a:t>
            </a:r>
            <a:endParaRPr lang="en-US" dirty="0" smtClean="0"/>
          </a:p>
          <a:p>
            <a:pPr lvl="3"/>
            <a:r>
              <a:rPr lang="en-US" dirty="0" err="1" smtClean="0"/>
              <a:t>Distribusi</a:t>
            </a:r>
            <a:r>
              <a:rPr lang="en-US" dirty="0" smtClean="0"/>
              <a:t> </a:t>
            </a:r>
            <a:r>
              <a:rPr lang="en-US" dirty="0" err="1" smtClean="0"/>
              <a:t>manfaat</a:t>
            </a:r>
            <a:r>
              <a:rPr lang="en-US" dirty="0" smtClean="0"/>
              <a:t> </a:t>
            </a:r>
            <a:r>
              <a:rPr lang="en-US" dirty="0" err="1" smtClean="0"/>
              <a:t>dan</a:t>
            </a:r>
            <a:r>
              <a:rPr lang="en-US" dirty="0" smtClean="0"/>
              <a:t> </a:t>
            </a:r>
            <a:r>
              <a:rPr lang="en-US" dirty="0" err="1" smtClean="0"/>
              <a:t>beban</a:t>
            </a:r>
            <a:r>
              <a:rPr lang="en-US" dirty="0" smtClean="0"/>
              <a:t> yang </a:t>
            </a:r>
            <a:r>
              <a:rPr lang="en-US" dirty="0" err="1" smtClean="0"/>
              <a:t>adil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Pendekatan</a:t>
            </a:r>
            <a:r>
              <a:rPr lang="en-US" dirty="0"/>
              <a:t> </a:t>
            </a:r>
            <a:r>
              <a:rPr lang="en-US" dirty="0" err="1" smtClean="0"/>
              <a:t>Komprehensip</a:t>
            </a:r>
            <a:r>
              <a:rPr lang="en-US" dirty="0" smtClean="0"/>
              <a:t> (+ </a:t>
            </a:r>
            <a:r>
              <a:rPr lang="en-US" dirty="0" err="1" smtClean="0"/>
              <a:t>Motivasi</a:t>
            </a:r>
            <a:r>
              <a:rPr lang="en-US" dirty="0" smtClean="0"/>
              <a:t> </a:t>
            </a:r>
            <a:r>
              <a:rPr lang="en-US" dirty="0" err="1" smtClean="0"/>
              <a:t>Kebajikan</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err="1" smtClean="0"/>
              <a:t>Konsekuensialisme</a:t>
            </a:r>
            <a:endParaRPr lang="en-US" sz="2600" dirty="0" smtClean="0"/>
          </a:p>
          <a:p>
            <a:pPr lvl="1"/>
            <a:r>
              <a:rPr lang="en-US" sz="2600" dirty="0" err="1" smtClean="0"/>
              <a:t>Keputusan</a:t>
            </a:r>
            <a:r>
              <a:rPr lang="en-US" sz="2600" dirty="0" smtClean="0"/>
              <a:t> yang </a:t>
            </a:r>
            <a:r>
              <a:rPr lang="en-US" sz="2600" dirty="0" err="1" smtClean="0"/>
              <a:t>diusulkan</a:t>
            </a:r>
            <a:r>
              <a:rPr lang="en-US" sz="2600" dirty="0" smtClean="0"/>
              <a:t> </a:t>
            </a:r>
            <a:r>
              <a:rPr lang="en-US" sz="2600" dirty="0" err="1" smtClean="0"/>
              <a:t>akan</a:t>
            </a:r>
            <a:r>
              <a:rPr lang="en-US" sz="2600" dirty="0" smtClean="0"/>
              <a:t> </a:t>
            </a:r>
            <a:r>
              <a:rPr lang="en-US" sz="2600" dirty="0" err="1" smtClean="0"/>
              <a:t>menghasilkan</a:t>
            </a:r>
            <a:r>
              <a:rPr lang="en-US" sz="2600" dirty="0" smtClean="0"/>
              <a:t> </a:t>
            </a:r>
            <a:r>
              <a:rPr lang="en-US" sz="2600" dirty="0" err="1" smtClean="0"/>
              <a:t>keuntungan</a:t>
            </a:r>
            <a:r>
              <a:rPr lang="en-US" sz="2600" dirty="0" smtClean="0"/>
              <a:t> </a:t>
            </a:r>
            <a:r>
              <a:rPr lang="en-US" sz="2600" dirty="0" err="1" smtClean="0"/>
              <a:t>lebih</a:t>
            </a:r>
            <a:r>
              <a:rPr lang="en-US" sz="2600" dirty="0" smtClean="0"/>
              <a:t> </a:t>
            </a:r>
            <a:r>
              <a:rPr lang="en-US" sz="2600" dirty="0" err="1" smtClean="0"/>
              <a:t>besar</a:t>
            </a:r>
            <a:r>
              <a:rPr lang="en-US" sz="2600" dirty="0" smtClean="0"/>
              <a:t> </a:t>
            </a:r>
            <a:r>
              <a:rPr lang="en-US" sz="2600" dirty="0" err="1" smtClean="0"/>
              <a:t>dari</a:t>
            </a:r>
            <a:r>
              <a:rPr lang="en-US" sz="2600" dirty="0" smtClean="0"/>
              <a:t> </a:t>
            </a:r>
            <a:r>
              <a:rPr lang="en-US" sz="2600" dirty="0" err="1" smtClean="0"/>
              <a:t>biaya</a:t>
            </a:r>
            <a:endParaRPr lang="en-US" sz="2600" dirty="0" smtClean="0"/>
          </a:p>
          <a:p>
            <a:r>
              <a:rPr lang="en-US" sz="2600" dirty="0" err="1" smtClean="0"/>
              <a:t>Hak-hak</a:t>
            </a:r>
            <a:r>
              <a:rPr lang="en-US" sz="2600" dirty="0" smtClean="0"/>
              <a:t>, </a:t>
            </a:r>
            <a:r>
              <a:rPr lang="en-US" sz="2600" dirty="0" err="1" smtClean="0"/>
              <a:t>tugas</a:t>
            </a:r>
            <a:r>
              <a:rPr lang="en-US" sz="2600" dirty="0" smtClean="0"/>
              <a:t> </a:t>
            </a:r>
            <a:r>
              <a:rPr lang="en-US" sz="2600" dirty="0" err="1" smtClean="0"/>
              <a:t>atau</a:t>
            </a:r>
            <a:r>
              <a:rPr lang="en-US" sz="2600" dirty="0" smtClean="0"/>
              <a:t> </a:t>
            </a:r>
            <a:r>
              <a:rPr lang="en-US" sz="2600" dirty="0" err="1" smtClean="0"/>
              <a:t>deontologi</a:t>
            </a:r>
            <a:endParaRPr lang="en-US" sz="2600" dirty="0" smtClean="0"/>
          </a:p>
          <a:p>
            <a:pPr lvl="1"/>
            <a:r>
              <a:rPr lang="en-US" sz="2600" dirty="0" err="1" smtClean="0"/>
              <a:t>Keputusan</a:t>
            </a:r>
            <a:r>
              <a:rPr lang="en-US" sz="2600" dirty="0" smtClean="0"/>
              <a:t> </a:t>
            </a:r>
            <a:r>
              <a:rPr lang="en-US" sz="2600" dirty="0" err="1" smtClean="0"/>
              <a:t>hyang</a:t>
            </a:r>
            <a:r>
              <a:rPr lang="en-US" sz="2600" dirty="0" smtClean="0"/>
              <a:t> </a:t>
            </a:r>
            <a:r>
              <a:rPr lang="en-US" sz="2600" dirty="0" err="1" smtClean="0"/>
              <a:t>diusulkan</a:t>
            </a:r>
            <a:r>
              <a:rPr lang="en-US" sz="2600" dirty="0" smtClean="0"/>
              <a:t> </a:t>
            </a:r>
            <a:r>
              <a:rPr lang="en-US" sz="2600" dirty="0" err="1" smtClean="0"/>
              <a:t>tidak</a:t>
            </a:r>
            <a:r>
              <a:rPr lang="en-US" sz="2600" dirty="0" smtClean="0"/>
              <a:t> </a:t>
            </a:r>
            <a:r>
              <a:rPr lang="en-US" sz="2600" dirty="0" err="1" smtClean="0"/>
              <a:t>boleh</a:t>
            </a:r>
            <a:r>
              <a:rPr lang="en-US" sz="2600" dirty="0" smtClean="0"/>
              <a:t> </a:t>
            </a:r>
            <a:r>
              <a:rPr lang="en-US" sz="2600" dirty="0" err="1" smtClean="0"/>
              <a:t>menyinggung</a:t>
            </a:r>
            <a:r>
              <a:rPr lang="en-US" sz="2600" dirty="0" smtClean="0"/>
              <a:t> </a:t>
            </a:r>
            <a:r>
              <a:rPr lang="en-US" sz="2600" dirty="0" err="1" smtClean="0"/>
              <a:t>hak</a:t>
            </a:r>
            <a:r>
              <a:rPr lang="en-US" sz="2600" dirty="0" smtClean="0"/>
              <a:t> </a:t>
            </a:r>
            <a:r>
              <a:rPr lang="en-US" sz="2600" dirty="0" err="1" smtClean="0"/>
              <a:t>para</a:t>
            </a:r>
            <a:r>
              <a:rPr lang="en-US" sz="2600" dirty="0" smtClean="0"/>
              <a:t> stakeholder </a:t>
            </a:r>
            <a:r>
              <a:rPr lang="en-US" sz="2600" dirty="0" err="1" smtClean="0"/>
              <a:t>termasuk</a:t>
            </a:r>
            <a:r>
              <a:rPr lang="en-US" sz="2600" dirty="0" smtClean="0"/>
              <a:t> </a:t>
            </a:r>
            <a:r>
              <a:rPr lang="en-US" sz="2600" dirty="0" err="1" smtClean="0"/>
              <a:t>pengambil</a:t>
            </a:r>
            <a:r>
              <a:rPr lang="en-US" sz="2600" dirty="0" smtClean="0"/>
              <a:t> </a:t>
            </a:r>
            <a:r>
              <a:rPr lang="en-US" sz="2600" dirty="0" err="1" smtClean="0"/>
              <a:t>keputusan</a:t>
            </a:r>
            <a:endParaRPr lang="en-US" sz="2600" dirty="0" smtClean="0"/>
          </a:p>
          <a:p>
            <a:r>
              <a:rPr lang="en-US" sz="2600" dirty="0" err="1" smtClean="0"/>
              <a:t>Kejujuran</a:t>
            </a:r>
            <a:r>
              <a:rPr lang="en-US" sz="2600" dirty="0" smtClean="0"/>
              <a:t>/</a:t>
            </a:r>
            <a:r>
              <a:rPr lang="en-US" sz="2600" dirty="0" err="1" smtClean="0"/>
              <a:t>kesetaraan</a:t>
            </a:r>
            <a:r>
              <a:rPr lang="en-US" sz="2600" dirty="0" smtClean="0"/>
              <a:t> </a:t>
            </a:r>
            <a:r>
              <a:rPr lang="en-US" sz="2600" dirty="0" err="1" smtClean="0"/>
              <a:t>atau</a:t>
            </a:r>
            <a:r>
              <a:rPr lang="en-US" sz="2600" dirty="0" smtClean="0"/>
              <a:t> </a:t>
            </a:r>
            <a:r>
              <a:rPr lang="en-US" sz="2600" dirty="0" err="1" smtClean="0"/>
              <a:t>keadilan</a:t>
            </a:r>
            <a:endParaRPr lang="en-US" sz="2600" dirty="0" smtClean="0"/>
          </a:p>
          <a:p>
            <a:r>
              <a:rPr lang="en-US" sz="2600" dirty="0" err="1" smtClean="0"/>
              <a:t>Distribusi</a:t>
            </a:r>
            <a:r>
              <a:rPr lang="en-US" sz="2600" dirty="0" smtClean="0"/>
              <a:t> </a:t>
            </a:r>
            <a:r>
              <a:rPr lang="en-US" sz="2600" dirty="0" err="1" smtClean="0"/>
              <a:t>manfaat</a:t>
            </a:r>
            <a:r>
              <a:rPr lang="en-US" sz="2600" dirty="0" smtClean="0"/>
              <a:t> </a:t>
            </a:r>
            <a:r>
              <a:rPr lang="en-US" sz="2600" dirty="0" err="1" smtClean="0"/>
              <a:t>dan</a:t>
            </a:r>
            <a:r>
              <a:rPr lang="en-US" sz="2600" dirty="0" smtClean="0"/>
              <a:t> </a:t>
            </a:r>
            <a:r>
              <a:rPr lang="en-US" sz="2600" dirty="0" err="1" smtClean="0"/>
              <a:t>beban</a:t>
            </a:r>
            <a:r>
              <a:rPr lang="en-US" sz="2600" dirty="0" smtClean="0"/>
              <a:t> </a:t>
            </a:r>
            <a:r>
              <a:rPr lang="en-US" sz="2600" dirty="0" err="1" smtClean="0"/>
              <a:t>harus</a:t>
            </a:r>
            <a:r>
              <a:rPr lang="en-US" sz="2600" dirty="0" smtClean="0"/>
              <a:t> </a:t>
            </a:r>
            <a:r>
              <a:rPr lang="en-US" sz="2600" dirty="0" err="1" smtClean="0"/>
              <a:t>adil</a:t>
            </a:r>
            <a:endParaRPr lang="en-US" sz="2600" dirty="0" smtClean="0"/>
          </a:p>
          <a:p>
            <a:r>
              <a:rPr lang="en-US" sz="2600" dirty="0" err="1" smtClean="0"/>
              <a:t>Etika</a:t>
            </a:r>
            <a:r>
              <a:rPr lang="en-US" sz="2600" dirty="0" smtClean="0"/>
              <a:t> </a:t>
            </a:r>
            <a:r>
              <a:rPr lang="en-US" sz="2600" dirty="0" err="1" smtClean="0"/>
              <a:t>Kebajikan</a:t>
            </a:r>
            <a:endParaRPr lang="en-US" sz="2600" dirty="0" smtClean="0"/>
          </a:p>
          <a:p>
            <a:pPr lvl="1"/>
            <a:r>
              <a:rPr lang="en-US" dirty="0" err="1" smtClean="0"/>
              <a:t>Motivasi</a:t>
            </a:r>
            <a:r>
              <a:rPr lang="en-US" dirty="0" smtClean="0"/>
              <a:t> </a:t>
            </a:r>
            <a:r>
              <a:rPr lang="en-US" dirty="0" err="1" smtClean="0"/>
              <a:t>untuk</a:t>
            </a:r>
            <a:r>
              <a:rPr lang="en-US" dirty="0" smtClean="0"/>
              <a:t> </a:t>
            </a:r>
            <a:r>
              <a:rPr lang="en-US" dirty="0" err="1" smtClean="0"/>
              <a:t>keputusan</a:t>
            </a:r>
            <a:r>
              <a:rPr lang="en-US" dirty="0" smtClean="0"/>
              <a:t> </a:t>
            </a:r>
            <a:r>
              <a:rPr lang="en-US" dirty="0" err="1" smtClean="0"/>
              <a:t>harus</a:t>
            </a:r>
            <a:r>
              <a:rPr lang="en-US" dirty="0" smtClean="0"/>
              <a:t> </a:t>
            </a:r>
            <a:r>
              <a:rPr lang="en-US" dirty="0" err="1" smtClean="0"/>
              <a:t>mencerminkan</a:t>
            </a:r>
            <a:r>
              <a:rPr lang="en-US" dirty="0" smtClean="0"/>
              <a:t> </a:t>
            </a:r>
            <a:r>
              <a:rPr lang="en-US" dirty="0" err="1" smtClean="0"/>
              <a:t>ekspektasi</a:t>
            </a:r>
            <a:r>
              <a:rPr lang="en-US" dirty="0" smtClean="0"/>
              <a:t> </a:t>
            </a:r>
            <a:r>
              <a:rPr lang="en-US" dirty="0" err="1" smtClean="0"/>
              <a:t>kebajikan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Permasalahan</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sz="4000" dirty="0" err="1" smtClean="0"/>
              <a:t>Masalah</a:t>
            </a:r>
            <a:r>
              <a:rPr lang="en-US" sz="4000" dirty="0" smtClean="0"/>
              <a:t> </a:t>
            </a:r>
            <a:r>
              <a:rPr lang="en-US" sz="4000" dirty="0" err="1" smtClean="0"/>
              <a:t>bersama</a:t>
            </a:r>
            <a:endParaRPr lang="en-US" sz="4000" dirty="0" smtClean="0"/>
          </a:p>
          <a:p>
            <a:r>
              <a:rPr lang="en-US" sz="4000" dirty="0" err="1" smtClean="0"/>
              <a:t>Mengembangkan</a:t>
            </a:r>
            <a:r>
              <a:rPr lang="en-US" sz="4000" dirty="0" smtClean="0"/>
              <a:t> </a:t>
            </a:r>
            <a:r>
              <a:rPr lang="en-US" sz="4000" dirty="0" err="1" smtClean="0"/>
              <a:t>aksi</a:t>
            </a:r>
            <a:r>
              <a:rPr lang="en-US" sz="4000" dirty="0" smtClean="0"/>
              <a:t> yang </a:t>
            </a:r>
            <a:r>
              <a:rPr lang="en-US" sz="4000" dirty="0" err="1" smtClean="0"/>
              <a:t>lebih</a:t>
            </a:r>
            <a:r>
              <a:rPr lang="en-US" sz="4000" dirty="0" smtClean="0"/>
              <a:t> </a:t>
            </a:r>
            <a:r>
              <a:rPr lang="en-US" sz="4000" dirty="0" err="1" smtClean="0"/>
              <a:t>etis</a:t>
            </a:r>
            <a:endParaRPr lang="en-US" sz="4000" dirty="0" smtClean="0"/>
          </a:p>
          <a:p>
            <a:pPr lvl="1">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Permasalahan</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normAutofit/>
          </a:bodyPr>
          <a:lstStyle/>
          <a:p>
            <a:r>
              <a:rPr lang="en-US" dirty="0" err="1" smtClean="0"/>
              <a:t>Kekeliruan</a:t>
            </a:r>
            <a:r>
              <a:rPr lang="en-US" dirty="0" smtClean="0"/>
              <a:t> </a:t>
            </a:r>
            <a:r>
              <a:rPr lang="en-US" dirty="0" err="1" smtClean="0"/>
              <a:t>umum</a:t>
            </a:r>
            <a:r>
              <a:rPr lang="en-US" dirty="0" smtClean="0"/>
              <a:t> </a:t>
            </a:r>
            <a:r>
              <a:rPr lang="en-US" dirty="0" err="1" smtClean="0"/>
              <a:t>dalam</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smtClean="0"/>
          </a:p>
          <a:p>
            <a:pPr lvl="1"/>
            <a:r>
              <a:rPr lang="en-US" dirty="0" err="1" smtClean="0"/>
              <a:t>Menyetujui</a:t>
            </a:r>
            <a:r>
              <a:rPr lang="en-US" dirty="0" smtClean="0"/>
              <a:t> </a:t>
            </a:r>
            <a:r>
              <a:rPr lang="en-US" dirty="0" err="1" smtClean="0"/>
              <a:t>budaya</a:t>
            </a:r>
            <a:r>
              <a:rPr lang="en-US" dirty="0" smtClean="0"/>
              <a:t> </a:t>
            </a:r>
            <a:r>
              <a:rPr lang="en-US" dirty="0" err="1" smtClean="0"/>
              <a:t>perusahaan</a:t>
            </a:r>
            <a:r>
              <a:rPr lang="en-US" dirty="0" smtClean="0"/>
              <a:t> yang </a:t>
            </a:r>
            <a:r>
              <a:rPr lang="en-US" dirty="0" err="1" smtClean="0"/>
              <a:t>tidak</a:t>
            </a:r>
            <a:r>
              <a:rPr lang="en-US" dirty="0" smtClean="0"/>
              <a:t> </a:t>
            </a:r>
            <a:r>
              <a:rPr lang="en-US" dirty="0" err="1" smtClean="0"/>
              <a:t>etis</a:t>
            </a:r>
            <a:endParaRPr lang="en-US" dirty="0" smtClean="0"/>
          </a:p>
          <a:p>
            <a:pPr lvl="1"/>
            <a:r>
              <a:rPr lang="en-US" dirty="0" err="1" smtClean="0"/>
              <a:t>Salah</a:t>
            </a:r>
            <a:r>
              <a:rPr lang="en-US" dirty="0" smtClean="0"/>
              <a:t> </a:t>
            </a:r>
            <a:r>
              <a:rPr lang="en-US" dirty="0" err="1" smtClean="0"/>
              <a:t>menafsirkan</a:t>
            </a:r>
            <a:r>
              <a:rPr lang="en-US" dirty="0" smtClean="0"/>
              <a:t> </a:t>
            </a:r>
            <a:r>
              <a:rPr lang="en-US" dirty="0" err="1" smtClean="0"/>
              <a:t>harapan</a:t>
            </a:r>
            <a:r>
              <a:rPr lang="en-US" dirty="0" smtClean="0"/>
              <a:t> </a:t>
            </a:r>
            <a:r>
              <a:rPr lang="en-US" dirty="0" err="1" smtClean="0"/>
              <a:t>masyarakat</a:t>
            </a:r>
            <a:endParaRPr lang="en-US" dirty="0" smtClean="0"/>
          </a:p>
          <a:p>
            <a:pPr lvl="1"/>
            <a:r>
              <a:rPr lang="en-US" dirty="0" err="1" smtClean="0"/>
              <a:t>Berfokus</a:t>
            </a:r>
            <a:r>
              <a:rPr lang="en-US" dirty="0" smtClean="0"/>
              <a:t> </a:t>
            </a:r>
            <a:r>
              <a:rPr lang="en-US" dirty="0" err="1" smtClean="0"/>
              <a:t>pada</a:t>
            </a:r>
            <a:r>
              <a:rPr lang="en-US" dirty="0" smtClean="0"/>
              <a:t> </a:t>
            </a:r>
            <a:r>
              <a:rPr lang="en-US" dirty="0" err="1" smtClean="0"/>
              <a:t>keuntungan</a:t>
            </a:r>
            <a:r>
              <a:rPr lang="en-US" dirty="0" smtClean="0"/>
              <a:t> </a:t>
            </a:r>
            <a:r>
              <a:rPr lang="en-US" dirty="0" err="1" smtClean="0"/>
              <a:t>jangka</a:t>
            </a:r>
            <a:r>
              <a:rPr lang="en-US" dirty="0" smtClean="0"/>
              <a:t> </a:t>
            </a:r>
            <a:r>
              <a:rPr lang="en-US" dirty="0" err="1" smtClean="0"/>
              <a:t>pendek</a:t>
            </a:r>
            <a:r>
              <a:rPr lang="en-US" dirty="0" smtClean="0"/>
              <a:t> </a:t>
            </a:r>
            <a:r>
              <a:rPr lang="en-US" dirty="0" err="1" smtClean="0"/>
              <a:t>dan</a:t>
            </a:r>
            <a:r>
              <a:rPr lang="en-US" dirty="0" smtClean="0"/>
              <a:t> </a:t>
            </a:r>
            <a:r>
              <a:rPr lang="en-US" dirty="0" err="1" smtClean="0"/>
              <a:t>dampak</a:t>
            </a:r>
            <a:r>
              <a:rPr lang="en-US" dirty="0" smtClean="0"/>
              <a:t> </a:t>
            </a:r>
            <a:r>
              <a:rPr lang="en-US" dirty="0" err="1" smtClean="0"/>
              <a:t>pada</a:t>
            </a:r>
            <a:r>
              <a:rPr lang="en-US" dirty="0" smtClean="0"/>
              <a:t> </a:t>
            </a:r>
            <a:r>
              <a:rPr lang="en-US" dirty="0" err="1" smtClean="0"/>
              <a:t>pemegang</a:t>
            </a:r>
            <a:r>
              <a:rPr lang="en-US" dirty="0" smtClean="0"/>
              <a:t> </a:t>
            </a:r>
            <a:r>
              <a:rPr lang="en-US" dirty="0" err="1" smtClean="0"/>
              <a:t>saham</a:t>
            </a:r>
            <a:endParaRPr lang="en-US" dirty="0" smtClean="0"/>
          </a:p>
          <a:p>
            <a:pPr lvl="1"/>
            <a:r>
              <a:rPr lang="en-US" dirty="0" err="1" smtClean="0"/>
              <a:t>Berfokus</a:t>
            </a:r>
            <a:r>
              <a:rPr lang="en-US" dirty="0" smtClean="0"/>
              <a:t> </a:t>
            </a:r>
            <a:r>
              <a:rPr lang="en-US" dirty="0" err="1" smtClean="0"/>
              <a:t>hanya</a:t>
            </a:r>
            <a:r>
              <a:rPr lang="en-US" dirty="0" smtClean="0"/>
              <a:t> </a:t>
            </a:r>
            <a:r>
              <a:rPr lang="en-US" dirty="0" err="1" smtClean="0"/>
              <a:t>pada</a:t>
            </a:r>
            <a:r>
              <a:rPr lang="en-US" dirty="0" smtClean="0"/>
              <a:t> </a:t>
            </a:r>
            <a:r>
              <a:rPr lang="en-US" dirty="0" err="1" smtClean="0"/>
              <a:t>legalitas</a:t>
            </a:r>
            <a:endParaRPr lang="en-US" dirty="0" smtClean="0"/>
          </a:p>
          <a:p>
            <a:pPr lvl="1"/>
            <a:r>
              <a:rPr lang="en-US" dirty="0" smtClean="0"/>
              <a:t>Batas </a:t>
            </a:r>
            <a:r>
              <a:rPr lang="en-US" dirty="0" err="1" smtClean="0"/>
              <a:t>keberimbangan</a:t>
            </a:r>
            <a:endParaRPr lang="en-US" dirty="0" smtClean="0"/>
          </a:p>
          <a:p>
            <a:pPr lvl="1"/>
            <a:r>
              <a:rPr lang="en-US" dirty="0" smtClean="0"/>
              <a:t>Batas </a:t>
            </a:r>
            <a:r>
              <a:rPr lang="en-US" dirty="0" err="1" smtClean="0"/>
              <a:t>untuk</a:t>
            </a:r>
            <a:r>
              <a:rPr lang="en-US" dirty="0" smtClean="0"/>
              <a:t> </a:t>
            </a:r>
            <a:r>
              <a:rPr lang="en-US" dirty="0" err="1" smtClean="0"/>
              <a:t>meneliti</a:t>
            </a:r>
            <a:r>
              <a:rPr lang="en-US" dirty="0" smtClean="0"/>
              <a:t> </a:t>
            </a:r>
            <a:r>
              <a:rPr lang="en-US" dirty="0" err="1" smtClean="0"/>
              <a:t>hak</a:t>
            </a:r>
            <a:endParaRPr lang="en-US" dirty="0" smtClean="0"/>
          </a:p>
          <a:p>
            <a:pPr lvl="1"/>
            <a:r>
              <a:rPr lang="en-US" dirty="0" err="1" smtClean="0"/>
              <a:t>Konflik</a:t>
            </a:r>
            <a:r>
              <a:rPr lang="en-US" dirty="0" smtClean="0"/>
              <a:t> </a:t>
            </a:r>
            <a:r>
              <a:rPr lang="en-US" smtClean="0"/>
              <a:t>kepentingan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20AD22EB-2C92-4C77-AC33-E9D9BBCD733A}" type="slidenum">
              <a:rPr lang="en-US"/>
              <a:pPr/>
              <a:t>17</a:t>
            </a:fld>
            <a:endParaRPr lang="en-US"/>
          </a:p>
        </p:txBody>
      </p:sp>
      <p:sp>
        <p:nvSpPr>
          <p:cNvPr id="14339" name="Rectangle 2"/>
          <p:cNvSpPr>
            <a:spLocks noGrp="1" noChangeArrowheads="1"/>
          </p:cNvSpPr>
          <p:nvPr>
            <p:ph type="title"/>
          </p:nvPr>
        </p:nvSpPr>
        <p:spPr>
          <a:xfrm>
            <a:off x="152400" y="152400"/>
            <a:ext cx="8534400" cy="685800"/>
          </a:xfrm>
        </p:spPr>
        <p:txBody>
          <a:bodyPr>
            <a:normAutofit fontScale="90000"/>
          </a:bodyPr>
          <a:lstStyle/>
          <a:p>
            <a:pPr algn="ctr" eaLnBrk="1" hangingPunct="1"/>
            <a:r>
              <a:rPr lang="en-US" dirty="0" smtClean="0"/>
              <a:t> </a:t>
            </a:r>
            <a:r>
              <a:rPr lang="en-US" b="1" dirty="0" smtClean="0"/>
              <a:t>TUGAS</a:t>
            </a:r>
            <a:r>
              <a:rPr lang="en-US" dirty="0" smtClean="0"/>
              <a:t> </a:t>
            </a:r>
          </a:p>
        </p:txBody>
      </p:sp>
      <p:sp>
        <p:nvSpPr>
          <p:cNvPr id="14340" name="Rectangle 3"/>
          <p:cNvSpPr>
            <a:spLocks noGrp="1" noChangeArrowheads="1"/>
          </p:cNvSpPr>
          <p:nvPr>
            <p:ph type="body" idx="1"/>
          </p:nvPr>
        </p:nvSpPr>
        <p:spPr>
          <a:xfrm>
            <a:off x="152400" y="838200"/>
            <a:ext cx="8763000" cy="6019800"/>
          </a:xfrm>
        </p:spPr>
        <p:txBody>
          <a:bodyPr>
            <a:normAutofit fontScale="77500" lnSpcReduction="20000"/>
          </a:bodyPr>
          <a:lstStyle/>
          <a:p>
            <a:pPr marL="446088" indent="-446088" algn="just" eaLnBrk="1" hangingPunct="1">
              <a:buFontTx/>
              <a:buNone/>
            </a:pPr>
            <a:r>
              <a:rPr lang="pt-BR" sz="2000" b="1" dirty="0" smtClean="0">
                <a:solidFill>
                  <a:srgbClr val="000000"/>
                </a:solidFill>
                <a:sym typeface="Wingdings 2" pitchFamily="18" charset="2"/>
              </a:rPr>
              <a:t>      </a:t>
            </a:r>
            <a:r>
              <a:rPr lang="pt-BR" sz="2400" b="1" dirty="0" smtClean="0">
                <a:solidFill>
                  <a:srgbClr val="000000"/>
                </a:solidFill>
                <a:sym typeface="Wingdings 2" pitchFamily="18" charset="2"/>
              </a:rPr>
              <a:t>Fad</a:t>
            </a:r>
            <a:r>
              <a:rPr lang="id-ID" sz="2400" b="1" dirty="0" smtClean="0">
                <a:solidFill>
                  <a:srgbClr val="000000"/>
                </a:solidFill>
                <a:sym typeface="Wingdings 2" pitchFamily="18" charset="2"/>
              </a:rPr>
              <a:t>i</a:t>
            </a:r>
            <a:r>
              <a:rPr lang="pt-BR" sz="2400" b="1" dirty="0" smtClean="0">
                <a:solidFill>
                  <a:srgbClr val="000000"/>
                </a:solidFill>
                <a:sym typeface="Wingdings 2" pitchFamily="18" charset="2"/>
              </a:rPr>
              <a:t>l</a:t>
            </a:r>
            <a:r>
              <a:rPr lang="id-ID" sz="2400" b="1" dirty="0" smtClean="0">
                <a:solidFill>
                  <a:srgbClr val="000000"/>
                </a:solidFill>
                <a:sym typeface="Wingdings 2" pitchFamily="18" charset="2"/>
              </a:rPr>
              <a:t>, </a:t>
            </a:r>
            <a:r>
              <a:rPr lang="pt-BR" sz="2400" b="1" dirty="0" smtClean="0">
                <a:solidFill>
                  <a:srgbClr val="000000"/>
                </a:solidFill>
                <a:sym typeface="Wingdings 2" pitchFamily="18" charset="2"/>
              </a:rPr>
              <a:t>u</a:t>
            </a:r>
            <a:r>
              <a:rPr lang="id-ID" sz="2400" b="1" dirty="0" smtClean="0">
                <a:solidFill>
                  <a:srgbClr val="000000"/>
                </a:solidFill>
                <a:sym typeface="Wingdings 2" pitchFamily="18" charset="2"/>
              </a:rPr>
              <a:t>s</a:t>
            </a:r>
            <a:r>
              <a:rPr lang="pt-BR" sz="2400" b="1" dirty="0" smtClean="0">
                <a:solidFill>
                  <a:srgbClr val="000000"/>
                </a:solidFill>
                <a:sym typeface="Wingdings 2" pitchFamily="18" charset="2"/>
              </a:rPr>
              <a:t>i</a:t>
            </a:r>
            <a:r>
              <a:rPr lang="id-ID" sz="2400" b="1" dirty="0" smtClean="0">
                <a:solidFill>
                  <a:srgbClr val="000000"/>
                </a:solidFill>
                <a:sym typeface="Wingdings 2" pitchFamily="18" charset="2"/>
              </a:rPr>
              <a:t>a</a:t>
            </a:r>
            <a:r>
              <a:rPr lang="pt-BR" sz="2400" b="1" dirty="0" smtClean="0">
                <a:solidFill>
                  <a:srgbClr val="000000"/>
                </a:solidFill>
                <a:sym typeface="Wingdings 2" pitchFamily="18" charset="2"/>
              </a:rPr>
              <a:t> 33th, sudah 8th. bekerja di pabrik ba</a:t>
            </a:r>
            <a:r>
              <a:rPr lang="id-ID" sz="2400" b="1" dirty="0" smtClean="0">
                <a:solidFill>
                  <a:srgbClr val="000000"/>
                </a:solidFill>
                <a:sym typeface="Wingdings 2" pitchFamily="18" charset="2"/>
              </a:rPr>
              <a:t>n</a:t>
            </a:r>
            <a:r>
              <a:rPr lang="pt-BR" sz="2400" b="1" dirty="0" smtClean="0">
                <a:solidFill>
                  <a:srgbClr val="000000"/>
                </a:solidFill>
                <a:sym typeface="Wingdings 2" pitchFamily="18" charset="2"/>
              </a:rPr>
              <a:t> di Jawa Barat seba</a:t>
            </a:r>
            <a:r>
              <a:rPr lang="id-ID" sz="2400" b="1" dirty="0" smtClean="0">
                <a:solidFill>
                  <a:srgbClr val="000000"/>
                </a:solidFill>
                <a:sym typeface="Wingdings 2" pitchFamily="18" charset="2"/>
              </a:rPr>
              <a:t>g</a:t>
            </a:r>
            <a:r>
              <a:rPr lang="pt-BR" sz="2400" b="1" dirty="0" smtClean="0">
                <a:solidFill>
                  <a:srgbClr val="000000"/>
                </a:solidFill>
                <a:sym typeface="Wingdings 2" pitchFamily="18" charset="2"/>
              </a:rPr>
              <a:t>ai</a:t>
            </a:r>
            <a:r>
              <a:rPr lang="id-ID" sz="2400" b="1" dirty="0" smtClean="0">
                <a:solidFill>
                  <a:srgbClr val="000000"/>
                </a:solidFill>
                <a:sym typeface="Wingdings 2" pitchFamily="18" charset="2"/>
              </a:rPr>
              <a:t> Akuntan</a:t>
            </a:r>
            <a:r>
              <a:rPr lang="pt-BR" sz="2400" b="1" dirty="0" smtClean="0">
                <a:solidFill>
                  <a:srgbClr val="000000"/>
                </a:solidFill>
                <a:sym typeface="Wingdings 2" pitchFamily="18" charset="2"/>
              </a:rPr>
              <a:t>. Saudaranya</a:t>
            </a:r>
            <a:r>
              <a:rPr lang="id-ID" sz="2400" b="1" dirty="0" smtClean="0">
                <a:solidFill>
                  <a:srgbClr val="000000"/>
                </a:solidFill>
                <a:sym typeface="Wingdings 2" pitchFamily="18" charset="2"/>
              </a:rPr>
              <a:t> </a:t>
            </a:r>
            <a:r>
              <a:rPr lang="pt-BR" sz="2400" b="1" dirty="0" smtClean="0">
                <a:solidFill>
                  <a:srgbClr val="000000"/>
                </a:solidFill>
                <a:sym typeface="Wingdings 2" pitchFamily="18" charset="2"/>
              </a:rPr>
              <a:t>merencanakan membuka pabrik yang sama di Suma</a:t>
            </a:r>
            <a:r>
              <a:rPr lang="id-ID" sz="2400" b="1" dirty="0" smtClean="0">
                <a:solidFill>
                  <a:srgbClr val="000000"/>
                </a:solidFill>
                <a:sym typeface="Wingdings 2" pitchFamily="18" charset="2"/>
              </a:rPr>
              <a:t>t</a:t>
            </a:r>
            <a:r>
              <a:rPr lang="pt-BR" sz="2400" b="1" dirty="0" smtClean="0">
                <a:solidFill>
                  <a:srgbClr val="000000"/>
                </a:solidFill>
                <a:sym typeface="Wingdings 2" pitchFamily="18" charset="2"/>
              </a:rPr>
              <a:t>er</a:t>
            </a:r>
            <a:r>
              <a:rPr lang="id-ID" sz="2400" b="1" dirty="0" smtClean="0">
                <a:solidFill>
                  <a:srgbClr val="000000"/>
                </a:solidFill>
                <a:sym typeface="Wingdings 2" pitchFamily="18" charset="2"/>
              </a:rPr>
              <a:t>a</a:t>
            </a:r>
            <a:r>
              <a:rPr lang="pt-BR" sz="2400" b="1" dirty="0" smtClean="0">
                <a:solidFill>
                  <a:srgbClr val="000000"/>
                </a:solidFill>
                <a:sym typeface="Wingdings 2" pitchFamily="18" charset="2"/>
              </a:rPr>
              <a:t> da</a:t>
            </a:r>
            <a:r>
              <a:rPr lang="id-ID" sz="2400" b="1" dirty="0" smtClean="0">
                <a:solidFill>
                  <a:srgbClr val="000000"/>
                </a:solidFill>
                <a:sym typeface="Wingdings 2" pitchFamily="18" charset="2"/>
              </a:rPr>
              <a:t>n</a:t>
            </a:r>
            <a:r>
              <a:rPr lang="pt-BR" sz="2400" b="1" dirty="0" smtClean="0">
                <a:solidFill>
                  <a:srgbClr val="000000"/>
                </a:solidFill>
                <a:sym typeface="Wingdings 2" pitchFamily="18" charset="2"/>
              </a:rPr>
              <a:t> ingin menarik Fadil untuk jabatan Dir</a:t>
            </a:r>
            <a:r>
              <a:rPr lang="id-ID" sz="2400" b="1" dirty="0" smtClean="0">
                <a:solidFill>
                  <a:srgbClr val="000000"/>
                </a:solidFill>
                <a:sym typeface="Wingdings 2" pitchFamily="18" charset="2"/>
              </a:rPr>
              <a:t>e</a:t>
            </a:r>
            <a:r>
              <a:rPr lang="pt-BR" sz="2400" b="1" dirty="0" smtClean="0">
                <a:solidFill>
                  <a:srgbClr val="000000"/>
                </a:solidFill>
                <a:sym typeface="Wingdings 2" pitchFamily="18" charset="2"/>
              </a:rPr>
              <a:t>ktur Keuangan. Pabrik akan beroperasi ½ tahun lagi, ia ingin juga sempat mempersiapkan pabrik baru. Sesudah menerima tawaran ini,</a:t>
            </a:r>
            <a:r>
              <a:rPr lang="pt-BR" sz="2400" dirty="0" smtClean="0">
                <a:solidFill>
                  <a:srgbClr val="000000"/>
                </a:solidFill>
                <a:sym typeface="Wingdings 2" pitchFamily="18" charset="2"/>
              </a:rPr>
              <a:t> </a:t>
            </a:r>
            <a:r>
              <a:rPr lang="pt-BR" sz="2400" b="1" dirty="0" smtClean="0">
                <a:solidFill>
                  <a:srgbClr val="000000"/>
                </a:solidFill>
                <a:sym typeface="Wingdings 2" pitchFamily="18" charset="2"/>
              </a:rPr>
              <a:t>Fadil dengan sengaja mengurangi disiplin kerja sampai suatu tingkatan yang cukup mengkhawatirkan pimpinannya. Ia sering datang terlambat dan pulang sebelum jam kerja selesai. Kadang-kadang samasekali tidak masuk kerja tanpa membertitahukan alasannya. Sudah beberapakali ia tidak mengikuti rapat antar bagian, juga tidak mnyelesai Laporan bulanan yang lalu. Ia mengharapkan akan dipecat, supaya mendapat pensangon yang cukup besar sementara menunggu Pabrik di Sumatera selesai dan ekonomi keluarganya tidak terbengkalai</a:t>
            </a:r>
            <a:r>
              <a:rPr lang="pt-BR" sz="2400" b="1" dirty="0" smtClean="0">
                <a:solidFill>
                  <a:srgbClr val="000000"/>
                </a:solidFill>
                <a:sym typeface="Wingdings 2" pitchFamily="18" charset="2"/>
              </a:rPr>
              <a:t>.</a:t>
            </a:r>
            <a:endParaRPr lang="id-ID" sz="2400" b="1" dirty="0" smtClean="0">
              <a:solidFill>
                <a:srgbClr val="000000"/>
              </a:solidFill>
              <a:sym typeface="Wingdings 2" pitchFamily="18" charset="2"/>
            </a:endParaRPr>
          </a:p>
          <a:p>
            <a:pPr marL="609600" indent="-609600" algn="just">
              <a:buFont typeface="+mj-lt"/>
              <a:buAutoNum type="arabicPeriod"/>
            </a:pPr>
            <a:r>
              <a:rPr lang="pt-BR" sz="2400" b="1" dirty="0" smtClean="0">
                <a:solidFill>
                  <a:srgbClr val="000000"/>
                </a:solidFill>
                <a:sym typeface="Wingdings 2" pitchFamily="18" charset="2"/>
              </a:rPr>
              <a:t> </a:t>
            </a:r>
            <a:r>
              <a:rPr lang="pt-BR" sz="2400" b="1" dirty="0" smtClean="0">
                <a:solidFill>
                  <a:srgbClr val="000000"/>
                </a:solidFill>
              </a:rPr>
              <a:t>Bagaimana hubungan antara disiplin kerja, tanggung jawab akuntan dan moral ? Jelaskan dalam ilmu lain yang juga membicarakan tingkah laku manusia !</a:t>
            </a:r>
          </a:p>
          <a:p>
            <a:pPr marL="609600" indent="-609600" algn="just">
              <a:buFontTx/>
              <a:buAutoNum type="arabicPeriod"/>
            </a:pPr>
            <a:r>
              <a:rPr lang="pt-BR" sz="2400" b="1" dirty="0" smtClean="0">
                <a:solidFill>
                  <a:srgbClr val="000000"/>
                </a:solidFill>
              </a:rPr>
              <a:t> Apa yang menjadi kekhususan dalam kecakapan profesional dan terbengkalainya kerja akuntansi yang merupakan tugas dan tanggung jawab Fadil?</a:t>
            </a:r>
          </a:p>
          <a:p>
            <a:pPr marL="609600" indent="-609600" algn="just">
              <a:buFontTx/>
              <a:buAutoNum type="arabicPeriod"/>
            </a:pPr>
            <a:r>
              <a:rPr lang="pt-BR" sz="2400" b="1" dirty="0" smtClean="0">
                <a:solidFill>
                  <a:srgbClr val="000000"/>
                </a:solidFill>
              </a:rPr>
              <a:t>Apa yang mencolok, jika seorang akuntan memandang bahwa dalam </a:t>
            </a:r>
            <a:r>
              <a:rPr lang="pt-BR" sz="2400" b="1" i="1" dirty="0" smtClean="0">
                <a:solidFill>
                  <a:srgbClr val="000000"/>
                </a:solidFill>
              </a:rPr>
              <a:t>family business</a:t>
            </a:r>
            <a:r>
              <a:rPr lang="pt-BR" sz="2400" b="1" dirty="0" smtClean="0">
                <a:solidFill>
                  <a:srgbClr val="000000"/>
                </a:solidFill>
              </a:rPr>
              <a:t> akan ada masa depan yang lebih cerah daripada meniti karir di perusahaan lain? Jelaskan jawaban saudara dengan sudut pandang etika bisnis.</a:t>
            </a:r>
            <a:endParaRPr lang="id-ID" sz="2400" b="1" dirty="0" smtClean="0">
              <a:solidFill>
                <a:srgbClr val="000000"/>
              </a:solidFill>
              <a:sym typeface="Wingdings 2" pitchFamily="18" charset="2"/>
            </a:endParaRPr>
          </a:p>
          <a:p>
            <a:pPr marL="446088" indent="-446088" eaLnBrk="1" hangingPunct="1">
              <a:buFontTx/>
              <a:buNone/>
            </a:pPr>
            <a:endParaRPr lang="id-ID" sz="22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PENDAHULUAN</a:t>
            </a:r>
            <a:endParaRPr lang="en-US" dirty="0"/>
          </a:p>
        </p:txBody>
      </p:sp>
      <p:sp>
        <p:nvSpPr>
          <p:cNvPr id="3" name="Content Placeholder 2"/>
          <p:cNvSpPr>
            <a:spLocks noGrp="1"/>
          </p:cNvSpPr>
          <p:nvPr>
            <p:ph idx="1"/>
          </p:nvPr>
        </p:nvSpPr>
        <p:spPr>
          <a:xfrm>
            <a:off x="304800" y="1295400"/>
            <a:ext cx="8610600" cy="4830763"/>
          </a:xfrm>
        </p:spPr>
        <p:txBody>
          <a:bodyPr>
            <a:normAutofit/>
          </a:bodyPr>
          <a:lstStyle/>
          <a:p>
            <a:r>
              <a:rPr lang="en-US" dirty="0" err="1" smtClean="0"/>
              <a:t>Motivasi</a:t>
            </a:r>
            <a:endParaRPr lang="en-US" dirty="0"/>
          </a:p>
          <a:p>
            <a:pPr lvl="1"/>
            <a:r>
              <a:rPr lang="en-US" dirty="0" err="1" smtClean="0"/>
              <a:t>Harus</a:t>
            </a:r>
            <a:r>
              <a:rPr lang="en-US" dirty="0" smtClean="0"/>
              <a:t> </a:t>
            </a:r>
            <a:r>
              <a:rPr lang="en-US" dirty="0" err="1" smtClean="0"/>
              <a:t>ditumbuhkan</a:t>
            </a:r>
            <a:r>
              <a:rPr lang="en-US" dirty="0" smtClean="0"/>
              <a:t> </a:t>
            </a:r>
            <a:r>
              <a:rPr lang="en-US" dirty="0" err="1" smtClean="0"/>
              <a:t>pada</a:t>
            </a:r>
            <a:r>
              <a:rPr lang="en-US" dirty="0" smtClean="0"/>
              <a:t> </a:t>
            </a:r>
            <a:r>
              <a:rPr lang="en-US" dirty="0" err="1" smtClean="0"/>
              <a:t>semua</a:t>
            </a:r>
            <a:r>
              <a:rPr lang="en-US" dirty="0" smtClean="0"/>
              <a:t> </a:t>
            </a:r>
            <a:r>
              <a:rPr lang="en-US" dirty="0" err="1" smtClean="0"/>
              <a:t>pihak</a:t>
            </a:r>
            <a:r>
              <a:rPr lang="en-US" dirty="0" smtClean="0"/>
              <a:t> </a:t>
            </a:r>
            <a:r>
              <a:rPr lang="en-US" dirty="0" err="1" smtClean="0"/>
              <a:t>baik</a:t>
            </a:r>
            <a:r>
              <a:rPr lang="en-US" dirty="0" smtClean="0"/>
              <a:t> </a:t>
            </a:r>
            <a:r>
              <a:rPr lang="en-US" dirty="0" err="1" smtClean="0"/>
              <a:t>pengusaha</a:t>
            </a:r>
            <a:r>
              <a:rPr lang="en-US" dirty="0" smtClean="0"/>
              <a:t>, </a:t>
            </a:r>
            <a:r>
              <a:rPr lang="en-US" dirty="0" err="1" smtClean="0"/>
              <a:t>karyawan</a:t>
            </a:r>
            <a:r>
              <a:rPr lang="en-US" dirty="0" smtClean="0"/>
              <a:t> </a:t>
            </a:r>
            <a:r>
              <a:rPr lang="en-US" dirty="0" err="1" smtClean="0"/>
              <a:t>dan</a:t>
            </a:r>
            <a:r>
              <a:rPr lang="en-US" dirty="0" smtClean="0"/>
              <a:t> </a:t>
            </a:r>
            <a:r>
              <a:rPr lang="en-US" dirty="0" err="1" smtClean="0"/>
              <a:t>mahasiswa</a:t>
            </a:r>
            <a:r>
              <a:rPr lang="en-US" dirty="0" smtClean="0"/>
              <a:t> </a:t>
            </a:r>
            <a:r>
              <a:rPr lang="en-US" dirty="0" err="1" smtClean="0"/>
              <a:t>untuk</a:t>
            </a:r>
            <a:r>
              <a:rPr lang="en-US" dirty="0" smtClean="0"/>
              <a:t>  </a:t>
            </a:r>
            <a:r>
              <a:rPr lang="en-US" dirty="0" err="1" smtClean="0"/>
              <a:t>peka</a:t>
            </a:r>
            <a:r>
              <a:rPr lang="en-US" dirty="0" smtClean="0"/>
              <a:t> </a:t>
            </a:r>
            <a:r>
              <a:rPr lang="en-US" dirty="0" err="1" smtClean="0"/>
              <a:t>terhadap</a:t>
            </a:r>
            <a:r>
              <a:rPr lang="en-US" dirty="0" smtClean="0"/>
              <a:t> </a:t>
            </a:r>
            <a:r>
              <a:rPr lang="en-US" dirty="0" err="1" smtClean="0"/>
              <a:t>etika</a:t>
            </a:r>
            <a:r>
              <a:rPr lang="en-US" dirty="0" smtClean="0"/>
              <a:t> </a:t>
            </a:r>
            <a:r>
              <a:rPr lang="en-US" dirty="0" err="1" smtClean="0"/>
              <a:t>dan</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sosial</a:t>
            </a:r>
            <a:r>
              <a:rPr lang="en-US" dirty="0" smtClean="0"/>
              <a:t> </a:t>
            </a:r>
            <a:r>
              <a:rPr lang="en-US" dirty="0" err="1" smtClean="0"/>
              <a:t>mereka</a:t>
            </a:r>
            <a:endParaRPr lang="en-US" dirty="0" smtClean="0"/>
          </a:p>
          <a:p>
            <a:r>
              <a:rPr lang="en-US" dirty="0" err="1" smtClean="0"/>
              <a:t>Kerangka</a:t>
            </a:r>
            <a:r>
              <a:rPr lang="en-US" dirty="0" smtClean="0"/>
              <a:t> </a:t>
            </a:r>
            <a:r>
              <a:rPr lang="en-US" dirty="0" err="1" smtClean="0"/>
              <a:t>kerja</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smtClean="0"/>
          </a:p>
          <a:p>
            <a:pPr lvl="1"/>
            <a:r>
              <a:rPr lang="en-US" dirty="0" err="1" smtClean="0"/>
              <a:t>Konsekuensi</a:t>
            </a:r>
            <a:r>
              <a:rPr lang="en-US" dirty="0" smtClean="0"/>
              <a:t> </a:t>
            </a:r>
            <a:r>
              <a:rPr lang="en-US" dirty="0" err="1" smtClean="0"/>
              <a:t>atau</a:t>
            </a:r>
            <a:r>
              <a:rPr lang="en-US" dirty="0" smtClean="0"/>
              <a:t> </a:t>
            </a:r>
            <a:r>
              <a:rPr lang="en-US" dirty="0" err="1" smtClean="0"/>
              <a:t>kekayaan</a:t>
            </a:r>
            <a:r>
              <a:rPr lang="en-US" dirty="0" smtClean="0"/>
              <a:t> yang </a:t>
            </a:r>
            <a:r>
              <a:rPr lang="en-US" dirty="0" err="1" smtClean="0"/>
              <a:t>dibuat</a:t>
            </a:r>
            <a:r>
              <a:rPr lang="en-US" dirty="0" smtClean="0"/>
              <a:t> </a:t>
            </a:r>
            <a:r>
              <a:rPr lang="en-US" dirty="0" err="1" smtClean="0"/>
              <a:t>dalam</a:t>
            </a:r>
            <a:r>
              <a:rPr lang="en-US" dirty="0" smtClean="0"/>
              <a:t> </a:t>
            </a:r>
            <a:r>
              <a:rPr lang="en-US" dirty="0" err="1" smtClean="0"/>
              <a:t>hal</a:t>
            </a:r>
            <a:r>
              <a:rPr lang="en-US" dirty="0" smtClean="0"/>
              <a:t> </a:t>
            </a:r>
            <a:r>
              <a:rPr lang="en-US" dirty="0" err="1" smtClean="0"/>
              <a:t>keuntungan</a:t>
            </a:r>
            <a:r>
              <a:rPr lang="en-US" dirty="0" smtClean="0"/>
              <a:t> </a:t>
            </a:r>
            <a:r>
              <a:rPr lang="en-US" dirty="0" err="1" smtClean="0"/>
              <a:t>bersih</a:t>
            </a:r>
            <a:r>
              <a:rPr lang="en-US" dirty="0" smtClean="0"/>
              <a:t> </a:t>
            </a:r>
            <a:r>
              <a:rPr lang="en-US" dirty="0" err="1" smtClean="0"/>
              <a:t>atau</a:t>
            </a:r>
            <a:r>
              <a:rPr lang="en-US" dirty="0" smtClean="0"/>
              <a:t> </a:t>
            </a:r>
            <a:r>
              <a:rPr lang="en-US" dirty="0" err="1" smtClean="0"/>
              <a:t>biaya</a:t>
            </a:r>
            <a:endParaRPr lang="en-US" dirty="0" smtClean="0"/>
          </a:p>
          <a:p>
            <a:pPr lvl="1"/>
            <a:r>
              <a:rPr lang="en-US" dirty="0" err="1" smtClean="0"/>
              <a:t>Hak</a:t>
            </a:r>
            <a:r>
              <a:rPr lang="en-US" dirty="0" smtClean="0"/>
              <a:t> </a:t>
            </a:r>
            <a:r>
              <a:rPr lang="en-US" dirty="0" err="1" smtClean="0"/>
              <a:t>dan</a:t>
            </a:r>
            <a:r>
              <a:rPr lang="en-US" dirty="0" smtClean="0"/>
              <a:t> </a:t>
            </a:r>
            <a:r>
              <a:rPr lang="en-US" dirty="0" err="1" smtClean="0"/>
              <a:t>kewajiban</a:t>
            </a:r>
            <a:r>
              <a:rPr lang="en-US" dirty="0" smtClean="0"/>
              <a:t> yang </a:t>
            </a:r>
            <a:r>
              <a:rPr lang="en-US" dirty="0" err="1" smtClean="0"/>
              <a:t>terkena</a:t>
            </a:r>
            <a:r>
              <a:rPr lang="en-US" dirty="0" smtClean="0"/>
              <a:t> </a:t>
            </a:r>
            <a:r>
              <a:rPr lang="en-US" dirty="0" err="1" smtClean="0"/>
              <a:t>dampak</a:t>
            </a:r>
            <a:endParaRPr lang="en-US" dirty="0" smtClean="0"/>
          </a:p>
          <a:p>
            <a:pPr lvl="1"/>
            <a:r>
              <a:rPr lang="en-US" dirty="0" err="1" smtClean="0"/>
              <a:t>Kesetaraan</a:t>
            </a:r>
            <a:r>
              <a:rPr lang="en-US" dirty="0" smtClean="0"/>
              <a:t> yang </a:t>
            </a:r>
            <a:r>
              <a:rPr lang="en-US" dirty="0" err="1" smtClean="0"/>
              <a:t>dilibatkan</a:t>
            </a:r>
            <a:endParaRPr lang="en-US" dirty="0" smtClean="0"/>
          </a:p>
          <a:p>
            <a:pPr lvl="1"/>
            <a:r>
              <a:rPr lang="en-US" dirty="0" err="1" smtClean="0"/>
              <a:t>Motivasi</a:t>
            </a:r>
            <a:r>
              <a:rPr lang="en-US" dirty="0" smtClean="0"/>
              <a:t> </a:t>
            </a:r>
            <a:r>
              <a:rPr lang="en-US" dirty="0" err="1" smtClean="0"/>
              <a:t>atau</a:t>
            </a:r>
            <a:r>
              <a:rPr lang="en-US" dirty="0" smtClean="0"/>
              <a:t> </a:t>
            </a:r>
            <a:r>
              <a:rPr lang="en-US" dirty="0" err="1" smtClean="0"/>
              <a:t>kebijakan</a:t>
            </a:r>
            <a:r>
              <a:rPr lang="en-US" dirty="0" smtClean="0"/>
              <a:t> yang </a:t>
            </a:r>
            <a:r>
              <a:rPr lang="en-US" dirty="0" err="1" smtClean="0"/>
              <a:t>diharapkan</a:t>
            </a:r>
            <a:endParaRPr lang="en-US" dirty="0" smtClean="0"/>
          </a:p>
          <a:p>
            <a:pPr lvl="1"/>
            <a:endParaRPr lang="en-US" dirty="0"/>
          </a:p>
        </p:txBody>
      </p:sp>
    </p:spTree>
    <p:extLst>
      <p:ext uri="{BB962C8B-B14F-4D97-AF65-F5344CB8AC3E}">
        <p14:creationId xmlns="" xmlns:p14="http://schemas.microsoft.com/office/powerpoint/2010/main" val="2218861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PENDEKATAN FILOSOFIS </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sz="2400" dirty="0" err="1" smtClean="0"/>
              <a:t>Konsekuensialisme</a:t>
            </a:r>
            <a:r>
              <a:rPr lang="en-US" sz="2400" dirty="0" smtClean="0"/>
              <a:t>, </a:t>
            </a:r>
            <a:r>
              <a:rPr lang="en-US" sz="2400" dirty="0" err="1" smtClean="0"/>
              <a:t>Utilitarianisme</a:t>
            </a:r>
            <a:r>
              <a:rPr lang="en-US" sz="2400" dirty="0" smtClean="0"/>
              <a:t>  </a:t>
            </a:r>
            <a:r>
              <a:rPr lang="en-US" sz="2400" dirty="0" err="1" smtClean="0"/>
              <a:t>atau</a:t>
            </a:r>
            <a:r>
              <a:rPr lang="en-US" sz="2400" dirty="0" smtClean="0"/>
              <a:t> </a:t>
            </a:r>
            <a:r>
              <a:rPr lang="en-US" sz="2400" dirty="0" err="1" smtClean="0"/>
              <a:t>Teleologi</a:t>
            </a:r>
            <a:endParaRPr lang="en-US" sz="2400" dirty="0" smtClean="0"/>
          </a:p>
          <a:p>
            <a:pPr lvl="1"/>
            <a:r>
              <a:rPr lang="en-US" sz="2400" dirty="0" err="1" smtClean="0"/>
              <a:t>Konsekuensialisme</a:t>
            </a:r>
            <a:r>
              <a:rPr lang="en-US" sz="2400" dirty="0" smtClean="0"/>
              <a:t> </a:t>
            </a:r>
            <a:r>
              <a:rPr lang="en-US" sz="2400" dirty="0" err="1" smtClean="0"/>
              <a:t>bertujuan</a:t>
            </a:r>
            <a:r>
              <a:rPr lang="en-US" sz="2400" dirty="0" smtClean="0"/>
              <a:t> </a:t>
            </a:r>
            <a:r>
              <a:rPr lang="en-US" sz="2400" dirty="0" err="1" smtClean="0"/>
              <a:t>untuk</a:t>
            </a:r>
            <a:r>
              <a:rPr lang="en-US" sz="2400" dirty="0" smtClean="0"/>
              <a:t> </a:t>
            </a:r>
            <a:r>
              <a:rPr lang="en-US" sz="2400" dirty="0" err="1" smtClean="0"/>
              <a:t>memaksimalkan</a:t>
            </a:r>
            <a:r>
              <a:rPr lang="en-US" sz="2400" dirty="0" smtClean="0"/>
              <a:t> </a:t>
            </a:r>
            <a:r>
              <a:rPr lang="en-US" sz="2400" dirty="0" err="1" smtClean="0"/>
              <a:t>hasil</a:t>
            </a:r>
            <a:r>
              <a:rPr lang="en-US" sz="2400" dirty="0" smtClean="0"/>
              <a:t> </a:t>
            </a:r>
            <a:r>
              <a:rPr lang="en-US" sz="2400" dirty="0" err="1" smtClean="0"/>
              <a:t>akhir</a:t>
            </a:r>
            <a:r>
              <a:rPr lang="en-US" sz="2400" dirty="0" smtClean="0"/>
              <a:t> </a:t>
            </a:r>
            <a:r>
              <a:rPr lang="en-US" sz="2400" dirty="0" err="1" smtClean="0"/>
              <a:t>dari</a:t>
            </a:r>
            <a:r>
              <a:rPr lang="en-US" sz="2400" dirty="0" smtClean="0"/>
              <a:t> </a:t>
            </a:r>
            <a:r>
              <a:rPr lang="en-US" sz="2400" dirty="0" err="1" smtClean="0"/>
              <a:t>sebuah</a:t>
            </a:r>
            <a:r>
              <a:rPr lang="en-US" sz="2400" dirty="0" smtClean="0"/>
              <a:t> </a:t>
            </a:r>
            <a:r>
              <a:rPr lang="en-US" sz="2400" dirty="0" err="1" smtClean="0"/>
              <a:t>keputusan</a:t>
            </a:r>
            <a:endParaRPr lang="en-US" sz="2400" dirty="0" smtClean="0"/>
          </a:p>
          <a:p>
            <a:pPr lvl="1"/>
            <a:r>
              <a:rPr lang="en-US" sz="2400" dirty="0" err="1" smtClean="0"/>
              <a:t>Sebuah</a:t>
            </a:r>
            <a:r>
              <a:rPr lang="en-US" sz="2400" dirty="0" smtClean="0"/>
              <a:t> </a:t>
            </a:r>
            <a:r>
              <a:rPr lang="en-US" sz="2400" dirty="0" err="1" smtClean="0"/>
              <a:t>perbuatan</a:t>
            </a:r>
            <a:r>
              <a:rPr lang="en-US" sz="2400" dirty="0" smtClean="0"/>
              <a:t> </a:t>
            </a:r>
            <a:r>
              <a:rPr lang="en-US" sz="2400" dirty="0" err="1" smtClean="0"/>
              <a:t>benar</a:t>
            </a:r>
            <a:r>
              <a:rPr lang="en-US" sz="2400" dirty="0" smtClean="0"/>
              <a:t> </a:t>
            </a:r>
            <a:r>
              <a:rPr lang="en-US" sz="2400" dirty="0" err="1" smtClean="0"/>
              <a:t>secara</a:t>
            </a:r>
            <a:r>
              <a:rPr lang="en-US" sz="2400" dirty="0" smtClean="0"/>
              <a:t> moral </a:t>
            </a:r>
            <a:r>
              <a:rPr lang="en-US" sz="2400" dirty="0" err="1" smtClean="0"/>
              <a:t>jika</a:t>
            </a:r>
            <a:r>
              <a:rPr lang="en-US" sz="2400" dirty="0" smtClean="0"/>
              <a:t> </a:t>
            </a:r>
            <a:r>
              <a:rPr lang="en-US" sz="2400" dirty="0" err="1" smtClean="0"/>
              <a:t>dan</a:t>
            </a:r>
            <a:r>
              <a:rPr lang="en-US" sz="2400" dirty="0" smtClean="0"/>
              <a:t> </a:t>
            </a:r>
            <a:r>
              <a:rPr lang="en-US" sz="2400" dirty="0" err="1" smtClean="0"/>
              <a:t>hanya</a:t>
            </a:r>
            <a:r>
              <a:rPr lang="en-US" sz="2400" dirty="0" smtClean="0"/>
              <a:t> </a:t>
            </a:r>
            <a:r>
              <a:rPr lang="en-US" sz="2400" dirty="0" err="1" smtClean="0"/>
              <a:t>jika</a:t>
            </a:r>
            <a:r>
              <a:rPr lang="en-US" sz="2400" dirty="0" smtClean="0"/>
              <a:t> </a:t>
            </a:r>
            <a:r>
              <a:rPr lang="en-US" sz="2400" dirty="0" err="1" smtClean="0"/>
              <a:t>tindakan</a:t>
            </a:r>
            <a:r>
              <a:rPr lang="en-US" sz="2400" dirty="0" smtClean="0"/>
              <a:t> </a:t>
            </a:r>
            <a:r>
              <a:rPr lang="en-US" sz="2400" dirty="0" err="1" smtClean="0"/>
              <a:t>tersebut</a:t>
            </a:r>
            <a:r>
              <a:rPr lang="en-US" sz="2400" dirty="0" smtClean="0"/>
              <a:t> </a:t>
            </a:r>
            <a:r>
              <a:rPr lang="en-US" sz="2400" dirty="0" err="1" smtClean="0"/>
              <a:t>mampu</a:t>
            </a:r>
            <a:r>
              <a:rPr lang="en-US" sz="2400" dirty="0" smtClean="0"/>
              <a:t> </a:t>
            </a:r>
            <a:r>
              <a:rPr lang="en-US" sz="2400" dirty="0" err="1" smtClean="0"/>
              <a:t>memaksimalkan</a:t>
            </a:r>
            <a:r>
              <a:rPr lang="en-US" sz="2400" dirty="0" smtClean="0"/>
              <a:t> </a:t>
            </a:r>
            <a:r>
              <a:rPr lang="en-US" sz="2400" dirty="0" err="1" smtClean="0"/>
              <a:t>kebaikan</a:t>
            </a:r>
            <a:r>
              <a:rPr lang="en-US" sz="2400" dirty="0" smtClean="0"/>
              <a:t> </a:t>
            </a:r>
            <a:r>
              <a:rPr lang="en-US" sz="2400" dirty="0" err="1" smtClean="0"/>
              <a:t>bersih</a:t>
            </a:r>
            <a:endParaRPr lang="en-US" sz="2400" dirty="0" smtClean="0"/>
          </a:p>
          <a:p>
            <a:r>
              <a:rPr lang="en-US" sz="2400" dirty="0" err="1" smtClean="0"/>
              <a:t>Deontologi</a:t>
            </a:r>
            <a:endParaRPr lang="en-US" sz="2400" dirty="0" smtClean="0"/>
          </a:p>
          <a:p>
            <a:pPr lvl="1"/>
            <a:r>
              <a:rPr lang="en-US" sz="2400" dirty="0" err="1" smtClean="0"/>
              <a:t>Berfokus</a:t>
            </a:r>
            <a:r>
              <a:rPr lang="en-US" sz="2400" dirty="0" smtClean="0"/>
              <a:t> </a:t>
            </a:r>
            <a:r>
              <a:rPr lang="en-US" sz="2400" dirty="0" err="1" smtClean="0"/>
              <a:t>pada</a:t>
            </a:r>
            <a:r>
              <a:rPr lang="en-US" sz="2400" dirty="0" smtClean="0"/>
              <a:t> </a:t>
            </a:r>
            <a:r>
              <a:rPr lang="en-US" sz="2400" dirty="0" err="1" smtClean="0"/>
              <a:t>kewajiban</a:t>
            </a:r>
            <a:r>
              <a:rPr lang="en-US" sz="2400" dirty="0" smtClean="0"/>
              <a:t> </a:t>
            </a:r>
            <a:r>
              <a:rPr lang="en-US" sz="2400" dirty="0" err="1" smtClean="0"/>
              <a:t>atau</a:t>
            </a:r>
            <a:r>
              <a:rPr lang="en-US" sz="2400" dirty="0" smtClean="0"/>
              <a:t> </a:t>
            </a:r>
            <a:r>
              <a:rPr lang="en-US" sz="2400" dirty="0" err="1" smtClean="0"/>
              <a:t>tugas</a:t>
            </a:r>
            <a:r>
              <a:rPr lang="en-US" sz="2400" dirty="0" smtClean="0"/>
              <a:t> </a:t>
            </a:r>
            <a:r>
              <a:rPr lang="en-US" sz="2400" dirty="0" err="1" smtClean="0"/>
              <a:t>memotivasi</a:t>
            </a:r>
            <a:r>
              <a:rPr lang="en-US" sz="2400" dirty="0" smtClean="0"/>
              <a:t> </a:t>
            </a:r>
            <a:r>
              <a:rPr lang="en-US" sz="2400" dirty="0" err="1" smtClean="0"/>
              <a:t>keputusan</a:t>
            </a:r>
            <a:r>
              <a:rPr lang="en-US" sz="2400" dirty="0" smtClean="0"/>
              <a:t> </a:t>
            </a:r>
            <a:r>
              <a:rPr lang="en-US" sz="2400" dirty="0" err="1" smtClean="0"/>
              <a:t>atau</a:t>
            </a:r>
            <a:r>
              <a:rPr lang="en-US" sz="2400" dirty="0" smtClean="0"/>
              <a:t> </a:t>
            </a:r>
            <a:r>
              <a:rPr lang="en-US" sz="2400" dirty="0" err="1" smtClean="0"/>
              <a:t>tindakan</a:t>
            </a:r>
            <a:r>
              <a:rPr lang="en-US" sz="2400" dirty="0" smtClean="0"/>
              <a:t>, </a:t>
            </a:r>
            <a:r>
              <a:rPr lang="en-US" sz="2400" dirty="0" err="1" smtClean="0"/>
              <a:t>bukan</a:t>
            </a:r>
            <a:r>
              <a:rPr lang="en-US" sz="2400" dirty="0" smtClean="0"/>
              <a:t> </a:t>
            </a:r>
            <a:r>
              <a:rPr lang="en-US" sz="2400" dirty="0" err="1" smtClean="0"/>
              <a:t>pada</a:t>
            </a:r>
            <a:r>
              <a:rPr lang="en-US" sz="2400" dirty="0" smtClean="0"/>
              <a:t> </a:t>
            </a:r>
            <a:r>
              <a:rPr lang="en-US" sz="2400" dirty="0" err="1" smtClean="0"/>
              <a:t>konsekuensi</a:t>
            </a:r>
            <a:r>
              <a:rPr lang="en-US" sz="2400" dirty="0" smtClean="0"/>
              <a:t> </a:t>
            </a:r>
            <a:r>
              <a:rPr lang="en-US" sz="2400" dirty="0" err="1" smtClean="0"/>
              <a:t>dari</a:t>
            </a:r>
            <a:r>
              <a:rPr lang="en-US" sz="2400" dirty="0" smtClean="0"/>
              <a:t> </a:t>
            </a:r>
            <a:r>
              <a:rPr lang="en-US" sz="2400" dirty="0" err="1" smtClean="0"/>
              <a:t>tindakan</a:t>
            </a:r>
            <a:endParaRPr lang="en-US" sz="2400" dirty="0" smtClean="0"/>
          </a:p>
          <a:p>
            <a:pPr lvl="1"/>
            <a:r>
              <a:rPr lang="en-US" dirty="0" err="1" smtClean="0"/>
              <a:t>Kebenaran</a:t>
            </a:r>
            <a:r>
              <a:rPr lang="en-US" dirty="0" smtClean="0"/>
              <a:t> </a:t>
            </a:r>
            <a:r>
              <a:rPr lang="en-US" dirty="0" err="1" smtClean="0"/>
              <a:t>bergantung</a:t>
            </a:r>
            <a:r>
              <a:rPr lang="en-US" dirty="0" smtClean="0"/>
              <a:t> </a:t>
            </a:r>
            <a:r>
              <a:rPr lang="en-US" dirty="0" err="1" smtClean="0"/>
              <a:t>pada</a:t>
            </a:r>
            <a:r>
              <a:rPr lang="en-US" dirty="0" smtClean="0"/>
              <a:t> rasa </a:t>
            </a:r>
            <a:r>
              <a:rPr lang="en-US" dirty="0" err="1" smtClean="0"/>
              <a:t>hormat</a:t>
            </a:r>
            <a:r>
              <a:rPr lang="en-US" dirty="0" smtClean="0"/>
              <a:t> yang </a:t>
            </a:r>
            <a:r>
              <a:rPr lang="en-US" dirty="0" err="1" smtClean="0"/>
              <a:t>ditunjukkan</a:t>
            </a:r>
            <a:r>
              <a:rPr lang="en-US" dirty="0" smtClean="0"/>
              <a:t> </a:t>
            </a:r>
            <a:r>
              <a:rPr lang="en-US" dirty="0" err="1" smtClean="0"/>
              <a:t>dalam</a:t>
            </a:r>
            <a:r>
              <a:rPr lang="en-US" dirty="0" smtClean="0"/>
              <a:t> </a:t>
            </a:r>
            <a:r>
              <a:rPr lang="en-US" dirty="0" err="1" smtClean="0"/>
              <a:t>tugas</a:t>
            </a:r>
            <a:r>
              <a:rPr lang="en-US" dirty="0" smtClean="0"/>
              <a:t>, </a:t>
            </a:r>
            <a:r>
              <a:rPr lang="en-US" dirty="0" err="1" smtClean="0"/>
              <a:t>serta</a:t>
            </a:r>
            <a:r>
              <a:rPr lang="en-US" dirty="0" smtClean="0"/>
              <a:t> </a:t>
            </a:r>
            <a:r>
              <a:rPr lang="en-US" dirty="0" err="1" smtClean="0"/>
              <a:t>hak</a:t>
            </a:r>
            <a:r>
              <a:rPr lang="en-US" dirty="0" smtClean="0"/>
              <a:t> </a:t>
            </a:r>
            <a:r>
              <a:rPr lang="en-US" dirty="0" err="1" smtClean="0"/>
              <a:t>dan</a:t>
            </a:r>
            <a:r>
              <a:rPr lang="en-US" dirty="0" smtClean="0"/>
              <a:t> </a:t>
            </a:r>
            <a:r>
              <a:rPr lang="en-US" dirty="0" err="1" smtClean="0"/>
              <a:t>keadilan</a:t>
            </a:r>
            <a:r>
              <a:rPr lang="en-US" dirty="0" smtClean="0"/>
              <a:t> yang </a:t>
            </a:r>
            <a:r>
              <a:rPr lang="en-US" dirty="0" err="1" smtClean="0"/>
              <a:t>dicerminkan</a:t>
            </a:r>
            <a:r>
              <a:rPr lang="en-US" dirty="0" smtClean="0"/>
              <a:t> </a:t>
            </a:r>
            <a:r>
              <a:rPr lang="en-US" dirty="0" err="1" smtClean="0"/>
              <a:t>oleh</a:t>
            </a:r>
            <a:r>
              <a:rPr lang="en-US" dirty="0" smtClean="0"/>
              <a:t> </a:t>
            </a:r>
            <a:r>
              <a:rPr lang="en-US" dirty="0" err="1" smtClean="0"/>
              <a:t>tugas-tugas</a:t>
            </a:r>
            <a:r>
              <a:rPr lang="en-US" dirty="0" smtClean="0"/>
              <a:t> </a:t>
            </a:r>
            <a:r>
              <a:rPr lang="en-US" dirty="0" err="1" smtClean="0"/>
              <a:t>tersebut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Etika</a:t>
            </a:r>
            <a:r>
              <a:rPr lang="en-US" dirty="0" smtClean="0"/>
              <a:t> </a:t>
            </a:r>
            <a:r>
              <a:rPr lang="en-US" dirty="0" err="1" smtClean="0"/>
              <a:t>Kebajikan</a:t>
            </a:r>
            <a:r>
              <a:rPr lang="en-US" dirty="0" smtClean="0"/>
              <a:t> (virtue Ethics)</a:t>
            </a:r>
            <a:endParaRPr lang="en-US" dirty="0"/>
          </a:p>
        </p:txBody>
      </p:sp>
      <p:sp>
        <p:nvSpPr>
          <p:cNvPr id="3" name="Content Placeholder 2"/>
          <p:cNvSpPr>
            <a:spLocks noGrp="1"/>
          </p:cNvSpPr>
          <p:nvPr>
            <p:ph idx="1"/>
          </p:nvPr>
        </p:nvSpPr>
        <p:spPr/>
        <p:txBody>
          <a:bodyPr/>
          <a:lstStyle/>
          <a:p>
            <a:r>
              <a:rPr lang="en-US" dirty="0" err="1" smtClean="0"/>
              <a:t>Etika</a:t>
            </a:r>
            <a:r>
              <a:rPr lang="en-US" dirty="0" smtClean="0"/>
              <a:t> </a:t>
            </a:r>
            <a:r>
              <a:rPr lang="en-US" dirty="0" err="1" smtClean="0"/>
              <a:t>kebajikan</a:t>
            </a:r>
            <a:r>
              <a:rPr lang="en-US" dirty="0" smtClean="0"/>
              <a:t> </a:t>
            </a:r>
            <a:r>
              <a:rPr lang="en-US" dirty="0" err="1" smtClean="0"/>
              <a:t>berfokus</a:t>
            </a:r>
            <a:r>
              <a:rPr lang="en-US" dirty="0" smtClean="0"/>
              <a:t> </a:t>
            </a:r>
            <a:r>
              <a:rPr lang="en-US" dirty="0" err="1" smtClean="0"/>
              <a:t>pada</a:t>
            </a:r>
            <a:r>
              <a:rPr lang="en-US" dirty="0" smtClean="0"/>
              <a:t> </a:t>
            </a:r>
            <a:r>
              <a:rPr lang="en-US" dirty="0" err="1" smtClean="0"/>
              <a:t>karakter</a:t>
            </a:r>
            <a:r>
              <a:rPr lang="en-US" dirty="0" smtClean="0"/>
              <a:t> </a:t>
            </a:r>
            <a:r>
              <a:rPr lang="en-US" dirty="0" err="1" smtClean="0"/>
              <a:t>atau</a:t>
            </a:r>
            <a:r>
              <a:rPr lang="en-US" dirty="0" smtClean="0"/>
              <a:t> </a:t>
            </a:r>
            <a:r>
              <a:rPr lang="en-US" dirty="0" err="1" smtClean="0"/>
              <a:t>integritas</a:t>
            </a:r>
            <a:r>
              <a:rPr lang="en-US" dirty="0" smtClean="0"/>
              <a:t> moral </a:t>
            </a:r>
            <a:r>
              <a:rPr lang="en-US" dirty="0" err="1" smtClean="0"/>
              <a:t>para</a:t>
            </a:r>
            <a:r>
              <a:rPr lang="en-US" dirty="0" smtClean="0"/>
              <a:t> </a:t>
            </a:r>
            <a:r>
              <a:rPr lang="en-US" dirty="0" err="1" smtClean="0"/>
              <a:t>pelaku</a:t>
            </a:r>
            <a:r>
              <a:rPr lang="en-US" dirty="0" smtClean="0"/>
              <a:t>  </a:t>
            </a:r>
            <a:r>
              <a:rPr lang="en-US" dirty="0" err="1" smtClean="0"/>
              <a:t>dan</a:t>
            </a:r>
            <a:r>
              <a:rPr lang="en-US" dirty="0" smtClean="0"/>
              <a:t> </a:t>
            </a:r>
            <a:r>
              <a:rPr lang="en-US" dirty="0" err="1" smtClean="0"/>
              <a:t>melihat</a:t>
            </a:r>
            <a:r>
              <a:rPr lang="en-US" dirty="0" smtClean="0"/>
              <a:t> </a:t>
            </a:r>
            <a:r>
              <a:rPr lang="en-US" dirty="0" err="1" smtClean="0"/>
              <a:t>pada</a:t>
            </a:r>
            <a:r>
              <a:rPr lang="en-US" dirty="0" smtClean="0"/>
              <a:t> moral </a:t>
            </a:r>
            <a:r>
              <a:rPr lang="en-US" dirty="0" err="1" smtClean="0"/>
              <a:t>masyarakat</a:t>
            </a:r>
            <a:r>
              <a:rPr lang="en-US" dirty="0" smtClean="0"/>
              <a:t>, </a:t>
            </a:r>
            <a:r>
              <a:rPr lang="en-US" dirty="0" err="1" smtClean="0"/>
              <a:t>seperti</a:t>
            </a:r>
            <a:r>
              <a:rPr lang="en-US" dirty="0" smtClean="0"/>
              <a:t> </a:t>
            </a:r>
            <a:r>
              <a:rPr lang="en-US" dirty="0" err="1" smtClean="0"/>
              <a:t>masyarakat</a:t>
            </a:r>
            <a:r>
              <a:rPr lang="en-US" dirty="0" smtClean="0"/>
              <a:t> </a:t>
            </a:r>
            <a:r>
              <a:rPr lang="en-US" dirty="0" err="1" smtClean="0"/>
              <a:t>profesional</a:t>
            </a:r>
            <a:r>
              <a:rPr lang="en-US" dirty="0" smtClean="0"/>
              <a:t> </a:t>
            </a:r>
            <a:r>
              <a:rPr lang="en-US" dirty="0" err="1" smtClean="0"/>
              <a:t>untuk</a:t>
            </a:r>
            <a:r>
              <a:rPr lang="en-US" dirty="0" smtClean="0"/>
              <a:t> </a:t>
            </a:r>
            <a:r>
              <a:rPr lang="en-US" dirty="0" err="1" smtClean="0"/>
              <a:t>membantu</a:t>
            </a:r>
            <a:r>
              <a:rPr lang="en-US" dirty="0" smtClean="0"/>
              <a:t> </a:t>
            </a:r>
            <a:r>
              <a:rPr lang="en-US" dirty="0" err="1" smtClean="0"/>
              <a:t>mengidentifikasikan</a:t>
            </a:r>
            <a:r>
              <a:rPr lang="en-US" dirty="0" smtClean="0"/>
              <a:t> </a:t>
            </a:r>
            <a:r>
              <a:rPr lang="en-US" dirty="0" err="1" smtClean="0"/>
              <a:t>isu-isu</a:t>
            </a:r>
            <a:r>
              <a:rPr lang="en-US" dirty="0" smtClean="0"/>
              <a:t> </a:t>
            </a:r>
            <a:r>
              <a:rPr lang="en-US" dirty="0" err="1" smtClean="0"/>
              <a:t>etis</a:t>
            </a:r>
            <a:r>
              <a:rPr lang="en-US" dirty="0" smtClean="0"/>
              <a:t> </a:t>
            </a:r>
            <a:r>
              <a:rPr lang="en-US" dirty="0" err="1" smtClean="0"/>
              <a:t>dan</a:t>
            </a:r>
            <a:r>
              <a:rPr lang="en-US" dirty="0" smtClean="0"/>
              <a:t> </a:t>
            </a:r>
            <a:r>
              <a:rPr lang="en-US" dirty="0" err="1" smtClean="0"/>
              <a:t>panduan</a:t>
            </a:r>
            <a:r>
              <a:rPr lang="en-US" dirty="0" smtClean="0"/>
              <a:t> </a:t>
            </a:r>
            <a:r>
              <a:rPr lang="en-US" dirty="0" err="1" smtClean="0"/>
              <a:t>tindakan</a:t>
            </a:r>
            <a:r>
              <a:rPr lang="en-US" dirty="0" smtClean="0"/>
              <a:t> </a:t>
            </a:r>
            <a:r>
              <a:rPr lang="en-US" dirty="0" err="1" smtClean="0"/>
              <a:t>etis</a:t>
            </a:r>
            <a:endParaRPr lang="en-US" dirty="0" smtClean="0"/>
          </a:p>
          <a:p>
            <a:r>
              <a:rPr lang="en-US" dirty="0" err="1" smtClean="0"/>
              <a:t>Tiga</a:t>
            </a:r>
            <a:r>
              <a:rPr lang="en-US" dirty="0" smtClean="0"/>
              <a:t> </a:t>
            </a:r>
            <a:r>
              <a:rPr lang="en-US" dirty="0" err="1" smtClean="0"/>
              <a:t>kebajikan</a:t>
            </a:r>
            <a:r>
              <a:rPr lang="en-US" dirty="0" smtClean="0"/>
              <a:t> </a:t>
            </a:r>
            <a:r>
              <a:rPr lang="en-US" dirty="0" err="1" smtClean="0"/>
              <a:t>penting</a:t>
            </a:r>
            <a:r>
              <a:rPr lang="en-US" dirty="0" smtClean="0"/>
              <a:t> </a:t>
            </a:r>
            <a:r>
              <a:rPr lang="en-US" dirty="0" err="1" smtClean="0"/>
              <a:t>yaitu</a:t>
            </a:r>
            <a:r>
              <a:rPr lang="en-US" dirty="0" smtClean="0"/>
              <a:t>: </a:t>
            </a:r>
            <a:r>
              <a:rPr lang="en-US" dirty="0" err="1" smtClean="0"/>
              <a:t>keberanian</a:t>
            </a:r>
            <a:r>
              <a:rPr lang="en-US" dirty="0" smtClean="0"/>
              <a:t>, </a:t>
            </a:r>
            <a:r>
              <a:rPr lang="en-US" dirty="0" err="1" smtClean="0"/>
              <a:t>kesederhanaan</a:t>
            </a:r>
            <a:r>
              <a:rPr lang="en-US" dirty="0" smtClean="0"/>
              <a:t> </a:t>
            </a:r>
            <a:r>
              <a:rPr lang="en-US" dirty="0" err="1" smtClean="0"/>
              <a:t>dan</a:t>
            </a:r>
            <a:r>
              <a:rPr lang="en-US" dirty="0" smtClean="0"/>
              <a:t> </a:t>
            </a:r>
            <a:r>
              <a:rPr lang="en-US" dirty="0" err="1" smtClean="0"/>
              <a:t>keadilan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Pengujian</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r>
              <a:rPr lang="en-US" dirty="0" smtClean="0"/>
              <a:t> </a:t>
            </a:r>
            <a:endParaRPr lang="en-US" dirty="0"/>
          </a:p>
        </p:txBody>
      </p:sp>
      <p:sp>
        <p:nvSpPr>
          <p:cNvPr id="3" name="Content Placeholder 2"/>
          <p:cNvSpPr>
            <a:spLocks noGrp="1"/>
          </p:cNvSpPr>
          <p:nvPr>
            <p:ph idx="1"/>
          </p:nvPr>
        </p:nvSpPr>
        <p:spPr/>
        <p:txBody>
          <a:bodyPr/>
          <a:lstStyle/>
          <a:p>
            <a:r>
              <a:rPr lang="en-US" sz="2800" dirty="0" err="1" smtClean="0"/>
              <a:t>Akankah</a:t>
            </a:r>
            <a:r>
              <a:rPr lang="en-US" sz="2800" dirty="0" smtClean="0"/>
              <a:t> </a:t>
            </a:r>
            <a:r>
              <a:rPr lang="en-US" sz="2800" dirty="0" err="1" smtClean="0"/>
              <a:t>saya</a:t>
            </a:r>
            <a:r>
              <a:rPr lang="en-US" sz="2800" dirty="0" smtClean="0"/>
              <a:t> </a:t>
            </a:r>
            <a:r>
              <a:rPr lang="en-US" sz="2800" dirty="0" err="1" smtClean="0"/>
              <a:t>merasa</a:t>
            </a:r>
            <a:r>
              <a:rPr lang="en-US" sz="2800" dirty="0" smtClean="0"/>
              <a:t> </a:t>
            </a:r>
            <a:r>
              <a:rPr lang="en-US" sz="2800" dirty="0" err="1" smtClean="0"/>
              <a:t>nyaman</a:t>
            </a:r>
            <a:r>
              <a:rPr lang="en-US" sz="2800" dirty="0" smtClean="0"/>
              <a:t> </a:t>
            </a:r>
            <a:r>
              <a:rPr lang="en-US" sz="2800" dirty="0" err="1" smtClean="0"/>
              <a:t>jika</a:t>
            </a:r>
            <a:r>
              <a:rPr lang="en-US" sz="2800" dirty="0" smtClean="0"/>
              <a:t> </a:t>
            </a:r>
            <a:r>
              <a:rPr lang="en-US" sz="2800" dirty="0" err="1" smtClean="0"/>
              <a:t>tindakan</a:t>
            </a:r>
            <a:r>
              <a:rPr lang="en-US" sz="2800" dirty="0" smtClean="0"/>
              <a:t> </a:t>
            </a:r>
            <a:r>
              <a:rPr lang="en-US" sz="2800" dirty="0" err="1" smtClean="0"/>
              <a:t>atau</a:t>
            </a:r>
            <a:r>
              <a:rPr lang="en-US" sz="2800" dirty="0" smtClean="0"/>
              <a:t> </a:t>
            </a:r>
            <a:r>
              <a:rPr lang="en-US" sz="2800" dirty="0" err="1" smtClean="0"/>
              <a:t>keputusanini</a:t>
            </a:r>
            <a:r>
              <a:rPr lang="en-US" sz="2800" dirty="0" smtClean="0"/>
              <a:t> </a:t>
            </a:r>
            <a:r>
              <a:rPr lang="en-US" sz="2800" dirty="0" err="1" smtClean="0"/>
              <a:t>muncul</a:t>
            </a:r>
            <a:r>
              <a:rPr lang="en-US" sz="2800" dirty="0" smtClean="0"/>
              <a:t> </a:t>
            </a:r>
            <a:r>
              <a:rPr lang="en-US" sz="2800" dirty="0" err="1" smtClean="0"/>
              <a:t>di</a:t>
            </a:r>
            <a:r>
              <a:rPr lang="en-US" sz="2800" dirty="0" smtClean="0"/>
              <a:t> </a:t>
            </a:r>
            <a:r>
              <a:rPr lang="en-US" sz="2800" dirty="0" err="1" smtClean="0"/>
              <a:t>halaman</a:t>
            </a:r>
            <a:r>
              <a:rPr lang="en-US" sz="2800" dirty="0" smtClean="0"/>
              <a:t> </a:t>
            </a:r>
            <a:r>
              <a:rPr lang="en-US" sz="2800" dirty="0" err="1" smtClean="0"/>
              <a:t>depan</a:t>
            </a:r>
            <a:r>
              <a:rPr lang="en-US" sz="2800" dirty="0" smtClean="0"/>
              <a:t> </a:t>
            </a:r>
            <a:r>
              <a:rPr lang="en-US" sz="2800" dirty="0" err="1" smtClean="0"/>
              <a:t>surat</a:t>
            </a:r>
            <a:r>
              <a:rPr lang="en-US" sz="2800" dirty="0" smtClean="0"/>
              <a:t> </a:t>
            </a:r>
            <a:r>
              <a:rPr lang="en-US" sz="2800" dirty="0" err="1" smtClean="0"/>
              <a:t>kabar</a:t>
            </a:r>
            <a:r>
              <a:rPr lang="en-US" sz="2800" dirty="0" smtClean="0"/>
              <a:t> </a:t>
            </a:r>
            <a:r>
              <a:rPr lang="en-US" sz="2800" dirty="0" err="1" smtClean="0"/>
              <a:t>nasional</a:t>
            </a:r>
            <a:r>
              <a:rPr lang="en-US" sz="2800" dirty="0" smtClean="0"/>
              <a:t> </a:t>
            </a:r>
            <a:r>
              <a:rPr lang="en-US" sz="2800" dirty="0" err="1" smtClean="0"/>
              <a:t>besok</a:t>
            </a:r>
            <a:r>
              <a:rPr lang="en-US" sz="2800" dirty="0" smtClean="0"/>
              <a:t> </a:t>
            </a:r>
            <a:r>
              <a:rPr lang="en-US" sz="2800" dirty="0" err="1" smtClean="0"/>
              <a:t>pagi</a:t>
            </a:r>
            <a:r>
              <a:rPr lang="en-US" sz="2800" dirty="0" smtClean="0"/>
              <a:t>?</a:t>
            </a:r>
          </a:p>
          <a:p>
            <a:r>
              <a:rPr lang="en-US" sz="2800" dirty="0" err="1" smtClean="0"/>
              <a:t>Akankah</a:t>
            </a:r>
            <a:r>
              <a:rPr lang="en-US" sz="2800" dirty="0" smtClean="0"/>
              <a:t> </a:t>
            </a:r>
            <a:r>
              <a:rPr lang="en-US" sz="2800" dirty="0" err="1" smtClean="0"/>
              <a:t>saya</a:t>
            </a:r>
            <a:r>
              <a:rPr lang="en-US" sz="2800" dirty="0" smtClean="0"/>
              <a:t> </a:t>
            </a:r>
            <a:r>
              <a:rPr lang="en-US" sz="2800" dirty="0" err="1" smtClean="0"/>
              <a:t>bangga</a:t>
            </a:r>
            <a:r>
              <a:rPr lang="en-US" sz="2800" dirty="0" smtClean="0"/>
              <a:t> </a:t>
            </a:r>
            <a:r>
              <a:rPr lang="en-US" sz="2800" dirty="0" err="1" smtClean="0"/>
              <a:t>dengan</a:t>
            </a:r>
            <a:r>
              <a:rPr lang="en-US" sz="2800" dirty="0" smtClean="0"/>
              <a:t> </a:t>
            </a:r>
            <a:r>
              <a:rPr lang="en-US" sz="2800" dirty="0" err="1" smtClean="0"/>
              <a:t>keputusan</a:t>
            </a:r>
            <a:r>
              <a:rPr lang="en-US" sz="2800" dirty="0" smtClean="0"/>
              <a:t> </a:t>
            </a:r>
            <a:r>
              <a:rPr lang="en-US" sz="2800" dirty="0" err="1" smtClean="0"/>
              <a:t>ini</a:t>
            </a:r>
            <a:r>
              <a:rPr lang="en-US" sz="2800" dirty="0" smtClean="0"/>
              <a:t>?</a:t>
            </a:r>
          </a:p>
          <a:p>
            <a:r>
              <a:rPr lang="en-US" sz="2800" dirty="0" err="1" smtClean="0"/>
              <a:t>Akankah</a:t>
            </a:r>
            <a:r>
              <a:rPr lang="en-US" sz="2800" dirty="0" smtClean="0"/>
              <a:t> </a:t>
            </a:r>
            <a:r>
              <a:rPr lang="en-US" sz="2800" dirty="0" err="1" smtClean="0"/>
              <a:t>ibu</a:t>
            </a:r>
            <a:r>
              <a:rPr lang="en-US" sz="2800" dirty="0" smtClean="0"/>
              <a:t> </a:t>
            </a:r>
            <a:r>
              <a:rPr lang="en-US" sz="2800" dirty="0" err="1" smtClean="0"/>
              <a:t>saya</a:t>
            </a:r>
            <a:r>
              <a:rPr lang="en-US" sz="2800" dirty="0" smtClean="0"/>
              <a:t> </a:t>
            </a:r>
            <a:r>
              <a:rPr lang="en-US" sz="2800" dirty="0" err="1" smtClean="0"/>
              <a:t>bangga</a:t>
            </a:r>
            <a:r>
              <a:rPr lang="en-US" sz="2800" dirty="0" smtClean="0"/>
              <a:t> </a:t>
            </a:r>
            <a:r>
              <a:rPr lang="en-US" sz="2800" dirty="0" err="1" smtClean="0"/>
              <a:t>dengan</a:t>
            </a:r>
            <a:r>
              <a:rPr lang="en-US" sz="2800" dirty="0" smtClean="0"/>
              <a:t> </a:t>
            </a:r>
            <a:r>
              <a:rPr lang="en-US" sz="2800" dirty="0" err="1" smtClean="0"/>
              <a:t>keputusan</a:t>
            </a:r>
            <a:r>
              <a:rPr lang="en-US" sz="2800" dirty="0" smtClean="0"/>
              <a:t> </a:t>
            </a:r>
            <a:r>
              <a:rPr lang="en-US" sz="2800" dirty="0" err="1" smtClean="0"/>
              <a:t>ini</a:t>
            </a:r>
            <a:r>
              <a:rPr lang="en-US" sz="2800" dirty="0" smtClean="0"/>
              <a:t>?</a:t>
            </a:r>
          </a:p>
          <a:p>
            <a:r>
              <a:rPr lang="en-US" sz="2800" dirty="0" err="1" smtClean="0"/>
              <a:t>Apakah</a:t>
            </a:r>
            <a:r>
              <a:rPr lang="en-US" sz="2800" dirty="0" smtClean="0"/>
              <a:t> </a:t>
            </a:r>
            <a:r>
              <a:rPr lang="en-US" sz="2800" dirty="0" err="1" smtClean="0"/>
              <a:t>tindakan</a:t>
            </a:r>
            <a:r>
              <a:rPr lang="en-US" sz="2800" dirty="0" smtClean="0"/>
              <a:t> </a:t>
            </a:r>
            <a:r>
              <a:rPr lang="en-US" sz="2800" dirty="0" err="1" smtClean="0"/>
              <a:t>atau</a:t>
            </a:r>
            <a:r>
              <a:rPr lang="en-US" sz="2800" dirty="0" smtClean="0"/>
              <a:t> </a:t>
            </a:r>
            <a:r>
              <a:rPr lang="en-US" sz="2800" dirty="0" err="1" smtClean="0"/>
              <a:t>keputusan</a:t>
            </a:r>
            <a:r>
              <a:rPr lang="en-US" sz="2800" dirty="0" smtClean="0"/>
              <a:t> </a:t>
            </a:r>
            <a:r>
              <a:rPr lang="en-US" sz="2800" dirty="0" err="1" smtClean="0"/>
              <a:t>ini</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nilai</a:t>
            </a:r>
            <a:r>
              <a:rPr lang="en-US" sz="2800" dirty="0" smtClean="0"/>
              <a:t> </a:t>
            </a:r>
            <a:r>
              <a:rPr lang="en-US" sz="2800" dirty="0" err="1" smtClean="0"/>
              <a:t>dan</a:t>
            </a:r>
            <a:r>
              <a:rPr lang="en-US" sz="2800" dirty="0" smtClean="0"/>
              <a:t> </a:t>
            </a:r>
            <a:r>
              <a:rPr lang="en-US" sz="2800" dirty="0" err="1" smtClean="0"/>
              <a:t>kode</a:t>
            </a:r>
            <a:r>
              <a:rPr lang="en-US" sz="2800" dirty="0" smtClean="0"/>
              <a:t> </a:t>
            </a:r>
            <a:r>
              <a:rPr lang="en-US" sz="2800" dirty="0" err="1" smtClean="0"/>
              <a:t>etik</a:t>
            </a:r>
            <a:r>
              <a:rPr lang="en-US" sz="2800" dirty="0" smtClean="0"/>
              <a:t> </a:t>
            </a:r>
            <a:r>
              <a:rPr lang="en-US" sz="2800" dirty="0" err="1" smtClean="0"/>
              <a:t>perusahaan</a:t>
            </a:r>
            <a:r>
              <a:rPr lang="en-US" sz="2800" dirty="0" smtClean="0"/>
              <a:t>?</a:t>
            </a:r>
          </a:p>
          <a:p>
            <a:r>
              <a:rPr lang="en-US" dirty="0" err="1" smtClean="0"/>
              <a:t>Apakah</a:t>
            </a:r>
            <a:r>
              <a:rPr lang="en-US" dirty="0" smtClean="0"/>
              <a:t> </a:t>
            </a:r>
            <a:r>
              <a:rPr lang="en-US" dirty="0" err="1" smtClean="0"/>
              <a:t>hal</a:t>
            </a:r>
            <a:r>
              <a:rPr lang="en-US" dirty="0" smtClean="0"/>
              <a:t> </a:t>
            </a:r>
            <a:r>
              <a:rPr lang="en-US" dirty="0" err="1" smtClean="0"/>
              <a:t>ini</a:t>
            </a:r>
            <a:r>
              <a:rPr lang="en-US" dirty="0" smtClean="0"/>
              <a:t> </a:t>
            </a:r>
            <a:r>
              <a:rPr lang="en-US" dirty="0" err="1" smtClean="0"/>
              <a:t>terasa</a:t>
            </a:r>
            <a:r>
              <a:rPr lang="en-US" dirty="0" smtClean="0"/>
              <a:t> </a:t>
            </a:r>
            <a:r>
              <a:rPr lang="en-US" dirty="0" err="1" smtClean="0"/>
              <a:t>benar</a:t>
            </a:r>
            <a:r>
              <a:rPr lang="en-US" dirty="0" smtClean="0"/>
              <a:t> </a:t>
            </a:r>
            <a:r>
              <a:rPr lang="en-US" dirty="0" err="1" smtClean="0"/>
              <a:t>bagi</a:t>
            </a:r>
            <a:r>
              <a:rPr lang="en-US" dirty="0" smtClean="0"/>
              <a:t> </a:t>
            </a:r>
            <a:r>
              <a:rPr lang="en-US" dirty="0" err="1" smtClean="0"/>
              <a:t>saya</a:t>
            </a:r>
            <a:r>
              <a:rPr lang="en-US" dirty="0" smtClean="0"/>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Aturan</a:t>
            </a:r>
            <a:r>
              <a:rPr lang="en-US" dirty="0" smtClean="0"/>
              <a:t> </a:t>
            </a:r>
            <a:r>
              <a:rPr lang="en-US" dirty="0" err="1" smtClean="0"/>
              <a:t>Praktis</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normAutofit/>
          </a:bodyPr>
          <a:lstStyle/>
          <a:p>
            <a:r>
              <a:rPr lang="en-US" dirty="0" smtClean="0"/>
              <a:t>Golden Rule </a:t>
            </a:r>
          </a:p>
          <a:p>
            <a:pPr lvl="1"/>
            <a:r>
              <a:rPr lang="en-US" dirty="0" err="1" smtClean="0"/>
              <a:t>Perlakukan</a:t>
            </a:r>
            <a:r>
              <a:rPr lang="en-US" dirty="0" smtClean="0"/>
              <a:t> </a:t>
            </a:r>
            <a:r>
              <a:rPr lang="en-US" dirty="0" err="1" smtClean="0"/>
              <a:t>orang</a:t>
            </a:r>
            <a:r>
              <a:rPr lang="en-US" dirty="0" smtClean="0"/>
              <a:t> lain </a:t>
            </a:r>
            <a:r>
              <a:rPr lang="en-US" dirty="0" err="1" smtClean="0"/>
              <a:t>seperti</a:t>
            </a:r>
            <a:r>
              <a:rPr lang="en-US" dirty="0" smtClean="0"/>
              <a:t> </a:t>
            </a:r>
            <a:r>
              <a:rPr lang="en-US" dirty="0" err="1" smtClean="0"/>
              <a:t>anda</a:t>
            </a:r>
            <a:r>
              <a:rPr lang="en-US" dirty="0" smtClean="0"/>
              <a:t> </a:t>
            </a:r>
            <a:r>
              <a:rPr lang="en-US" dirty="0" err="1" smtClean="0"/>
              <a:t>ingin</a:t>
            </a:r>
            <a:r>
              <a:rPr lang="en-US" dirty="0" smtClean="0"/>
              <a:t> </a:t>
            </a:r>
            <a:r>
              <a:rPr lang="en-US" dirty="0" err="1" smtClean="0"/>
              <a:t>diperlakukan</a:t>
            </a:r>
            <a:endParaRPr lang="en-US" dirty="0" smtClean="0"/>
          </a:p>
          <a:p>
            <a:r>
              <a:rPr lang="en-US" dirty="0" err="1" smtClean="0"/>
              <a:t>Peraturan</a:t>
            </a:r>
            <a:r>
              <a:rPr lang="en-US" dirty="0" smtClean="0"/>
              <a:t> </a:t>
            </a:r>
            <a:r>
              <a:rPr lang="en-US" dirty="0" err="1" smtClean="0"/>
              <a:t>Pengungkapan</a:t>
            </a:r>
            <a:endParaRPr lang="en-US" dirty="0" smtClean="0"/>
          </a:p>
          <a:p>
            <a:pPr lvl="1"/>
            <a:r>
              <a:rPr lang="en-US" dirty="0" err="1" smtClean="0"/>
              <a:t>Jika</a:t>
            </a:r>
            <a:r>
              <a:rPr lang="en-US" dirty="0" smtClean="0"/>
              <a:t> </a:t>
            </a:r>
            <a:r>
              <a:rPr lang="en-US" dirty="0" err="1" smtClean="0"/>
              <a:t>anda</a:t>
            </a:r>
            <a:r>
              <a:rPr lang="en-US" dirty="0" smtClean="0"/>
              <a:t> </a:t>
            </a:r>
            <a:r>
              <a:rPr lang="en-US" dirty="0" err="1" smtClean="0"/>
              <a:t>merasa</a:t>
            </a:r>
            <a:r>
              <a:rPr lang="en-US" dirty="0" smtClean="0"/>
              <a:t> </a:t>
            </a:r>
            <a:r>
              <a:rPr lang="en-US" dirty="0" err="1" smtClean="0"/>
              <a:t>nyaman</a:t>
            </a:r>
            <a:r>
              <a:rPr lang="en-US" dirty="0" smtClean="0"/>
              <a:t> </a:t>
            </a:r>
            <a:r>
              <a:rPr lang="en-US" dirty="0" err="1" smtClean="0"/>
              <a:t>dengan</a:t>
            </a:r>
            <a:r>
              <a:rPr lang="en-US" dirty="0" smtClean="0"/>
              <a:t> </a:t>
            </a:r>
            <a:r>
              <a:rPr lang="en-US" dirty="0" err="1" smtClean="0"/>
              <a:t>tindakan</a:t>
            </a:r>
            <a:r>
              <a:rPr lang="en-US" dirty="0" smtClean="0"/>
              <a:t> </a:t>
            </a:r>
            <a:r>
              <a:rPr lang="en-US" dirty="0" err="1" smtClean="0"/>
              <a:t>atau</a:t>
            </a:r>
            <a:r>
              <a:rPr lang="en-US" dirty="0" smtClean="0"/>
              <a:t> </a:t>
            </a:r>
            <a:r>
              <a:rPr lang="en-US" dirty="0" err="1" smtClean="0"/>
              <a:t>keputusan</a:t>
            </a:r>
            <a:r>
              <a:rPr lang="en-US" dirty="0" smtClean="0"/>
              <a:t> </a:t>
            </a:r>
            <a:r>
              <a:rPr lang="en-US" dirty="0" err="1" smtClean="0"/>
              <a:t>setelah</a:t>
            </a:r>
            <a:r>
              <a:rPr lang="en-US" dirty="0" smtClean="0"/>
              <a:t> </a:t>
            </a:r>
            <a:r>
              <a:rPr lang="en-US" dirty="0" err="1" smtClean="0"/>
              <a:t>bertanya</a:t>
            </a:r>
            <a:r>
              <a:rPr lang="en-US" dirty="0" smtClean="0"/>
              <a:t> </a:t>
            </a:r>
            <a:r>
              <a:rPr lang="en-US" dirty="0" err="1" smtClean="0"/>
              <a:t>pada</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apakah</a:t>
            </a:r>
            <a:r>
              <a:rPr lang="en-US" dirty="0" smtClean="0"/>
              <a:t> </a:t>
            </a:r>
            <a:r>
              <a:rPr lang="en-US" dirty="0" err="1" smtClean="0"/>
              <a:t>anda</a:t>
            </a:r>
            <a:r>
              <a:rPr lang="en-US" dirty="0" smtClean="0"/>
              <a:t> </a:t>
            </a:r>
            <a:r>
              <a:rPr lang="en-US" dirty="0" err="1" smtClean="0"/>
              <a:t>akan</a:t>
            </a:r>
            <a:r>
              <a:rPr lang="en-US" dirty="0" smtClean="0"/>
              <a:t> </a:t>
            </a:r>
            <a:r>
              <a:rPr lang="en-US" dirty="0" err="1" smtClean="0"/>
              <a:t>keberatan</a:t>
            </a:r>
            <a:r>
              <a:rPr lang="en-US" dirty="0" smtClean="0"/>
              <a:t> </a:t>
            </a:r>
            <a:r>
              <a:rPr lang="en-US" dirty="0" err="1" smtClean="0"/>
              <a:t>jika</a:t>
            </a:r>
            <a:r>
              <a:rPr lang="en-US" dirty="0" smtClean="0"/>
              <a:t> </a:t>
            </a:r>
            <a:r>
              <a:rPr lang="en-US" dirty="0" err="1" smtClean="0"/>
              <a:t>semua</a:t>
            </a:r>
            <a:r>
              <a:rPr lang="en-US" dirty="0" smtClean="0"/>
              <a:t> </a:t>
            </a:r>
            <a:r>
              <a:rPr lang="en-US" dirty="0" err="1" smtClean="0"/>
              <a:t>rekan</a:t>
            </a:r>
            <a:r>
              <a:rPr lang="en-US" dirty="0" smtClean="0"/>
              <a:t>, </a:t>
            </a:r>
            <a:r>
              <a:rPr lang="en-US" dirty="0" err="1" smtClean="0"/>
              <a:t>teman</a:t>
            </a:r>
            <a:r>
              <a:rPr lang="en-US" dirty="0" smtClean="0"/>
              <a:t>, </a:t>
            </a:r>
            <a:r>
              <a:rPr lang="en-US" dirty="0" err="1" smtClean="0"/>
              <a:t>dan</a:t>
            </a:r>
            <a:r>
              <a:rPr lang="en-US" dirty="0" smtClean="0"/>
              <a:t> </a:t>
            </a:r>
            <a:r>
              <a:rPr lang="en-US" dirty="0" err="1" smtClean="0"/>
              <a:t>keluarga</a:t>
            </a:r>
            <a:r>
              <a:rPr lang="en-US" dirty="0" smtClean="0"/>
              <a:t> </a:t>
            </a:r>
            <a:r>
              <a:rPr lang="en-US" dirty="0" err="1" smtClean="0"/>
              <a:t>anda</a:t>
            </a:r>
            <a:r>
              <a:rPr lang="en-US" dirty="0" smtClean="0"/>
              <a:t> </a:t>
            </a:r>
            <a:r>
              <a:rPr lang="en-US" dirty="0" err="1" smtClean="0"/>
              <a:t>menyadari</a:t>
            </a:r>
            <a:r>
              <a:rPr lang="en-US" dirty="0" smtClean="0"/>
              <a:t> </a:t>
            </a:r>
            <a:r>
              <a:rPr lang="en-US" dirty="0" err="1" smtClean="0"/>
              <a:t>hal</a:t>
            </a:r>
            <a:r>
              <a:rPr lang="en-US" dirty="0" smtClean="0"/>
              <a:t> </a:t>
            </a:r>
            <a:r>
              <a:rPr lang="en-US" dirty="0" err="1" smtClean="0"/>
              <a:t>itu</a:t>
            </a:r>
            <a:r>
              <a:rPr lang="en-US" dirty="0" smtClean="0"/>
              <a:t>, </a:t>
            </a:r>
            <a:r>
              <a:rPr lang="en-US" dirty="0" err="1" smtClean="0"/>
              <a:t>maka</a:t>
            </a:r>
            <a:r>
              <a:rPr lang="en-US" dirty="0" smtClean="0"/>
              <a:t> </a:t>
            </a:r>
            <a:r>
              <a:rPr lang="en-US" dirty="0" err="1" smtClean="0"/>
              <a:t>anda</a:t>
            </a:r>
            <a:r>
              <a:rPr lang="en-US" dirty="0" smtClean="0"/>
              <a:t> </a:t>
            </a:r>
            <a:r>
              <a:rPr lang="en-US" dirty="0" err="1" smtClean="0"/>
              <a:t>harus</a:t>
            </a:r>
            <a:r>
              <a:rPr lang="en-US" dirty="0" smtClean="0"/>
              <a:t> </a:t>
            </a:r>
            <a:r>
              <a:rPr lang="en-US" dirty="0" err="1" smtClean="0"/>
              <a:t>bertindak</a:t>
            </a:r>
            <a:r>
              <a:rPr lang="en-US" dirty="0" smtClean="0"/>
              <a:t> </a:t>
            </a:r>
            <a:r>
              <a:rPr lang="en-US" dirty="0" err="1" smtClean="0"/>
              <a:t>atau</a:t>
            </a:r>
            <a:r>
              <a:rPr lang="en-US" dirty="0" smtClean="0"/>
              <a:t> </a:t>
            </a:r>
            <a:r>
              <a:rPr lang="en-US" dirty="0" err="1" smtClean="0"/>
              <a:t>memutuskan</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Aturan</a:t>
            </a:r>
            <a:r>
              <a:rPr lang="en-US" dirty="0" smtClean="0"/>
              <a:t> </a:t>
            </a:r>
            <a:r>
              <a:rPr lang="en-US" dirty="0" err="1" smtClean="0"/>
              <a:t>Praktis</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Etika</a:t>
            </a:r>
            <a:r>
              <a:rPr lang="en-US" dirty="0" smtClean="0"/>
              <a:t> </a:t>
            </a:r>
            <a:r>
              <a:rPr lang="en-US" dirty="0" err="1" smtClean="0"/>
              <a:t>Intuisi</a:t>
            </a:r>
            <a:endParaRPr lang="en-US" dirty="0" smtClean="0"/>
          </a:p>
          <a:p>
            <a:pPr lvl="1"/>
            <a:r>
              <a:rPr lang="en-US" dirty="0" err="1" smtClean="0"/>
              <a:t>Lakukan</a:t>
            </a:r>
            <a:r>
              <a:rPr lang="en-US" dirty="0" smtClean="0"/>
              <a:t> </a:t>
            </a:r>
            <a:r>
              <a:rPr lang="en-US" dirty="0" err="1" smtClean="0"/>
              <a:t>apa</a:t>
            </a:r>
            <a:r>
              <a:rPr lang="en-US" dirty="0" smtClean="0"/>
              <a:t> yang “</a:t>
            </a:r>
            <a:r>
              <a:rPr lang="en-US" dirty="0" err="1" smtClean="0"/>
              <a:t>firasat</a:t>
            </a:r>
            <a:r>
              <a:rPr lang="en-US" dirty="0" smtClean="0"/>
              <a:t> </a:t>
            </a:r>
            <a:r>
              <a:rPr lang="en-US" dirty="0" err="1" smtClean="0"/>
              <a:t>anda</a:t>
            </a:r>
            <a:r>
              <a:rPr lang="en-US" dirty="0" smtClean="0"/>
              <a:t>” </a:t>
            </a:r>
            <a:r>
              <a:rPr lang="en-US" dirty="0" err="1" smtClean="0"/>
              <a:t>katakan</a:t>
            </a:r>
            <a:r>
              <a:rPr lang="en-US" dirty="0" smtClean="0"/>
              <a:t> </a:t>
            </a:r>
            <a:r>
              <a:rPr lang="en-US" dirty="0" err="1" smtClean="0"/>
              <a:t>untuk</a:t>
            </a:r>
            <a:r>
              <a:rPr lang="en-US" dirty="0" smtClean="0"/>
              <a:t> </a:t>
            </a:r>
            <a:r>
              <a:rPr lang="en-US" dirty="0" err="1" smtClean="0"/>
              <a:t>anda</a:t>
            </a:r>
            <a:r>
              <a:rPr lang="en-US" dirty="0" smtClean="0"/>
              <a:t> </a:t>
            </a:r>
            <a:r>
              <a:rPr lang="en-US" dirty="0" err="1" smtClean="0"/>
              <a:t>lakukan</a:t>
            </a:r>
            <a:endParaRPr lang="en-US" dirty="0" smtClean="0"/>
          </a:p>
          <a:p>
            <a:r>
              <a:rPr lang="en-US" dirty="0" err="1" smtClean="0"/>
              <a:t>Imperatif</a:t>
            </a:r>
            <a:r>
              <a:rPr lang="en-US" dirty="0" smtClean="0"/>
              <a:t> </a:t>
            </a:r>
            <a:r>
              <a:rPr lang="en-US" dirty="0" err="1" smtClean="0"/>
              <a:t>Kategoris</a:t>
            </a:r>
            <a:endParaRPr lang="en-US" dirty="0" smtClean="0"/>
          </a:p>
          <a:p>
            <a:pPr lvl="1"/>
            <a:r>
              <a:rPr lang="en-US" dirty="0" err="1" smtClean="0"/>
              <a:t>Jangan</a:t>
            </a:r>
            <a:r>
              <a:rPr lang="en-US" dirty="0" smtClean="0"/>
              <a:t> </a:t>
            </a:r>
            <a:r>
              <a:rPr lang="en-US" dirty="0" err="1" smtClean="0"/>
              <a:t>mengadopsi</a:t>
            </a:r>
            <a:r>
              <a:rPr lang="en-US" dirty="0" smtClean="0"/>
              <a:t> </a:t>
            </a:r>
            <a:r>
              <a:rPr lang="en-US" dirty="0" err="1" smtClean="0"/>
              <a:t>prinsip-prinsip</a:t>
            </a:r>
            <a:r>
              <a:rPr lang="en-US" dirty="0" smtClean="0"/>
              <a:t> </a:t>
            </a:r>
            <a:r>
              <a:rPr lang="en-US" dirty="0" err="1" smtClean="0"/>
              <a:t>tindakan</a:t>
            </a:r>
            <a:r>
              <a:rPr lang="en-US" dirty="0" smtClean="0"/>
              <a:t>, </a:t>
            </a:r>
            <a:r>
              <a:rPr lang="en-US" dirty="0" err="1" smtClean="0"/>
              <a:t>kecuali</a:t>
            </a:r>
            <a:r>
              <a:rPr lang="en-US" dirty="0" smtClean="0"/>
              <a:t> </a:t>
            </a:r>
            <a:r>
              <a:rPr lang="en-US" dirty="0" err="1" smtClean="0"/>
              <a:t>prinsip</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tanpa</a:t>
            </a:r>
            <a:r>
              <a:rPr lang="en-US" dirty="0" smtClean="0"/>
              <a:t> </a:t>
            </a:r>
            <a:r>
              <a:rPr lang="en-US" dirty="0" err="1" smtClean="0"/>
              <a:t>adanya</a:t>
            </a:r>
            <a:r>
              <a:rPr lang="en-US" dirty="0" smtClean="0"/>
              <a:t> </a:t>
            </a:r>
            <a:r>
              <a:rPr lang="en-US" dirty="0" err="1" smtClean="0"/>
              <a:t>inkonsistensi</a:t>
            </a:r>
            <a:r>
              <a:rPr lang="en-US" dirty="0" smtClean="0"/>
              <a:t>, </a:t>
            </a:r>
            <a:r>
              <a:rPr lang="en-US" dirty="0" err="1" smtClean="0"/>
              <a:t>diadopsi</a:t>
            </a:r>
            <a:r>
              <a:rPr lang="en-US" dirty="0" smtClean="0"/>
              <a:t> </a:t>
            </a:r>
            <a:r>
              <a:rPr lang="en-US" dirty="0" err="1" smtClean="0"/>
              <a:t>oleh</a:t>
            </a:r>
            <a:r>
              <a:rPr lang="en-US" dirty="0" smtClean="0"/>
              <a:t> </a:t>
            </a:r>
            <a:r>
              <a:rPr lang="en-US" dirty="0" err="1" smtClean="0"/>
              <a:t>orang</a:t>
            </a:r>
            <a:r>
              <a:rPr lang="en-US" dirty="0" smtClean="0"/>
              <a:t> lain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Aturan</a:t>
            </a:r>
            <a:r>
              <a:rPr lang="en-US" dirty="0" smtClean="0"/>
              <a:t> </a:t>
            </a:r>
            <a:r>
              <a:rPr lang="en-US" dirty="0" err="1" smtClean="0"/>
              <a:t>Praktis</a:t>
            </a:r>
            <a:r>
              <a:rPr lang="en-US" dirty="0" smtClean="0"/>
              <a:t> </a:t>
            </a:r>
            <a:r>
              <a:rPr lang="en-US" dirty="0" err="1" smtClean="0"/>
              <a:t>Untuk</a:t>
            </a:r>
            <a:r>
              <a:rPr lang="en-US" dirty="0" smtClean="0"/>
              <a:t> </a:t>
            </a:r>
            <a:r>
              <a:rPr lang="en-US" dirty="0" err="1" smtClean="0"/>
              <a:t>Pengambilan</a:t>
            </a:r>
            <a:r>
              <a:rPr lang="en-US" dirty="0" smtClean="0"/>
              <a:t> </a:t>
            </a:r>
            <a:r>
              <a:rPr lang="en-US" dirty="0" err="1" smtClean="0"/>
              <a:t>Keputusan</a:t>
            </a:r>
            <a:r>
              <a:rPr lang="en-US" dirty="0" smtClean="0"/>
              <a:t> </a:t>
            </a:r>
            <a:r>
              <a:rPr lang="en-US" dirty="0" err="1" smtClean="0"/>
              <a:t>Etis</a:t>
            </a:r>
            <a:endParaRPr lang="en-US" dirty="0"/>
          </a:p>
        </p:txBody>
      </p:sp>
      <p:sp>
        <p:nvSpPr>
          <p:cNvPr id="3" name="Content Placeholder 2"/>
          <p:cNvSpPr>
            <a:spLocks noGrp="1"/>
          </p:cNvSpPr>
          <p:nvPr>
            <p:ph idx="1"/>
          </p:nvPr>
        </p:nvSpPr>
        <p:spPr/>
        <p:txBody>
          <a:bodyPr/>
          <a:lstStyle/>
          <a:p>
            <a:r>
              <a:rPr lang="en-US" dirty="0" err="1" smtClean="0"/>
              <a:t>Etika</a:t>
            </a:r>
            <a:r>
              <a:rPr lang="en-US" dirty="0" smtClean="0"/>
              <a:t> </a:t>
            </a:r>
            <a:r>
              <a:rPr lang="en-US" dirty="0" err="1" smtClean="0"/>
              <a:t>Profesi</a:t>
            </a:r>
            <a:endParaRPr lang="en-US" dirty="0" smtClean="0"/>
          </a:p>
          <a:p>
            <a:pPr lvl="1"/>
            <a:r>
              <a:rPr lang="en-US" dirty="0" err="1" smtClean="0"/>
              <a:t>Lakukan</a:t>
            </a:r>
            <a:r>
              <a:rPr lang="en-US" dirty="0" smtClean="0"/>
              <a:t> </a:t>
            </a:r>
            <a:r>
              <a:rPr lang="en-US" dirty="0" err="1" smtClean="0"/>
              <a:t>hanya</a:t>
            </a:r>
            <a:r>
              <a:rPr lang="en-US" dirty="0" smtClean="0"/>
              <a:t> </a:t>
            </a:r>
            <a:r>
              <a:rPr lang="en-US" dirty="0" err="1" smtClean="0"/>
              <a:t>apa</a:t>
            </a:r>
            <a:r>
              <a:rPr lang="en-US" dirty="0" smtClean="0"/>
              <a:t> yang </a:t>
            </a:r>
            <a:r>
              <a:rPr lang="en-US" dirty="0" err="1" smtClean="0"/>
              <a:t>bisa</a:t>
            </a:r>
            <a:r>
              <a:rPr lang="en-US" dirty="0" smtClean="0"/>
              <a:t> </a:t>
            </a:r>
            <a:r>
              <a:rPr lang="en-US" dirty="0" err="1" smtClean="0"/>
              <a:t>anda</a:t>
            </a:r>
            <a:r>
              <a:rPr lang="en-US" dirty="0" smtClean="0"/>
              <a:t> </a:t>
            </a:r>
            <a:r>
              <a:rPr lang="en-US" dirty="0" err="1" smtClean="0"/>
              <a:t>jelaskan</a:t>
            </a:r>
            <a:r>
              <a:rPr lang="en-US" dirty="0" smtClean="0"/>
              <a:t> </a:t>
            </a:r>
            <a:r>
              <a:rPr lang="en-US" dirty="0" err="1" smtClean="0"/>
              <a:t>di</a:t>
            </a:r>
            <a:r>
              <a:rPr lang="en-US" dirty="0" smtClean="0"/>
              <a:t> </a:t>
            </a:r>
            <a:r>
              <a:rPr lang="en-US" dirty="0" err="1" smtClean="0"/>
              <a:t>depan</a:t>
            </a:r>
            <a:r>
              <a:rPr lang="en-US" dirty="0" smtClean="0"/>
              <a:t> </a:t>
            </a:r>
            <a:r>
              <a:rPr lang="en-US" dirty="0" err="1" smtClean="0"/>
              <a:t>komite</a:t>
            </a:r>
            <a:r>
              <a:rPr lang="en-US" dirty="0" smtClean="0"/>
              <a:t> </a:t>
            </a:r>
            <a:r>
              <a:rPr lang="en-US" dirty="0" err="1" smtClean="0"/>
              <a:t>dari</a:t>
            </a:r>
            <a:r>
              <a:rPr lang="en-US" dirty="0" smtClean="0"/>
              <a:t> rekan0rekan </a:t>
            </a:r>
            <a:r>
              <a:rPr lang="en-US" dirty="0" err="1" smtClean="0"/>
              <a:t>profesional</a:t>
            </a:r>
            <a:r>
              <a:rPr lang="en-US" dirty="0" smtClean="0"/>
              <a:t> </a:t>
            </a:r>
            <a:r>
              <a:rPr lang="en-US" dirty="0" err="1" smtClean="0"/>
              <a:t>anda</a:t>
            </a:r>
            <a:endParaRPr lang="en-US" dirty="0" smtClean="0"/>
          </a:p>
          <a:p>
            <a:r>
              <a:rPr lang="en-US" dirty="0" err="1" smtClean="0"/>
              <a:t>Prinsip</a:t>
            </a:r>
            <a:r>
              <a:rPr lang="en-US" dirty="0" smtClean="0"/>
              <a:t> Utilitarian</a:t>
            </a:r>
          </a:p>
          <a:p>
            <a:pPr lvl="1"/>
            <a:r>
              <a:rPr lang="en-US" dirty="0" err="1" smtClean="0"/>
              <a:t>Lakukan</a:t>
            </a:r>
            <a:r>
              <a:rPr lang="en-US" dirty="0" smtClean="0"/>
              <a:t> “yang </a:t>
            </a:r>
            <a:r>
              <a:rPr lang="en-US" dirty="0" err="1" smtClean="0"/>
              <a:t>terbaik</a:t>
            </a:r>
            <a:r>
              <a:rPr lang="en-US" dirty="0" smtClean="0"/>
              <a:t> </a:t>
            </a:r>
            <a:r>
              <a:rPr lang="en-US" dirty="0" err="1" smtClean="0"/>
              <a:t>untuk</a:t>
            </a:r>
            <a:r>
              <a:rPr lang="en-US" dirty="0" smtClean="0"/>
              <a:t> </a:t>
            </a:r>
            <a:r>
              <a:rPr lang="en-US" dirty="0" err="1" smtClean="0"/>
              <a:t>jumlah</a:t>
            </a:r>
            <a:r>
              <a:rPr lang="en-US" dirty="0" smtClean="0"/>
              <a:t> </a:t>
            </a:r>
            <a:r>
              <a:rPr lang="en-US" dirty="0" err="1" smtClean="0"/>
              <a:t>terbesar</a:t>
            </a:r>
            <a:r>
              <a:rPr lang="en-US" dirty="0" smtClean="0"/>
              <a:t>”</a:t>
            </a:r>
          </a:p>
          <a:p>
            <a:r>
              <a:rPr lang="en-US" dirty="0" err="1" smtClean="0"/>
              <a:t>Prinsip</a:t>
            </a:r>
            <a:r>
              <a:rPr lang="en-US" dirty="0" smtClean="0"/>
              <a:t> </a:t>
            </a:r>
            <a:r>
              <a:rPr lang="en-US" dirty="0" err="1" smtClean="0"/>
              <a:t>Kebajikan</a:t>
            </a:r>
            <a:endParaRPr lang="en-US" dirty="0" smtClean="0"/>
          </a:p>
          <a:p>
            <a:pPr lvl="1"/>
            <a:r>
              <a:rPr lang="en-US" dirty="0" err="1" smtClean="0"/>
              <a:t>Lakukan</a:t>
            </a:r>
            <a:r>
              <a:rPr lang="en-US" dirty="0" smtClean="0"/>
              <a:t> </a:t>
            </a:r>
            <a:r>
              <a:rPr lang="en-US" dirty="0" err="1" smtClean="0"/>
              <a:t>apa</a:t>
            </a:r>
            <a:r>
              <a:rPr lang="en-US" dirty="0" smtClean="0"/>
              <a:t> yang </a:t>
            </a:r>
            <a:r>
              <a:rPr lang="en-US" dirty="0" err="1" smtClean="0"/>
              <a:t>menunjukkan</a:t>
            </a:r>
            <a:r>
              <a:rPr lang="en-US" dirty="0" smtClean="0"/>
              <a:t> </a:t>
            </a:r>
            <a:r>
              <a:rPr lang="en-US" dirty="0" err="1" smtClean="0"/>
              <a:t>kebajikan</a:t>
            </a:r>
            <a:r>
              <a:rPr lang="en-US" dirty="0" smtClean="0"/>
              <a:t> yang </a:t>
            </a:r>
            <a:r>
              <a:rPr lang="en-US" dirty="0" err="1" smtClean="0"/>
              <a:t>diharapkan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Kepentingan</a:t>
            </a:r>
            <a:r>
              <a:rPr lang="en-US" dirty="0" smtClean="0"/>
              <a:t> </a:t>
            </a:r>
            <a:r>
              <a:rPr lang="en-US" dirty="0" err="1" smtClean="0"/>
              <a:t>Dasar</a:t>
            </a:r>
            <a:r>
              <a:rPr lang="en-US" dirty="0" smtClean="0"/>
              <a:t> </a:t>
            </a:r>
            <a:r>
              <a:rPr lang="en-US" dirty="0" err="1" smtClean="0"/>
              <a:t>Bagi</a:t>
            </a:r>
            <a:r>
              <a:rPr lang="en-US" dirty="0" smtClean="0"/>
              <a:t> Para Stakeholder</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sz="2600" dirty="0" err="1" smtClean="0"/>
              <a:t>Kesejahteraan</a:t>
            </a:r>
            <a:endParaRPr lang="en-US" sz="2600" dirty="0" smtClean="0"/>
          </a:p>
          <a:p>
            <a:pPr lvl="1"/>
            <a:r>
              <a:rPr lang="en-US" sz="2600" dirty="0" err="1" smtClean="0"/>
              <a:t>Keputusan</a:t>
            </a:r>
            <a:r>
              <a:rPr lang="en-US" sz="2600" dirty="0" smtClean="0"/>
              <a:t> yang </a:t>
            </a:r>
            <a:r>
              <a:rPr lang="en-US" sz="2600" dirty="0" err="1" smtClean="0"/>
              <a:t>diusulkan</a:t>
            </a:r>
            <a:r>
              <a:rPr lang="en-US" sz="2600" dirty="0" smtClean="0"/>
              <a:t> </a:t>
            </a:r>
            <a:r>
              <a:rPr lang="en-US" sz="2600" dirty="0" err="1" smtClean="0"/>
              <a:t>akan</a:t>
            </a:r>
            <a:r>
              <a:rPr lang="en-US" sz="2600" dirty="0" smtClean="0"/>
              <a:t> </a:t>
            </a:r>
            <a:r>
              <a:rPr lang="en-US" sz="2600" dirty="0" err="1" smtClean="0"/>
              <a:t>menghasilkan</a:t>
            </a:r>
            <a:r>
              <a:rPr lang="en-US" sz="2600" dirty="0" smtClean="0"/>
              <a:t> </a:t>
            </a:r>
            <a:r>
              <a:rPr lang="en-US" sz="2600" dirty="0" err="1" smtClean="0"/>
              <a:t>lebih</a:t>
            </a:r>
            <a:r>
              <a:rPr lang="en-US" sz="2600" dirty="0" smtClean="0"/>
              <a:t> </a:t>
            </a:r>
            <a:r>
              <a:rPr lang="en-US" sz="2600" dirty="0" err="1" smtClean="0"/>
              <a:t>banyak</a:t>
            </a:r>
            <a:r>
              <a:rPr lang="en-US" sz="2600" dirty="0" smtClean="0"/>
              <a:t> </a:t>
            </a:r>
            <a:r>
              <a:rPr lang="en-US" sz="2600" dirty="0" err="1" smtClean="0"/>
              <a:t>keuntungan</a:t>
            </a:r>
            <a:r>
              <a:rPr lang="en-US" sz="2600" dirty="0" smtClean="0"/>
              <a:t> </a:t>
            </a:r>
            <a:r>
              <a:rPr lang="en-US" sz="2600" dirty="0" err="1" smtClean="0"/>
              <a:t>daripada</a:t>
            </a:r>
            <a:r>
              <a:rPr lang="en-US" sz="2600" dirty="0" smtClean="0"/>
              <a:t> </a:t>
            </a:r>
            <a:r>
              <a:rPr lang="en-US" sz="2600" dirty="0" err="1" smtClean="0"/>
              <a:t>biaya</a:t>
            </a:r>
            <a:endParaRPr lang="en-US" sz="2600" dirty="0" smtClean="0"/>
          </a:p>
          <a:p>
            <a:r>
              <a:rPr lang="en-US" sz="2600" dirty="0" err="1" smtClean="0"/>
              <a:t>Keadilan</a:t>
            </a:r>
            <a:endParaRPr lang="en-US" sz="2600" dirty="0" smtClean="0"/>
          </a:p>
          <a:p>
            <a:pPr lvl="1"/>
            <a:r>
              <a:rPr lang="en-US" sz="2600" dirty="0" err="1" smtClean="0"/>
              <a:t>Distribusi</a:t>
            </a:r>
            <a:r>
              <a:rPr lang="en-US" sz="2600" dirty="0" smtClean="0"/>
              <a:t> </a:t>
            </a:r>
            <a:r>
              <a:rPr lang="en-US" sz="2600" dirty="0" err="1" smtClean="0"/>
              <a:t>manfaat</a:t>
            </a:r>
            <a:r>
              <a:rPr lang="en-US" sz="2600" dirty="0" smtClean="0"/>
              <a:t> </a:t>
            </a:r>
            <a:r>
              <a:rPr lang="en-US" sz="2600" dirty="0" err="1" smtClean="0"/>
              <a:t>dan</a:t>
            </a:r>
            <a:r>
              <a:rPr lang="en-US" sz="2600" dirty="0" smtClean="0"/>
              <a:t> </a:t>
            </a:r>
            <a:r>
              <a:rPr lang="en-US" sz="2600" dirty="0" err="1" smtClean="0"/>
              <a:t>beban</a:t>
            </a:r>
            <a:r>
              <a:rPr lang="en-US" sz="2600" dirty="0" smtClean="0"/>
              <a:t> </a:t>
            </a:r>
            <a:r>
              <a:rPr lang="en-US" sz="2600" dirty="0" err="1" smtClean="0"/>
              <a:t>harus</a:t>
            </a:r>
            <a:r>
              <a:rPr lang="en-US" sz="2600" dirty="0" smtClean="0"/>
              <a:t> </a:t>
            </a:r>
            <a:r>
              <a:rPr lang="en-US" sz="2600" dirty="0" err="1" smtClean="0"/>
              <a:t>berimbang</a:t>
            </a:r>
            <a:endParaRPr lang="en-US" sz="2600" dirty="0" smtClean="0"/>
          </a:p>
          <a:p>
            <a:r>
              <a:rPr lang="en-US" sz="2600" dirty="0" err="1" smtClean="0"/>
              <a:t>Hak</a:t>
            </a:r>
            <a:endParaRPr lang="en-US" sz="2600" dirty="0" smtClean="0"/>
          </a:p>
          <a:p>
            <a:pPr lvl="1"/>
            <a:r>
              <a:rPr lang="en-US" sz="2600" dirty="0" err="1" smtClean="0"/>
              <a:t>Keputusan</a:t>
            </a:r>
            <a:r>
              <a:rPr lang="en-US" sz="2600" dirty="0" smtClean="0"/>
              <a:t> yang </a:t>
            </a:r>
            <a:r>
              <a:rPr lang="en-US" sz="2600" dirty="0" err="1" smtClean="0"/>
              <a:t>diusulkan</a:t>
            </a:r>
            <a:r>
              <a:rPr lang="en-US" sz="2600" dirty="0" smtClean="0"/>
              <a:t> </a:t>
            </a:r>
            <a:r>
              <a:rPr lang="en-US" sz="2600" dirty="0" err="1" smtClean="0"/>
              <a:t>tidak</a:t>
            </a:r>
            <a:r>
              <a:rPr lang="en-US" sz="2600" dirty="0" smtClean="0"/>
              <a:t> </a:t>
            </a:r>
            <a:r>
              <a:rPr lang="en-US" sz="2600" dirty="0" err="1" smtClean="0"/>
              <a:t>boleh</a:t>
            </a:r>
            <a:r>
              <a:rPr lang="en-US" sz="2600" dirty="0" smtClean="0"/>
              <a:t> </a:t>
            </a:r>
            <a:r>
              <a:rPr lang="en-US" sz="2600" dirty="0" err="1" smtClean="0"/>
              <a:t>melanggar</a:t>
            </a:r>
            <a:r>
              <a:rPr lang="en-US" sz="2600" dirty="0" smtClean="0"/>
              <a:t> </a:t>
            </a:r>
            <a:r>
              <a:rPr lang="en-US" sz="2600" dirty="0" err="1" smtClean="0"/>
              <a:t>hak</a:t>
            </a:r>
            <a:r>
              <a:rPr lang="en-US" sz="2600" dirty="0" smtClean="0"/>
              <a:t> </a:t>
            </a:r>
            <a:r>
              <a:rPr lang="en-US" sz="2600" dirty="0" err="1" smtClean="0"/>
              <a:t>pemangku</a:t>
            </a:r>
            <a:r>
              <a:rPr lang="en-US" sz="2600" dirty="0" smtClean="0"/>
              <a:t> </a:t>
            </a:r>
            <a:r>
              <a:rPr lang="en-US" sz="2600" dirty="0" err="1" smtClean="0"/>
              <a:t>kepentingan</a:t>
            </a:r>
            <a:r>
              <a:rPr lang="en-US" sz="2600" dirty="0" smtClean="0"/>
              <a:t> </a:t>
            </a:r>
            <a:r>
              <a:rPr lang="en-US" sz="2600" dirty="0" err="1" smtClean="0"/>
              <a:t>dan</a:t>
            </a:r>
            <a:r>
              <a:rPr lang="en-US" sz="2600" dirty="0" smtClean="0"/>
              <a:t> </a:t>
            </a:r>
            <a:r>
              <a:rPr lang="en-US" sz="2600" dirty="0" err="1" smtClean="0"/>
              <a:t>pembuat</a:t>
            </a:r>
            <a:r>
              <a:rPr lang="en-US" sz="2600" dirty="0" smtClean="0"/>
              <a:t> </a:t>
            </a:r>
            <a:r>
              <a:rPr lang="en-US" sz="2600" dirty="0" err="1" smtClean="0"/>
              <a:t>keputusan</a:t>
            </a:r>
            <a:endParaRPr lang="en-US" sz="2600" dirty="0" smtClean="0"/>
          </a:p>
          <a:p>
            <a:r>
              <a:rPr lang="en-US" sz="2600" dirty="0" err="1" smtClean="0"/>
              <a:t>Sifat</a:t>
            </a:r>
            <a:r>
              <a:rPr lang="en-US" sz="2600" dirty="0" smtClean="0"/>
              <a:t> </a:t>
            </a:r>
            <a:r>
              <a:rPr lang="en-US" sz="2600" dirty="0" err="1" smtClean="0"/>
              <a:t>Kebajikan</a:t>
            </a:r>
            <a:endParaRPr lang="en-US" sz="2600" dirty="0" smtClean="0"/>
          </a:p>
          <a:p>
            <a:pPr lvl="1"/>
            <a:r>
              <a:rPr lang="en-US" dirty="0" err="1" smtClean="0"/>
              <a:t>Keputusan</a:t>
            </a:r>
            <a:r>
              <a:rPr lang="en-US" dirty="0" smtClean="0"/>
              <a:t> yang </a:t>
            </a:r>
            <a:r>
              <a:rPr lang="en-US" dirty="0" err="1" smtClean="0"/>
              <a:t>diusulkan</a:t>
            </a:r>
            <a:r>
              <a:rPr lang="en-US" dirty="0" smtClean="0"/>
              <a:t> </a:t>
            </a:r>
            <a:r>
              <a:rPr lang="en-US" dirty="0" err="1" smtClean="0"/>
              <a:t>harus</a:t>
            </a:r>
            <a:r>
              <a:rPr lang="en-US" dirty="0" smtClean="0"/>
              <a:t> </a:t>
            </a:r>
            <a:r>
              <a:rPr lang="en-US" dirty="0" err="1" smtClean="0"/>
              <a:t>menunjukkan</a:t>
            </a:r>
            <a:r>
              <a:rPr lang="en-US" dirty="0" smtClean="0"/>
              <a:t> </a:t>
            </a:r>
            <a:r>
              <a:rPr lang="en-US" dirty="0" err="1" smtClean="0"/>
              <a:t>kebajikan</a:t>
            </a:r>
            <a:r>
              <a:rPr lang="en-US" dirty="0" smtClean="0"/>
              <a:t> </a:t>
            </a:r>
            <a:r>
              <a:rPr lang="en-US" dirty="0" err="1" smtClean="0"/>
              <a:t>seperti</a:t>
            </a:r>
            <a:r>
              <a:rPr lang="en-US" dirty="0" smtClean="0"/>
              <a:t> yang </a:t>
            </a:r>
            <a:r>
              <a:rPr lang="en-US" dirty="0" err="1" smtClean="0"/>
              <a:t>diharapkan</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862</Words>
  <Application>Microsoft Office PowerPoint</Application>
  <PresentationFormat>On-screen Show (4:3)</PresentationFormat>
  <Paragraphs>113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PENGAMBILAN  KEPUTUSAN ETIS</vt:lpstr>
      <vt:lpstr>PENDAHULUAN</vt:lpstr>
      <vt:lpstr>PENDEKATAN FILOSOFIS </vt:lpstr>
      <vt:lpstr>Etika Kebajikan (virtue Ethics)</vt:lpstr>
      <vt:lpstr>Pengujian Untuk Pengambilan Keputusan Etis </vt:lpstr>
      <vt:lpstr>Aturan Praktis Untuk Pengambilan Keputusan Etis</vt:lpstr>
      <vt:lpstr>Aturan Praktis Untuk Pengambilan Keputusan Etis</vt:lpstr>
      <vt:lpstr>Aturan Praktis Untuk Pengambilan Keputusan Etis</vt:lpstr>
      <vt:lpstr>Kepentingan Dasar Bagi Para Stakeholder</vt:lpstr>
      <vt:lpstr>Penilaian Dampak Bagi Stakeholder</vt:lpstr>
      <vt:lpstr>Penilaian Dampak Bagi Stakeholder</vt:lpstr>
      <vt:lpstr>Pendekatan Tradisional dalam Pengambilan Keputusan Etis</vt:lpstr>
      <vt:lpstr>Pendekatan Tradisional dalam Pengambilan Keputusan Etis</vt:lpstr>
      <vt:lpstr>Pendekatan Komprehensip (+ Motivasi Kebajikan)</vt:lpstr>
      <vt:lpstr>Permasalahan Dalam Pengambilan Keputusan Etis</vt:lpstr>
      <vt:lpstr>Permasalahan Dalam Pengambilan Keputusan Etis</vt:lpstr>
      <vt:lpstr> TUGAS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PENGAMBILAN KEPUTUSAN ETIS</dc:title>
  <dc:creator>firoh</dc:creator>
  <cp:lastModifiedBy>Arrozi</cp:lastModifiedBy>
  <cp:revision>13</cp:revision>
  <dcterms:created xsi:type="dcterms:W3CDTF">2011-05-06T01:54:31Z</dcterms:created>
  <dcterms:modified xsi:type="dcterms:W3CDTF">2012-10-15T16:49:21Z</dcterms:modified>
</cp:coreProperties>
</file>