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A5A2E8-F71C-4A10-8431-9C458304C351}" type="datetimeFigureOut">
              <a:rPr lang="id-ID" smtClean="0"/>
              <a:t>31/10/2012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8A39DD-139C-4E8F-AD91-76CF760F76B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252463"/>
          </a:xfrm>
        </p:spPr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293095"/>
            <a:ext cx="8568952" cy="1440161"/>
          </a:xfrm>
        </p:spPr>
        <p:txBody>
          <a:bodyPr/>
          <a:lstStyle/>
          <a:p>
            <a:r>
              <a:rPr lang="id-ID" dirty="0" smtClean="0"/>
              <a:t>MF. Arrozi Adhikara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perilaku etis akuntan publik</a:t>
            </a:r>
          </a:p>
          <a:p>
            <a:r>
              <a:rPr lang="id-ID" dirty="0" smtClean="0"/>
              <a:t>Mahasiswa mampu menjelaskan kode etik akuntan</a:t>
            </a:r>
          </a:p>
          <a:p>
            <a:r>
              <a:rPr lang="id-ID" dirty="0" smtClean="0"/>
              <a:t>Mahasiswa mampu menjelaskan etika akuntan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Kompetensi Dasar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504401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modal </a:t>
            </a:r>
            <a:r>
              <a:rPr lang="en-US" dirty="0" err="1" smtClean="0"/>
              <a:t>dari</a:t>
            </a:r>
            <a:r>
              <a:rPr lang="en-US" dirty="0" smtClean="0"/>
              <a:t> investor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dibuatnya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</a:t>
            </a:r>
            <a:r>
              <a:rPr lang="en-US" i="1" dirty="0" smtClean="0"/>
              <a:t>financial report</a:t>
            </a:r>
            <a:r>
              <a:rPr lang="en-US" dirty="0" smtClean="0"/>
              <a:t>) yang </a:t>
            </a:r>
            <a:r>
              <a:rPr lang="en-US" dirty="0" err="1" smtClean="0"/>
              <a:t>mencangkup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modal. </a:t>
            </a:r>
            <a:endParaRPr lang="id-ID" dirty="0" smtClean="0"/>
          </a:p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investor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518803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assurance,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nonassurance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smtClean="0"/>
              <a:t>assurance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audit, </a:t>
            </a:r>
            <a:r>
              <a:rPr lang="en-US" dirty="0" err="1" smtClean="0"/>
              <a:t>pemeriksaan</a:t>
            </a:r>
            <a:r>
              <a:rPr lang="en-US" dirty="0" smtClean="0"/>
              <a:t> (examination), review,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 (agreed upon procedure). </a:t>
            </a:r>
            <a:endParaRPr lang="id-ID" dirty="0" smtClean="0"/>
          </a:p>
          <a:p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asersi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material,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nonassurance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lain </a:t>
            </a:r>
            <a:r>
              <a:rPr lang="en-US" dirty="0" err="1" smtClean="0"/>
              <a:t>keyakinan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nonassurance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Jasa Akuntan Publik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949280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tiga</a:t>
            </a:r>
            <a:r>
              <a:rPr lang="en-US" sz="2900" dirty="0" smtClean="0"/>
              <a:t> </a:t>
            </a:r>
            <a:r>
              <a:rPr lang="en-US" sz="2900" dirty="0" err="1" smtClean="0"/>
              <a:t>tipe</a:t>
            </a:r>
            <a:r>
              <a:rPr lang="en-US" sz="2900" dirty="0" smtClean="0"/>
              <a:t> auditing </a:t>
            </a:r>
            <a:r>
              <a:rPr lang="en-US" sz="2900" dirty="0" err="1" smtClean="0"/>
              <a:t>yaitu</a:t>
            </a:r>
            <a:r>
              <a:rPr lang="en-US" sz="2900" dirty="0" smtClean="0"/>
              <a:t> audit </a:t>
            </a:r>
            <a:r>
              <a:rPr lang="en-US" sz="2900" dirty="0" err="1" smtClean="0"/>
              <a:t>laporan</a:t>
            </a:r>
            <a:r>
              <a:rPr lang="en-US" sz="2900" dirty="0" smtClean="0"/>
              <a:t> </a:t>
            </a:r>
            <a:r>
              <a:rPr lang="en-US" sz="2900" dirty="0" err="1" smtClean="0"/>
              <a:t>keuangan</a:t>
            </a:r>
            <a:r>
              <a:rPr lang="en-US" sz="2900" dirty="0" smtClean="0"/>
              <a:t>, audit </a:t>
            </a:r>
            <a:r>
              <a:rPr lang="en-US" sz="2900" dirty="0" err="1" smtClean="0"/>
              <a:t>kepatuhan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audit </a:t>
            </a:r>
            <a:r>
              <a:rPr lang="en-US" sz="2900" dirty="0" err="1" smtClean="0"/>
              <a:t>operasional</a:t>
            </a:r>
            <a:r>
              <a:rPr lang="en-US" sz="2900" dirty="0" smtClean="0"/>
              <a:t>. </a:t>
            </a:r>
            <a:endParaRPr lang="id-ID" sz="2900" dirty="0" smtClean="0"/>
          </a:p>
          <a:p>
            <a:r>
              <a:rPr lang="en-US" sz="2900" dirty="0" smtClean="0"/>
              <a:t>Audit </a:t>
            </a:r>
            <a:r>
              <a:rPr lang="en-US" sz="2900" dirty="0" err="1" smtClean="0"/>
              <a:t>laporan</a:t>
            </a:r>
            <a:r>
              <a:rPr lang="en-US" sz="2900" dirty="0" smtClean="0"/>
              <a:t> </a:t>
            </a:r>
            <a:r>
              <a:rPr lang="en-US" sz="2900" dirty="0" err="1" smtClean="0"/>
              <a:t>keuangan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audit yang </a:t>
            </a:r>
            <a:r>
              <a:rPr lang="en-US" sz="2900" dirty="0" err="1" smtClean="0"/>
              <a:t>dilakukan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auditor </a:t>
            </a:r>
            <a:r>
              <a:rPr lang="en-US" sz="2900" dirty="0" err="1" smtClean="0"/>
              <a:t>independen</a:t>
            </a:r>
            <a:r>
              <a:rPr lang="en-US" sz="2900" dirty="0" smtClean="0"/>
              <a:t> </a:t>
            </a:r>
            <a:r>
              <a:rPr lang="en-US" sz="2900" dirty="0" err="1" smtClean="0"/>
              <a:t>terhadap</a:t>
            </a:r>
            <a:r>
              <a:rPr lang="en-US" sz="2900" dirty="0" smtClean="0"/>
              <a:t> </a:t>
            </a:r>
            <a:r>
              <a:rPr lang="en-US" sz="2900" dirty="0" err="1" smtClean="0"/>
              <a:t>laporan</a:t>
            </a:r>
            <a:r>
              <a:rPr lang="en-US" sz="2900" dirty="0" smtClean="0"/>
              <a:t> </a:t>
            </a:r>
            <a:r>
              <a:rPr lang="en-US" sz="2900" dirty="0" err="1" smtClean="0"/>
              <a:t>keuangan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disajikan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kliennya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menyatakan</a:t>
            </a:r>
            <a:r>
              <a:rPr lang="en-US" sz="2900" dirty="0" smtClean="0"/>
              <a:t> </a:t>
            </a:r>
            <a:r>
              <a:rPr lang="en-US" sz="2900" dirty="0" err="1" smtClean="0"/>
              <a:t>pendapat</a:t>
            </a:r>
            <a:r>
              <a:rPr lang="en-US" sz="2900" dirty="0" smtClean="0"/>
              <a:t> </a:t>
            </a:r>
            <a:r>
              <a:rPr lang="en-US" sz="2900" dirty="0" err="1" smtClean="0"/>
              <a:t>mengenai</a:t>
            </a:r>
            <a:r>
              <a:rPr lang="en-US" sz="2900" dirty="0" smtClean="0"/>
              <a:t> </a:t>
            </a:r>
            <a:r>
              <a:rPr lang="en-US" sz="2900" dirty="0" err="1" smtClean="0"/>
              <a:t>kewajaran</a:t>
            </a:r>
            <a:r>
              <a:rPr lang="en-US" sz="2900" dirty="0" smtClean="0"/>
              <a:t> </a:t>
            </a:r>
            <a:r>
              <a:rPr lang="en-US" sz="2900" dirty="0" err="1" smtClean="0"/>
              <a:t>laporan</a:t>
            </a:r>
            <a:r>
              <a:rPr lang="en-US" sz="2900" dirty="0" smtClean="0"/>
              <a:t> </a:t>
            </a:r>
            <a:r>
              <a:rPr lang="en-US" sz="2900" dirty="0" err="1" smtClean="0"/>
              <a:t>keuangan</a:t>
            </a:r>
            <a:r>
              <a:rPr lang="en-US" sz="2900" dirty="0" smtClean="0"/>
              <a:t> </a:t>
            </a:r>
            <a:r>
              <a:rPr lang="en-US" sz="2900" dirty="0" err="1" smtClean="0"/>
              <a:t>tersebut</a:t>
            </a:r>
            <a:r>
              <a:rPr lang="en-US" sz="2900" dirty="0" smtClean="0"/>
              <a:t>. </a:t>
            </a:r>
            <a:endParaRPr lang="id-ID" sz="2900" dirty="0" smtClean="0"/>
          </a:p>
          <a:p>
            <a:r>
              <a:rPr lang="en-US" sz="2900" dirty="0" smtClean="0"/>
              <a:t>Audit </a:t>
            </a:r>
            <a:r>
              <a:rPr lang="en-US" sz="2900" dirty="0" err="1" smtClean="0"/>
              <a:t>kepatuhan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audit yang </a:t>
            </a:r>
            <a:r>
              <a:rPr lang="en-US" sz="2900" dirty="0" err="1" smtClean="0"/>
              <a:t>tujuannya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menentukan</a:t>
            </a:r>
            <a:r>
              <a:rPr lang="en-US" sz="2900" dirty="0" smtClean="0"/>
              <a:t> </a:t>
            </a:r>
            <a:r>
              <a:rPr lang="en-US" sz="2900" dirty="0" err="1" smtClean="0"/>
              <a:t>kepatuhan</a:t>
            </a:r>
            <a:r>
              <a:rPr lang="en-US" sz="2900" dirty="0" smtClean="0"/>
              <a:t> </a:t>
            </a:r>
            <a:r>
              <a:rPr lang="en-US" sz="2900" dirty="0" err="1" smtClean="0"/>
              <a:t>entitas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diaudit</a:t>
            </a:r>
            <a:r>
              <a:rPr lang="en-US" sz="2900" dirty="0" smtClean="0"/>
              <a:t> </a:t>
            </a:r>
            <a:r>
              <a:rPr lang="en-US" sz="2900" dirty="0" err="1" smtClean="0"/>
              <a:t>terhadap</a:t>
            </a:r>
            <a:r>
              <a:rPr lang="en-US" sz="2900" dirty="0" smtClean="0"/>
              <a:t> </a:t>
            </a:r>
            <a:r>
              <a:rPr lang="en-US" sz="2900" dirty="0" err="1" smtClean="0"/>
              <a:t>kondisi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peraturan</a:t>
            </a:r>
            <a:r>
              <a:rPr lang="en-US" sz="2900" dirty="0" smtClean="0"/>
              <a:t> </a:t>
            </a:r>
            <a:r>
              <a:rPr lang="en-US" sz="2900" dirty="0" err="1" smtClean="0"/>
              <a:t>tertentu</a:t>
            </a:r>
            <a:r>
              <a:rPr lang="en-US" sz="2900" dirty="0" smtClean="0"/>
              <a:t>. </a:t>
            </a:r>
            <a:endParaRPr lang="id-ID" sz="2900" dirty="0" smtClean="0"/>
          </a:p>
          <a:p>
            <a:r>
              <a:rPr lang="en-US" sz="2900" dirty="0" smtClean="0"/>
              <a:t>Audit </a:t>
            </a:r>
            <a:r>
              <a:rPr lang="en-US" sz="2900" dirty="0" err="1" smtClean="0"/>
              <a:t>operasional</a:t>
            </a:r>
            <a:r>
              <a:rPr lang="en-US" sz="2900" dirty="0" smtClean="0"/>
              <a:t> </a:t>
            </a:r>
            <a:r>
              <a:rPr lang="en-US" sz="2900" dirty="0" err="1" smtClean="0"/>
              <a:t>merupakan</a:t>
            </a:r>
            <a:r>
              <a:rPr lang="en-US" sz="2900" dirty="0" smtClean="0"/>
              <a:t> review </a:t>
            </a:r>
            <a:r>
              <a:rPr lang="en-US" sz="2900" dirty="0" err="1" smtClean="0"/>
              <a:t>secara</a:t>
            </a:r>
            <a:r>
              <a:rPr lang="en-US" sz="2900" dirty="0" smtClean="0"/>
              <a:t> </a:t>
            </a:r>
            <a:r>
              <a:rPr lang="en-US" sz="2900" dirty="0" err="1" smtClean="0"/>
              <a:t>sistematik</a:t>
            </a:r>
            <a:r>
              <a:rPr lang="en-US" sz="2900" dirty="0" smtClean="0"/>
              <a:t> </a:t>
            </a:r>
            <a:r>
              <a:rPr lang="en-US" sz="2900" dirty="0" err="1" smtClean="0"/>
              <a:t>atas</a:t>
            </a:r>
            <a:r>
              <a:rPr lang="en-US" sz="2900" dirty="0" smtClean="0"/>
              <a:t> </a:t>
            </a:r>
            <a:r>
              <a:rPr lang="en-US" sz="2900" dirty="0" err="1" smtClean="0"/>
              <a:t>kegiatan</a:t>
            </a:r>
            <a:r>
              <a:rPr lang="en-US" sz="2900" dirty="0" smtClean="0"/>
              <a:t> </a:t>
            </a:r>
            <a:r>
              <a:rPr lang="en-US" sz="2900" dirty="0" err="1" smtClean="0"/>
              <a:t>organisasi</a:t>
            </a:r>
            <a:r>
              <a:rPr lang="en-US" sz="2900" dirty="0" smtClean="0"/>
              <a:t>,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bagian</a:t>
            </a:r>
            <a:r>
              <a:rPr lang="en-US" sz="2900" dirty="0" smtClean="0"/>
              <a:t> </a:t>
            </a:r>
            <a:r>
              <a:rPr lang="en-US" sz="2900" dirty="0" err="1" smtClean="0"/>
              <a:t>daripadanya</a:t>
            </a:r>
            <a:r>
              <a:rPr lang="en-US" sz="2900" dirty="0" smtClean="0"/>
              <a:t>,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tujuan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; </a:t>
            </a:r>
            <a:endParaRPr lang="id-ID" sz="2900" dirty="0" smtClean="0"/>
          </a:p>
          <a:p>
            <a:pPr lvl="1"/>
            <a:r>
              <a:rPr lang="en-US" sz="2900" dirty="0" smtClean="0"/>
              <a:t>(</a:t>
            </a:r>
            <a:r>
              <a:rPr lang="en-US" sz="2900" dirty="0" smtClean="0"/>
              <a:t>1) </a:t>
            </a:r>
            <a:r>
              <a:rPr lang="en-US" sz="2900" dirty="0" err="1" smtClean="0"/>
              <a:t>mengevaluasi</a:t>
            </a:r>
            <a:r>
              <a:rPr lang="en-US" sz="2900" dirty="0" smtClean="0"/>
              <a:t> </a:t>
            </a:r>
            <a:r>
              <a:rPr lang="en-US" sz="2900" dirty="0" err="1" smtClean="0"/>
              <a:t>kinerja</a:t>
            </a:r>
            <a:r>
              <a:rPr lang="en-US" sz="2900" dirty="0" smtClean="0"/>
              <a:t>, </a:t>
            </a:r>
            <a:endParaRPr lang="id-ID" sz="2900" dirty="0" smtClean="0"/>
          </a:p>
          <a:p>
            <a:pPr lvl="1"/>
            <a:r>
              <a:rPr lang="en-US" sz="2900" dirty="0" smtClean="0"/>
              <a:t>(</a:t>
            </a:r>
            <a:r>
              <a:rPr lang="en-US" sz="2900" dirty="0" smtClean="0"/>
              <a:t>2) </a:t>
            </a:r>
            <a:r>
              <a:rPr lang="en-US" sz="2900" dirty="0" err="1" smtClean="0"/>
              <a:t>mengidentifikasi</a:t>
            </a:r>
            <a:r>
              <a:rPr lang="en-US" sz="2900" dirty="0" smtClean="0"/>
              <a:t> </a:t>
            </a:r>
            <a:r>
              <a:rPr lang="en-US" sz="2900" dirty="0" err="1" smtClean="0"/>
              <a:t>kesempatan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peningkatan</a:t>
            </a:r>
            <a:r>
              <a:rPr lang="en-US" sz="2900" dirty="0" smtClean="0"/>
              <a:t>, </a:t>
            </a:r>
            <a:endParaRPr lang="id-ID" sz="2900" dirty="0" smtClean="0"/>
          </a:p>
          <a:p>
            <a:pPr lvl="1"/>
            <a:r>
              <a:rPr lang="en-US" sz="2900" dirty="0" smtClean="0"/>
              <a:t>(3</a:t>
            </a:r>
            <a:r>
              <a:rPr lang="en-US" sz="2900" dirty="0" smtClean="0"/>
              <a:t>) </a:t>
            </a:r>
            <a:r>
              <a:rPr lang="en-US" sz="2900" dirty="0" err="1" smtClean="0"/>
              <a:t>membuat</a:t>
            </a:r>
            <a:r>
              <a:rPr lang="en-US" sz="2900" dirty="0" smtClean="0"/>
              <a:t> </a:t>
            </a:r>
            <a:r>
              <a:rPr lang="en-US" sz="2900" dirty="0" err="1" smtClean="0"/>
              <a:t>rekomendasi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perbaikan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tindakan</a:t>
            </a:r>
            <a:r>
              <a:rPr lang="en-US" sz="2900" dirty="0" smtClean="0"/>
              <a:t> </a:t>
            </a:r>
            <a:r>
              <a:rPr lang="en-US" sz="2900" dirty="0" err="1" smtClean="0"/>
              <a:t>lebih</a:t>
            </a:r>
            <a:r>
              <a:rPr lang="en-US" sz="2900" dirty="0" smtClean="0"/>
              <a:t> </a:t>
            </a:r>
            <a:r>
              <a:rPr lang="en-US" sz="2900" dirty="0" err="1" smtClean="0"/>
              <a:t>lanjut</a:t>
            </a:r>
            <a:r>
              <a:rPr lang="en-US" sz="2900" dirty="0" smtClean="0"/>
              <a:t>.</a:t>
            </a:r>
            <a:endParaRPr lang="id-ID" sz="29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id-ID" dirty="0" smtClean="0"/>
              <a:t>Tipe Auditing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 err="1" smtClean="0"/>
              <a:t>Ada</a:t>
            </a:r>
            <a:r>
              <a:rPr lang="en-US" sz="3500" dirty="0" smtClean="0"/>
              <a:t> </a:t>
            </a:r>
            <a:r>
              <a:rPr lang="en-US" sz="3500" dirty="0" err="1" smtClean="0"/>
              <a:t>tiga</a:t>
            </a:r>
            <a:r>
              <a:rPr lang="en-US" sz="3500" dirty="0" smtClean="0"/>
              <a:t> </a:t>
            </a:r>
            <a:r>
              <a:rPr lang="en-US" sz="3500" dirty="0" err="1" smtClean="0"/>
              <a:t>tipe</a:t>
            </a:r>
            <a:r>
              <a:rPr lang="en-US" sz="3500" dirty="0" smtClean="0"/>
              <a:t> auditor </a:t>
            </a:r>
            <a:r>
              <a:rPr lang="en-US" sz="3500" dirty="0" err="1" smtClean="0"/>
              <a:t>menurut</a:t>
            </a:r>
            <a:r>
              <a:rPr lang="en-US" sz="3500" dirty="0" smtClean="0"/>
              <a:t> </a:t>
            </a:r>
            <a:r>
              <a:rPr lang="en-US" sz="3500" dirty="0" err="1" smtClean="0"/>
              <a:t>lingkungan</a:t>
            </a:r>
            <a:r>
              <a:rPr lang="en-US" sz="3500" dirty="0" smtClean="0"/>
              <a:t> </a:t>
            </a:r>
            <a:r>
              <a:rPr lang="en-US" sz="3500" dirty="0" err="1" smtClean="0"/>
              <a:t>pekerjaan</a:t>
            </a:r>
            <a:r>
              <a:rPr lang="en-US" sz="3500" dirty="0" smtClean="0"/>
              <a:t> auditing, </a:t>
            </a:r>
            <a:r>
              <a:rPr lang="en-US" sz="3500" dirty="0" err="1" smtClean="0"/>
              <a:t>yaitu</a:t>
            </a:r>
            <a:r>
              <a:rPr lang="en-US" sz="3500" dirty="0" smtClean="0"/>
              <a:t> auditor </a:t>
            </a:r>
            <a:r>
              <a:rPr lang="en-US" sz="3500" dirty="0" err="1" smtClean="0"/>
              <a:t>independen</a:t>
            </a:r>
            <a:r>
              <a:rPr lang="en-US" sz="3500" dirty="0" smtClean="0"/>
              <a:t>, auditor </a:t>
            </a:r>
            <a:r>
              <a:rPr lang="en-US" sz="3500" dirty="0" err="1" smtClean="0"/>
              <a:t>pemerintah</a:t>
            </a:r>
            <a:r>
              <a:rPr lang="en-US" sz="3500" dirty="0" smtClean="0"/>
              <a:t>, </a:t>
            </a:r>
            <a:r>
              <a:rPr lang="en-US" sz="3500" dirty="0" err="1" smtClean="0"/>
              <a:t>dan</a:t>
            </a:r>
            <a:r>
              <a:rPr lang="en-US" sz="3500" dirty="0" smtClean="0"/>
              <a:t> auditor intern. </a:t>
            </a:r>
            <a:endParaRPr lang="id-ID" sz="3500" dirty="0" smtClean="0"/>
          </a:p>
          <a:p>
            <a:r>
              <a:rPr lang="en-US" sz="3500" dirty="0" smtClean="0"/>
              <a:t>Auditor </a:t>
            </a:r>
            <a:r>
              <a:rPr lang="en-US" sz="3500" dirty="0" err="1" smtClean="0"/>
              <a:t>independen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auditor </a:t>
            </a:r>
            <a:r>
              <a:rPr lang="en-US" sz="3500" dirty="0" err="1" smtClean="0"/>
              <a:t>profesional</a:t>
            </a:r>
            <a:r>
              <a:rPr lang="en-US" sz="3500" dirty="0" smtClean="0"/>
              <a:t> yang </a:t>
            </a:r>
            <a:r>
              <a:rPr lang="en-US" sz="3500" dirty="0" err="1" smtClean="0"/>
              <a:t>menyediakan</a:t>
            </a:r>
            <a:r>
              <a:rPr lang="en-US" sz="3500" dirty="0" smtClean="0"/>
              <a:t> </a:t>
            </a:r>
            <a:r>
              <a:rPr lang="en-US" sz="3500" dirty="0" err="1" smtClean="0"/>
              <a:t>jasanya</a:t>
            </a:r>
            <a:r>
              <a:rPr lang="en-US" sz="3500" dirty="0" smtClean="0"/>
              <a:t> </a:t>
            </a:r>
            <a:r>
              <a:rPr lang="en-US" sz="3500" dirty="0" err="1" smtClean="0"/>
              <a:t>kepada</a:t>
            </a:r>
            <a:r>
              <a:rPr lang="en-US" sz="3500" dirty="0" smtClean="0"/>
              <a:t> </a:t>
            </a:r>
            <a:r>
              <a:rPr lang="en-US" sz="3500" dirty="0" err="1" smtClean="0"/>
              <a:t>masyarakat</a:t>
            </a:r>
            <a:r>
              <a:rPr lang="en-US" sz="3500" dirty="0" smtClean="0"/>
              <a:t> </a:t>
            </a:r>
            <a:r>
              <a:rPr lang="en-US" sz="3500" dirty="0" err="1" smtClean="0"/>
              <a:t>umum</a:t>
            </a:r>
            <a:r>
              <a:rPr lang="en-US" sz="3500" dirty="0" smtClean="0"/>
              <a:t>, </a:t>
            </a:r>
            <a:r>
              <a:rPr lang="en-US" sz="3500" dirty="0" err="1" smtClean="0"/>
              <a:t>terutama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bidang</a:t>
            </a:r>
            <a:r>
              <a:rPr lang="en-US" sz="3500" dirty="0" smtClean="0"/>
              <a:t> audit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laporan</a:t>
            </a:r>
            <a:r>
              <a:rPr lang="en-US" sz="3500" dirty="0" smtClean="0"/>
              <a:t> </a:t>
            </a:r>
            <a:r>
              <a:rPr lang="en-US" sz="3500" dirty="0" err="1" smtClean="0"/>
              <a:t>keuangan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disajikan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</a:t>
            </a:r>
            <a:r>
              <a:rPr lang="en-US" sz="3500" dirty="0" err="1" smtClean="0"/>
              <a:t>kliennya</a:t>
            </a:r>
            <a:r>
              <a:rPr lang="en-US" sz="3500" dirty="0" smtClean="0"/>
              <a:t>. </a:t>
            </a:r>
            <a:endParaRPr lang="id-ID" sz="3500" dirty="0" smtClean="0"/>
          </a:p>
          <a:p>
            <a:r>
              <a:rPr lang="en-US" sz="3500" dirty="0" smtClean="0"/>
              <a:t>Auditor </a:t>
            </a:r>
            <a:r>
              <a:rPr lang="en-US" sz="3500" dirty="0" err="1" smtClean="0"/>
              <a:t>pemerintah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auditor </a:t>
            </a:r>
            <a:r>
              <a:rPr lang="en-US" sz="3500" dirty="0" err="1" smtClean="0"/>
              <a:t>profesional</a:t>
            </a:r>
            <a:r>
              <a:rPr lang="en-US" sz="3500" dirty="0" smtClean="0"/>
              <a:t> yang </a:t>
            </a:r>
            <a:r>
              <a:rPr lang="en-US" sz="3500" dirty="0" err="1" smtClean="0"/>
              <a:t>bekerja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instansi</a:t>
            </a:r>
            <a:r>
              <a:rPr lang="en-US" sz="3500" dirty="0" smtClean="0"/>
              <a:t> </a:t>
            </a:r>
            <a:r>
              <a:rPr lang="en-US" sz="3500" dirty="0" err="1" smtClean="0"/>
              <a:t>pemerintah</a:t>
            </a:r>
            <a:r>
              <a:rPr lang="en-US" sz="3500" dirty="0" smtClean="0"/>
              <a:t>, yang </a:t>
            </a:r>
            <a:r>
              <a:rPr lang="en-US" sz="3500" dirty="0" err="1" smtClean="0"/>
              <a:t>tugas</a:t>
            </a:r>
            <a:r>
              <a:rPr lang="en-US" sz="3500" dirty="0" smtClean="0"/>
              <a:t> </a:t>
            </a:r>
            <a:r>
              <a:rPr lang="en-US" sz="3500" dirty="0" err="1" smtClean="0"/>
              <a:t>pokoknya</a:t>
            </a:r>
            <a:r>
              <a:rPr lang="en-US" sz="3500" dirty="0" smtClean="0"/>
              <a:t> </a:t>
            </a:r>
            <a:r>
              <a:rPr lang="en-US" sz="3500" dirty="0" err="1" smtClean="0"/>
              <a:t>melakukan</a:t>
            </a:r>
            <a:r>
              <a:rPr lang="en-US" sz="3500" dirty="0" smtClean="0"/>
              <a:t> audit </a:t>
            </a:r>
            <a:r>
              <a:rPr lang="en-US" sz="3500" dirty="0" err="1" smtClean="0"/>
              <a:t>atas</a:t>
            </a:r>
            <a:r>
              <a:rPr lang="en-US" sz="3500" dirty="0" smtClean="0"/>
              <a:t> </a:t>
            </a:r>
            <a:r>
              <a:rPr lang="en-US" sz="3500" dirty="0" err="1" smtClean="0"/>
              <a:t>pertanggungjawaban</a:t>
            </a:r>
            <a:r>
              <a:rPr lang="en-US" sz="3500" dirty="0" smtClean="0"/>
              <a:t> </a:t>
            </a:r>
            <a:r>
              <a:rPr lang="en-US" sz="3500" dirty="0" err="1" smtClean="0"/>
              <a:t>keuangan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disajikan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unit-unit </a:t>
            </a:r>
            <a:r>
              <a:rPr lang="en-US" sz="3500" dirty="0" err="1" smtClean="0"/>
              <a:t>organisasi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pemerintahan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pertanggungjawaban</a:t>
            </a:r>
            <a:r>
              <a:rPr lang="en-US" sz="3500" dirty="0" smtClean="0"/>
              <a:t> </a:t>
            </a:r>
            <a:r>
              <a:rPr lang="en-US" sz="3500" dirty="0" err="1" smtClean="0"/>
              <a:t>keuangan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ditujukan</a:t>
            </a:r>
            <a:r>
              <a:rPr lang="en-US" sz="3500" dirty="0" smtClean="0"/>
              <a:t> </a:t>
            </a:r>
            <a:r>
              <a:rPr lang="en-US" sz="3500" dirty="0" err="1" smtClean="0"/>
              <a:t>kepada</a:t>
            </a:r>
            <a:r>
              <a:rPr lang="en-US" sz="3500" dirty="0" smtClean="0"/>
              <a:t> </a:t>
            </a:r>
            <a:r>
              <a:rPr lang="en-US" sz="3500" dirty="0" err="1" smtClean="0"/>
              <a:t>pemerintah</a:t>
            </a:r>
            <a:r>
              <a:rPr lang="en-US" sz="3500" dirty="0" smtClean="0"/>
              <a:t>. </a:t>
            </a:r>
            <a:endParaRPr lang="id-ID" sz="3500" dirty="0" smtClean="0"/>
          </a:p>
          <a:p>
            <a:r>
              <a:rPr lang="en-US" sz="3500" dirty="0" smtClean="0"/>
              <a:t>Auditor </a:t>
            </a:r>
            <a:r>
              <a:rPr lang="en-US" sz="3500" dirty="0" smtClean="0"/>
              <a:t>intern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auditor yang </a:t>
            </a:r>
            <a:r>
              <a:rPr lang="en-US" sz="3500" dirty="0" err="1" smtClean="0"/>
              <a:t>bekerja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perusahaan</a:t>
            </a:r>
            <a:r>
              <a:rPr lang="en-US" sz="3500" dirty="0" smtClean="0"/>
              <a:t> (</a:t>
            </a:r>
            <a:r>
              <a:rPr lang="en-US" sz="3500" dirty="0" err="1" smtClean="0"/>
              <a:t>perusahaan</a:t>
            </a:r>
            <a:r>
              <a:rPr lang="en-US" sz="3500" dirty="0" smtClean="0"/>
              <a:t> </a:t>
            </a:r>
            <a:r>
              <a:rPr lang="en-US" sz="3500" dirty="0" err="1" smtClean="0"/>
              <a:t>negara</a:t>
            </a:r>
            <a:r>
              <a:rPr lang="en-US" sz="3500" dirty="0" smtClean="0"/>
              <a:t> </a:t>
            </a:r>
            <a:r>
              <a:rPr lang="en-US" sz="3500" dirty="0" err="1" smtClean="0"/>
              <a:t>maupun</a:t>
            </a:r>
            <a:r>
              <a:rPr lang="en-US" sz="3500" dirty="0" smtClean="0"/>
              <a:t> </a:t>
            </a:r>
            <a:r>
              <a:rPr lang="en-US" sz="3500" dirty="0" err="1" smtClean="0"/>
              <a:t>perusahaan</a:t>
            </a:r>
            <a:r>
              <a:rPr lang="en-US" sz="3500" dirty="0" smtClean="0"/>
              <a:t> </a:t>
            </a:r>
            <a:r>
              <a:rPr lang="en-US" sz="3500" dirty="0" err="1" smtClean="0"/>
              <a:t>swasta</a:t>
            </a:r>
            <a:r>
              <a:rPr lang="en-US" sz="3500" dirty="0" smtClean="0"/>
              <a:t>), yang </a:t>
            </a:r>
            <a:r>
              <a:rPr lang="en-US" sz="3500" dirty="0" err="1" smtClean="0"/>
              <a:t>tugas</a:t>
            </a:r>
            <a:r>
              <a:rPr lang="en-US" sz="3500" dirty="0" smtClean="0"/>
              <a:t> </a:t>
            </a:r>
            <a:r>
              <a:rPr lang="en-US" sz="3500" dirty="0" err="1" smtClean="0"/>
              <a:t>pokoknya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menentukan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apakah</a:t>
            </a:r>
            <a:r>
              <a:rPr lang="en-US" sz="3500" dirty="0" smtClean="0"/>
              <a:t> </a:t>
            </a:r>
            <a:r>
              <a:rPr lang="en-US" sz="3500" dirty="0" err="1" smtClean="0"/>
              <a:t>kebijakan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prosedur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ditetapkan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</a:t>
            </a:r>
            <a:r>
              <a:rPr lang="en-US" sz="3500" dirty="0" err="1" smtClean="0"/>
              <a:t>manajemen</a:t>
            </a:r>
            <a:r>
              <a:rPr lang="en-US" sz="3500" dirty="0" smtClean="0"/>
              <a:t> </a:t>
            </a:r>
            <a:r>
              <a:rPr lang="en-US" sz="3500" dirty="0" err="1" smtClean="0"/>
              <a:t>puncak</a:t>
            </a:r>
            <a:r>
              <a:rPr lang="en-US" sz="3500" dirty="0" smtClean="0"/>
              <a:t> </a:t>
            </a:r>
            <a:r>
              <a:rPr lang="en-US" sz="3500" dirty="0" err="1" smtClean="0"/>
              <a:t>telah</a:t>
            </a:r>
            <a:r>
              <a:rPr lang="en-US" sz="3500" dirty="0" smtClean="0"/>
              <a:t> </a:t>
            </a:r>
            <a:r>
              <a:rPr lang="en-US" sz="3500" dirty="0" err="1" smtClean="0"/>
              <a:t>dipatuhi</a:t>
            </a:r>
            <a:r>
              <a:rPr lang="en-US" sz="3500" dirty="0" smtClean="0"/>
              <a:t>, </a:t>
            </a:r>
            <a:r>
              <a:rPr lang="en-US" sz="3500" dirty="0" err="1" smtClean="0"/>
              <a:t>menentukan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baik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tidaknya</a:t>
            </a:r>
            <a:r>
              <a:rPr lang="en-US" sz="3500" dirty="0" smtClean="0"/>
              <a:t> </a:t>
            </a:r>
            <a:r>
              <a:rPr lang="en-US" sz="3500" dirty="0" err="1" smtClean="0"/>
              <a:t>penjagaan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</a:t>
            </a:r>
            <a:r>
              <a:rPr lang="en-US" sz="3500" dirty="0" err="1" smtClean="0"/>
              <a:t>kekayaan</a:t>
            </a:r>
            <a:r>
              <a:rPr lang="en-US" sz="3500" dirty="0" smtClean="0"/>
              <a:t> </a:t>
            </a:r>
            <a:r>
              <a:rPr lang="en-US" sz="3500" dirty="0" err="1" smtClean="0"/>
              <a:t>organisasi</a:t>
            </a:r>
            <a:r>
              <a:rPr lang="en-US" sz="3500" dirty="0" smtClean="0"/>
              <a:t>, </a:t>
            </a:r>
            <a:r>
              <a:rPr lang="en-US" sz="3500" dirty="0" err="1" smtClean="0"/>
              <a:t>menentukan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efisiensi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efektivitas</a:t>
            </a:r>
            <a:r>
              <a:rPr lang="en-US" sz="3500" dirty="0" smtClean="0"/>
              <a:t> </a:t>
            </a:r>
            <a:r>
              <a:rPr lang="en-US" sz="3500" dirty="0" err="1" smtClean="0"/>
              <a:t>prosedur</a:t>
            </a:r>
            <a:r>
              <a:rPr lang="en-US" sz="3500" dirty="0" smtClean="0"/>
              <a:t> </a:t>
            </a:r>
            <a:r>
              <a:rPr lang="en-US" sz="3500" dirty="0" err="1" smtClean="0"/>
              <a:t>kegiatan</a:t>
            </a:r>
            <a:r>
              <a:rPr lang="en-US" sz="3500" dirty="0" smtClean="0"/>
              <a:t> </a:t>
            </a:r>
            <a:r>
              <a:rPr lang="en-US" sz="3500" dirty="0" err="1" smtClean="0"/>
              <a:t>organisasi</a:t>
            </a:r>
            <a:r>
              <a:rPr lang="en-US" sz="3500" dirty="0" smtClean="0"/>
              <a:t>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menentukan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keandalan</a:t>
            </a:r>
            <a:r>
              <a:rPr lang="en-US" sz="3500" dirty="0" smtClean="0"/>
              <a:t> </a:t>
            </a:r>
            <a:r>
              <a:rPr lang="en-US" sz="3500" dirty="0" err="1" smtClean="0"/>
              <a:t>informasi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dihasilkan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</a:t>
            </a:r>
            <a:r>
              <a:rPr lang="en-US" sz="3500" dirty="0" err="1" smtClean="0"/>
              <a:t>berbagai</a:t>
            </a:r>
            <a:r>
              <a:rPr lang="en-US" sz="3500" dirty="0" smtClean="0"/>
              <a:t> </a:t>
            </a:r>
            <a:r>
              <a:rPr lang="en-US" sz="3500" dirty="0" err="1" smtClean="0"/>
              <a:t>bagian</a:t>
            </a:r>
            <a:r>
              <a:rPr lang="en-US" sz="3500" dirty="0" smtClean="0"/>
              <a:t> </a:t>
            </a:r>
            <a:r>
              <a:rPr lang="en-US" sz="3500" dirty="0" err="1" smtClean="0"/>
              <a:t>organisasi</a:t>
            </a:r>
            <a:r>
              <a:rPr lang="en-US" sz="3500" dirty="0" smtClean="0"/>
              <a:t>.</a:t>
            </a:r>
            <a:endParaRPr lang="id-ID" sz="35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d-ID" dirty="0" smtClean="0"/>
              <a:t>Tipe Auditor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jasanya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dilayaninya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Kompartemen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yang </a:t>
            </a:r>
            <a:r>
              <a:rPr lang="en-US" dirty="0" err="1" smtClean="0"/>
              <a:t>berpraktik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Indonesia.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Kompartemen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Indonesia.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konggresnya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1973,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 (IAI)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disempurnakan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konggres</a:t>
            </a:r>
            <a:r>
              <a:rPr lang="en-US" dirty="0" smtClean="0"/>
              <a:t> IAI </a:t>
            </a:r>
            <a:r>
              <a:rPr lang="en-US" dirty="0" err="1" smtClean="0"/>
              <a:t>tahun</a:t>
            </a:r>
            <a:r>
              <a:rPr lang="en-US" dirty="0" smtClean="0"/>
              <a:t> 1981, 1986,1994,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1998. </a:t>
            </a:r>
            <a:endParaRPr lang="id-ID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kongresnya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1998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id-ID" dirty="0" smtClean="0"/>
              <a:t>Etika Akuntan Publik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yang </a:t>
            </a:r>
            <a:r>
              <a:rPr lang="en-US" dirty="0" err="1" smtClean="0"/>
              <a:t>berpraktik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auditing, </a:t>
            </a:r>
            <a:r>
              <a:rPr lang="en-US" dirty="0" err="1" smtClean="0"/>
              <a:t>atestasi</a:t>
            </a:r>
            <a:r>
              <a:rPr lang="en-US" dirty="0" smtClean="0"/>
              <a:t>,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review,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konsultansi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Auditor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audit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audit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auditing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Indonesia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Kompartemen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IAI yang </a:t>
            </a:r>
            <a:r>
              <a:rPr lang="en-US" dirty="0" err="1" smtClean="0"/>
              <a:t>berpraktik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725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Perilaku Etika Dalam Profesi Akuntansi</vt:lpstr>
      <vt:lpstr>Kompetensi Dasar</vt:lpstr>
      <vt:lpstr>Pendahuluan</vt:lpstr>
      <vt:lpstr>Jasa Akuntan Publik</vt:lpstr>
      <vt:lpstr>Tipe Auditing</vt:lpstr>
      <vt:lpstr>Tipe Auditor</vt:lpstr>
      <vt:lpstr>Etika Akuntan Publik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Etika Dalam Profesi Akuntansi</dc:title>
  <dc:creator>Arrozi</dc:creator>
  <cp:lastModifiedBy>Arrozi</cp:lastModifiedBy>
  <cp:revision>16</cp:revision>
  <dcterms:created xsi:type="dcterms:W3CDTF">2012-10-30T22:59:49Z</dcterms:created>
  <dcterms:modified xsi:type="dcterms:W3CDTF">2012-10-30T23:11:48Z</dcterms:modified>
</cp:coreProperties>
</file>