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AB6F3-F330-401B-B554-C7F6D4B03848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2DC56-99B7-44DA-A238-5FEC3B2C9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0AA0D6-30F3-4476-9F79-08DA3059F341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F85A1-097A-4706-8C4C-5F280CFB65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E789E-4982-4102-B6B7-E37FC5075C5A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5F11C-1016-4371-8D07-EC9F04FD90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3D472B-5723-48BA-8309-F3D711E93A2D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65153-DF5B-4BDB-ABFE-B71982FBC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6F7C30-B80F-431A-BBE1-6062A0C7427C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DB8E7-1460-4337-98A2-BB2A52CAD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B23B5-AA39-40FE-B287-692DA1ACCF73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956CA-5055-47B5-A30D-C436021BFC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B40233-84BC-4497-91DD-4BB81C372AE7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9AFFB-30E6-4DD7-8B7A-322FB2C3E4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C5CDE2-91D1-467D-8CF2-01D5FD2ED946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6978C-B588-4D36-86D2-04E66F92F4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59B13-E516-4CDF-A014-D8C6F0A3CCDB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30A53-ABAF-4D21-A4A9-AAF8C356D9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031DF1-35CF-4AB4-9AEA-E7CB0BC2BFE2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66472-C6E1-4740-B1B6-F61AB098EC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E369E-AE33-4A7C-B4E9-F112EBB6C85E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5EA3078-C5B1-4499-B637-2F4859D6AD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3DB691B-1661-4F20-9C33-1415C9FEE02B}" type="datetimeFigureOut">
              <a:rPr lang="en-US" smtClean="0"/>
              <a:pPr>
                <a:defRPr/>
              </a:pPr>
              <a:t>11/28/2012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02076CB-925F-430E-960D-965150BB90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apedia.mobi/id/Laporan_keuangan" TargetMode="External"/><Relationship Id="rId2" Type="http://schemas.openxmlformats.org/officeDocument/2006/relationships/hyperlink" Target="http://wapedia.mobi/id/Aud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apedia.mobi/id/Organisasi" TargetMode="External"/><Relationship Id="rId4" Type="http://schemas.openxmlformats.org/officeDocument/2006/relationships/hyperlink" Target="http://wapedia.mobi/id/Perusahaa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Etika dalam Auditing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Team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Prodi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– FE UEU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838200"/>
          </a:xfrm>
        </p:spPr>
        <p:txBody>
          <a:bodyPr/>
          <a:lstStyle/>
          <a:p>
            <a:r>
              <a:rPr lang="en-US" dirty="0" err="1" smtClean="0"/>
              <a:t>Kualifikasi</a:t>
            </a:r>
            <a:r>
              <a:rPr lang="en-US" dirty="0" smtClean="0"/>
              <a:t> Auditor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sz="4000" b="1" dirty="0" smtClean="0"/>
              <a:t>Auditor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seseorang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kualifikasi</a:t>
            </a:r>
            <a:r>
              <a:rPr lang="en-US" sz="4000" dirty="0" smtClean="0"/>
              <a:t> </a:t>
            </a:r>
            <a:r>
              <a:rPr lang="en-US" sz="4000" dirty="0" err="1" smtClean="0"/>
              <a:t>tertentu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2"/>
              </a:rPr>
              <a:t>audit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 smtClean="0">
                <a:hlinkClick r:id="rId3"/>
              </a:rPr>
              <a:t>laporan</a:t>
            </a:r>
            <a:r>
              <a:rPr lang="en-US" sz="4000" dirty="0" smtClean="0">
                <a:hlinkClick r:id="rId3"/>
              </a:rPr>
              <a:t> </a:t>
            </a:r>
            <a:r>
              <a:rPr lang="en-US" sz="4000" dirty="0" err="1" smtClean="0">
                <a:hlinkClick r:id="rId3"/>
              </a:rPr>
              <a:t>keuangan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kegiatan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>
                <a:hlinkClick r:id="rId4"/>
              </a:rPr>
              <a:t>perusahaan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>
                <a:hlinkClick r:id="rId5"/>
              </a:rPr>
              <a:t>organisasi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Sesuai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Kode</a:t>
            </a:r>
            <a:r>
              <a:rPr lang="en-US" sz="4000" dirty="0" smtClean="0"/>
              <a:t> </a:t>
            </a:r>
            <a:r>
              <a:rPr lang="en-US" sz="4000" dirty="0" err="1" smtClean="0"/>
              <a:t>Etik</a:t>
            </a:r>
            <a:r>
              <a:rPr lang="en-US" sz="4000" dirty="0" smtClean="0"/>
              <a:t> IAPI 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r>
              <a:rPr lang="en-US" b="1" dirty="0" smtClean="0"/>
              <a:t> Auditor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Auditing Practice Committee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Auditing Practices Board</a:t>
            </a:r>
            <a:r>
              <a:rPr lang="en-US" dirty="0" smtClean="0"/>
              <a:t>, </a:t>
            </a:r>
            <a:r>
              <a:rPr lang="en-US" dirty="0" err="1" smtClean="0"/>
              <a:t>ditahun</a:t>
            </a:r>
            <a:r>
              <a:rPr lang="en-US" dirty="0" smtClean="0"/>
              <a:t> 1980,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(summary)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auditor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/>
              <a:t>Perencanaan</a:t>
            </a:r>
            <a:r>
              <a:rPr lang="en-US" b="1" dirty="0" smtClean="0"/>
              <a:t>, </a:t>
            </a:r>
            <a:r>
              <a:rPr lang="en-US" b="1" dirty="0" err="1" smtClean="0"/>
              <a:t>Pengendalian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Pencatatan</a:t>
            </a:r>
            <a:r>
              <a:rPr lang="en-US" dirty="0" smtClean="0"/>
              <a:t>. Auditor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,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pekerjannya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r>
              <a:rPr lang="en-US" dirty="0" smtClean="0"/>
              <a:t>. Auditor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kecukupannya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Bukti</a:t>
            </a:r>
            <a:r>
              <a:rPr lang="en-US" b="1" dirty="0" smtClean="0"/>
              <a:t> Audit</a:t>
            </a:r>
            <a:r>
              <a:rPr lang="en-US" dirty="0" smtClean="0"/>
              <a:t>. Auditor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reliable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Pengendalian</a:t>
            </a:r>
            <a:r>
              <a:rPr lang="en-US" b="1" dirty="0" smtClean="0"/>
              <a:t> Intern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auditor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internal,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compliance test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err="1" smtClean="0"/>
              <a:t>Meninjau</a:t>
            </a:r>
            <a:r>
              <a:rPr lang="en-US" b="1" dirty="0" smtClean="0"/>
              <a:t> </a:t>
            </a:r>
            <a:r>
              <a:rPr lang="en-US" b="1" dirty="0" err="1" smtClean="0"/>
              <a:t>Ulang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yang </a:t>
            </a:r>
            <a:r>
              <a:rPr lang="en-US" b="1" dirty="0" err="1" smtClean="0"/>
              <a:t>Relevan</a:t>
            </a:r>
            <a:r>
              <a:rPr lang="en-US" dirty="0" smtClean="0"/>
              <a:t>. Auditor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seperlunya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audit lain yang </a:t>
            </a:r>
            <a:r>
              <a:rPr lang="en-US" dirty="0" err="1" smtClean="0"/>
              <a:t>didapat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Opini Auditor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Pendapat Wajar Tanpa Bersyarat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Pendapat Wajar Dengan Pengecualian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Pendapat Tidak Setuju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Penolakan Memberikan Pendapat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/>
              <a:t>Pendapat Sepotong-sepotong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independensi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ethikos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“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”.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moral.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 meta-</a:t>
            </a:r>
            <a:r>
              <a:rPr lang="en-US" dirty="0" err="1" smtClean="0"/>
              <a:t>etika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),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terapan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96112"/>
          </a:xfrm>
        </p:spPr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Auditing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independent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menghimpun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mengevaluasi</a:t>
            </a:r>
            <a:r>
              <a:rPr lang="en-US" sz="3600" dirty="0" smtClean="0"/>
              <a:t> </a:t>
            </a:r>
            <a:r>
              <a:rPr lang="en-US" sz="3600" dirty="0" err="1" smtClean="0"/>
              <a:t>bukti-bukti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keterangan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terukur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kesatuan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mempertimbangkan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melaporkan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kesesuaian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keterangan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terukur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kriteria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ditetapkan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Auditing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Etika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auditing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yang </a:t>
            </a:r>
            <a:r>
              <a:rPr lang="en-US" sz="3600" dirty="0" err="1" smtClean="0"/>
              <a:t>sistematis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mengevaluasi</a:t>
            </a:r>
            <a:r>
              <a:rPr lang="en-US" sz="3600" dirty="0" smtClean="0"/>
              <a:t> </a:t>
            </a:r>
            <a:r>
              <a:rPr lang="en-US" sz="3600" dirty="0" err="1" smtClean="0"/>
              <a:t>bukti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objektif</a:t>
            </a:r>
            <a:r>
              <a:rPr lang="en-US" sz="3600" dirty="0" smtClean="0"/>
              <a:t> </a:t>
            </a:r>
            <a:r>
              <a:rPr lang="en-US" sz="3600" dirty="0" err="1" smtClean="0"/>
              <a:t>mengenai</a:t>
            </a:r>
            <a:r>
              <a:rPr lang="en-US" sz="3600" dirty="0" smtClean="0"/>
              <a:t> </a:t>
            </a:r>
            <a:r>
              <a:rPr lang="en-US" sz="3600" dirty="0" err="1" smtClean="0"/>
              <a:t>asersi-asersi</a:t>
            </a:r>
            <a:r>
              <a:rPr lang="en-US" sz="3600" dirty="0" smtClean="0"/>
              <a:t> </a:t>
            </a:r>
            <a:r>
              <a:rPr lang="en-US" sz="3600" dirty="0" err="1" smtClean="0"/>
              <a:t>kegiatan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,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tujuan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derajat</a:t>
            </a:r>
            <a:r>
              <a:rPr lang="en-US" sz="3600" dirty="0" smtClean="0"/>
              <a:t> </a:t>
            </a:r>
            <a:r>
              <a:rPr lang="en-US" sz="3600" dirty="0" err="1" smtClean="0"/>
              <a:t>kesesuaian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asersi-asersi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,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penyampaian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hasilnya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pihak-pihak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berkepentingan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b="1" dirty="0" err="1" smtClean="0"/>
              <a:t>Independensi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r>
              <a:rPr lang="en-US" dirty="0" err="1" smtClean="0"/>
              <a:t>Independensi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</a:t>
            </a:r>
            <a:r>
              <a:rPr lang="en-US" dirty="0" err="1" smtClean="0"/>
              <a:t>Mulyadi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Puradireja</a:t>
            </a:r>
            <a:r>
              <a:rPr lang="en-US" dirty="0" smtClean="0"/>
              <a:t>, 2002: 26).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SPAP (IAI, 2001: 220.1) auditor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berpraktik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auditor intern).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independensi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auditor,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 </a:t>
            </a:r>
            <a:r>
              <a:rPr lang="en-US" sz="4000" dirty="0" err="1" smtClean="0"/>
              <a:t>aspek</a:t>
            </a:r>
            <a:r>
              <a:rPr lang="en-US" sz="4000" dirty="0" smtClean="0"/>
              <a:t> </a:t>
            </a:r>
            <a:r>
              <a:rPr lang="en-US" sz="4000" dirty="0" err="1" smtClean="0"/>
              <a:t>independensi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auditor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i="1" dirty="0" smtClean="0"/>
              <a:t>Independence in fact</a:t>
            </a:r>
            <a:r>
              <a:rPr lang="en-US" sz="2800" dirty="0" smtClean="0"/>
              <a:t> (</a:t>
            </a:r>
            <a:r>
              <a:rPr lang="en-US" sz="2800" dirty="0" err="1" smtClean="0"/>
              <a:t>independensi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fakta</a:t>
            </a:r>
            <a:r>
              <a:rPr lang="en-US" sz="2800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auditor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kejujuran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tinggi</a:t>
            </a:r>
            <a:r>
              <a:rPr lang="en-US" sz="2800" dirty="0" smtClean="0"/>
              <a:t>, </a:t>
            </a:r>
            <a:r>
              <a:rPr lang="en-US" sz="2800" dirty="0" err="1" smtClean="0"/>
              <a:t>keterkaitan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objektivitas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2. Independence in appearance</a:t>
            </a:r>
            <a:r>
              <a:rPr lang="en-US" sz="2800" dirty="0" smtClean="0"/>
              <a:t> (</a:t>
            </a:r>
            <a:r>
              <a:rPr lang="en-US" sz="2800" dirty="0" err="1" smtClean="0"/>
              <a:t>independensi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penampilan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auditor </a:t>
            </a:r>
            <a:r>
              <a:rPr lang="en-US" sz="2800" dirty="0" err="1" smtClean="0"/>
              <a:t>sehubungan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audit</a:t>
            </a:r>
            <a:r>
              <a:rPr lang="en-US" sz="2800" dirty="0" smtClean="0"/>
              <a:t>.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3. independence in competence </a:t>
            </a:r>
            <a:r>
              <a:rPr lang="en-US" sz="2800" dirty="0" smtClean="0"/>
              <a:t>(</a:t>
            </a:r>
            <a:r>
              <a:rPr lang="en-US" sz="2800" dirty="0" err="1" smtClean="0"/>
              <a:t>independensi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keahliannya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Independensi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sudut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kecakapan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auditor.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err="1" smtClean="0"/>
              <a:t>Tujuan</a:t>
            </a:r>
            <a:r>
              <a:rPr lang="en-US" sz="4400" b="1" dirty="0" smtClean="0"/>
              <a:t> audit </a:t>
            </a:r>
            <a:r>
              <a:rPr lang="en-US" sz="4400" b="1" dirty="0" err="1" smtClean="0"/>
              <a:t>atas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laporan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keuangan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auditor </a:t>
            </a:r>
            <a:r>
              <a:rPr lang="en-US" sz="4400" b="1" dirty="0" err="1" smtClean="0"/>
              <a:t>independen</a:t>
            </a:r>
            <a:r>
              <a:rPr lang="en-US" sz="4400" b="1" dirty="0" smtClean="0"/>
              <a:t> 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Tujuan</a:t>
            </a:r>
            <a:r>
              <a:rPr lang="en-US" dirty="0" smtClean="0"/>
              <a:t> audit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auditor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kewajaran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material,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Laporan</a:t>
            </a:r>
            <a:r>
              <a:rPr lang="en-US" dirty="0" smtClean="0"/>
              <a:t> auditor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auditor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auditor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auditnya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auditing yang </a:t>
            </a:r>
            <a:r>
              <a:rPr lang="en-US" b="1" dirty="0" err="1" smtClean="0"/>
              <a:t>ditetapkan</a:t>
            </a:r>
            <a:r>
              <a:rPr lang="en-US" b="1" dirty="0" smtClean="0"/>
              <a:t> </a:t>
            </a:r>
            <a:r>
              <a:rPr lang="en-US" b="1" dirty="0" err="1" smtClean="0"/>
              <a:t>Ikatan</a:t>
            </a:r>
            <a:r>
              <a:rPr lang="en-US" b="1" dirty="0" smtClean="0"/>
              <a:t> </a:t>
            </a:r>
            <a:r>
              <a:rPr lang="en-US" b="1" dirty="0" err="1" smtClean="0"/>
              <a:t>Akuntan</a:t>
            </a:r>
            <a:r>
              <a:rPr lang="en-US" b="1" dirty="0" smtClean="0"/>
              <a:t> Indonesia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Perbedaan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jawab</a:t>
            </a:r>
            <a:r>
              <a:rPr lang="en-US" sz="3200" b="1" dirty="0" smtClean="0"/>
              <a:t> auditor </a:t>
            </a:r>
            <a:r>
              <a:rPr lang="en-US" sz="3200" b="1" dirty="0" err="1" smtClean="0"/>
              <a:t>independen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tanggung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jawab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.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700" dirty="0" smtClean="0"/>
              <a:t>Auditor </a:t>
            </a:r>
            <a:r>
              <a:rPr lang="en-US" sz="2700" dirty="0" err="1" smtClean="0"/>
              <a:t>bertanggung</a:t>
            </a:r>
            <a:r>
              <a:rPr lang="en-US" sz="2700" dirty="0" smtClean="0"/>
              <a:t> </a:t>
            </a:r>
            <a:r>
              <a:rPr lang="en-US" sz="2700" dirty="0" err="1" smtClean="0"/>
              <a:t>jawab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merencanakan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melaksanakan</a:t>
            </a:r>
            <a:r>
              <a:rPr lang="en-US" sz="2700" dirty="0" smtClean="0"/>
              <a:t> audit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memperoleh</a:t>
            </a:r>
            <a:r>
              <a:rPr lang="en-US" sz="2700" dirty="0" smtClean="0"/>
              <a:t> </a:t>
            </a:r>
            <a:r>
              <a:rPr lang="en-US" sz="2700" dirty="0" err="1" smtClean="0"/>
              <a:t>keyakinan</a:t>
            </a:r>
            <a:r>
              <a:rPr lang="en-US" sz="2700" dirty="0" smtClean="0"/>
              <a:t> </a:t>
            </a:r>
            <a:r>
              <a:rPr lang="en-US" sz="2700" dirty="0" err="1" smtClean="0"/>
              <a:t>memadai</a:t>
            </a:r>
            <a:r>
              <a:rPr lang="en-US" sz="2700" dirty="0" smtClean="0"/>
              <a:t> </a:t>
            </a:r>
            <a:r>
              <a:rPr lang="en-US" sz="2700" dirty="0" err="1" smtClean="0"/>
              <a:t>tentang</a:t>
            </a:r>
            <a:r>
              <a:rPr lang="en-US" sz="2700" dirty="0" smtClean="0"/>
              <a:t> </a:t>
            </a:r>
            <a:r>
              <a:rPr lang="en-US" sz="2700" dirty="0" err="1" smtClean="0"/>
              <a:t>apakah</a:t>
            </a:r>
            <a:r>
              <a:rPr lang="en-US" sz="2700" dirty="0" smtClean="0"/>
              <a:t> </a:t>
            </a:r>
            <a:r>
              <a:rPr lang="en-US" sz="2700" dirty="0" err="1" smtClean="0"/>
              <a:t>laporan</a:t>
            </a:r>
            <a:r>
              <a:rPr lang="en-US" sz="2700" dirty="0" smtClean="0"/>
              <a:t> </a:t>
            </a:r>
            <a:r>
              <a:rPr lang="en-US" sz="2700" dirty="0" err="1" smtClean="0"/>
              <a:t>keuangan</a:t>
            </a:r>
            <a:r>
              <a:rPr lang="en-US" sz="2700" dirty="0" smtClean="0"/>
              <a:t> </a:t>
            </a:r>
            <a:r>
              <a:rPr lang="en-US" sz="2700" dirty="0" err="1" smtClean="0"/>
              <a:t>bebas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salah</a:t>
            </a:r>
            <a:r>
              <a:rPr lang="en-US" sz="2700" dirty="0" smtClean="0"/>
              <a:t> </a:t>
            </a:r>
            <a:r>
              <a:rPr lang="en-US" sz="2700" dirty="0" err="1" smtClean="0"/>
              <a:t>saji</a:t>
            </a:r>
            <a:r>
              <a:rPr lang="en-US" sz="2700" dirty="0" smtClean="0"/>
              <a:t> material, </a:t>
            </a:r>
            <a:r>
              <a:rPr lang="en-US" sz="2700" dirty="0" err="1" smtClean="0"/>
              <a:t>baik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disebabkan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kekeliruan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kecurangan.1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sifat</a:t>
            </a:r>
            <a:r>
              <a:rPr lang="en-US" sz="2700" dirty="0" smtClean="0"/>
              <a:t> </a:t>
            </a:r>
            <a:r>
              <a:rPr lang="en-US" sz="2700" dirty="0" err="1" smtClean="0"/>
              <a:t>bukti</a:t>
            </a:r>
            <a:r>
              <a:rPr lang="en-US" sz="2700" dirty="0" smtClean="0"/>
              <a:t> audit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karakteristik</a:t>
            </a:r>
            <a:r>
              <a:rPr lang="en-US" sz="2700" dirty="0" smtClean="0"/>
              <a:t> </a:t>
            </a:r>
            <a:r>
              <a:rPr lang="en-US" sz="2700" dirty="0" err="1" smtClean="0"/>
              <a:t>kecurangan</a:t>
            </a:r>
            <a:r>
              <a:rPr lang="en-US" sz="2700" dirty="0" smtClean="0"/>
              <a:t>, auditor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memperoleh</a:t>
            </a:r>
            <a:r>
              <a:rPr lang="en-US" sz="2700" dirty="0" smtClean="0"/>
              <a:t> </a:t>
            </a:r>
            <a:r>
              <a:rPr lang="en-US" sz="2700" dirty="0" err="1" smtClean="0"/>
              <a:t>keyakinan</a:t>
            </a:r>
            <a:r>
              <a:rPr lang="en-US" sz="2700" dirty="0" smtClean="0"/>
              <a:t> </a:t>
            </a:r>
            <a:r>
              <a:rPr lang="en-US" sz="2700" dirty="0" err="1" smtClean="0"/>
              <a:t>memadai</a:t>
            </a:r>
            <a:r>
              <a:rPr lang="en-US" sz="2700" dirty="0" smtClean="0"/>
              <a:t>, </a:t>
            </a:r>
            <a:r>
              <a:rPr lang="en-US" sz="2700" dirty="0" err="1" smtClean="0"/>
              <a:t>namun</a:t>
            </a:r>
            <a:r>
              <a:rPr lang="en-US" sz="2700" dirty="0" smtClean="0"/>
              <a:t> </a:t>
            </a:r>
            <a:r>
              <a:rPr lang="en-US" sz="2700" dirty="0" err="1" smtClean="0"/>
              <a:t>bukan</a:t>
            </a:r>
            <a:r>
              <a:rPr lang="en-US" sz="2700" dirty="0" smtClean="0"/>
              <a:t> </a:t>
            </a:r>
            <a:r>
              <a:rPr lang="en-US" sz="2700" dirty="0" err="1" smtClean="0"/>
              <a:t>mutlak</a:t>
            </a:r>
            <a:r>
              <a:rPr lang="en-US" sz="2700" dirty="0" smtClean="0"/>
              <a:t>, </a:t>
            </a:r>
            <a:r>
              <a:rPr lang="en-US" sz="2700" dirty="0" err="1" smtClean="0"/>
              <a:t>bahwa</a:t>
            </a:r>
            <a:r>
              <a:rPr lang="en-US" sz="2700" dirty="0" smtClean="0"/>
              <a:t> </a:t>
            </a:r>
            <a:r>
              <a:rPr lang="en-US" sz="2700" dirty="0" err="1" smtClean="0"/>
              <a:t>salah</a:t>
            </a:r>
            <a:r>
              <a:rPr lang="en-US" sz="2700" dirty="0" smtClean="0"/>
              <a:t> </a:t>
            </a:r>
            <a:r>
              <a:rPr lang="en-US" sz="2700" dirty="0" err="1" smtClean="0"/>
              <a:t>saj</a:t>
            </a:r>
            <a:r>
              <a:rPr lang="en-US" sz="2700" dirty="0" smtClean="0"/>
              <a:t> </a:t>
            </a:r>
            <a:r>
              <a:rPr lang="en-US" sz="2700" dirty="0" err="1" smtClean="0"/>
              <a:t>i</a:t>
            </a:r>
            <a:r>
              <a:rPr lang="en-US" sz="2700" dirty="0" smtClean="0"/>
              <a:t> material terdeteksi.2 Auditor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bertanggung</a:t>
            </a:r>
            <a:r>
              <a:rPr lang="en-US" sz="2700" dirty="0" smtClean="0"/>
              <a:t> </a:t>
            </a:r>
            <a:r>
              <a:rPr lang="en-US" sz="2700" dirty="0" err="1" smtClean="0"/>
              <a:t>jawab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merencanakan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melaksanakan</a:t>
            </a:r>
            <a:r>
              <a:rPr lang="en-US" sz="2700" dirty="0" smtClean="0"/>
              <a:t> audit </a:t>
            </a:r>
            <a:r>
              <a:rPr lang="en-US" sz="2700" dirty="0" err="1" smtClean="0"/>
              <a:t>guna</a:t>
            </a:r>
            <a:r>
              <a:rPr lang="en-US" sz="2700" dirty="0" smtClean="0"/>
              <a:t> </a:t>
            </a:r>
            <a:r>
              <a:rPr lang="en-US" sz="2700" dirty="0" err="1" smtClean="0"/>
              <a:t>memperoleh</a:t>
            </a:r>
            <a:r>
              <a:rPr lang="en-US" sz="2700" dirty="0" smtClean="0"/>
              <a:t> </a:t>
            </a:r>
            <a:r>
              <a:rPr lang="en-US" sz="2700" dirty="0" err="1" smtClean="0"/>
              <a:t>keyakinan</a:t>
            </a:r>
            <a:r>
              <a:rPr lang="en-US" sz="2700" dirty="0" smtClean="0"/>
              <a:t> </a:t>
            </a:r>
            <a:r>
              <a:rPr lang="en-US" sz="2700" dirty="0" err="1" smtClean="0"/>
              <a:t>bahwa</a:t>
            </a:r>
            <a:r>
              <a:rPr lang="en-US" sz="2700" dirty="0" smtClean="0"/>
              <a:t> </a:t>
            </a:r>
            <a:r>
              <a:rPr lang="en-US" sz="2700" dirty="0" err="1" smtClean="0"/>
              <a:t>salah</a:t>
            </a:r>
            <a:r>
              <a:rPr lang="en-US" sz="2700" dirty="0" smtClean="0"/>
              <a:t> </a:t>
            </a:r>
            <a:r>
              <a:rPr lang="en-US" sz="2700" dirty="0" err="1" smtClean="0"/>
              <a:t>saji</a:t>
            </a:r>
            <a:r>
              <a:rPr lang="en-US" sz="2700" dirty="0" smtClean="0"/>
              <a:t> </a:t>
            </a:r>
            <a:r>
              <a:rPr lang="en-US" sz="2700" dirty="0" err="1" smtClean="0"/>
              <a:t>terdeteksi</a:t>
            </a:r>
            <a:r>
              <a:rPr lang="en-US" sz="2700" dirty="0" smtClean="0"/>
              <a:t>, </a:t>
            </a:r>
            <a:r>
              <a:rPr lang="en-US" sz="2700" dirty="0" err="1" smtClean="0"/>
              <a:t>baik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disebabkan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kekeliruan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kecurangan</a:t>
            </a:r>
            <a:r>
              <a:rPr lang="en-US" sz="2700" dirty="0" smtClean="0"/>
              <a:t>, yang </a:t>
            </a:r>
            <a:r>
              <a:rPr lang="en-US" sz="2700" dirty="0" err="1" smtClean="0"/>
              <a:t>tidak</a:t>
            </a:r>
            <a:r>
              <a:rPr lang="en-US" sz="2700" dirty="0" smtClean="0"/>
              <a:t> material </a:t>
            </a:r>
            <a:r>
              <a:rPr lang="en-US" sz="2700" dirty="0" err="1" smtClean="0"/>
              <a:t>terhadap</a:t>
            </a:r>
            <a:r>
              <a:rPr lang="en-US" sz="2700" dirty="0" smtClean="0"/>
              <a:t> </a:t>
            </a:r>
            <a:r>
              <a:rPr lang="en-US" sz="2700" dirty="0" err="1" smtClean="0"/>
              <a:t>laporan</a:t>
            </a:r>
            <a:r>
              <a:rPr lang="en-US" sz="2700" dirty="0" smtClean="0"/>
              <a:t> </a:t>
            </a:r>
            <a:r>
              <a:rPr lang="en-US" sz="2700" dirty="0" err="1" smtClean="0"/>
              <a:t>keuangan</a:t>
            </a:r>
            <a:endParaRPr lang="en-US" sz="27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701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Flow</vt:lpstr>
      <vt:lpstr>Etika dalam Auditing</vt:lpstr>
      <vt:lpstr>Standar Kompetensi</vt:lpstr>
      <vt:lpstr>Pendahuluan </vt:lpstr>
      <vt:lpstr>Pemeriksaan Akuntansi</vt:lpstr>
      <vt:lpstr>Etika dalam Auditing</vt:lpstr>
      <vt:lpstr>Independensi</vt:lpstr>
      <vt:lpstr>3 aspek independensi seorang auditor</vt:lpstr>
      <vt:lpstr>Tujuan audit atas laporan keuangan oleh auditor independen </vt:lpstr>
      <vt:lpstr>Perbedaan tanggung jawab auditor independen dengan tanggung jawab manajemen.</vt:lpstr>
      <vt:lpstr>Kualifikasi Auditor</vt:lpstr>
      <vt:lpstr>Tanggung Jawab Auditor</vt:lpstr>
      <vt:lpstr>Opini Auditor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dalam Auditing</dc:title>
  <dc:creator>Adrie Putra</dc:creator>
  <cp:lastModifiedBy>user</cp:lastModifiedBy>
  <cp:revision>21</cp:revision>
  <dcterms:created xsi:type="dcterms:W3CDTF">2012-11-27T10:59:11Z</dcterms:created>
  <dcterms:modified xsi:type="dcterms:W3CDTF">2012-11-28T17:05:11Z</dcterms:modified>
</cp:coreProperties>
</file>