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7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9" d="100"/>
          <a:sy n="49" d="100"/>
        </p:scale>
        <p:origin x="-1116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Rounded MT Bold" pitchFamily="34" charset="0"/>
              </a:rPr>
              <a:t>PENULISAN PESAN BISNIS</a:t>
            </a:r>
            <a:endParaRPr lang="en-US" sz="3600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3810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r>
              <a:rPr lang="id-ID" sz="2400" dirty="0" smtClean="0"/>
              <a:t>Apabila penerima pesan memiliki latar belakang yang berbeda dengan komunikator , maka pengirim harus siap untuk memberikan penjelasan-2 tanpa rasa bosan agar tdk terjadi kekeliruan interpretasi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Memperkirakan</a:t>
            </a:r>
            <a:r>
              <a:rPr lang="en-US" sz="2400" dirty="0" smtClean="0"/>
              <a:t> </a:t>
            </a:r>
            <a:r>
              <a:rPr lang="en-US" sz="2400" dirty="0" err="1" smtClean="0"/>
              <a:t>Reaksi</a:t>
            </a:r>
            <a:r>
              <a:rPr lang="en-US" sz="2400" dirty="0" smtClean="0"/>
              <a:t> </a:t>
            </a:r>
            <a:r>
              <a:rPr lang="en-US" sz="2400" dirty="0" err="1" smtClean="0"/>
              <a:t>Penerima</a:t>
            </a:r>
            <a:r>
              <a:rPr lang="en-US" sz="2400" dirty="0" smtClean="0"/>
              <a:t> :</a:t>
            </a:r>
          </a:p>
          <a:p>
            <a:r>
              <a:rPr lang="id-ID" sz="2400" dirty="0" smtClean="0"/>
              <a:t>Untuk menghindari kritik / perdebatan, maka pesan bisnis harus dilengkapi dengan argumen yang didukung dengan bukti-</a:t>
            </a:r>
            <a:r>
              <a:rPr lang="en-US" sz="2400" dirty="0" err="1" smtClean="0"/>
              <a:t>bukti</a:t>
            </a:r>
            <a:r>
              <a:rPr lang="id-ID" sz="2400" dirty="0" smtClean="0"/>
              <a:t> yang cukup dan penjelasan yang memadai, serta diakhiri dengan simpulan dan rekomendasi</a:t>
            </a:r>
          </a:p>
          <a:p>
            <a:endParaRPr lang="en-US" sz="2400" dirty="0" smtClean="0"/>
          </a:p>
          <a:p>
            <a:pPr>
              <a:buNone/>
            </a:pPr>
            <a:endParaRPr lang="id-ID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400" b="0" dirty="0" err="1" smtClean="0">
                <a:effectLst/>
              </a:rPr>
              <a:t>Mengukur</a:t>
            </a:r>
            <a:r>
              <a:rPr lang="en-US" sz="2400" b="0" dirty="0" smtClean="0">
                <a:effectLst/>
              </a:rPr>
              <a:t> Tingkat </a:t>
            </a:r>
            <a:r>
              <a:rPr lang="en-US" sz="2400" b="0" dirty="0" err="1" smtClean="0">
                <a:effectLst/>
              </a:rPr>
              <a:t>Pemahaman</a:t>
            </a:r>
            <a:r>
              <a:rPr lang="en-US" sz="2400" b="0" dirty="0" smtClean="0">
                <a:effectLst/>
              </a:rPr>
              <a:t> </a:t>
            </a:r>
            <a:r>
              <a:rPr lang="en-US" sz="2400" b="0" dirty="0" err="1" smtClean="0">
                <a:effectLst/>
              </a:rPr>
              <a:t>Audiens</a:t>
            </a:r>
            <a:r>
              <a:rPr lang="en-US" sz="2400" b="0" dirty="0" smtClean="0">
                <a:effectLst/>
              </a:rPr>
              <a:t> :</a:t>
            </a:r>
            <a:endParaRPr lang="en-US" sz="2400" b="0" dirty="0"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/>
              <a:t>Pesan bisnis terdiri dari : </a:t>
            </a:r>
          </a:p>
          <a:p>
            <a:endParaRPr lang="id-ID" sz="2400" dirty="0" smtClean="0"/>
          </a:p>
          <a:p>
            <a:r>
              <a:rPr lang="en-US" sz="2400" dirty="0" smtClean="0"/>
              <a:t>I</a:t>
            </a:r>
            <a:r>
              <a:rPr lang="id-ID" sz="2400" dirty="0" smtClean="0"/>
              <a:t>de pokok (isi &amp; tujuan topik) ; topik 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id-ID" sz="2400" dirty="0" smtClean="0"/>
              <a:t> ide pokok </a:t>
            </a:r>
            <a:r>
              <a:rPr lang="en-US" sz="2400" dirty="0" smtClean="0"/>
              <a:t>,</a:t>
            </a:r>
            <a:r>
              <a:rPr lang="id-ID" sz="2400" dirty="0" smtClean="0"/>
              <a:t> topik  merupakan suatu subyek pesan yang luas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penentuan</a:t>
            </a:r>
            <a:r>
              <a:rPr lang="en-US" sz="2400" dirty="0" smtClean="0"/>
              <a:t> </a:t>
            </a:r>
            <a:r>
              <a:rPr lang="en-US" sz="2400" dirty="0" err="1" smtClean="0"/>
              <a:t>ide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kreatifitas</a:t>
            </a:r>
            <a:endParaRPr lang="id-ID" sz="2400" dirty="0" smtClean="0"/>
          </a:p>
          <a:p>
            <a:endParaRPr lang="id-ID" sz="2400" dirty="0" smtClean="0"/>
          </a:p>
          <a:p>
            <a:r>
              <a:rPr lang="en-US" sz="2400" dirty="0" smtClean="0"/>
              <a:t>I</a:t>
            </a:r>
            <a:r>
              <a:rPr lang="id-ID" sz="2400" dirty="0" smtClean="0"/>
              <a:t>de penunjang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b="0" dirty="0" err="1" smtClean="0">
                <a:effectLst/>
              </a:rPr>
              <a:t>Penentuan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Ide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Pokok</a:t>
            </a:r>
            <a:endParaRPr lang="en-US" sz="2800" b="0" dirty="0"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Brainstorming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Petunjuk</a:t>
            </a:r>
            <a:r>
              <a:rPr lang="en-US" sz="2400" dirty="0" smtClean="0"/>
              <a:t> </a:t>
            </a:r>
            <a:r>
              <a:rPr lang="en-US" sz="2400" dirty="0" err="1" smtClean="0"/>
              <a:t>atasan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Kebiasaan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effectLst/>
              </a:rPr>
              <a:t>3 </a:t>
            </a:r>
            <a:r>
              <a:rPr lang="en-US" sz="2800" b="0" dirty="0" err="1" smtClean="0">
                <a:effectLst/>
              </a:rPr>
              <a:t>Teknik</a:t>
            </a:r>
            <a:r>
              <a:rPr lang="en-US" sz="2800" dirty="0" smtClean="0"/>
              <a:t> </a:t>
            </a:r>
            <a:r>
              <a:rPr lang="en-US" sz="2800" b="0" dirty="0" err="1" smtClean="0">
                <a:effectLst/>
              </a:rPr>
              <a:t>Penentuan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Ide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Pokok</a:t>
            </a:r>
            <a:r>
              <a:rPr lang="en-US" sz="2800" b="0" dirty="0" smtClean="0">
                <a:effectLst/>
              </a:rPr>
              <a:t> :</a:t>
            </a:r>
            <a:endParaRPr lang="en-US" sz="2800" b="0" dirty="0"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fontScale="92500"/>
          </a:bodyPr>
          <a:lstStyle/>
          <a:p>
            <a:r>
              <a:rPr lang="id-ID" sz="2400" dirty="0" smtClean="0"/>
              <a:t>Pilihan saluran dan media komunikasi sangat tergantung pada : sifat pesan, waktu, formalitas dan harapan penerima</a:t>
            </a:r>
          </a:p>
          <a:p>
            <a:endParaRPr lang="id-ID" sz="2400" dirty="0" smtClean="0"/>
          </a:p>
          <a:p>
            <a:r>
              <a:rPr lang="id-ID" sz="2400" dirty="0" smtClean="0"/>
              <a:t>Saluran komunikasi terdiri atas (1) saluran komunikasi lisan dan (2) saluran komunikasi tertulis</a:t>
            </a:r>
          </a:p>
          <a:p>
            <a:endParaRPr lang="en-US" sz="2400" dirty="0" smtClean="0"/>
          </a:p>
          <a:p>
            <a:r>
              <a:rPr lang="id-ID" sz="2400" dirty="0" smtClean="0"/>
              <a:t>Masing-</a:t>
            </a:r>
            <a:r>
              <a:rPr lang="en-US" sz="2400" dirty="0" err="1" smtClean="0"/>
              <a:t>masing</a:t>
            </a:r>
            <a:r>
              <a:rPr lang="id-ID" sz="2400" dirty="0" smtClean="0"/>
              <a:t> saluran komunikasi memiliki beberapa jenis media</a:t>
            </a:r>
          </a:p>
          <a:p>
            <a:endParaRPr lang="id-ID" sz="2400" dirty="0" smtClean="0"/>
          </a:p>
          <a:p>
            <a:r>
              <a:rPr lang="id-ID" sz="2400" dirty="0" smtClean="0"/>
              <a:t>Media yg dimaksud di sini adalah alat a/ sarana yg digunakan u/ memindahkan pesan dari pengirim kpd penerima</a:t>
            </a:r>
            <a:endParaRPr lang="en-US" sz="2400" dirty="0" smtClean="0"/>
          </a:p>
          <a:p>
            <a:endParaRPr lang="id-ID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b="0" dirty="0" err="1" smtClean="0">
                <a:effectLst/>
              </a:rPr>
              <a:t>Pemilihan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Saluran</a:t>
            </a:r>
            <a:r>
              <a:rPr lang="en-US" sz="2800" b="0" dirty="0" smtClean="0">
                <a:effectLst/>
              </a:rPr>
              <a:t> Media</a:t>
            </a:r>
            <a:endParaRPr lang="en-US" sz="2800" b="0" dirty="0"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Diperlukan umpan balik secara langsung dari penerima</a:t>
            </a:r>
          </a:p>
          <a:p>
            <a:r>
              <a:rPr lang="id-ID" sz="2400" dirty="0" smtClean="0"/>
              <a:t>Pesan relatif sederhana dan mudah dimengerti</a:t>
            </a:r>
          </a:p>
          <a:p>
            <a:r>
              <a:rPr lang="id-ID" sz="2400" dirty="0" smtClean="0"/>
              <a:t>Tidak memerlukan catatan permanen</a:t>
            </a:r>
          </a:p>
          <a:p>
            <a:r>
              <a:rPr lang="id-ID" sz="2400" dirty="0" smtClean="0"/>
              <a:t>Penerima dpt dikumpulkan dgn mudah &amp; ekonomis</a:t>
            </a:r>
          </a:p>
          <a:p>
            <a:r>
              <a:rPr lang="id-ID" sz="2400" dirty="0" smtClean="0"/>
              <a:t>Interaksi langsung u/ pemecahan masalah dan pengambilan keputusan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err="1" smtClean="0">
                <a:effectLst/>
              </a:rPr>
              <a:t>Saluran</a:t>
            </a:r>
            <a:r>
              <a:rPr lang="en-US" sz="2400" b="0" dirty="0" smtClean="0">
                <a:effectLst/>
              </a:rPr>
              <a:t> </a:t>
            </a:r>
            <a:r>
              <a:rPr lang="en-US" sz="2400" b="0" dirty="0" err="1" smtClean="0">
                <a:effectLst/>
              </a:rPr>
              <a:t>komunikasi</a:t>
            </a:r>
            <a:r>
              <a:rPr lang="en-US" sz="2400" b="0" dirty="0" smtClean="0">
                <a:effectLst/>
              </a:rPr>
              <a:t> </a:t>
            </a:r>
            <a:r>
              <a:rPr lang="en-US" sz="2400" b="0" dirty="0" err="1" smtClean="0">
                <a:effectLst/>
              </a:rPr>
              <a:t>lisan</a:t>
            </a:r>
            <a:r>
              <a:rPr lang="en-US" sz="2400" b="0" dirty="0" smtClean="0">
                <a:effectLst/>
              </a:rPr>
              <a:t> </a:t>
            </a:r>
            <a:r>
              <a:rPr lang="en-US" sz="2400" b="0" dirty="0" err="1" smtClean="0">
                <a:effectLst/>
              </a:rPr>
              <a:t>dapat</a:t>
            </a:r>
            <a:r>
              <a:rPr lang="en-US" sz="2400" b="0" dirty="0" smtClean="0">
                <a:effectLst/>
              </a:rPr>
              <a:t> </a:t>
            </a:r>
            <a:r>
              <a:rPr lang="en-US" sz="2400" b="0" dirty="0" err="1" smtClean="0">
                <a:effectLst/>
              </a:rPr>
              <a:t>digunakan</a:t>
            </a:r>
            <a:r>
              <a:rPr lang="en-US" sz="2400" b="0" dirty="0" smtClean="0">
                <a:effectLst/>
              </a:rPr>
              <a:t> </a:t>
            </a:r>
            <a:r>
              <a:rPr lang="en-US" sz="2400" b="0" dirty="0" err="1" smtClean="0">
                <a:effectLst/>
              </a:rPr>
              <a:t>apabila</a:t>
            </a:r>
            <a:r>
              <a:rPr lang="en-US" sz="2400" b="0" dirty="0" smtClean="0">
                <a:effectLst/>
              </a:rPr>
              <a:t> :</a:t>
            </a:r>
            <a:endParaRPr lang="en-US" sz="2400" b="0" dirty="0"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id-ID" sz="2400" dirty="0" smtClean="0"/>
              <a:t>Tidak diperlukan umpan balik secara langsung dari penerima</a:t>
            </a:r>
          </a:p>
          <a:p>
            <a:r>
              <a:rPr lang="id-ID" sz="2400" dirty="0" smtClean="0"/>
              <a:t>Pesan terinci dan kompleks</a:t>
            </a:r>
          </a:p>
          <a:p>
            <a:r>
              <a:rPr lang="id-ID" sz="2400" dirty="0" smtClean="0"/>
              <a:t>Memerlukan catatan permanen</a:t>
            </a:r>
          </a:p>
          <a:p>
            <a:r>
              <a:rPr lang="id-ID" sz="2400" dirty="0" smtClean="0"/>
              <a:t>Penerima dalam jumlah banyak</a:t>
            </a:r>
          </a:p>
          <a:p>
            <a:r>
              <a:rPr lang="id-ID" sz="2400" dirty="0" smtClean="0"/>
              <a:t>Penerima sulit dijangkau krn tersebar secara geografis</a:t>
            </a:r>
          </a:p>
          <a:p>
            <a:r>
              <a:rPr lang="id-ID" sz="2400" dirty="0" smtClean="0"/>
              <a:t>Ingin meminimalkan peluang distorsi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id-ID" sz="2400" b="0" dirty="0" smtClean="0">
                <a:effectLst/>
              </a:rPr>
              <a:t>Saluran komunikasi tertulis dpt digunakan apabila :</a:t>
            </a:r>
            <a:endParaRPr lang="en-US" sz="2400" b="0" dirty="0">
              <a:effectLst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Percakapan tatap muka (pidato, rapat, seminar, konferensi)</a:t>
            </a:r>
          </a:p>
          <a:p>
            <a:r>
              <a:rPr lang="id-ID" sz="2400" dirty="0" smtClean="0"/>
              <a:t>Telepon, </a:t>
            </a:r>
            <a:r>
              <a:rPr lang="id-ID" sz="2400" i="1" dirty="0" smtClean="0"/>
              <a:t>voice mail</a:t>
            </a:r>
          </a:p>
          <a:p>
            <a:r>
              <a:rPr lang="id-ID" sz="2400" dirty="0" smtClean="0"/>
              <a:t>Radio, televisi</a:t>
            </a:r>
          </a:p>
          <a:p>
            <a:r>
              <a:rPr lang="id-ID" sz="2400" i="1" dirty="0" smtClean="0"/>
              <a:t>Teleconference</a:t>
            </a:r>
          </a:p>
          <a:p>
            <a:r>
              <a:rPr lang="id-ID" sz="2400" i="1" dirty="0" smtClean="0"/>
              <a:t>Video conference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effectLst/>
              </a:rPr>
              <a:t>Media </a:t>
            </a:r>
            <a:r>
              <a:rPr lang="en-US" sz="2800" b="0" dirty="0" err="1" smtClean="0">
                <a:effectLst/>
              </a:rPr>
              <a:t>pada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saluran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lisan</a:t>
            </a:r>
            <a:r>
              <a:rPr lang="en-US" sz="2800" b="0" dirty="0" smtClean="0">
                <a:effectLst/>
              </a:rPr>
              <a:t> :</a:t>
            </a:r>
            <a:endParaRPr lang="en-US" sz="2800" b="0" dirty="0">
              <a:effectLst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Surat, memo, laporan, proposal</a:t>
            </a:r>
          </a:p>
          <a:p>
            <a:r>
              <a:rPr lang="id-ID" dirty="0" smtClean="0"/>
              <a:t>E-mail</a:t>
            </a:r>
          </a:p>
          <a:p>
            <a:r>
              <a:rPr lang="id-ID" dirty="0" smtClean="0"/>
              <a:t>Telex</a:t>
            </a:r>
          </a:p>
          <a:p>
            <a:r>
              <a:rPr lang="id-ID" dirty="0" smtClean="0"/>
              <a:t>Faks</a:t>
            </a:r>
          </a:p>
          <a:p>
            <a:r>
              <a:rPr lang="id-ID" smtClean="0"/>
              <a:t>Pos biasa dan khusus</a:t>
            </a:r>
          </a:p>
          <a:p>
            <a:pPr>
              <a:buNone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>
                <a:effectLst/>
              </a:rPr>
              <a:t>Media </a:t>
            </a:r>
            <a:r>
              <a:rPr lang="en-US" sz="2800" b="0" dirty="0" err="1" smtClean="0">
                <a:effectLst/>
              </a:rPr>
              <a:t>pada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saluran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tertulis</a:t>
            </a:r>
            <a:r>
              <a:rPr lang="en-US" sz="2800" b="0" dirty="0" smtClean="0">
                <a:effectLst/>
              </a:rPr>
              <a:t> :</a:t>
            </a:r>
            <a:endParaRPr lang="en-US" sz="2800" b="0" dirty="0">
              <a:effectLst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id-ID" sz="2400" dirty="0" smtClean="0"/>
              <a:t>Menyajikan informasi yang tidak diperlukan</a:t>
            </a:r>
          </a:p>
          <a:p>
            <a:r>
              <a:rPr lang="id-ID" sz="2400" dirty="0" smtClean="0"/>
              <a:t>Alasan yang dikemukakan tidak rasional</a:t>
            </a:r>
          </a:p>
          <a:p>
            <a:r>
              <a:rPr lang="id-ID" sz="2400" dirty="0" smtClean="0"/>
              <a:t>Pesan terlalu panjang &amp; tidak menarik</a:t>
            </a:r>
            <a:endParaRPr lang="en-US" sz="2400" dirty="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Untuk mencapai tujuan komunikasi bisnis, </a:t>
            </a:r>
            <a:endParaRPr lang="en-US" sz="2400" dirty="0" smtClean="0"/>
          </a:p>
          <a:p>
            <a:pPr>
              <a:buNone/>
            </a:pPr>
            <a:r>
              <a:rPr lang="id-ID" sz="2400" dirty="0" smtClean="0"/>
              <a:t>diupayakan agar pesan bisnis menggunakan </a:t>
            </a:r>
            <a:endParaRPr lang="en-US" sz="2400" dirty="0" smtClean="0"/>
          </a:p>
          <a:p>
            <a:pPr>
              <a:buNone/>
            </a:pPr>
            <a:r>
              <a:rPr lang="id-ID" sz="2400" dirty="0" smtClean="0"/>
              <a:t>pendekatan emosional audiens, terstruktur, </a:t>
            </a:r>
            <a:endParaRPr lang="en-US" sz="2400" smtClean="0"/>
          </a:p>
          <a:p>
            <a:pPr>
              <a:buNone/>
            </a:pPr>
            <a:r>
              <a:rPr lang="id-ID" sz="2400" smtClean="0"/>
              <a:t>rasional </a:t>
            </a:r>
            <a:r>
              <a:rPr lang="id-ID" sz="2400" dirty="0" smtClean="0"/>
              <a:t>dan format menarik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400" b="0" dirty="0" err="1" smtClean="0">
                <a:effectLst/>
              </a:rPr>
              <a:t>Sebab-sebab</a:t>
            </a:r>
            <a:r>
              <a:rPr lang="en-US" sz="2400" b="0" dirty="0" smtClean="0">
                <a:effectLst/>
              </a:rPr>
              <a:t> </a:t>
            </a:r>
            <a:r>
              <a:rPr lang="en-US" sz="2400" b="0" dirty="0" err="1" smtClean="0">
                <a:effectLst/>
              </a:rPr>
              <a:t>Pesan</a:t>
            </a:r>
            <a:r>
              <a:rPr lang="en-US" sz="2400" b="0" dirty="0" smtClean="0">
                <a:effectLst/>
              </a:rPr>
              <a:t> </a:t>
            </a:r>
            <a:r>
              <a:rPr lang="en-US" sz="2400" b="0" dirty="0" err="1" smtClean="0">
                <a:effectLst/>
              </a:rPr>
              <a:t>Bisnis</a:t>
            </a:r>
            <a:r>
              <a:rPr lang="en-US" sz="2400" b="0" dirty="0" smtClean="0">
                <a:effectLst/>
              </a:rPr>
              <a:t> </a:t>
            </a:r>
            <a:r>
              <a:rPr lang="en-US" sz="2400" b="0" dirty="0" err="1" smtClean="0">
                <a:effectLst/>
              </a:rPr>
              <a:t>Gagal</a:t>
            </a:r>
            <a:r>
              <a:rPr lang="en-US" sz="2400" b="0" dirty="0" smtClean="0">
                <a:effectLst/>
              </a:rPr>
              <a:t> :</a:t>
            </a:r>
            <a:endParaRPr lang="en-US" sz="2400" b="0" dirty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</a:t>
            </a:r>
            <a:r>
              <a:rPr lang="id-ID" sz="2800" dirty="0" smtClean="0"/>
              <a:t>esan bisnis diupayakan menarik</a:t>
            </a:r>
            <a:endParaRPr lang="en-US" sz="2800" dirty="0" smtClean="0"/>
          </a:p>
          <a:p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dibaca</a:t>
            </a:r>
            <a:r>
              <a:rPr lang="en-US" sz="2800" dirty="0" smtClean="0"/>
              <a:t>,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dipahami</a:t>
            </a:r>
            <a:r>
              <a:rPr lang="en-US" sz="2800" dirty="0" smtClean="0"/>
              <a:t>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penyusun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kreatif</a:t>
            </a:r>
            <a:endParaRPr lang="en-US" sz="2800" dirty="0" smtClean="0"/>
          </a:p>
          <a:p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jelas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fokus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endParaRPr lang="en-US" sz="2800" dirty="0" smtClean="0"/>
          </a:p>
          <a:p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pemahaman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penyusunan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 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 smtClean="0"/>
              <a:t>Kriteria</a:t>
            </a:r>
            <a:r>
              <a:rPr lang="en-US" sz="3200" dirty="0" smtClean="0"/>
              <a:t> </a:t>
            </a:r>
            <a:r>
              <a:rPr lang="en-US" sz="3200" dirty="0" err="1" smtClean="0"/>
              <a:t>Penulisan</a:t>
            </a:r>
            <a:r>
              <a:rPr lang="en-US" sz="3200" dirty="0" smtClean="0"/>
              <a:t> </a:t>
            </a:r>
            <a:r>
              <a:rPr lang="en-US" sz="3200" dirty="0" err="1" smtClean="0"/>
              <a:t>Bisnis</a:t>
            </a:r>
            <a:r>
              <a:rPr lang="en-US" sz="3200" dirty="0" smtClean="0"/>
              <a:t> yang </a:t>
            </a:r>
            <a:r>
              <a:rPr lang="en-US" sz="3200" dirty="0" err="1" smtClean="0"/>
              <a:t>Baik</a:t>
            </a:r>
            <a:r>
              <a:rPr lang="en-US" sz="3200" dirty="0" smtClean="0"/>
              <a:t> :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Penyusunan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Revisi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0" dirty="0" err="1" smtClean="0">
                <a:effectLst/>
              </a:rPr>
              <a:t>Proses</a:t>
            </a:r>
            <a:r>
              <a:rPr lang="en-US" sz="3200" b="0" dirty="0" smtClean="0">
                <a:effectLst/>
              </a:rPr>
              <a:t> </a:t>
            </a:r>
            <a:r>
              <a:rPr lang="en-US" sz="3200" b="0" dirty="0" err="1" smtClean="0">
                <a:effectLst/>
              </a:rPr>
              <a:t>Penyusunan</a:t>
            </a:r>
            <a:r>
              <a:rPr lang="en-US" sz="3200" b="0" dirty="0" smtClean="0">
                <a:effectLst/>
              </a:rPr>
              <a:t> </a:t>
            </a:r>
            <a:r>
              <a:rPr lang="en-US" sz="3200" b="0" dirty="0" err="1" smtClean="0">
                <a:effectLst/>
              </a:rPr>
              <a:t>Pesan</a:t>
            </a:r>
            <a:r>
              <a:rPr lang="en-US" sz="3200" b="0" dirty="0" smtClean="0">
                <a:effectLst/>
              </a:rPr>
              <a:t> </a:t>
            </a:r>
            <a:r>
              <a:rPr lang="en-US" sz="3200" b="0" dirty="0" err="1" smtClean="0">
                <a:effectLst/>
              </a:rPr>
              <a:t>Bisnis</a:t>
            </a:r>
            <a:endParaRPr lang="en-US" sz="3200" b="0" dirty="0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d-ID" sz="2400" dirty="0" smtClean="0"/>
              <a:t>Penentuan  tujuan</a:t>
            </a:r>
          </a:p>
          <a:p>
            <a:pPr>
              <a:lnSpc>
                <a:spcPct val="90000"/>
              </a:lnSpc>
            </a:pPr>
            <a:endParaRPr lang="id-ID" sz="2400" dirty="0" smtClean="0"/>
          </a:p>
          <a:p>
            <a:pPr>
              <a:lnSpc>
                <a:spcPct val="90000"/>
              </a:lnSpc>
            </a:pPr>
            <a:r>
              <a:rPr lang="id-ID" sz="2400" dirty="0" smtClean="0"/>
              <a:t>Analisis  audiens</a:t>
            </a:r>
          </a:p>
          <a:p>
            <a:pPr>
              <a:lnSpc>
                <a:spcPct val="90000"/>
              </a:lnSpc>
            </a:pPr>
            <a:endParaRPr lang="id-ID" sz="2400" dirty="0" smtClean="0"/>
          </a:p>
          <a:p>
            <a:pPr>
              <a:lnSpc>
                <a:spcPct val="90000"/>
              </a:lnSpc>
            </a:pPr>
            <a:r>
              <a:rPr lang="id-ID" sz="2400" dirty="0" smtClean="0"/>
              <a:t>Penentuan ide pokok</a:t>
            </a:r>
          </a:p>
          <a:p>
            <a:pPr>
              <a:lnSpc>
                <a:spcPct val="90000"/>
              </a:lnSpc>
            </a:pPr>
            <a:endParaRPr lang="id-ID" sz="2400" dirty="0" smtClean="0"/>
          </a:p>
          <a:p>
            <a:pPr>
              <a:lnSpc>
                <a:spcPct val="90000"/>
              </a:lnSpc>
            </a:pPr>
            <a:r>
              <a:rPr lang="id-ID" sz="2400" dirty="0" smtClean="0"/>
              <a:t>Pemilihan saluran dan media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2800" b="0" dirty="0" err="1" smtClean="0">
                <a:solidFill>
                  <a:schemeClr val="tx1"/>
                </a:solidFill>
                <a:effectLst/>
              </a:rPr>
              <a:t>Perencanaan</a:t>
            </a:r>
            <a:r>
              <a:rPr lang="en-US" sz="28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effectLst/>
              </a:rPr>
              <a:t>Pesan</a:t>
            </a:r>
            <a:endParaRPr lang="en-US" sz="2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7772400" y="1676400"/>
            <a:ext cx="838200" cy="4330700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id-ID" sz="2400" dirty="0" smtClean="0"/>
              <a:t>Pesan bisnis h</a:t>
            </a:r>
            <a:r>
              <a:rPr lang="en-US" sz="2400" dirty="0" smtClean="0"/>
              <a:t>a</a:t>
            </a:r>
            <a:r>
              <a:rPr lang="id-ID" sz="2400" dirty="0" smtClean="0"/>
              <a:t>r</a:t>
            </a:r>
            <a:r>
              <a:rPr lang="en-US" sz="2400" dirty="0" smtClean="0"/>
              <a:t>u</a:t>
            </a:r>
            <a:r>
              <a:rPr lang="id-ID" sz="2400" dirty="0" smtClean="0"/>
              <a:t>s dpt menciptakan nilai tambah bagi perus</a:t>
            </a:r>
            <a:r>
              <a:rPr lang="en-US" sz="2400" dirty="0" smtClean="0"/>
              <a:t>a</a:t>
            </a:r>
            <a:r>
              <a:rPr lang="id-ID" sz="2400" dirty="0" smtClean="0"/>
              <a:t>h</a:t>
            </a:r>
            <a:r>
              <a:rPr lang="en-US" sz="2400" dirty="0" err="1" smtClean="0"/>
              <a:t>aan</a:t>
            </a:r>
            <a:r>
              <a:rPr lang="id-ID" sz="2400" dirty="0" smtClean="0"/>
              <a:t>.</a:t>
            </a:r>
          </a:p>
          <a:p>
            <a:endParaRPr lang="id-ID" sz="2400" dirty="0" smtClean="0"/>
          </a:p>
          <a:p>
            <a:r>
              <a:rPr lang="id-ID" sz="2400" dirty="0" smtClean="0"/>
              <a:t>Pesan bisnis hrs mampu menjaga &amp; meningkatkan citra perus</a:t>
            </a:r>
            <a:r>
              <a:rPr lang="en-US" sz="2400" dirty="0" smtClean="0"/>
              <a:t>a</a:t>
            </a:r>
            <a:r>
              <a:rPr lang="id-ID" sz="2400" dirty="0" smtClean="0"/>
              <a:t>h</a:t>
            </a:r>
            <a:r>
              <a:rPr lang="en-US" sz="2400" dirty="0" err="1" smtClean="0"/>
              <a:t>aan</a:t>
            </a:r>
            <a:r>
              <a:rPr lang="id-ID" sz="2400" dirty="0" smtClean="0"/>
              <a:t>.</a:t>
            </a:r>
          </a:p>
          <a:p>
            <a:endParaRPr lang="id-ID" sz="2400" dirty="0" smtClean="0"/>
          </a:p>
          <a:p>
            <a:r>
              <a:rPr lang="id-ID" sz="2400" dirty="0" smtClean="0"/>
              <a:t>Pesan bisnis hrs memiliki tujuan yg jelas &amp; t</a:t>
            </a:r>
            <a:r>
              <a:rPr lang="en-US" sz="2400" dirty="0" err="1" smtClean="0"/>
              <a:t>i</a:t>
            </a:r>
            <a:r>
              <a:rPr lang="id-ID" sz="2400" dirty="0" smtClean="0"/>
              <a:t>d</a:t>
            </a:r>
            <a:r>
              <a:rPr lang="en-US" sz="2400" dirty="0" smtClean="0"/>
              <a:t>a</a:t>
            </a:r>
            <a:r>
              <a:rPr lang="id-ID" sz="2400" dirty="0" smtClean="0"/>
              <a:t>k bert</a:t>
            </a:r>
            <a:r>
              <a:rPr lang="en-US" sz="2400" dirty="0" smtClean="0"/>
              <a:t>en</a:t>
            </a:r>
            <a:r>
              <a:rPr lang="id-ID" sz="2400" dirty="0" smtClean="0"/>
              <a:t>t</a:t>
            </a:r>
            <a:r>
              <a:rPr lang="en-US" sz="2400" dirty="0" smtClean="0"/>
              <a:t>an</a:t>
            </a:r>
            <a:r>
              <a:rPr lang="id-ID" sz="2400" dirty="0" smtClean="0"/>
              <a:t>gan dgn tujuan perush</a:t>
            </a:r>
            <a:r>
              <a:rPr lang="en-US" sz="2400" dirty="0" err="1" smtClean="0"/>
              <a:t>aan</a:t>
            </a:r>
            <a:r>
              <a:rPr lang="id-ID" sz="2400" dirty="0" smtClean="0"/>
              <a:t> (ciptakan good will)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0" dirty="0" err="1" smtClean="0">
                <a:effectLst/>
              </a:rPr>
              <a:t>Penentuan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Tujuan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Pesan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Bisnis</a:t>
            </a:r>
            <a:r>
              <a:rPr lang="en-US" sz="2800" b="0" dirty="0" smtClean="0">
                <a:effectLst/>
              </a:rPr>
              <a:t> :</a:t>
            </a:r>
            <a:endParaRPr lang="en-US" sz="2800" b="0" dirty="0"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Membujuk</a:t>
            </a:r>
            <a:r>
              <a:rPr lang="en-US" sz="2400" dirty="0" smtClean="0"/>
              <a:t> /</a:t>
            </a:r>
            <a:r>
              <a:rPr lang="en-US" sz="2400" dirty="0" err="1" smtClean="0"/>
              <a:t>persuasi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kerjasama</a:t>
            </a:r>
            <a:r>
              <a:rPr lang="en-US" sz="2400" dirty="0" smtClean="0"/>
              <a:t> /</a:t>
            </a:r>
            <a:r>
              <a:rPr lang="en-US" sz="2400" dirty="0" err="1" smtClean="0"/>
              <a:t>kolaborasi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b="0" dirty="0" err="1" smtClean="0">
                <a:effectLst/>
              </a:rPr>
              <a:t>Tujuan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Umum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Pesan</a:t>
            </a:r>
            <a:r>
              <a:rPr lang="en-US" sz="2800" b="0" dirty="0" smtClean="0">
                <a:effectLst/>
              </a:rPr>
              <a:t> (</a:t>
            </a:r>
            <a:r>
              <a:rPr lang="en-US" sz="2800" b="0" dirty="0" err="1" smtClean="0">
                <a:effectLst/>
              </a:rPr>
              <a:t>Komunikasi</a:t>
            </a:r>
            <a:r>
              <a:rPr lang="en-US" sz="2800" b="0" dirty="0" smtClean="0">
                <a:effectLst/>
              </a:rPr>
              <a:t> ) </a:t>
            </a:r>
            <a:r>
              <a:rPr lang="en-US" sz="2800" b="0" dirty="0" err="1" smtClean="0">
                <a:effectLst/>
              </a:rPr>
              <a:t>Bisnis</a:t>
            </a:r>
            <a:r>
              <a:rPr lang="en-US" sz="2800" b="0" dirty="0" smtClean="0">
                <a:effectLst/>
              </a:rPr>
              <a:t> :</a:t>
            </a:r>
            <a:endParaRPr lang="en-US" sz="2800" b="0" dirty="0"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 fontScale="92500" lnSpcReduction="20000"/>
          </a:bodyPr>
          <a:lstStyle/>
          <a:p>
            <a:r>
              <a:rPr lang="id-ID" sz="2400" dirty="0" smtClean="0"/>
              <a:t>Sasaran / target utama komunikasi adalah penerima / audiens (individu/organisasi)</a:t>
            </a:r>
          </a:p>
          <a:p>
            <a:endParaRPr lang="en-US" sz="2400" dirty="0" smtClean="0"/>
          </a:p>
          <a:p>
            <a:r>
              <a:rPr lang="id-ID" sz="2400" dirty="0" smtClean="0"/>
              <a:t>Audiens memiliki pamahaman yg berbeda-beda atas pesan yg mereka terima,shg perlu analisis thdp </a:t>
            </a:r>
            <a:r>
              <a:rPr lang="en-US" sz="2400" dirty="0" smtClean="0"/>
              <a:t>a</a:t>
            </a:r>
            <a:r>
              <a:rPr lang="id-ID" sz="2400" dirty="0" smtClean="0"/>
              <a:t>udiens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Audiens</a:t>
            </a:r>
            <a:r>
              <a:rPr lang="en-US" sz="2400" dirty="0" smtClean="0"/>
              <a:t> :</a:t>
            </a:r>
          </a:p>
          <a:p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id-ID" sz="2400" dirty="0" smtClean="0"/>
              <a:t>Mengembangkan profil audiens</a:t>
            </a:r>
          </a:p>
          <a:p>
            <a:pPr>
              <a:lnSpc>
                <a:spcPct val="80000"/>
              </a:lnSpc>
            </a:pPr>
            <a:endParaRPr lang="id-ID" sz="2400" dirty="0" smtClean="0"/>
          </a:p>
          <a:p>
            <a:pPr>
              <a:lnSpc>
                <a:spcPct val="80000"/>
              </a:lnSpc>
            </a:pPr>
            <a:r>
              <a:rPr lang="id-ID" sz="2400" dirty="0" smtClean="0"/>
              <a:t>Mengenali penerima primer</a:t>
            </a:r>
          </a:p>
          <a:p>
            <a:pPr>
              <a:lnSpc>
                <a:spcPct val="80000"/>
              </a:lnSpc>
            </a:pPr>
            <a:endParaRPr lang="id-ID" sz="2400" dirty="0" smtClean="0"/>
          </a:p>
          <a:p>
            <a:pPr>
              <a:lnSpc>
                <a:spcPct val="80000"/>
              </a:lnSpc>
            </a:pPr>
            <a:r>
              <a:rPr lang="id-ID" sz="2400" dirty="0" smtClean="0"/>
              <a:t>Jumlah dan komposisi audiens</a:t>
            </a:r>
          </a:p>
          <a:p>
            <a:pPr>
              <a:lnSpc>
                <a:spcPct val="80000"/>
              </a:lnSpc>
            </a:pPr>
            <a:endParaRPr lang="id-ID" sz="2400" dirty="0" smtClean="0"/>
          </a:p>
          <a:p>
            <a:pPr>
              <a:lnSpc>
                <a:spcPct val="80000"/>
              </a:lnSpc>
            </a:pPr>
            <a:r>
              <a:rPr lang="id-ID" sz="2400" dirty="0" smtClean="0"/>
              <a:t>Mengukur tingkat &amp; pemahaman Audiens</a:t>
            </a:r>
          </a:p>
          <a:p>
            <a:pPr>
              <a:lnSpc>
                <a:spcPct val="80000"/>
              </a:lnSpc>
            </a:pPr>
            <a:endParaRPr lang="id-ID" sz="2400" dirty="0" smtClean="0"/>
          </a:p>
          <a:p>
            <a:pPr>
              <a:lnSpc>
                <a:spcPct val="80000"/>
              </a:lnSpc>
            </a:pPr>
            <a:r>
              <a:rPr lang="id-ID" sz="2400" dirty="0" smtClean="0"/>
              <a:t>Memperkirakan reaksi penerima</a:t>
            </a:r>
          </a:p>
          <a:p>
            <a:endParaRPr lang="id-ID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b="0" dirty="0" err="1" smtClean="0">
                <a:effectLst/>
              </a:rPr>
              <a:t>Analisis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Audiens</a:t>
            </a:r>
            <a:r>
              <a:rPr lang="en-US" sz="2800" b="0" dirty="0" smtClean="0">
                <a:effectLst/>
              </a:rPr>
              <a:t> :</a:t>
            </a:r>
            <a:endParaRPr lang="en-US" sz="2800" b="0" dirty="0"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r>
              <a:rPr lang="id-ID" sz="2400" dirty="0" smtClean="0"/>
              <a:t>Audiens yg s</a:t>
            </a:r>
            <a:r>
              <a:rPr lang="en-US" sz="2400" dirty="0" smtClean="0"/>
              <a:t>u</a:t>
            </a:r>
            <a:r>
              <a:rPr lang="id-ID" sz="2400" dirty="0" smtClean="0"/>
              <a:t>d</a:t>
            </a:r>
            <a:r>
              <a:rPr lang="en-US" sz="2400" dirty="0" smtClean="0"/>
              <a:t>a</a:t>
            </a:r>
            <a:r>
              <a:rPr lang="id-ID" sz="2400" dirty="0" smtClean="0"/>
              <a:t>h dikenal tdk perlu dianalisa lagi, k</a:t>
            </a:r>
            <a:r>
              <a:rPr lang="en-US" sz="2400" dirty="0" smtClean="0"/>
              <a:t>a</a:t>
            </a:r>
            <a:r>
              <a:rPr lang="id-ID" sz="2400" dirty="0" smtClean="0"/>
              <a:t>r</a:t>
            </a:r>
            <a:r>
              <a:rPr lang="en-US" sz="2400" dirty="0" smtClean="0"/>
              <a:t>e</a:t>
            </a:r>
            <a:r>
              <a:rPr lang="id-ID" sz="2400" dirty="0" smtClean="0"/>
              <a:t>n</a:t>
            </a:r>
            <a:r>
              <a:rPr lang="en-US" sz="2400" dirty="0" smtClean="0"/>
              <a:t>a</a:t>
            </a:r>
            <a:r>
              <a:rPr lang="id-ID" sz="2400" dirty="0" smtClean="0"/>
              <a:t> p</a:t>
            </a:r>
            <a:r>
              <a:rPr lang="en-US" sz="2400" dirty="0" smtClean="0"/>
              <a:t>a</a:t>
            </a:r>
            <a:r>
              <a:rPr lang="id-ID" sz="2400" dirty="0" smtClean="0"/>
              <a:t>d</a:t>
            </a:r>
            <a:r>
              <a:rPr lang="en-US" sz="2400" dirty="0" smtClean="0"/>
              <a:t>a</a:t>
            </a:r>
            <a:r>
              <a:rPr lang="id-ID" sz="2400" dirty="0" smtClean="0"/>
              <a:t> umumnya reaksi atas pesan yg dikirim k</a:t>
            </a:r>
            <a:r>
              <a:rPr lang="en-US" sz="2400" dirty="0" smtClean="0"/>
              <a:t>e</a:t>
            </a:r>
            <a:r>
              <a:rPr lang="id-ID" sz="2400" dirty="0" smtClean="0"/>
              <a:t>p</a:t>
            </a:r>
            <a:r>
              <a:rPr lang="en-US" sz="2400" dirty="0" smtClean="0"/>
              <a:t>a</a:t>
            </a:r>
            <a:r>
              <a:rPr lang="id-ID" sz="2400" dirty="0" smtClean="0"/>
              <a:t>d</a:t>
            </a:r>
            <a:r>
              <a:rPr lang="en-US" sz="2400" dirty="0" smtClean="0"/>
              <a:t>a</a:t>
            </a:r>
            <a:r>
              <a:rPr lang="id-ID" sz="2400" dirty="0" smtClean="0"/>
              <a:t> orang yg t</a:t>
            </a:r>
            <a:r>
              <a:rPr lang="en-US" sz="2400" dirty="0" smtClean="0"/>
              <a:t>e</a:t>
            </a:r>
            <a:r>
              <a:rPr lang="id-ID" sz="2400" dirty="0" smtClean="0"/>
              <a:t>l</a:t>
            </a:r>
            <a:r>
              <a:rPr lang="en-US" sz="2400" dirty="0" smtClean="0"/>
              <a:t>a</a:t>
            </a:r>
            <a:r>
              <a:rPr lang="id-ID" sz="2400" dirty="0" smtClean="0"/>
              <a:t>h kita kenal, sudah bisa diperkirakan</a:t>
            </a:r>
          </a:p>
          <a:p>
            <a:endParaRPr lang="id-ID" sz="2400" dirty="0" smtClean="0"/>
          </a:p>
          <a:p>
            <a:r>
              <a:rPr lang="id-ID" sz="2400" dirty="0" smtClean="0"/>
              <a:t>Bila audiens baru</a:t>
            </a:r>
            <a:r>
              <a:rPr lang="en-US" sz="2400" dirty="0" smtClean="0"/>
              <a:t>/</a:t>
            </a:r>
            <a:r>
              <a:rPr lang="id-ID" sz="2400" dirty="0" smtClean="0"/>
              <a:t>belum dikenal, </a:t>
            </a:r>
            <a:r>
              <a:rPr lang="id-ID" sz="2400" i="1" dirty="0" smtClean="0"/>
              <a:t>petunjuk analisa</a:t>
            </a:r>
            <a:r>
              <a:rPr lang="id-ID" sz="2400" dirty="0" smtClean="0"/>
              <a:t> : siapa pihak penerima pesan, pria/wanita, umur, tingkat pendidikan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0" dirty="0" smtClean="0">
                <a:effectLst/>
              </a:rPr>
              <a:t> </a:t>
            </a:r>
            <a:r>
              <a:rPr lang="en-US" sz="2400" b="0" dirty="0" err="1" smtClean="0">
                <a:effectLst/>
              </a:rPr>
              <a:t>Mengembangkan</a:t>
            </a:r>
            <a:r>
              <a:rPr lang="en-US" sz="2400" b="0" dirty="0" smtClean="0">
                <a:effectLst/>
              </a:rPr>
              <a:t> Profile </a:t>
            </a:r>
            <a:r>
              <a:rPr lang="en-US" sz="2400" b="0" dirty="0" err="1" smtClean="0">
                <a:effectLst/>
              </a:rPr>
              <a:t>Audiens</a:t>
            </a:r>
            <a:r>
              <a:rPr lang="en-US" sz="2400" b="0" dirty="0" smtClean="0">
                <a:effectLst/>
              </a:rPr>
              <a:t> :</a:t>
            </a:r>
            <a:endParaRPr lang="en-US" sz="2400" b="0" dirty="0"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id-ID" sz="2400" dirty="0" smtClean="0"/>
              <a:t>Apabila penerima terdiri dari beberapa orang, maka perlu dikenal orang-2 terpenting yang berpengaruh yang bertindak sebagai pengambil keputusan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Komposisi</a:t>
            </a:r>
            <a:r>
              <a:rPr lang="en-US" sz="2400" dirty="0" smtClean="0"/>
              <a:t> </a:t>
            </a:r>
            <a:r>
              <a:rPr lang="en-US" sz="2400" dirty="0" err="1" smtClean="0"/>
              <a:t>Audiens</a:t>
            </a:r>
            <a:r>
              <a:rPr lang="en-US" sz="2400" dirty="0" smtClean="0"/>
              <a:t> :</a:t>
            </a:r>
          </a:p>
          <a:p>
            <a:pPr>
              <a:buNone/>
            </a:pPr>
            <a:endParaRPr lang="en-US" sz="2400" dirty="0" smtClean="0"/>
          </a:p>
          <a:p>
            <a:r>
              <a:rPr lang="id-ID" sz="2400" dirty="0" smtClean="0"/>
              <a:t>Pesan bisnis yang ditujukan kepada banyak orang, cenderung lebih formal dalam gaya penulisan, format dan bahasa pesan bisnis</a:t>
            </a:r>
          </a:p>
          <a:p>
            <a:pPr>
              <a:buNone/>
            </a:pPr>
            <a:endParaRPr lang="id-ID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0" dirty="0" smtClean="0">
                <a:effectLst/>
              </a:rPr>
              <a:t> </a:t>
            </a:r>
            <a:r>
              <a:rPr lang="en-US" sz="2400" b="0" dirty="0" err="1" smtClean="0">
                <a:effectLst/>
              </a:rPr>
              <a:t>Mengenali</a:t>
            </a:r>
            <a:r>
              <a:rPr lang="en-US" sz="2400" b="0" dirty="0" smtClean="0">
                <a:effectLst/>
              </a:rPr>
              <a:t> </a:t>
            </a:r>
            <a:r>
              <a:rPr lang="en-US" sz="2400" b="0" dirty="0" err="1" smtClean="0">
                <a:effectLst/>
              </a:rPr>
              <a:t>Penerima</a:t>
            </a:r>
            <a:r>
              <a:rPr lang="en-US" sz="2400" b="0" dirty="0" smtClean="0">
                <a:effectLst/>
              </a:rPr>
              <a:t> Primer :</a:t>
            </a:r>
            <a:endParaRPr lang="en-US" sz="2400" b="0" dirty="0"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663</Words>
  <Application>Microsoft Office PowerPoint</Application>
  <PresentationFormat>On-screen Show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PENULISAN PESAN BISNIS</vt:lpstr>
      <vt:lpstr>Kriteria Penulisan Bisnis yang Baik :</vt:lpstr>
      <vt:lpstr>Proses Penyusunan Pesan Bisnis</vt:lpstr>
      <vt:lpstr>Perencanaan Pesan</vt:lpstr>
      <vt:lpstr>Penentuan Tujuan Pesan Bisnis :</vt:lpstr>
      <vt:lpstr>Tujuan Umum Pesan (Komunikasi ) Bisnis :</vt:lpstr>
      <vt:lpstr>Analisis Audiens :</vt:lpstr>
      <vt:lpstr> Mengembangkan Profile Audiens :</vt:lpstr>
      <vt:lpstr> Mengenali Penerima Primer :</vt:lpstr>
      <vt:lpstr>Mengukur Tingkat Pemahaman Audiens :</vt:lpstr>
      <vt:lpstr>Penentuan Ide Pokok</vt:lpstr>
      <vt:lpstr>3 Teknik Penentuan Ide Pokok :</vt:lpstr>
      <vt:lpstr>Pemilihan Saluran Media</vt:lpstr>
      <vt:lpstr>Saluran komunikasi lisan dapat digunakan apabila :</vt:lpstr>
      <vt:lpstr>Saluran komunikasi tertulis dpt digunakan apabila :</vt:lpstr>
      <vt:lpstr>Media pada saluran lisan :</vt:lpstr>
      <vt:lpstr>Media pada saluran tertulis :</vt:lpstr>
      <vt:lpstr>Sebab-sebab Pesan Bisnis Gagal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PENULISAN PESAN BISNIS</dc:title>
  <dc:creator/>
  <cp:lastModifiedBy>anin</cp:lastModifiedBy>
  <cp:revision>13</cp:revision>
  <dcterms:created xsi:type="dcterms:W3CDTF">2006-08-16T00:00:00Z</dcterms:created>
  <dcterms:modified xsi:type="dcterms:W3CDTF">2014-06-19T06:34:23Z</dcterms:modified>
</cp:coreProperties>
</file>