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65" d="100"/>
          <a:sy n="65" d="100"/>
        </p:scale>
        <p:origin x="-1008" y="-3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6/19/2014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6/19/2014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6/19/2014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6/19/2014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latin typeface="Berlin Sans FB" pitchFamily="34" charset="0"/>
              </a:rPr>
              <a:t>PENULISAN LAPORAN &amp; PROPOSAL</a:t>
            </a:r>
            <a:endParaRPr lang="en-US" sz="3600" dirty="0">
              <a:latin typeface="Berlin Sans FB" pitchFamily="34" charset="0"/>
            </a:endParaRPr>
          </a:p>
        </p:txBody>
      </p:sp>
      <p:sp>
        <p:nvSpPr>
          <p:cNvPr id="4" name="Subtitle 3"/>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dirty="0" err="1" smtClean="0"/>
              <a:t>Bagian</a:t>
            </a:r>
            <a:r>
              <a:rPr lang="en-US" sz="2800" dirty="0" smtClean="0"/>
              <a:t> </a:t>
            </a:r>
            <a:r>
              <a:rPr lang="en-US" sz="2800" dirty="0" err="1" smtClean="0"/>
              <a:t>Pokok</a:t>
            </a:r>
            <a:r>
              <a:rPr lang="en-US" sz="2800" dirty="0" smtClean="0"/>
              <a:t> </a:t>
            </a:r>
            <a:r>
              <a:rPr lang="en-US" sz="2800" dirty="0" err="1" smtClean="0"/>
              <a:t>Laporan</a:t>
            </a:r>
            <a:r>
              <a:rPr lang="en-US" sz="2800" dirty="0" smtClean="0"/>
              <a:t> &amp; Proposal</a:t>
            </a:r>
            <a:endParaRPr lang="en-US" sz="2800" dirty="0"/>
          </a:p>
        </p:txBody>
      </p:sp>
      <p:sp>
        <p:nvSpPr>
          <p:cNvPr id="3" name="Content Placeholder 2"/>
          <p:cNvSpPr>
            <a:spLocks noGrp="1"/>
          </p:cNvSpPr>
          <p:nvPr>
            <p:ph idx="1"/>
          </p:nvPr>
        </p:nvSpPr>
        <p:spPr>
          <a:xfrm>
            <a:off x="457200" y="1295400"/>
            <a:ext cx="8229600" cy="4830763"/>
          </a:xfrm>
        </p:spPr>
        <p:txBody>
          <a:bodyPr>
            <a:normAutofit/>
          </a:bodyPr>
          <a:lstStyle/>
          <a:p>
            <a:pPr marL="609600" indent="-609600"/>
            <a:r>
              <a:rPr lang="id-ID" sz="2400" dirty="0" smtClean="0"/>
              <a:t>Bagian pendahuluan</a:t>
            </a:r>
            <a:endParaRPr lang="en-US" sz="2400" dirty="0" smtClean="0"/>
          </a:p>
          <a:p>
            <a:pPr marL="609600" indent="-609600"/>
            <a:r>
              <a:rPr lang="id-ID" sz="2400" dirty="0" smtClean="0"/>
              <a:t>Tubuh dan isi</a:t>
            </a:r>
            <a:endParaRPr lang="en-US" sz="2400" dirty="0" smtClean="0"/>
          </a:p>
          <a:p>
            <a:pPr marL="609600" indent="-609600"/>
            <a:r>
              <a:rPr lang="id-ID" sz="2400" dirty="0" smtClean="0"/>
              <a:t>Penutup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772400" cy="765175"/>
          </a:xfrm>
        </p:spPr>
        <p:txBody>
          <a:bodyPr>
            <a:normAutofit/>
          </a:bodyPr>
          <a:lstStyle/>
          <a:p>
            <a:pPr algn="l"/>
            <a:r>
              <a:rPr lang="en-US" sz="2800" dirty="0" err="1" smtClean="0"/>
              <a:t>Pengertian</a:t>
            </a:r>
            <a:r>
              <a:rPr lang="en-US" sz="2800" dirty="0" smtClean="0"/>
              <a:t> </a:t>
            </a:r>
            <a:r>
              <a:rPr lang="en-US" sz="2800" dirty="0" err="1" smtClean="0"/>
              <a:t>Laporan</a:t>
            </a:r>
            <a:r>
              <a:rPr lang="en-US" sz="2800" dirty="0" smtClean="0"/>
              <a:t> :</a:t>
            </a:r>
            <a:endParaRPr lang="en-US" sz="2800" dirty="0"/>
          </a:p>
        </p:txBody>
      </p:sp>
      <p:sp>
        <p:nvSpPr>
          <p:cNvPr id="3" name="Subtitle 2"/>
          <p:cNvSpPr>
            <a:spLocks noGrp="1"/>
          </p:cNvSpPr>
          <p:nvPr>
            <p:ph type="subTitle" idx="1"/>
          </p:nvPr>
        </p:nvSpPr>
        <p:spPr>
          <a:xfrm>
            <a:off x="685800" y="2133600"/>
            <a:ext cx="7086600" cy="3505200"/>
          </a:xfrm>
        </p:spPr>
        <p:txBody>
          <a:bodyPr>
            <a:normAutofit fontScale="85000" lnSpcReduction="10000"/>
          </a:bodyPr>
          <a:lstStyle/>
          <a:p>
            <a:pPr algn="l">
              <a:buFont typeface="Arial" pitchFamily="34" charset="0"/>
              <a:buChar char="•"/>
            </a:pPr>
            <a:r>
              <a:rPr lang="sv-SE" sz="2400" b="1" dirty="0" smtClean="0"/>
              <a:t>  Laporan </a:t>
            </a:r>
            <a:r>
              <a:rPr lang="sv-SE" sz="2400" dirty="0" smtClean="0"/>
              <a:t>adalah dokumen faktual dan obyektif</a:t>
            </a:r>
          </a:p>
          <a:p>
            <a:pPr algn="l"/>
            <a:r>
              <a:rPr lang="sv-SE" sz="2400" dirty="0" smtClean="0"/>
              <a:t>   yg dipergunakan u/ tujuan bisnis tertentu (Bovee </a:t>
            </a:r>
          </a:p>
          <a:p>
            <a:pPr algn="l"/>
            <a:r>
              <a:rPr lang="sv-SE" sz="2400" dirty="0" smtClean="0"/>
              <a:t>   &amp; Thill).</a:t>
            </a:r>
          </a:p>
          <a:p>
            <a:pPr algn="l">
              <a:buFont typeface="Arial" pitchFamily="34" charset="0"/>
              <a:buChar char="•"/>
            </a:pPr>
            <a:r>
              <a:rPr lang="sv-SE" sz="2400" dirty="0" smtClean="0"/>
              <a:t>  suatu pesan yg obyektif, dan tersusun teratur, yg </a:t>
            </a:r>
          </a:p>
          <a:p>
            <a:pPr algn="l"/>
            <a:r>
              <a:rPr lang="sv-SE" sz="2400" dirty="0" smtClean="0"/>
              <a:t>   digunakan utk menyampaikan informasi dari suatu</a:t>
            </a:r>
          </a:p>
          <a:p>
            <a:pPr algn="l"/>
            <a:r>
              <a:rPr lang="sv-SE" sz="2400" dirty="0" smtClean="0"/>
              <a:t>   bagian organisasi atau dari satu institusi/lembaga </a:t>
            </a:r>
          </a:p>
          <a:p>
            <a:pPr algn="l"/>
            <a:r>
              <a:rPr lang="sv-SE" sz="2400" dirty="0" smtClean="0"/>
              <a:t>   ke lembaga lainnya utk membantu pengambilan </a:t>
            </a:r>
          </a:p>
          <a:p>
            <a:pPr algn="l"/>
            <a:r>
              <a:rPr lang="sv-SE" sz="2400" dirty="0" smtClean="0"/>
              <a:t>   keputusan  pemecahan masalah </a:t>
            </a:r>
            <a:r>
              <a:rPr lang="id-ID" sz="2400" dirty="0" smtClean="0"/>
              <a:t>(</a:t>
            </a:r>
            <a:r>
              <a:rPr lang="sv-SE" sz="2400" dirty="0" smtClean="0"/>
              <a:t>Himstreet &amp; </a:t>
            </a:r>
          </a:p>
          <a:p>
            <a:pPr algn="l"/>
            <a:r>
              <a:rPr lang="sv-SE" sz="2400" dirty="0" smtClean="0"/>
              <a:t>   Baty</a:t>
            </a:r>
            <a:r>
              <a:rPr lang="id-ID" sz="2400" dirty="0" smtClean="0"/>
              <a:t>)</a:t>
            </a:r>
            <a:r>
              <a:rPr lang="sv-SE" sz="2400" dirty="0" smtClean="0"/>
              <a:t>.</a:t>
            </a:r>
            <a:endParaRPr lang="id-ID"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2800" dirty="0" err="1" smtClean="0"/>
              <a:t>Pengertian</a:t>
            </a:r>
            <a:r>
              <a:rPr lang="en-US" sz="2800" dirty="0" smtClean="0"/>
              <a:t> </a:t>
            </a:r>
            <a:r>
              <a:rPr lang="en-US" sz="2800" dirty="0" err="1" smtClean="0"/>
              <a:t>Laporan</a:t>
            </a:r>
            <a:endParaRPr lang="en-US" sz="2800" dirty="0"/>
          </a:p>
        </p:txBody>
      </p:sp>
      <p:sp>
        <p:nvSpPr>
          <p:cNvPr id="3" name="Content Placeholder 2"/>
          <p:cNvSpPr>
            <a:spLocks noGrp="1"/>
          </p:cNvSpPr>
          <p:nvPr>
            <p:ph idx="1"/>
          </p:nvPr>
        </p:nvSpPr>
        <p:spPr>
          <a:xfrm>
            <a:off x="457200" y="1143000"/>
            <a:ext cx="8229600" cy="4983163"/>
          </a:xfrm>
        </p:spPr>
        <p:txBody>
          <a:bodyPr>
            <a:normAutofit/>
          </a:bodyPr>
          <a:lstStyle/>
          <a:p>
            <a:r>
              <a:rPr lang="sv-SE" sz="2400" dirty="0" smtClean="0"/>
              <a:t>Sementara Murphy &amp; Hildebrant dlm bukunya </a:t>
            </a:r>
            <a:r>
              <a:rPr lang="sv-SE" sz="2400" i="1" dirty="0" smtClean="0"/>
              <a:t>’Effective Business Communication’</a:t>
            </a:r>
            <a:r>
              <a:rPr lang="sv-SE" sz="2400" dirty="0" smtClean="0"/>
              <a:t> menyatakan, bhw </a:t>
            </a:r>
            <a:r>
              <a:rPr lang="sv-SE" sz="2400" b="1" dirty="0" smtClean="0"/>
              <a:t>laporan bisnis</a:t>
            </a:r>
            <a:r>
              <a:rPr lang="sv-SE" sz="2400" dirty="0" smtClean="0"/>
              <a:t> tdk memihak, memiliki tujuan yg jelas, dan berisi rencana penyajian fakta kpd seseorang atau lebih, dgn tujuan bisnis tertentu.</a:t>
            </a:r>
          </a:p>
          <a:p>
            <a:r>
              <a:rPr lang="sv-SE" sz="2400" dirty="0" smtClean="0"/>
              <a:t>Atas dasar definisi</a:t>
            </a:r>
            <a:r>
              <a:rPr lang="id-ID" sz="2400" dirty="0" smtClean="0"/>
              <a:t>-2</a:t>
            </a:r>
            <a:r>
              <a:rPr lang="sv-SE" sz="2400" dirty="0" smtClean="0"/>
              <a:t> tsb </a:t>
            </a:r>
            <a:r>
              <a:rPr lang="id-ID" sz="2400" dirty="0" smtClean="0"/>
              <a:t>di atas </a:t>
            </a:r>
            <a:r>
              <a:rPr lang="sv-SE" sz="2400" dirty="0" smtClean="0"/>
              <a:t>dpt disimpulkan, bhw suatu </a:t>
            </a:r>
            <a:r>
              <a:rPr lang="sv-SE" sz="2400" b="1" dirty="0" smtClean="0"/>
              <a:t>laporan bisnis</a:t>
            </a:r>
            <a:r>
              <a:rPr lang="sv-SE" sz="2400" dirty="0" smtClean="0"/>
              <a:t> memiliki berbagai karakteristik sbb. : </a:t>
            </a:r>
          </a:p>
          <a:p>
            <a:pPr>
              <a:buNone/>
            </a:pPr>
            <a:r>
              <a:rPr lang="sv-SE" sz="2400" dirty="0" smtClean="0"/>
              <a:t>  netral, tidak memihak, obyektif, menyajikan data, disusun secara sistematis , menyangkut informasi internal maupun eksternal , biasanya diminta oleh pihak atasan  dan memiliki tujuan yg jelas.</a:t>
            </a:r>
          </a:p>
          <a:p>
            <a:pPr>
              <a:buNone/>
            </a:pPr>
            <a:endParaRPr lang="sv-SE" sz="2400" dirty="0" smtClean="0"/>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2800" dirty="0" smtClean="0"/>
              <a:t>Proposal </a:t>
            </a:r>
            <a:r>
              <a:rPr lang="en-US" sz="2800" dirty="0" err="1" smtClean="0"/>
              <a:t>Bisnis</a:t>
            </a:r>
            <a:endParaRPr lang="en-US" sz="2800" dirty="0"/>
          </a:p>
        </p:txBody>
      </p:sp>
      <p:sp>
        <p:nvSpPr>
          <p:cNvPr id="3" name="Content Placeholder 2"/>
          <p:cNvSpPr>
            <a:spLocks noGrp="1"/>
          </p:cNvSpPr>
          <p:nvPr>
            <p:ph idx="1"/>
          </p:nvPr>
        </p:nvSpPr>
        <p:spPr>
          <a:xfrm>
            <a:off x="457200" y="1066800"/>
            <a:ext cx="8229600" cy="5059363"/>
          </a:xfrm>
        </p:spPr>
        <p:txBody>
          <a:bodyPr>
            <a:normAutofit fontScale="92500"/>
          </a:bodyPr>
          <a:lstStyle/>
          <a:p>
            <a:r>
              <a:rPr lang="sv-SE" sz="2400" dirty="0" smtClean="0"/>
              <a:t>merupakan tulisan yg berisi rencana atau usulan utk melakukan suatu kegiatan tertentu. Misalnya, mendapatkan produk , memperluas usaha , mendapatkan dana , dll.</a:t>
            </a:r>
          </a:p>
          <a:p>
            <a:pPr>
              <a:lnSpc>
                <a:spcPct val="90000"/>
              </a:lnSpc>
            </a:pPr>
            <a:r>
              <a:rPr lang="en-GB" sz="2400" b="1" dirty="0" smtClean="0"/>
              <a:t>Proposal</a:t>
            </a:r>
            <a:r>
              <a:rPr lang="en-GB" sz="2400" dirty="0" smtClean="0"/>
              <a:t> </a:t>
            </a:r>
            <a:r>
              <a:rPr lang="en-GB" sz="2400" dirty="0" err="1" smtClean="0"/>
              <a:t>dpt</a:t>
            </a:r>
            <a:r>
              <a:rPr lang="en-GB" sz="2400" dirty="0" smtClean="0"/>
              <a:t> </a:t>
            </a:r>
            <a:r>
              <a:rPr lang="en-GB" sz="2400" dirty="0" err="1" smtClean="0"/>
              <a:t>berupa</a:t>
            </a:r>
            <a:r>
              <a:rPr lang="en-GB" sz="2400" dirty="0" smtClean="0"/>
              <a:t> </a:t>
            </a:r>
            <a:r>
              <a:rPr lang="en-GB" sz="2400" i="1" dirty="0" smtClean="0"/>
              <a:t>solicited proposal</a:t>
            </a:r>
            <a:r>
              <a:rPr lang="en-GB" sz="2400" dirty="0" smtClean="0"/>
              <a:t> </a:t>
            </a:r>
            <a:r>
              <a:rPr lang="en-GB" sz="2400" dirty="0" err="1" smtClean="0"/>
              <a:t>atau</a:t>
            </a:r>
            <a:r>
              <a:rPr lang="en-GB" sz="2400" dirty="0" smtClean="0"/>
              <a:t> </a:t>
            </a:r>
            <a:r>
              <a:rPr lang="en-GB" sz="2400" i="1" dirty="0" smtClean="0"/>
              <a:t>unsolicited proposal</a:t>
            </a:r>
            <a:r>
              <a:rPr lang="en-GB" sz="2400" dirty="0" smtClean="0"/>
              <a:t>. </a:t>
            </a:r>
            <a:r>
              <a:rPr lang="en-GB" sz="2400" i="1" dirty="0" smtClean="0"/>
              <a:t>Solicited proposal</a:t>
            </a:r>
            <a:r>
              <a:rPr lang="en-GB" sz="2400" dirty="0" smtClean="0"/>
              <a:t> </a:t>
            </a:r>
            <a:r>
              <a:rPr lang="en-GB" sz="2400" dirty="0" err="1" smtClean="0"/>
              <a:t>adalah</a:t>
            </a:r>
            <a:r>
              <a:rPr lang="en-GB" sz="2400" dirty="0" smtClean="0"/>
              <a:t> proposal </a:t>
            </a:r>
            <a:r>
              <a:rPr lang="en-GB" sz="2400" dirty="0" err="1" smtClean="0"/>
              <a:t>yg</a:t>
            </a:r>
            <a:r>
              <a:rPr lang="en-GB" sz="2400" dirty="0" smtClean="0"/>
              <a:t> </a:t>
            </a:r>
            <a:r>
              <a:rPr lang="en-GB" sz="2400" dirty="0" err="1" smtClean="0"/>
              <a:t>diajukan</a:t>
            </a:r>
            <a:r>
              <a:rPr lang="en-GB" sz="2400" dirty="0" smtClean="0"/>
              <a:t> </a:t>
            </a:r>
            <a:r>
              <a:rPr lang="en-GB" sz="2400" dirty="0" err="1" smtClean="0"/>
              <a:t>kpd</a:t>
            </a:r>
            <a:r>
              <a:rPr lang="en-GB" sz="2400" dirty="0" smtClean="0"/>
              <a:t> </a:t>
            </a:r>
            <a:r>
              <a:rPr lang="en-GB" sz="2400" dirty="0" err="1" smtClean="0"/>
              <a:t>pihak</a:t>
            </a:r>
            <a:r>
              <a:rPr lang="en-GB" sz="2400" dirty="0" smtClean="0"/>
              <a:t> </a:t>
            </a:r>
            <a:r>
              <a:rPr lang="en-GB" sz="2400" dirty="0" err="1" smtClean="0"/>
              <a:t>di</a:t>
            </a:r>
            <a:r>
              <a:rPr lang="en-GB" sz="2400" dirty="0" smtClean="0"/>
              <a:t> </a:t>
            </a:r>
            <a:r>
              <a:rPr lang="en-GB" sz="2400" dirty="0" err="1" smtClean="0"/>
              <a:t>luar</a:t>
            </a:r>
            <a:r>
              <a:rPr lang="en-GB" sz="2400" dirty="0" smtClean="0"/>
              <a:t> </a:t>
            </a:r>
            <a:r>
              <a:rPr lang="en-GB" sz="2400" dirty="0" err="1" smtClean="0"/>
              <a:t>perusahaan</a:t>
            </a:r>
            <a:r>
              <a:rPr lang="en-GB" sz="2400" dirty="0" smtClean="0"/>
              <a:t>, </a:t>
            </a:r>
            <a:r>
              <a:rPr lang="en-GB" sz="2400" dirty="0" err="1" smtClean="0"/>
              <a:t>krn</a:t>
            </a:r>
            <a:r>
              <a:rPr lang="en-GB" sz="2400" dirty="0" smtClean="0"/>
              <a:t> </a:t>
            </a:r>
            <a:r>
              <a:rPr lang="en-GB" sz="2400" dirty="0" err="1" smtClean="0"/>
              <a:t>pihak</a:t>
            </a:r>
            <a:r>
              <a:rPr lang="en-GB" sz="2400" dirty="0" smtClean="0"/>
              <a:t> </a:t>
            </a:r>
            <a:r>
              <a:rPr lang="en-GB" sz="2400" dirty="0" err="1" smtClean="0"/>
              <a:t>tsb</a:t>
            </a:r>
            <a:r>
              <a:rPr lang="en-GB" sz="2400" dirty="0" smtClean="0"/>
              <a:t> </a:t>
            </a:r>
            <a:r>
              <a:rPr lang="en-GB" sz="2400" dirty="0" err="1" smtClean="0"/>
              <a:t>mengumumkan</a:t>
            </a:r>
            <a:r>
              <a:rPr lang="en-GB" sz="2400" dirty="0" smtClean="0"/>
              <a:t>/</a:t>
            </a:r>
            <a:r>
              <a:rPr lang="en-GB" sz="2400" dirty="0" err="1" smtClean="0"/>
              <a:t>memberitahukan</a:t>
            </a:r>
            <a:r>
              <a:rPr lang="en-GB" sz="2400" dirty="0" smtClean="0"/>
              <a:t> </a:t>
            </a:r>
            <a:r>
              <a:rPr lang="en-GB" sz="2400" dirty="0" err="1" smtClean="0"/>
              <a:t>kebutuhannya</a:t>
            </a:r>
            <a:r>
              <a:rPr lang="en-GB" sz="2400" dirty="0" smtClean="0"/>
              <a:t> </a:t>
            </a:r>
            <a:r>
              <a:rPr lang="en-GB" sz="2400" dirty="0" err="1" smtClean="0"/>
              <a:t>thdp</a:t>
            </a:r>
            <a:r>
              <a:rPr lang="en-GB" sz="2400" dirty="0" smtClean="0"/>
              <a:t> </a:t>
            </a:r>
            <a:r>
              <a:rPr lang="en-GB" sz="2400" dirty="0" err="1" smtClean="0"/>
              <a:t>produk</a:t>
            </a:r>
            <a:r>
              <a:rPr lang="en-GB" sz="2400" dirty="0" smtClean="0"/>
              <a:t> </a:t>
            </a:r>
            <a:r>
              <a:rPr lang="en-GB" sz="2400" dirty="0" err="1" smtClean="0"/>
              <a:t>atau</a:t>
            </a:r>
            <a:r>
              <a:rPr lang="en-GB" sz="2400" dirty="0" smtClean="0"/>
              <a:t> </a:t>
            </a:r>
            <a:r>
              <a:rPr lang="en-GB" sz="2400" dirty="0" err="1" smtClean="0"/>
              <a:t>rencana</a:t>
            </a:r>
            <a:r>
              <a:rPr lang="en-GB" sz="2400" dirty="0" smtClean="0"/>
              <a:t> </a:t>
            </a:r>
            <a:r>
              <a:rPr lang="en-GB" sz="2400" dirty="0" err="1" smtClean="0"/>
              <a:t>bisnis</a:t>
            </a:r>
            <a:r>
              <a:rPr lang="en-GB" sz="2400" dirty="0" smtClean="0"/>
              <a:t> </a:t>
            </a:r>
            <a:r>
              <a:rPr lang="en-GB" sz="2400" dirty="0" err="1" smtClean="0"/>
              <a:t>tertentu</a:t>
            </a:r>
            <a:r>
              <a:rPr lang="en-GB" sz="2400" dirty="0" smtClean="0"/>
              <a:t>.  </a:t>
            </a:r>
            <a:r>
              <a:rPr lang="en-GB" sz="2400" i="1" dirty="0" smtClean="0"/>
              <a:t>Unsolicited proposal </a:t>
            </a:r>
            <a:r>
              <a:rPr lang="en-GB" sz="2400" dirty="0" err="1" smtClean="0"/>
              <a:t>adalah</a:t>
            </a:r>
            <a:r>
              <a:rPr lang="en-GB" sz="2400" dirty="0" smtClean="0"/>
              <a:t> proposal </a:t>
            </a:r>
            <a:r>
              <a:rPr lang="en-GB" sz="2400" dirty="0" err="1" smtClean="0"/>
              <a:t>yg</a:t>
            </a:r>
            <a:r>
              <a:rPr lang="en-GB" sz="2400" dirty="0" smtClean="0"/>
              <a:t> </a:t>
            </a:r>
            <a:r>
              <a:rPr lang="en-GB" sz="2400" dirty="0" err="1" smtClean="0"/>
              <a:t>diajukan</a:t>
            </a:r>
            <a:r>
              <a:rPr lang="en-GB" sz="2400" dirty="0" smtClean="0"/>
              <a:t> </a:t>
            </a:r>
            <a:r>
              <a:rPr lang="en-GB" sz="2400" dirty="0" err="1" smtClean="0"/>
              <a:t>kpd</a:t>
            </a:r>
            <a:r>
              <a:rPr lang="en-GB" sz="2400" dirty="0" smtClean="0"/>
              <a:t> </a:t>
            </a:r>
            <a:r>
              <a:rPr lang="en-GB" sz="2400" dirty="0" err="1" smtClean="0"/>
              <a:t>pihak</a:t>
            </a:r>
            <a:r>
              <a:rPr lang="en-GB" sz="2400" dirty="0" smtClean="0"/>
              <a:t> </a:t>
            </a:r>
            <a:r>
              <a:rPr lang="en-GB" sz="2400" dirty="0" err="1" smtClean="0"/>
              <a:t>di</a:t>
            </a:r>
            <a:r>
              <a:rPr lang="en-GB" sz="2400" dirty="0" smtClean="0"/>
              <a:t> </a:t>
            </a:r>
            <a:r>
              <a:rPr lang="en-GB" sz="2400" dirty="0" err="1" smtClean="0"/>
              <a:t>luar</a:t>
            </a:r>
            <a:r>
              <a:rPr lang="en-GB" sz="2400" dirty="0" smtClean="0"/>
              <a:t> </a:t>
            </a:r>
            <a:r>
              <a:rPr lang="en-GB" sz="2400" dirty="0" err="1" smtClean="0"/>
              <a:t>perusahaan</a:t>
            </a:r>
            <a:r>
              <a:rPr lang="en-GB" sz="2400" dirty="0" smtClean="0"/>
              <a:t> </a:t>
            </a:r>
            <a:r>
              <a:rPr lang="en-GB" sz="2400" dirty="0" err="1" smtClean="0"/>
              <a:t>atas</a:t>
            </a:r>
            <a:r>
              <a:rPr lang="en-GB" sz="2400" dirty="0" smtClean="0"/>
              <a:t> </a:t>
            </a:r>
            <a:r>
              <a:rPr lang="en-GB" sz="2400" dirty="0" err="1" smtClean="0"/>
              <a:t>inisiatif</a:t>
            </a:r>
            <a:r>
              <a:rPr lang="en-GB" sz="2400" dirty="0" smtClean="0"/>
              <a:t> </a:t>
            </a:r>
            <a:r>
              <a:rPr lang="en-GB" sz="2400" dirty="0" err="1" smtClean="0"/>
              <a:t>perusahaan</a:t>
            </a:r>
            <a:r>
              <a:rPr lang="en-GB" sz="2400" dirty="0" smtClean="0"/>
              <a:t>  </a:t>
            </a:r>
            <a:r>
              <a:rPr lang="en-GB" sz="2400" dirty="0" err="1" smtClean="0"/>
              <a:t>tanpa</a:t>
            </a:r>
            <a:r>
              <a:rPr lang="en-GB" sz="2400" dirty="0" smtClean="0"/>
              <a:t> </a:t>
            </a:r>
            <a:r>
              <a:rPr lang="en-GB" sz="2400" dirty="0" err="1" smtClean="0"/>
              <a:t>adanya</a:t>
            </a:r>
            <a:r>
              <a:rPr lang="en-GB" sz="2400" dirty="0" smtClean="0"/>
              <a:t> </a:t>
            </a:r>
            <a:r>
              <a:rPr lang="en-GB" sz="2400" dirty="0" err="1" smtClean="0"/>
              <a:t>pengumuman</a:t>
            </a:r>
            <a:r>
              <a:rPr lang="en-GB" sz="2400" dirty="0" smtClean="0"/>
              <a:t> </a:t>
            </a:r>
            <a:r>
              <a:rPr lang="en-GB" sz="2400" dirty="0" err="1" smtClean="0"/>
              <a:t>dari</a:t>
            </a:r>
            <a:r>
              <a:rPr lang="en-GB" sz="2400" dirty="0" smtClean="0"/>
              <a:t> </a:t>
            </a:r>
            <a:r>
              <a:rPr lang="en-GB" sz="2400" dirty="0" err="1" smtClean="0"/>
              <a:t>pihak</a:t>
            </a:r>
            <a:r>
              <a:rPr lang="en-GB" sz="2400" dirty="0" smtClean="0"/>
              <a:t> </a:t>
            </a:r>
            <a:r>
              <a:rPr lang="en-GB" sz="2400" dirty="0" err="1" smtClean="0"/>
              <a:t>luar</a:t>
            </a:r>
            <a:r>
              <a:rPr lang="en-GB" sz="2400" dirty="0" smtClean="0"/>
              <a:t>.</a:t>
            </a:r>
          </a:p>
          <a:p>
            <a:pPr marL="609600" indent="-609600"/>
            <a:r>
              <a:rPr lang="sv-SE" sz="2400" dirty="0" smtClean="0"/>
              <a:t>Proposal biasanya bertujuan untuk memperoleh dana atau kesediaan untuk bekerja sama.</a:t>
            </a:r>
          </a:p>
          <a:p>
            <a:pPr>
              <a:buNone/>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dirty="0" err="1" smtClean="0"/>
              <a:t>Pengertian</a:t>
            </a:r>
            <a:r>
              <a:rPr lang="en-US" sz="2800" dirty="0" smtClean="0"/>
              <a:t> </a:t>
            </a:r>
            <a:r>
              <a:rPr lang="en-US" sz="2800" dirty="0" err="1" smtClean="0"/>
              <a:t>Rilis</a:t>
            </a:r>
            <a:r>
              <a:rPr lang="en-US" sz="2800" dirty="0" smtClean="0"/>
              <a:t> </a:t>
            </a:r>
            <a:r>
              <a:rPr lang="en-US" sz="2800" dirty="0" err="1" smtClean="0"/>
              <a:t>Berita</a:t>
            </a:r>
            <a:endParaRPr lang="en-US" sz="2800" dirty="0"/>
          </a:p>
        </p:txBody>
      </p:sp>
      <p:sp>
        <p:nvSpPr>
          <p:cNvPr id="3" name="Content Placeholder 2"/>
          <p:cNvSpPr>
            <a:spLocks noGrp="1"/>
          </p:cNvSpPr>
          <p:nvPr>
            <p:ph idx="1"/>
          </p:nvPr>
        </p:nvSpPr>
        <p:spPr>
          <a:xfrm>
            <a:off x="457200" y="1066800"/>
            <a:ext cx="8229600" cy="5059363"/>
          </a:xfrm>
        </p:spPr>
        <p:txBody>
          <a:bodyPr>
            <a:normAutofit/>
          </a:bodyPr>
          <a:lstStyle/>
          <a:p>
            <a:pPr marL="609600" indent="-609600"/>
            <a:r>
              <a:rPr lang="sv-SE" sz="2400" b="1" dirty="0" smtClean="0"/>
              <a:t>Rilis berita</a:t>
            </a:r>
            <a:r>
              <a:rPr lang="sv-SE" sz="2400" dirty="0" smtClean="0"/>
              <a:t> merupakan informasi yg didesain sedemikian rupa untuk mencapai audiens yg lebih luas melalui media publik. Rilis berita berisi informasi atau berita singkat yg merupakan sebagian kecil dari keseluruhan berita yg dimuat dalam suatu surat kabar. </a:t>
            </a:r>
          </a:p>
          <a:p>
            <a:pPr marL="609600" indent="-609600"/>
            <a:r>
              <a:rPr lang="sv-SE" sz="2400" dirty="0" smtClean="0"/>
              <a:t>Sebagai bagian dari informasi yg dipublikasikan kepada khalayak, rilis berita harus mengandung informasi yg layak untuk disiarkan secara luas dan memiliki potensi untuk menarik perhatian publik.</a:t>
            </a:r>
            <a:endParaRPr lang="id-ID" sz="2400" dirty="0" smtClean="0"/>
          </a:p>
          <a:p>
            <a:pPr marL="609600" indent="-609600"/>
            <a:endParaRPr lang="id-ID"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2800" dirty="0" err="1" smtClean="0"/>
              <a:t>Kegunaan</a:t>
            </a:r>
            <a:r>
              <a:rPr lang="en-US" sz="2800" dirty="0" smtClean="0"/>
              <a:t> </a:t>
            </a:r>
            <a:r>
              <a:rPr lang="en-US" sz="2800" dirty="0" err="1" smtClean="0"/>
              <a:t>Laporan</a:t>
            </a:r>
            <a:r>
              <a:rPr lang="en-US" sz="2800" dirty="0" smtClean="0"/>
              <a:t> </a:t>
            </a:r>
            <a:r>
              <a:rPr lang="en-US" sz="2800" dirty="0" err="1" smtClean="0"/>
              <a:t>dan</a:t>
            </a:r>
            <a:r>
              <a:rPr lang="en-US" sz="2800" dirty="0" smtClean="0"/>
              <a:t> Proposal</a:t>
            </a:r>
            <a:endParaRPr lang="en-US" sz="2800" dirty="0"/>
          </a:p>
        </p:txBody>
      </p:sp>
      <p:sp>
        <p:nvSpPr>
          <p:cNvPr id="3" name="Content Placeholder 2"/>
          <p:cNvSpPr>
            <a:spLocks noGrp="1"/>
          </p:cNvSpPr>
          <p:nvPr>
            <p:ph idx="1"/>
          </p:nvPr>
        </p:nvSpPr>
        <p:spPr>
          <a:xfrm>
            <a:off x="457200" y="1143000"/>
            <a:ext cx="8229600" cy="4983163"/>
          </a:xfrm>
        </p:spPr>
        <p:txBody>
          <a:bodyPr>
            <a:normAutofit/>
          </a:bodyPr>
          <a:lstStyle/>
          <a:p>
            <a:pPr marL="609600" indent="-609600">
              <a:lnSpc>
                <a:spcPct val="90000"/>
              </a:lnSpc>
              <a:buFont typeface="Arial" charset="0"/>
              <a:buNone/>
            </a:pPr>
            <a:r>
              <a:rPr lang="id-ID" sz="2400" dirty="0" smtClean="0"/>
              <a:t>laporan dipakai u</a:t>
            </a:r>
            <a:r>
              <a:rPr lang="en-US" sz="2400" dirty="0" err="1" smtClean="0"/>
              <a:t>ntuk</a:t>
            </a:r>
            <a:r>
              <a:rPr lang="en-US" sz="2400" dirty="0" smtClean="0"/>
              <a:t> : </a:t>
            </a:r>
          </a:p>
          <a:p>
            <a:pPr marL="609600" indent="-609600">
              <a:lnSpc>
                <a:spcPct val="90000"/>
              </a:lnSpc>
              <a:buFont typeface="Arial" charset="0"/>
              <a:buNone/>
            </a:pPr>
            <a:r>
              <a:rPr lang="en-US" sz="2400" dirty="0" smtClean="0"/>
              <a:t>1. </a:t>
            </a:r>
            <a:r>
              <a:rPr lang="id-ID" sz="2400" dirty="0" smtClean="0"/>
              <a:t> </a:t>
            </a:r>
            <a:r>
              <a:rPr lang="en-US" sz="2400" dirty="0" smtClean="0"/>
              <a:t> </a:t>
            </a:r>
            <a:r>
              <a:rPr lang="id-ID" sz="2400" dirty="0" smtClean="0"/>
              <a:t>memonitor (mengendalikan operasi) </a:t>
            </a:r>
            <a:endParaRPr lang="en-US" sz="2400" dirty="0" smtClean="0"/>
          </a:p>
          <a:p>
            <a:pPr marL="609600" indent="-609600">
              <a:lnSpc>
                <a:spcPct val="90000"/>
              </a:lnSpc>
              <a:buFont typeface="Arial" charset="0"/>
              <a:buAutoNum type="arabicPeriod" startAt="2"/>
            </a:pPr>
            <a:r>
              <a:rPr lang="id-ID" sz="2400" dirty="0" smtClean="0"/>
              <a:t>m</a:t>
            </a:r>
            <a:r>
              <a:rPr lang="en-US" sz="2400" dirty="0" err="1" smtClean="0"/>
              <a:t>em</a:t>
            </a:r>
            <a:r>
              <a:rPr lang="id-ID" sz="2400" dirty="0" smtClean="0"/>
              <a:t>bantu implementasi kebijakan &amp; prosedur</a:t>
            </a:r>
            <a:endParaRPr lang="en-US" sz="2400" dirty="0" smtClean="0"/>
          </a:p>
          <a:p>
            <a:pPr marL="609600" indent="-609600">
              <a:lnSpc>
                <a:spcPct val="90000"/>
              </a:lnSpc>
              <a:buFont typeface="Arial" charset="0"/>
              <a:buAutoNum type="arabicPeriod" startAt="2"/>
            </a:pPr>
            <a:r>
              <a:rPr lang="id-ID" sz="2400" dirty="0" smtClean="0"/>
              <a:t>memenuhi p</a:t>
            </a:r>
            <a:r>
              <a:rPr lang="en-US" sz="2400" dirty="0" err="1" smtClean="0"/>
              <a:t>er</a:t>
            </a:r>
            <a:r>
              <a:rPr lang="id-ID" sz="2400" dirty="0" smtClean="0"/>
              <a:t>syaratan legal </a:t>
            </a:r>
            <a:r>
              <a:rPr lang="en-US" sz="2400" dirty="0" smtClean="0"/>
              <a:t> </a:t>
            </a:r>
          </a:p>
          <a:p>
            <a:pPr marL="609600" indent="-609600">
              <a:lnSpc>
                <a:spcPct val="90000"/>
              </a:lnSpc>
              <a:buFont typeface="Arial" charset="0"/>
              <a:buAutoNum type="arabicPeriod" startAt="2"/>
            </a:pPr>
            <a:r>
              <a:rPr lang="id-ID" sz="2400" dirty="0" smtClean="0"/>
              <a:t>pedoman bagi keputusan atas isu tertentu  </a:t>
            </a:r>
            <a:endParaRPr lang="en-US" sz="2400" dirty="0" smtClean="0"/>
          </a:p>
          <a:p>
            <a:pPr marL="609600" indent="-609600">
              <a:lnSpc>
                <a:spcPct val="90000"/>
              </a:lnSpc>
              <a:buFont typeface="Arial" charset="0"/>
              <a:buAutoNum type="arabicPeriod" startAt="2"/>
            </a:pPr>
            <a:r>
              <a:rPr lang="en-US" sz="2400" dirty="0" err="1" smtClean="0"/>
              <a:t>mem</a:t>
            </a:r>
            <a:r>
              <a:rPr lang="id-ID" sz="2400" dirty="0" smtClean="0"/>
              <a:t>peroleh bisnis baru a</a:t>
            </a:r>
            <a:r>
              <a:rPr lang="en-US" sz="2400" dirty="0" smtClean="0"/>
              <a:t>tau</a:t>
            </a:r>
            <a:r>
              <a:rPr lang="id-ID" sz="2400" dirty="0" smtClean="0"/>
              <a:t> pendanaan </a:t>
            </a:r>
            <a:endParaRPr lang="en-US" sz="2400" dirty="0" smtClean="0"/>
          </a:p>
          <a:p>
            <a:pPr marL="609600" indent="-609600">
              <a:lnSpc>
                <a:spcPct val="90000"/>
              </a:lnSpc>
              <a:buFont typeface="Arial" charset="0"/>
              <a:buAutoNum type="arabicPeriod" startAt="2"/>
            </a:pPr>
            <a:r>
              <a:rPr lang="id-ID" sz="2400" dirty="0" smtClean="0"/>
              <a:t>mendokumentasikan pekerjaan.</a:t>
            </a:r>
            <a:endParaRPr lang="en-US" sz="2400" dirty="0" smtClean="0"/>
          </a:p>
          <a:p>
            <a:pPr marL="609600" indent="-609600">
              <a:lnSpc>
                <a:spcPct val="90000"/>
              </a:lnSpc>
              <a:buNone/>
            </a:pPr>
            <a:endParaRPr lang="id-ID"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dirty="0" err="1" smtClean="0"/>
              <a:t>Kegunaan</a:t>
            </a:r>
            <a:r>
              <a:rPr lang="en-US" sz="2800" dirty="0" smtClean="0"/>
              <a:t> </a:t>
            </a:r>
            <a:r>
              <a:rPr lang="en-US" sz="2800" dirty="0" err="1" smtClean="0"/>
              <a:t>Laporan</a:t>
            </a:r>
            <a:r>
              <a:rPr lang="en-US" sz="2800" dirty="0" smtClean="0"/>
              <a:t> &amp; Proposal</a:t>
            </a:r>
            <a:endParaRPr lang="en-US" sz="2800" dirty="0"/>
          </a:p>
        </p:txBody>
      </p:sp>
      <p:sp>
        <p:nvSpPr>
          <p:cNvPr id="3" name="Content Placeholder 2"/>
          <p:cNvSpPr>
            <a:spLocks noGrp="1"/>
          </p:cNvSpPr>
          <p:nvPr>
            <p:ph idx="1"/>
          </p:nvPr>
        </p:nvSpPr>
        <p:spPr>
          <a:xfrm>
            <a:off x="457200" y="1371600"/>
            <a:ext cx="8001000" cy="4754563"/>
          </a:xfrm>
        </p:spPr>
        <p:txBody>
          <a:bodyPr>
            <a:normAutofit/>
          </a:bodyPr>
          <a:lstStyle/>
          <a:p>
            <a:pPr marL="609600" indent="-609600">
              <a:lnSpc>
                <a:spcPct val="90000"/>
              </a:lnSpc>
            </a:pPr>
            <a:r>
              <a:rPr lang="id-ID" sz="2400" dirty="0" smtClean="0"/>
              <a:t>Laporan &amp; proposal bisnis digunakan s</a:t>
            </a:r>
            <a:r>
              <a:rPr lang="en-US" sz="2400" dirty="0" smtClean="0"/>
              <a:t>e</a:t>
            </a:r>
            <a:r>
              <a:rPr lang="id-ID" sz="2400" dirty="0" smtClean="0"/>
              <a:t>b</a:t>
            </a:r>
            <a:r>
              <a:rPr lang="en-US" sz="2400" dirty="0" smtClean="0"/>
              <a:t>a</a:t>
            </a:r>
            <a:r>
              <a:rPr lang="id-ID" sz="2400" dirty="0" smtClean="0"/>
              <a:t>g</a:t>
            </a:r>
            <a:r>
              <a:rPr lang="en-US" sz="2400" dirty="0" err="1" smtClean="0"/>
              <a:t>ai</a:t>
            </a:r>
            <a:r>
              <a:rPr lang="id-ID" sz="2400" dirty="0" smtClean="0"/>
              <a:t> alat manajerial u</a:t>
            </a:r>
            <a:r>
              <a:rPr lang="en-US" sz="2400" dirty="0" err="1" smtClean="0"/>
              <a:t>tk</a:t>
            </a:r>
            <a:r>
              <a:rPr lang="id-ID" sz="2400" dirty="0" smtClean="0"/>
              <a:t> m</a:t>
            </a:r>
            <a:r>
              <a:rPr lang="en-US" sz="2400" dirty="0" err="1" smtClean="0"/>
              <a:t>em</a:t>
            </a:r>
            <a:r>
              <a:rPr lang="id-ID" sz="2400" dirty="0" smtClean="0"/>
              <a:t>berikan kontribusi pada p</a:t>
            </a:r>
            <a:r>
              <a:rPr lang="en-US" sz="2400" dirty="0" err="1" smtClean="0"/>
              <a:t>em</a:t>
            </a:r>
            <a:r>
              <a:rPr lang="id-ID" sz="2400" dirty="0" smtClean="0"/>
              <a:t>buatan keputusan dan proses pemecahan masalah. </a:t>
            </a:r>
            <a:endParaRPr lang="en-US" sz="2400" dirty="0" smtClean="0"/>
          </a:p>
          <a:p>
            <a:pPr marL="609600" indent="-609600">
              <a:lnSpc>
                <a:spcPct val="90000"/>
              </a:lnSpc>
            </a:pPr>
            <a:r>
              <a:rPr lang="id-ID" sz="2400" dirty="0" smtClean="0"/>
              <a:t>Sasaran d</a:t>
            </a:r>
            <a:r>
              <a:rPr lang="en-US" sz="2400" dirty="0" smtClean="0"/>
              <a:t>a</a:t>
            </a:r>
            <a:r>
              <a:rPr lang="id-ID" sz="2400" dirty="0" smtClean="0"/>
              <a:t>l</a:t>
            </a:r>
            <a:r>
              <a:rPr lang="en-US" sz="2400" dirty="0" smtClean="0"/>
              <a:t>a</a:t>
            </a:r>
            <a:r>
              <a:rPr lang="id-ID" sz="2400" dirty="0" smtClean="0"/>
              <a:t>m menyusun laporan &amp; proposal adalah m</a:t>
            </a:r>
            <a:r>
              <a:rPr lang="en-US" sz="2400" dirty="0" err="1" smtClean="0"/>
              <a:t>em</a:t>
            </a:r>
            <a:r>
              <a:rPr lang="id-ID" sz="2400" dirty="0" smtClean="0"/>
              <a:t>perjelas dan memudahkan p</a:t>
            </a:r>
            <a:r>
              <a:rPr lang="en-US" sz="2400" dirty="0" smtClean="0"/>
              <a:t>eng</a:t>
            </a:r>
            <a:r>
              <a:rPr lang="id-ID" sz="2400" dirty="0" smtClean="0"/>
              <a:t>gunaan informasi. </a:t>
            </a:r>
            <a:endParaRPr lang="en-US" sz="2400" dirty="0" smtClean="0"/>
          </a:p>
          <a:p>
            <a:pPr marL="609600" indent="-609600">
              <a:lnSpc>
                <a:spcPct val="90000"/>
              </a:lnSpc>
            </a:pPr>
            <a:r>
              <a:rPr lang="en-US" sz="2400" dirty="0" smtClean="0"/>
              <a:t>L</a:t>
            </a:r>
            <a:r>
              <a:rPr lang="id-ID" sz="2400" dirty="0" smtClean="0"/>
              <a:t>aporan &amp; proposal bisnis h</a:t>
            </a:r>
            <a:r>
              <a:rPr lang="en-US" sz="2400" dirty="0" smtClean="0"/>
              <a:t>a</a:t>
            </a:r>
            <a:r>
              <a:rPr lang="id-ID" sz="2400" dirty="0" smtClean="0"/>
              <a:t>r</a:t>
            </a:r>
            <a:r>
              <a:rPr lang="en-US" sz="2400" dirty="0" smtClean="0"/>
              <a:t>u</a:t>
            </a:r>
            <a:r>
              <a:rPr lang="id-ID" sz="2400" dirty="0" smtClean="0"/>
              <a:t>s jelas dan lengkap.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err="1" smtClean="0"/>
              <a:t>Kegunaan</a:t>
            </a:r>
            <a:r>
              <a:rPr lang="en-US" sz="2800" dirty="0" smtClean="0"/>
              <a:t> </a:t>
            </a:r>
            <a:r>
              <a:rPr lang="en-US" sz="2800" dirty="0" err="1" smtClean="0"/>
              <a:t>Rilis</a:t>
            </a:r>
            <a:r>
              <a:rPr lang="en-US" sz="2800" dirty="0" smtClean="0"/>
              <a:t> </a:t>
            </a:r>
            <a:r>
              <a:rPr lang="en-US" sz="2800" dirty="0" err="1" smtClean="0"/>
              <a:t>Berita</a:t>
            </a:r>
            <a:endParaRPr lang="en-US" sz="2800" dirty="0"/>
          </a:p>
        </p:txBody>
      </p:sp>
      <p:sp>
        <p:nvSpPr>
          <p:cNvPr id="3" name="Content Placeholder 2"/>
          <p:cNvSpPr>
            <a:spLocks noGrp="1"/>
          </p:cNvSpPr>
          <p:nvPr>
            <p:ph sz="half" idx="1"/>
          </p:nvPr>
        </p:nvSpPr>
        <p:spPr>
          <a:xfrm>
            <a:off x="457200" y="685800"/>
            <a:ext cx="3931920" cy="4389120"/>
          </a:xfrm>
        </p:spPr>
        <p:txBody>
          <a:bodyPr>
            <a:normAutofit fontScale="92500"/>
          </a:bodyPr>
          <a:lstStyle/>
          <a:p>
            <a:pPr marL="609600" indent="-609600"/>
            <a:r>
              <a:rPr lang="id-ID" sz="2400" dirty="0" smtClean="0"/>
              <a:t>Rilis berita dipergunakan u</a:t>
            </a:r>
            <a:r>
              <a:rPr lang="en-US" sz="2400" dirty="0" err="1" smtClean="0"/>
              <a:t>ntuk</a:t>
            </a:r>
            <a:r>
              <a:rPr lang="id-ID" sz="2400" dirty="0" smtClean="0"/>
              <a:t> m</a:t>
            </a:r>
            <a:r>
              <a:rPr lang="en-US" sz="2400" dirty="0" smtClean="0"/>
              <a:t>eng</a:t>
            </a:r>
            <a:r>
              <a:rPr lang="id-ID" sz="2400" dirty="0" smtClean="0"/>
              <a:t>informasikan b</a:t>
            </a:r>
            <a:r>
              <a:rPr lang="en-US" sz="2400" dirty="0" smtClean="0"/>
              <a:t>e</a:t>
            </a:r>
            <a:r>
              <a:rPr lang="id-ID" sz="2400" dirty="0" smtClean="0"/>
              <a:t>b</a:t>
            </a:r>
            <a:r>
              <a:rPr lang="en-US" sz="2400" dirty="0" smtClean="0"/>
              <a:t>e</a:t>
            </a:r>
            <a:r>
              <a:rPr lang="id-ID" sz="2400" dirty="0" smtClean="0"/>
              <a:t>r</a:t>
            </a:r>
            <a:r>
              <a:rPr lang="en-US" sz="2400" dirty="0" smtClean="0"/>
              <a:t>a</a:t>
            </a:r>
            <a:r>
              <a:rPr lang="id-ID" sz="2400" dirty="0" smtClean="0"/>
              <a:t>p</a:t>
            </a:r>
            <a:r>
              <a:rPr lang="en-US" sz="2400" dirty="0" smtClean="0"/>
              <a:t>a</a:t>
            </a:r>
            <a:r>
              <a:rPr lang="id-ID" sz="2400" dirty="0" smtClean="0"/>
              <a:t> subyek a</a:t>
            </a:r>
            <a:r>
              <a:rPr lang="en-US" sz="2400" dirty="0" smtClean="0"/>
              <a:t>tau</a:t>
            </a:r>
            <a:r>
              <a:rPr lang="id-ID" sz="2400" dirty="0" smtClean="0"/>
              <a:t> topik yg berkaitan dgn produk baru , layanan baru, pegawai baru dan aktivitas lain yg layak dipublikasikan.</a:t>
            </a:r>
          </a:p>
        </p:txBody>
      </p:sp>
      <p:sp>
        <p:nvSpPr>
          <p:cNvPr id="4" name="Content Placeholder 3"/>
          <p:cNvSpPr>
            <a:spLocks noGrp="1"/>
          </p:cNvSpPr>
          <p:nvPr>
            <p:ph sz="half" idx="2"/>
          </p:nvPr>
        </p:nvSpPr>
        <p:spPr>
          <a:xfrm>
            <a:off x="4724400" y="685800"/>
            <a:ext cx="3931920" cy="4389120"/>
          </a:xfrm>
        </p:spPr>
        <p:txBody>
          <a:bodyPr>
            <a:normAutofit fontScale="92500"/>
          </a:bodyPr>
          <a:lstStyle/>
          <a:p>
            <a:pPr marL="609600" indent="-609600"/>
            <a:r>
              <a:rPr lang="id-ID" sz="2400" dirty="0" smtClean="0"/>
              <a:t>Pembuatan dan pemuatan rilis berita m</a:t>
            </a:r>
            <a:r>
              <a:rPr lang="en-US" sz="2400" dirty="0" smtClean="0"/>
              <a:t>e</a:t>
            </a:r>
            <a:r>
              <a:rPr lang="id-ID" sz="2400" dirty="0" smtClean="0"/>
              <a:t>r</a:t>
            </a:r>
            <a:r>
              <a:rPr lang="en-US" sz="2400" dirty="0" smtClean="0"/>
              <a:t>u</a:t>
            </a:r>
            <a:r>
              <a:rPr lang="id-ID" sz="2400" dirty="0" smtClean="0"/>
              <a:t>p</a:t>
            </a:r>
            <a:r>
              <a:rPr lang="en-US" sz="2400" dirty="0" smtClean="0"/>
              <a:t>a</a:t>
            </a:r>
            <a:r>
              <a:rPr lang="id-ID" sz="2400" dirty="0" smtClean="0"/>
              <a:t>k</a:t>
            </a:r>
            <a:r>
              <a:rPr lang="en-US" sz="2400" dirty="0" smtClean="0"/>
              <a:t>an</a:t>
            </a:r>
            <a:r>
              <a:rPr lang="id-ID" sz="2400" dirty="0" smtClean="0"/>
              <a:t> salah satu kegiatan yg biasanya dilakukan o</a:t>
            </a:r>
            <a:r>
              <a:rPr lang="en-US" sz="2400" dirty="0" err="1" smtClean="0"/>
              <a:t>leh</a:t>
            </a:r>
            <a:r>
              <a:rPr lang="id-ID" sz="2400" dirty="0" smtClean="0"/>
              <a:t> bagian Humas.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dirty="0" err="1" smtClean="0"/>
              <a:t>Merencanakan</a:t>
            </a:r>
            <a:r>
              <a:rPr lang="en-US" sz="2800" dirty="0" smtClean="0"/>
              <a:t> </a:t>
            </a:r>
            <a:r>
              <a:rPr lang="en-US" sz="2800" dirty="0" err="1" smtClean="0"/>
              <a:t>Laporan</a:t>
            </a:r>
            <a:r>
              <a:rPr lang="en-US" sz="2800" dirty="0" smtClean="0"/>
              <a:t> Dan Proposal</a:t>
            </a:r>
            <a:endParaRPr lang="en-US" sz="2800" dirty="0"/>
          </a:p>
        </p:txBody>
      </p:sp>
      <p:sp>
        <p:nvSpPr>
          <p:cNvPr id="3" name="Content Placeholder 2"/>
          <p:cNvSpPr>
            <a:spLocks noGrp="1"/>
          </p:cNvSpPr>
          <p:nvPr>
            <p:ph idx="1"/>
          </p:nvPr>
        </p:nvSpPr>
        <p:spPr>
          <a:xfrm>
            <a:off x="457200" y="1143000"/>
            <a:ext cx="8229600" cy="4983163"/>
          </a:xfrm>
        </p:spPr>
        <p:txBody>
          <a:bodyPr>
            <a:normAutofit/>
          </a:bodyPr>
          <a:lstStyle/>
          <a:p>
            <a:pPr marL="609600" indent="-609600">
              <a:buNone/>
            </a:pPr>
            <a:r>
              <a:rPr lang="en-US" sz="2400" dirty="0" err="1" smtClean="0"/>
              <a:t>Terdiri</a:t>
            </a:r>
            <a:r>
              <a:rPr lang="en-US" sz="2400" dirty="0" smtClean="0"/>
              <a:t> </a:t>
            </a:r>
            <a:r>
              <a:rPr lang="en-US" sz="2400" dirty="0" err="1" smtClean="0"/>
              <a:t>dari</a:t>
            </a:r>
            <a:r>
              <a:rPr lang="en-US" sz="2400" dirty="0" smtClean="0"/>
              <a:t> 6 </a:t>
            </a:r>
            <a:r>
              <a:rPr lang="en-US" sz="2400" dirty="0" err="1" smtClean="0"/>
              <a:t>langkah</a:t>
            </a:r>
            <a:r>
              <a:rPr lang="en-US" sz="2400" dirty="0" smtClean="0"/>
              <a:t> :</a:t>
            </a:r>
          </a:p>
          <a:p>
            <a:pPr marL="609600" indent="-609600"/>
            <a:r>
              <a:rPr lang="id-ID" sz="2400" dirty="0" smtClean="0"/>
              <a:t>Definisikan masalah, tujuan dan ruang lingkup</a:t>
            </a:r>
            <a:endParaRPr lang="en-US" sz="2400" dirty="0" smtClean="0"/>
          </a:p>
          <a:p>
            <a:pPr marL="609600" indent="-609600"/>
            <a:r>
              <a:rPr lang="id-ID" sz="2400" dirty="0" smtClean="0"/>
              <a:t>Analisis audiens</a:t>
            </a:r>
            <a:endParaRPr lang="en-US" sz="2400" dirty="0" smtClean="0"/>
          </a:p>
          <a:p>
            <a:pPr marL="609600" indent="-609600"/>
            <a:r>
              <a:rPr lang="id-ID" sz="2400" dirty="0" smtClean="0"/>
              <a:t>Tentukan ide a</a:t>
            </a:r>
            <a:r>
              <a:rPr lang="en-US" sz="2400" dirty="0" smtClean="0"/>
              <a:t>tau</a:t>
            </a:r>
            <a:r>
              <a:rPr lang="id-ID" sz="2400" dirty="0" smtClean="0"/>
              <a:t> gagasan</a:t>
            </a:r>
            <a:endParaRPr lang="en-US" sz="2400" dirty="0" smtClean="0"/>
          </a:p>
          <a:p>
            <a:pPr marL="609600" indent="-609600"/>
            <a:r>
              <a:rPr lang="id-ID" sz="2400" dirty="0" smtClean="0"/>
              <a:t>Kumpulkan bahan yg diperlukan</a:t>
            </a:r>
            <a:endParaRPr lang="en-US" sz="2400" dirty="0" smtClean="0"/>
          </a:p>
          <a:p>
            <a:pPr marL="609600" indent="-609600"/>
            <a:r>
              <a:rPr lang="id-ID" sz="2400" dirty="0" smtClean="0"/>
              <a:t>Menganalisis dan menafsirkan data</a:t>
            </a:r>
            <a:endParaRPr lang="en-US" sz="2400" dirty="0" smtClean="0"/>
          </a:p>
          <a:p>
            <a:pPr marL="609600" indent="-609600"/>
            <a:r>
              <a:rPr lang="id-ID" sz="2400" dirty="0" smtClean="0"/>
              <a:t>Mengorganisasikan data dan m</a:t>
            </a:r>
            <a:r>
              <a:rPr lang="en-US" sz="2400" dirty="0" err="1" smtClean="0"/>
              <a:t>em</a:t>
            </a:r>
            <a:r>
              <a:rPr lang="id-ID" sz="2400" dirty="0" smtClean="0"/>
              <a:t>persiapkan outline akhir</a:t>
            </a:r>
          </a:p>
          <a:p>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63</TotalTime>
  <Words>554</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PENULISAN LAPORAN &amp; PROPOSAL</vt:lpstr>
      <vt:lpstr>Pengertian Laporan :</vt:lpstr>
      <vt:lpstr>Pengertian Laporan</vt:lpstr>
      <vt:lpstr>Proposal Bisnis</vt:lpstr>
      <vt:lpstr>Pengertian Rilis Berita</vt:lpstr>
      <vt:lpstr>Kegunaan Laporan dan Proposal</vt:lpstr>
      <vt:lpstr>Kegunaan Laporan &amp; Proposal</vt:lpstr>
      <vt:lpstr>Kegunaan Rilis Berita</vt:lpstr>
      <vt:lpstr>Merencanakan Laporan Dan Proposal</vt:lpstr>
      <vt:lpstr>Bagian Pokok Laporan &amp; Proposal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PENULISAN LAPORAN &amp; PROPOSAL</dc:title>
  <dc:creator/>
  <cp:lastModifiedBy>anin</cp:lastModifiedBy>
  <cp:revision>9</cp:revision>
  <dcterms:created xsi:type="dcterms:W3CDTF">2006-08-16T00:00:00Z</dcterms:created>
  <dcterms:modified xsi:type="dcterms:W3CDTF">2014-06-19T06:36:13Z</dcterms:modified>
</cp:coreProperties>
</file>