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6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 smtClean="0"/>
              <a:t>Penilaian</a:t>
            </a:r>
            <a:r>
              <a:rPr lang="en-US" sz="3600" dirty="0" smtClean="0"/>
              <a:t> Asset &amp; </a:t>
            </a:r>
            <a:r>
              <a:rPr lang="en-US" sz="3600" dirty="0" err="1" smtClean="0"/>
              <a:t>Bisnis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AKUNTANSI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 919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PENILAIAN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SSET &amp; BISNIS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3546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892932" marR="2825745" algn="ctr">
              <a:lnSpc>
                <a:spcPct val="95825"/>
              </a:lnSpc>
              <a:spcBef>
                <a:spcPts val="5460"/>
              </a:spcBef>
            </a:pP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aluing Compaq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ct val="95825"/>
              </a:lnSpc>
              <a:spcBef>
                <a:spcPts val="3949"/>
              </a:spcBef>
            </a:pP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ear                 </a:t>
            </a:r>
            <a:r>
              <a:rPr sz="1700" spc="2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FCFF                    </a:t>
            </a:r>
            <a:r>
              <a:rPr sz="1700" spc="258" dirty="0">
                <a:latin typeface="Times New Roman"/>
                <a:cs typeface="Times New Roman"/>
              </a:rPr>
              <a:t> </a:t>
            </a: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erminal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     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PV</a:t>
            </a:r>
            <a:endParaRPr sz="1700">
              <a:latin typeface="Times New Roman"/>
              <a:cs typeface="Times New Roman"/>
            </a:endParaRPr>
          </a:p>
          <a:p>
            <a:pPr marL="1366746" marR="1208000" algn="ctr">
              <a:lnSpc>
                <a:spcPct val="95825"/>
              </a:lnSpc>
              <a:spcBef>
                <a:spcPts val="554"/>
              </a:spcBef>
            </a:pPr>
            <a:r>
              <a:rPr sz="1700" dirty="0">
                <a:latin typeface="Times New Roman"/>
                <a:cs typeface="Times New Roman"/>
              </a:rPr>
              <a:t>1                 </a:t>
            </a:r>
            <a:r>
              <a:rPr sz="1700" spc="1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$1,518.19                                            </a:t>
            </a:r>
            <a:r>
              <a:rPr sz="1700" spc="2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$1,354.47</a:t>
            </a:r>
            <a:endParaRPr sz="1700">
              <a:latin typeface="Times New Roman"/>
              <a:cs typeface="Times New Roman"/>
            </a:endParaRPr>
          </a:p>
          <a:p>
            <a:pPr marL="1366746" marR="1208000" algn="ctr">
              <a:lnSpc>
                <a:spcPct val="95825"/>
              </a:lnSpc>
              <a:spcBef>
                <a:spcPts val="2678"/>
              </a:spcBef>
            </a:pPr>
            <a:r>
              <a:rPr sz="1700" dirty="0">
                <a:latin typeface="Times New Roman"/>
                <a:cs typeface="Times New Roman"/>
              </a:rPr>
              <a:t>2                 </a:t>
            </a:r>
            <a:r>
              <a:rPr sz="1700" spc="1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$1,670.01                                            </a:t>
            </a:r>
            <a:r>
              <a:rPr sz="1700" spc="2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$1,329.24</a:t>
            </a:r>
            <a:endParaRPr sz="1700">
              <a:latin typeface="Times New Roman"/>
              <a:cs typeface="Times New Roman"/>
            </a:endParaRPr>
          </a:p>
          <a:p>
            <a:pPr marL="1366746" marR="1208000" algn="ctr">
              <a:lnSpc>
                <a:spcPct val="95825"/>
              </a:lnSpc>
              <a:spcBef>
                <a:spcPts val="2589"/>
              </a:spcBef>
            </a:pPr>
            <a:r>
              <a:rPr sz="1700" dirty="0">
                <a:latin typeface="Times New Roman"/>
                <a:cs typeface="Times New Roman"/>
              </a:rPr>
              <a:t>3                 </a:t>
            </a:r>
            <a:r>
              <a:rPr sz="1700" spc="1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$1,837.01                                            </a:t>
            </a:r>
            <a:r>
              <a:rPr sz="1700" spc="2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$1,304.49</a:t>
            </a:r>
            <a:endParaRPr sz="1700">
              <a:latin typeface="Times New Roman"/>
              <a:cs typeface="Times New Roman"/>
            </a:endParaRPr>
          </a:p>
          <a:p>
            <a:pPr marL="1366746" marR="1208000" algn="ctr">
              <a:lnSpc>
                <a:spcPct val="95825"/>
              </a:lnSpc>
              <a:spcBef>
                <a:spcPts val="2678"/>
              </a:spcBef>
            </a:pPr>
            <a:r>
              <a:rPr sz="1700" dirty="0">
                <a:latin typeface="Times New Roman"/>
                <a:cs typeface="Times New Roman"/>
              </a:rPr>
              <a:t>4                 </a:t>
            </a:r>
            <a:r>
              <a:rPr sz="1700" spc="1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$2,020.71                                            </a:t>
            </a:r>
            <a:r>
              <a:rPr sz="1700" spc="2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$1,280.19</a:t>
            </a:r>
            <a:endParaRPr sz="17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2678"/>
              </a:spcBef>
            </a:pPr>
            <a:r>
              <a:rPr sz="1700" dirty="0">
                <a:latin typeface="Times New Roman"/>
                <a:cs typeface="Times New Roman"/>
              </a:rPr>
              <a:t>5                 </a:t>
            </a:r>
            <a:r>
              <a:rPr sz="1700" spc="1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$2,222.78             </a:t>
            </a:r>
            <a:r>
              <a:rPr sz="1700" spc="4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$56,654.81           </a:t>
            </a:r>
            <a:r>
              <a:rPr sz="1700" spc="3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$33,278.53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678"/>
              </a:spcBef>
            </a:pP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erminal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ear  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$2,832.74                                            </a:t>
            </a:r>
            <a:r>
              <a:rPr sz="1700" spc="2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$38,546.91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Compaq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38,547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33064" marR="953313" algn="ctr">
              <a:lnSpc>
                <a:spcPts val="1895"/>
              </a:lnSpc>
              <a:spcBef>
                <a:spcPts val="465"/>
              </a:spcBef>
            </a:pPr>
            <a:r>
              <a:rPr i="1" baseline="-10736" dirty="0">
                <a:latin typeface="Arial"/>
                <a:cs typeface="Arial"/>
              </a:rPr>
              <a:t>Aswath        </a:t>
            </a:r>
            <a:r>
              <a:rPr i="1" spc="320" baseline="-10736" dirty="0">
                <a:latin typeface="Arial"/>
                <a:cs typeface="Arial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After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5,</a:t>
            </a:r>
            <a:r>
              <a:rPr sz="1700" spc="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expenditures</a:t>
            </a:r>
            <a:r>
              <a:rPr sz="1700" spc="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spc="-67" dirty="0">
                <a:latin typeface="Times New Roman"/>
                <a:cs typeface="Times New Roman"/>
              </a:rPr>
              <a:t>1</a:t>
            </a:r>
            <a:r>
              <a:rPr sz="1700" dirty="0">
                <a:latin typeface="Times New Roman"/>
                <a:cs typeface="Times New Roman"/>
              </a:rPr>
              <a:t>10%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depreciation.</a:t>
            </a:r>
            <a:endParaRPr sz="17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015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81005" marR="2213574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Combined Firm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1395001" marR="307839" indent="-303444">
              <a:lnSpc>
                <a:spcPts val="1806"/>
              </a:lnSpc>
              <a:spcBef>
                <a:spcPts val="4028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Combined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economies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scale,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allowing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increase 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-tax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slightl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dollar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savings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approximately</a:t>
            </a:r>
            <a:r>
              <a:rPr sz="1600" spc="9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08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gin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(2987+522)/(25484+13046)</a:t>
            </a:r>
            <a:r>
              <a:rPr sz="1400" spc="1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9.</a:t>
            </a:r>
            <a:r>
              <a:rPr sz="1400" spc="-53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1%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256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New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gin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(2987+522+100)/(25484+13046)</a:t>
            </a:r>
            <a:r>
              <a:rPr sz="1400" spc="18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9.36%</a:t>
            </a:r>
            <a:endParaRPr sz="1400">
              <a:latin typeface="Times New Roman"/>
              <a:cs typeface="Times New Roman"/>
            </a:endParaRPr>
          </a:p>
          <a:p>
            <a:pPr marL="1395001" marR="290954" indent="-303444">
              <a:lnSpc>
                <a:spcPts val="1806"/>
              </a:lnSpc>
              <a:spcBef>
                <a:spcPts val="533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combined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also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slightly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higher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10.50%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 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next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years,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because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syne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gies.</a:t>
            </a:r>
            <a:endParaRPr sz="1600">
              <a:latin typeface="Times New Roman"/>
              <a:cs typeface="Times New Roman"/>
            </a:endParaRPr>
          </a:p>
          <a:p>
            <a:pPr marL="1064983" marR="2107721" algn="ctr">
              <a:lnSpc>
                <a:spcPts val="1806"/>
              </a:lnSpc>
              <a:spcBef>
                <a:spcPts val="407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beta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combined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computed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steps: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0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Digital</a:t>
            </a:r>
            <a:r>
              <a:rPr sz="1400" spc="-75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Unlevered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1.07;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Compaq</a:t>
            </a:r>
            <a:r>
              <a:rPr sz="1400" spc="-80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Unlevered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Beta=1.17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256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Digital</a:t>
            </a:r>
            <a:r>
              <a:rPr sz="1400" spc="-75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4.5;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Compaq</a:t>
            </a:r>
            <a:r>
              <a:rPr sz="1400" spc="-75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38.6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Unlevered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1.07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*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(4.5/43.1)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1.17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(38.6/43.1)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1.16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Combined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75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Debt/Equity</a:t>
            </a:r>
            <a:r>
              <a:rPr sz="1400" spc="7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Ratio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13.64%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New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Levered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1.16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(1+(1-0.36)(.1364))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1.26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256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12.93%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(.88)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5%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(.12)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spc="-53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1.98%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45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621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5099" y="6147581"/>
            <a:ext cx="212515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spc="-90" dirty="0">
                <a:latin typeface="Arial"/>
                <a:cs typeface="Arial"/>
              </a:rPr>
              <a:t>1</a:t>
            </a: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81005" marR="2213574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Combined Firm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ct val="95825"/>
              </a:lnSpc>
              <a:spcBef>
                <a:spcPts val="3949"/>
              </a:spcBef>
            </a:pP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ear                  </a:t>
            </a:r>
            <a:r>
              <a:rPr sz="1700" spc="1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FCFF                   </a:t>
            </a:r>
            <a:r>
              <a:rPr sz="1700" spc="344" dirty="0">
                <a:latin typeface="Times New Roman"/>
                <a:cs typeface="Times New Roman"/>
              </a:rPr>
              <a:t> </a:t>
            </a: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erminal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   </a:t>
            </a:r>
            <a:r>
              <a:rPr sz="1700" spc="2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PV</a:t>
            </a:r>
            <a:endParaRPr sz="1700">
              <a:latin typeface="Times New Roman"/>
              <a:cs typeface="Times New Roman"/>
            </a:endParaRPr>
          </a:p>
          <a:p>
            <a:pPr marL="1366746" marR="1297910" algn="ctr">
              <a:lnSpc>
                <a:spcPct val="95825"/>
              </a:lnSpc>
              <a:spcBef>
                <a:spcPts val="554"/>
              </a:spcBef>
            </a:pPr>
            <a:r>
              <a:rPr sz="1700" dirty="0">
                <a:latin typeface="Times New Roman"/>
                <a:cs typeface="Times New Roman"/>
              </a:rPr>
              <a:t>1                  </a:t>
            </a:r>
            <a:r>
              <a:rPr sz="1700" spc="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$1,726.65                                          </a:t>
            </a:r>
            <a:r>
              <a:rPr sz="1700" spc="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$1,541.95</a:t>
            </a:r>
            <a:endParaRPr sz="1700">
              <a:latin typeface="Times New Roman"/>
              <a:cs typeface="Times New Roman"/>
            </a:endParaRPr>
          </a:p>
          <a:p>
            <a:pPr marL="1366746" marR="1297910" algn="ctr">
              <a:lnSpc>
                <a:spcPct val="95825"/>
              </a:lnSpc>
              <a:spcBef>
                <a:spcPts val="2678"/>
              </a:spcBef>
            </a:pPr>
            <a:r>
              <a:rPr sz="1700" dirty="0">
                <a:latin typeface="Times New Roman"/>
                <a:cs typeface="Times New Roman"/>
              </a:rPr>
              <a:t>2                  </a:t>
            </a:r>
            <a:r>
              <a:rPr sz="1700" spc="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$1,907.95                                          </a:t>
            </a:r>
            <a:r>
              <a:rPr sz="1700" spc="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$1,521.59</a:t>
            </a:r>
            <a:endParaRPr sz="1700">
              <a:latin typeface="Times New Roman"/>
              <a:cs typeface="Times New Roman"/>
            </a:endParaRPr>
          </a:p>
          <a:p>
            <a:pPr marL="1366746" marR="1297910" algn="ctr">
              <a:lnSpc>
                <a:spcPct val="95825"/>
              </a:lnSpc>
              <a:spcBef>
                <a:spcPts val="2589"/>
              </a:spcBef>
            </a:pPr>
            <a:r>
              <a:rPr sz="1700" dirty="0">
                <a:latin typeface="Times New Roman"/>
                <a:cs typeface="Times New Roman"/>
              </a:rPr>
              <a:t>3                  </a:t>
            </a:r>
            <a:r>
              <a:rPr sz="1700" spc="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$2,108.28                                          </a:t>
            </a:r>
            <a:r>
              <a:rPr sz="1700" spc="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$1,501.50</a:t>
            </a:r>
            <a:endParaRPr sz="1700">
              <a:latin typeface="Times New Roman"/>
              <a:cs typeface="Times New Roman"/>
            </a:endParaRPr>
          </a:p>
          <a:p>
            <a:pPr marL="1366746" marR="1297910" algn="ctr">
              <a:lnSpc>
                <a:spcPct val="95825"/>
              </a:lnSpc>
              <a:spcBef>
                <a:spcPts val="2678"/>
              </a:spcBef>
            </a:pPr>
            <a:r>
              <a:rPr sz="1700" dirty="0">
                <a:latin typeface="Times New Roman"/>
                <a:cs typeface="Times New Roman"/>
              </a:rPr>
              <a:t>4                  </a:t>
            </a:r>
            <a:r>
              <a:rPr sz="1700" spc="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$2,329.65                                          </a:t>
            </a:r>
            <a:r>
              <a:rPr sz="1700" spc="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$1,481.68</a:t>
            </a:r>
            <a:endParaRPr sz="1700">
              <a:latin typeface="Times New Roman"/>
              <a:cs typeface="Times New Roman"/>
            </a:endParaRPr>
          </a:p>
          <a:p>
            <a:pPr marL="1366746" marR="1185523" algn="ctr">
              <a:lnSpc>
                <a:spcPct val="95825"/>
              </a:lnSpc>
              <a:spcBef>
                <a:spcPts val="2678"/>
              </a:spcBef>
            </a:pPr>
            <a:r>
              <a:rPr sz="1700" dirty="0">
                <a:latin typeface="Times New Roman"/>
                <a:cs typeface="Times New Roman"/>
              </a:rPr>
              <a:t>5                  </a:t>
            </a:r>
            <a:r>
              <a:rPr sz="1700" spc="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$2,574.26             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$66,907.52          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$39,463.87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678"/>
              </a:spcBef>
            </a:pP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erminal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ear  </a:t>
            </a:r>
            <a:r>
              <a:rPr sz="1700" spc="3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$3,345.38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54"/>
              </a:spcBef>
            </a:pP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Combined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                                            </a:t>
            </a:r>
            <a:r>
              <a:rPr sz="1700" spc="2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 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$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ts val="1901"/>
              </a:lnSpc>
              <a:spcBef>
                <a:spcPts val="112"/>
              </a:spcBef>
            </a:pPr>
            <a:r>
              <a:rPr i="1" baseline="-27914" dirty="0">
                <a:latin typeface="Arial"/>
                <a:cs typeface="Arial"/>
              </a:rPr>
              <a:t>Aswath                </a:t>
            </a:r>
            <a:r>
              <a:rPr i="1" spc="25" baseline="-27914" dirty="0">
                <a:latin typeface="Arial"/>
                <a:cs typeface="Arial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45,5</a:t>
            </a:r>
            <a:r>
              <a:rPr sz="1700" b="1" spc="-98" dirty="0">
                <a:latin typeface="Times New Roman"/>
                <a:cs typeface="Times New Roman"/>
              </a:rPr>
              <a:t>1</a:t>
            </a:r>
            <a:r>
              <a:rPr sz="1700" b="1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963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78137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The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alue of Synergy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3949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Combined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                   </a:t>
            </a:r>
            <a:r>
              <a:rPr sz="1700" spc="2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$45,5</a:t>
            </a:r>
            <a:r>
              <a:rPr sz="1700" spc="-62" dirty="0">
                <a:latin typeface="Times New Roman"/>
                <a:cs typeface="Times New Roman"/>
              </a:rPr>
              <a:t>1</a:t>
            </a:r>
            <a:r>
              <a:rPr sz="1700" dirty="0">
                <a:latin typeface="Times New Roman"/>
                <a:cs typeface="Times New Roman"/>
              </a:rPr>
              <a:t>1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Compaq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+</a:t>
            </a:r>
            <a:r>
              <a:rPr sz="1700" spc="-16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Digital</a:t>
            </a:r>
            <a:endParaRPr sz="1700">
              <a:latin typeface="Times New Roman"/>
              <a:cs typeface="Times New Roman"/>
            </a:endParaRPr>
          </a:p>
          <a:p>
            <a:pPr marL="2674807">
              <a:lnSpc>
                <a:spcPct val="95825"/>
              </a:lnSpc>
              <a:spcBef>
                <a:spcPts val="554"/>
              </a:spcBef>
            </a:pP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38,547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+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4532                              </a:t>
            </a:r>
            <a:r>
              <a:rPr sz="1700" spc="2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43,079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46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otal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                                           </a:t>
            </a:r>
            <a:r>
              <a:rPr sz="1700" spc="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 </a:t>
            </a:r>
            <a:r>
              <a:rPr sz="1700" spc="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2,432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208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196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03356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Digital: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 Blocks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ct val="95825"/>
              </a:lnSpc>
              <a:spcBef>
                <a:spcPts val="3949"/>
              </a:spcBef>
            </a:pPr>
            <a:r>
              <a:rPr sz="1700" b="1" spc="-161" dirty="0">
                <a:latin typeface="Times New Roman"/>
                <a:cs typeface="Times New Roman"/>
              </a:rPr>
              <a:t>V</a:t>
            </a:r>
            <a:r>
              <a:rPr sz="1700" b="1" dirty="0">
                <a:latin typeface="Times New Roman"/>
                <a:cs typeface="Times New Roman"/>
              </a:rPr>
              <a:t>alue</a:t>
            </a:r>
            <a:r>
              <a:rPr sz="1700" b="1" spc="4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of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Firm</a:t>
            </a:r>
            <a:r>
              <a:rPr sz="1700" b="1" spc="42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-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Status</a:t>
            </a:r>
            <a:r>
              <a:rPr sz="1700" b="1" spc="4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Qu</a:t>
            </a:r>
            <a:r>
              <a:rPr sz="1700" b="1" spc="13" dirty="0">
                <a:latin typeface="Times New Roman"/>
                <a:cs typeface="Times New Roman"/>
              </a:rPr>
              <a:t>o</a:t>
            </a:r>
            <a:r>
              <a:rPr sz="1700" b="1" dirty="0">
                <a:latin typeface="Times New Roman"/>
                <a:cs typeface="Times New Roman"/>
              </a:rPr>
              <a:t>                        </a:t>
            </a:r>
            <a:r>
              <a:rPr sz="1700" b="1" spc="3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=</a:t>
            </a:r>
            <a:r>
              <a:rPr sz="1700" b="1" spc="1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$</a:t>
            </a:r>
            <a:r>
              <a:rPr sz="1700" b="1" spc="1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2,</a:t>
            </a:r>
            <a:r>
              <a:rPr sz="1700" b="1" spc="-98" dirty="0">
                <a:latin typeface="Times New Roman"/>
                <a:cs typeface="Times New Roman"/>
              </a:rPr>
              <a:t>1</a:t>
            </a:r>
            <a:r>
              <a:rPr sz="1700" b="1" dirty="0">
                <a:latin typeface="Times New Roman"/>
                <a:cs typeface="Times New Roman"/>
              </a:rPr>
              <a:t>10</a:t>
            </a:r>
            <a:r>
              <a:rPr sz="1700" b="1" spc="4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54"/>
              </a:spcBef>
            </a:pPr>
            <a:r>
              <a:rPr sz="1700" dirty="0">
                <a:latin typeface="Times New Roman"/>
                <a:cs typeface="Times New Roman"/>
              </a:rPr>
              <a:t>+</a:t>
            </a:r>
            <a:r>
              <a:rPr sz="1700" spc="-16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Control                                         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2,521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54"/>
              </a:spcBef>
            </a:pPr>
            <a:r>
              <a:rPr sz="1700" b="1" spc="-161" dirty="0">
                <a:latin typeface="Times New Roman"/>
                <a:cs typeface="Times New Roman"/>
              </a:rPr>
              <a:t>V</a:t>
            </a:r>
            <a:r>
              <a:rPr sz="1700" b="1" dirty="0">
                <a:latin typeface="Times New Roman"/>
                <a:cs typeface="Times New Roman"/>
              </a:rPr>
              <a:t>alue</a:t>
            </a:r>
            <a:r>
              <a:rPr sz="1700" b="1" spc="4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of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Firm</a:t>
            </a:r>
            <a:r>
              <a:rPr sz="1700" b="1" spc="42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-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Change</a:t>
            </a:r>
            <a:r>
              <a:rPr sz="1700" b="1" spc="61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of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Cont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o</a:t>
            </a:r>
            <a:r>
              <a:rPr sz="1700" b="1" spc="57" dirty="0">
                <a:latin typeface="Times New Roman"/>
                <a:cs typeface="Times New Roman"/>
              </a:rPr>
              <a:t>l</a:t>
            </a:r>
            <a:r>
              <a:rPr sz="1700" b="1" dirty="0">
                <a:latin typeface="Times New Roman"/>
                <a:cs typeface="Times New Roman"/>
              </a:rPr>
              <a:t>           </a:t>
            </a:r>
            <a:r>
              <a:rPr sz="1700" b="1" spc="37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=</a:t>
            </a:r>
            <a:r>
              <a:rPr sz="1700" b="1" spc="1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$</a:t>
            </a:r>
            <a:r>
              <a:rPr sz="1700" b="1" spc="1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4,531</a:t>
            </a:r>
            <a:r>
              <a:rPr sz="1700" b="1" spc="4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147750">
              <a:lnSpc>
                <a:spcPct val="95825"/>
              </a:lnSpc>
              <a:spcBef>
                <a:spcPts val="465"/>
              </a:spcBef>
            </a:pPr>
            <a:r>
              <a:rPr sz="1700" dirty="0">
                <a:latin typeface="Times New Roman"/>
                <a:cs typeface="Times New Roman"/>
              </a:rPr>
              <a:t>+</a:t>
            </a:r>
            <a:r>
              <a:rPr sz="1700" spc="-16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                                       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2,432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54"/>
              </a:spcBef>
            </a:pPr>
            <a:r>
              <a:rPr sz="1700" b="1" spc="-161" dirty="0">
                <a:latin typeface="Times New Roman"/>
                <a:cs typeface="Times New Roman"/>
              </a:rPr>
              <a:t>T</a:t>
            </a:r>
            <a:r>
              <a:rPr sz="1700" b="1" dirty="0">
                <a:latin typeface="Times New Roman"/>
                <a:cs typeface="Times New Roman"/>
              </a:rPr>
              <a:t>otal</a:t>
            </a:r>
            <a:r>
              <a:rPr sz="1700" b="1" spc="13" dirty="0">
                <a:latin typeface="Times New Roman"/>
                <a:cs typeface="Times New Roman"/>
              </a:rPr>
              <a:t> </a:t>
            </a:r>
            <a:r>
              <a:rPr sz="1700" b="1" spc="-161" dirty="0">
                <a:latin typeface="Times New Roman"/>
                <a:cs typeface="Times New Roman"/>
              </a:rPr>
              <a:t>V</a:t>
            </a:r>
            <a:r>
              <a:rPr sz="1700" b="1" dirty="0">
                <a:latin typeface="Times New Roman"/>
                <a:cs typeface="Times New Roman"/>
              </a:rPr>
              <a:t>alue</a:t>
            </a:r>
            <a:r>
              <a:rPr sz="1700" b="1" spc="4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of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Digital</a:t>
            </a:r>
            <a:r>
              <a:rPr sz="1700" b="1" spc="5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with</a:t>
            </a:r>
            <a:r>
              <a:rPr sz="1700" b="1" spc="3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Synerg</a:t>
            </a:r>
            <a:r>
              <a:rPr sz="1700" b="1" spc="22" dirty="0">
                <a:latin typeface="Times New Roman"/>
                <a:cs typeface="Times New Roman"/>
              </a:rPr>
              <a:t>y</a:t>
            </a:r>
            <a:r>
              <a:rPr sz="1700" b="1" dirty="0">
                <a:latin typeface="Times New Roman"/>
                <a:cs typeface="Times New Roman"/>
              </a:rPr>
              <a:t>          </a:t>
            </a:r>
            <a:r>
              <a:rPr sz="1700" b="1" spc="36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=</a:t>
            </a:r>
            <a:r>
              <a:rPr sz="1700" b="1" spc="1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$</a:t>
            </a:r>
            <a:r>
              <a:rPr sz="1700" b="1" spc="1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6,963</a:t>
            </a:r>
            <a:r>
              <a:rPr sz="1700" b="1" spc="4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million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951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781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934117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Estimating O</a:t>
            </a:r>
            <a:r>
              <a:rPr sz="2500" spc="-45" dirty="0">
                <a:latin typeface="Arial"/>
                <a:cs typeface="Arial"/>
              </a:rPr>
              <a:t>f</a:t>
            </a:r>
            <a:r>
              <a:rPr sz="2500" dirty="0">
                <a:latin typeface="Arial"/>
                <a:cs typeface="Arial"/>
              </a:rPr>
              <a:t>fer Prices and Exchange Ratios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3949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146.789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Digital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outstanding,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Digital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had</a:t>
            </a:r>
            <a:endParaRPr sz="1700">
              <a:latin typeface="Times New Roman"/>
              <a:cs typeface="Times New Roman"/>
            </a:endParaRPr>
          </a:p>
          <a:p>
            <a:pPr marL="1395001" marR="395874">
              <a:lnSpc>
                <a:spcPts val="2012"/>
              </a:lnSpc>
              <a:spcBef>
                <a:spcPts val="112"/>
              </a:spcBef>
            </a:pPr>
            <a:r>
              <a:rPr sz="1700" dirty="0">
                <a:latin typeface="Times New Roman"/>
                <a:cs typeface="Times New Roman"/>
              </a:rPr>
              <a:t>$1,006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outstanding.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maximum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 </a:t>
            </a:r>
            <a:endParaRPr sz="1700">
              <a:latin typeface="Times New Roman"/>
              <a:cs typeface="Times New Roman"/>
            </a:endParaRPr>
          </a:p>
          <a:p>
            <a:pPr marL="1395001" marR="395874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would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willing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fer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deal.</a:t>
            </a:r>
            <a:endParaRPr sz="1700">
              <a:latin typeface="Times New Roman"/>
              <a:cs typeface="Times New Roman"/>
            </a:endParaRPr>
          </a:p>
          <a:p>
            <a:pPr marL="1395001" marR="346890" indent="-303444" algn="just">
              <a:lnSpc>
                <a:spcPts val="2012"/>
              </a:lnSpc>
              <a:spcBef>
                <a:spcPts val="8168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Assume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Compaq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wanted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exchange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</a:t>
            </a:r>
            <a:r>
              <a:rPr sz="1700" spc="-35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</a:t>
            </a:r>
            <a:r>
              <a:rPr sz="1700" spc="-7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where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would </a:t>
            </a:r>
            <a:endParaRPr sz="1700">
              <a:latin typeface="Times New Roman"/>
              <a:cs typeface="Times New Roman"/>
            </a:endParaRPr>
          </a:p>
          <a:p>
            <a:pPr marL="1395001" marR="346890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exchange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its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Digital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shares.</a:t>
            </a:r>
            <a:r>
              <a:rPr sz="1700" spc="-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Assuming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Compaq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 </a:t>
            </a:r>
            <a:endParaRPr sz="1700">
              <a:latin typeface="Times New Roman"/>
              <a:cs typeface="Times New Roman"/>
            </a:endParaRPr>
          </a:p>
          <a:p>
            <a:pPr marL="1395001" marR="346890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valued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 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$27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share,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what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would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exchange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ratio?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02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64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67147" marR="2099715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Evaluating Compaq’s O</a:t>
            </a:r>
            <a:r>
              <a:rPr sz="2500" spc="-39" dirty="0">
                <a:latin typeface="Arial"/>
                <a:cs typeface="Arial"/>
              </a:rPr>
              <a:t>f</a:t>
            </a:r>
            <a:r>
              <a:rPr sz="2500" dirty="0">
                <a:latin typeface="Arial"/>
                <a:cs typeface="Arial"/>
              </a:rPr>
              <a:t>fer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ct val="95825"/>
              </a:lnSpc>
              <a:spcBef>
                <a:spcPts val="3949"/>
              </a:spcBef>
            </a:pP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Digital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                                         </a:t>
            </a:r>
            <a:r>
              <a:rPr sz="1700" spc="2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       </a:t>
            </a:r>
            <a:r>
              <a:rPr sz="1700" spc="1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$6,963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</a:t>
            </a:r>
            <a:endParaRPr sz="1700">
              <a:latin typeface="Times New Roman"/>
              <a:cs typeface="Times New Roman"/>
            </a:endParaRPr>
          </a:p>
          <a:p>
            <a:pPr marL="1147750">
              <a:lnSpc>
                <a:spcPct val="95825"/>
              </a:lnSpc>
              <a:spcBef>
                <a:spcPts val="287"/>
              </a:spcBef>
            </a:pP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-21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paid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deal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30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*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146.789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shrs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        </a:t>
            </a:r>
            <a:r>
              <a:rPr sz="1700" spc="2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$4,403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</a:t>
            </a:r>
            <a:endParaRPr sz="1700">
              <a:latin typeface="Times New Roman"/>
              <a:cs typeface="Times New Roman"/>
            </a:endParaRPr>
          </a:p>
          <a:p>
            <a:pPr marL="1147750">
              <a:lnSpc>
                <a:spcPct val="95825"/>
              </a:lnSpc>
              <a:spcBef>
                <a:spcPts val="377"/>
              </a:spcBef>
            </a:pPr>
            <a:r>
              <a:rPr sz="1700" dirty="0">
                <a:latin typeface="Times New Roman"/>
                <a:cs typeface="Times New Roman"/>
              </a:rPr>
              <a:t>- 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Digitial</a:t>
            </a:r>
            <a:r>
              <a:rPr sz="1700" spc="-98" dirty="0">
                <a:latin typeface="Times New Roman"/>
                <a:cs typeface="Times New Roman"/>
              </a:rPr>
              <a:t>’</a:t>
            </a:r>
            <a:r>
              <a:rPr sz="1700" dirty="0">
                <a:latin typeface="Times New Roman"/>
                <a:cs typeface="Times New Roman"/>
              </a:rPr>
              <a:t>s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(assumed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Compaq)             </a:t>
            </a:r>
            <a:r>
              <a:rPr sz="1700" spc="4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$1,006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87"/>
              </a:spcBef>
            </a:pPr>
            <a:r>
              <a:rPr sz="1700" dirty="0">
                <a:latin typeface="Times New Roman"/>
                <a:cs typeface="Times New Roman"/>
              </a:rPr>
              <a:t>Remaining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                                                                        </a:t>
            </a:r>
            <a:r>
              <a:rPr sz="1700" spc="2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1,554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</a:t>
            </a:r>
            <a:endParaRPr sz="1700">
              <a:latin typeface="Times New Roman"/>
              <a:cs typeface="Times New Roman"/>
            </a:endParaRPr>
          </a:p>
          <a:p>
            <a:pPr marL="1147750">
              <a:lnSpc>
                <a:spcPct val="95825"/>
              </a:lnSpc>
              <a:spcBef>
                <a:spcPts val="377"/>
              </a:spcBef>
            </a:pPr>
            <a:r>
              <a:rPr sz="1700" dirty="0">
                <a:latin typeface="Times New Roman"/>
                <a:cs typeface="Times New Roman"/>
              </a:rPr>
              <a:t>/</a:t>
            </a:r>
            <a:r>
              <a:rPr sz="1700" spc="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number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Shares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outstanding                                                </a:t>
            </a:r>
            <a:r>
              <a:rPr sz="1700" spc="40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146.789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87"/>
              </a:spcBef>
            </a:pP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Remaining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                                                    </a:t>
            </a:r>
            <a:r>
              <a:rPr sz="1700" spc="3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10.59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87"/>
              </a:spcBef>
            </a:pPr>
            <a:r>
              <a:rPr sz="1700" dirty="0">
                <a:latin typeface="Times New Roman"/>
                <a:cs typeface="Times New Roman"/>
              </a:rPr>
              <a:t>Compaq</a:t>
            </a:r>
            <a:r>
              <a:rPr sz="1700" spc="-98" dirty="0">
                <a:latin typeface="Times New Roman"/>
                <a:cs typeface="Times New Roman"/>
              </a:rPr>
              <a:t>’</a:t>
            </a:r>
            <a:r>
              <a:rPr sz="1700" dirty="0">
                <a:latin typeface="Times New Roman"/>
                <a:cs typeface="Times New Roman"/>
              </a:rPr>
              <a:t>s</a:t>
            </a:r>
            <a:r>
              <a:rPr sz="1700" spc="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time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Exchange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</a:t>
            </a:r>
            <a:r>
              <a:rPr sz="1700" spc="-35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fer               </a:t>
            </a:r>
            <a:r>
              <a:rPr sz="1700" spc="1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27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377"/>
              </a:spcBef>
            </a:pPr>
            <a:r>
              <a:rPr sz="1700" dirty="0">
                <a:latin typeface="Times New Roman"/>
                <a:cs typeface="Times New Roman"/>
              </a:rPr>
              <a:t>Appropriate</a:t>
            </a:r>
            <a:r>
              <a:rPr sz="1700" spc="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Exchange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Ratio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10.59/27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0.39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Compaq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every</a:t>
            </a:r>
            <a:endParaRPr sz="1700">
              <a:latin typeface="Times New Roman"/>
              <a:cs typeface="Times New Roman"/>
            </a:endParaRPr>
          </a:p>
          <a:p>
            <a:pPr marL="1395001">
              <a:lnSpc>
                <a:spcPts val="1858"/>
              </a:lnSpc>
              <a:spcBef>
                <a:spcPts val="92"/>
              </a:spcBef>
            </a:pPr>
            <a:r>
              <a:rPr sz="1700" dirty="0">
                <a:latin typeface="Times New Roman"/>
                <a:cs typeface="Times New Roman"/>
              </a:rPr>
              <a:t>Digital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84"/>
              </a:spcBef>
            </a:pPr>
            <a:r>
              <a:rPr sz="1700" dirty="0">
                <a:latin typeface="Times New Roman"/>
                <a:cs typeface="Times New Roman"/>
              </a:rPr>
              <a:t>Actual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Exchange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Ratio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0.945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Compaq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shares/Digital</a:t>
            </a:r>
            <a:r>
              <a:rPr sz="1700" spc="1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07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622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5478" y="6053654"/>
            <a:ext cx="569644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17988" marR="2350647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Citicorp +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90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ravelers = ?</a:t>
            </a:r>
            <a:endParaRPr sz="2500">
              <a:latin typeface="Arial"/>
              <a:cs typeface="Arial"/>
            </a:endParaRPr>
          </a:p>
          <a:p>
            <a:pPr marL="1091557">
              <a:spcBef>
                <a:spcPts val="4452"/>
              </a:spcBef>
            </a:pPr>
            <a:r>
              <a:rPr sz="1200" dirty="0">
                <a:latin typeface="Times New Roman"/>
                <a:cs typeface="Times New Roman"/>
              </a:rPr>
              <a:t>                                        </a:t>
            </a:r>
            <a:r>
              <a:rPr sz="1200" spc="-6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Citicor</a:t>
            </a:r>
            <a:r>
              <a:rPr sz="1200" spc="22" dirty="0">
                <a:latin typeface="Times New Roman"/>
                <a:cs typeface="Times New Roman"/>
              </a:rPr>
              <a:t>p</a:t>
            </a:r>
            <a:r>
              <a:rPr sz="1200" dirty="0">
                <a:latin typeface="Times New Roman"/>
                <a:cs typeface="Times New Roman"/>
              </a:rPr>
              <a:t>                           </a:t>
            </a:r>
            <a:r>
              <a:rPr sz="1200" spc="-10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Travelers</a:t>
            </a:r>
            <a:r>
              <a:rPr sz="1200" spc="-20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              </a:t>
            </a:r>
            <a:r>
              <a:rPr sz="1200" spc="-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Citigrou</a:t>
            </a:r>
            <a:r>
              <a:rPr sz="1200" spc="17" dirty="0">
                <a:latin typeface="Times New Roman"/>
                <a:cs typeface="Times New Roman"/>
              </a:rPr>
              <a:t>p</a:t>
            </a:r>
            <a:r>
              <a:rPr sz="1200" dirty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42"/>
              </a:spcBef>
            </a:pPr>
            <a:r>
              <a:rPr sz="1200" dirty="0">
                <a:latin typeface="Times New Roman"/>
                <a:cs typeface="Times New Roman"/>
              </a:rPr>
              <a:t>Net</a:t>
            </a:r>
            <a:r>
              <a:rPr sz="1200" spc="-2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Income</a:t>
            </a:r>
            <a:r>
              <a:rPr sz="1200" spc="-13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     </a:t>
            </a:r>
            <a:r>
              <a:rPr sz="1200" spc="2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       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3,591</a:t>
            </a:r>
            <a:r>
              <a:rPr sz="1200" spc="19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    </a:t>
            </a:r>
            <a:r>
              <a:rPr sz="1200" spc="22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       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3,104</a:t>
            </a:r>
            <a:r>
              <a:rPr sz="1200" spc="19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 </a:t>
            </a:r>
            <a:r>
              <a:rPr sz="1200" spc="3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       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6,695</a:t>
            </a:r>
            <a:endParaRPr sz="1200">
              <a:latin typeface="Times New Roman"/>
              <a:cs typeface="Times New Roman"/>
            </a:endParaRPr>
          </a:p>
          <a:p>
            <a:pPr marL="1095771">
              <a:spcBef>
                <a:spcPts val="112"/>
              </a:spcBef>
            </a:pPr>
            <a:r>
              <a:rPr sz="1200" dirty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BV</a:t>
            </a:r>
            <a:r>
              <a:rPr sz="1200" spc="10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2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Equit</a:t>
            </a:r>
            <a:r>
              <a:rPr sz="1200" spc="60" dirty="0">
                <a:latin typeface="Times New Roman"/>
                <a:cs typeface="Times New Roman"/>
              </a:rPr>
              <a:t>y</a:t>
            </a:r>
            <a:r>
              <a:rPr sz="1200" dirty="0">
                <a:latin typeface="Times New Roman"/>
                <a:cs typeface="Times New Roman"/>
              </a:rPr>
              <a:t>          </a:t>
            </a:r>
            <a:r>
              <a:rPr sz="1200" spc="19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     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20,722</a:t>
            </a:r>
            <a:r>
              <a:rPr sz="1200" spc="19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    </a:t>
            </a:r>
            <a:r>
              <a:rPr sz="1200" spc="1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     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20,736</a:t>
            </a:r>
            <a:r>
              <a:rPr sz="1200" spc="19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 </a:t>
            </a:r>
            <a:r>
              <a:rPr sz="1200" spc="3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     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41,458</a:t>
            </a:r>
            <a:endParaRPr sz="1200">
              <a:latin typeface="Times New Roman"/>
              <a:cs typeface="Times New Roman"/>
            </a:endParaRPr>
          </a:p>
          <a:p>
            <a:pPr marL="1095771">
              <a:spcBef>
                <a:spcPts val="112"/>
              </a:spcBef>
            </a:pPr>
            <a:r>
              <a:rPr sz="1200" dirty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091557"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RO</a:t>
            </a:r>
            <a:r>
              <a:rPr sz="1200" spc="13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                                </a:t>
            </a:r>
            <a:r>
              <a:rPr sz="1200" spc="-2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17.33</a:t>
            </a:r>
            <a:r>
              <a:rPr sz="1200" spc="-8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     </a:t>
            </a:r>
            <a:r>
              <a:rPr sz="1200" spc="1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14.97</a:t>
            </a:r>
            <a:r>
              <a:rPr sz="1200" spc="-8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  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16.15</a:t>
            </a:r>
            <a:r>
              <a:rPr sz="1200" spc="-8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Dividend</a:t>
            </a:r>
            <a:r>
              <a:rPr sz="1200" spc="59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              </a:t>
            </a:r>
            <a:r>
              <a:rPr sz="1200" spc="2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       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1,104</a:t>
            </a:r>
            <a:r>
              <a:rPr sz="1200" spc="19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    </a:t>
            </a:r>
            <a:r>
              <a:rPr sz="1200" spc="22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          </a:t>
            </a:r>
            <a:r>
              <a:rPr sz="1200" spc="8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587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  </a:t>
            </a:r>
            <a:r>
              <a:rPr sz="1200" spc="26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       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1,691</a:t>
            </a:r>
            <a:endParaRPr sz="1200">
              <a:latin typeface="Times New Roman"/>
              <a:cs typeface="Times New Roman"/>
            </a:endParaRPr>
          </a:p>
          <a:p>
            <a:pPr marL="1095771">
              <a:spcBef>
                <a:spcPts val="197"/>
              </a:spcBef>
            </a:pPr>
            <a:r>
              <a:rPr sz="1200" dirty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091557" marR="1537955" algn="just">
              <a:lnSpc>
                <a:spcPts val="1393"/>
              </a:lnSpc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Payout</a:t>
            </a:r>
            <a:r>
              <a:rPr sz="1200" spc="2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Rati</a:t>
            </a:r>
            <a:r>
              <a:rPr sz="1200" spc="38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            30.74</a:t>
            </a:r>
            <a:r>
              <a:rPr sz="1200" spc="-11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18.91</a:t>
            </a:r>
            <a:r>
              <a:rPr sz="1200" spc="-11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</a:t>
            </a:r>
            <a:r>
              <a:rPr sz="1200" spc="15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25.27</a:t>
            </a:r>
            <a:r>
              <a:rPr sz="1200" spc="-8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091557" marR="1537955" algn="just">
              <a:lnSpc>
                <a:spcPts val="1393"/>
              </a:lnSpc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Retention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Ratio</a:t>
            </a:r>
            <a:r>
              <a:rPr sz="1200" spc="-8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</a:t>
            </a:r>
            <a:r>
              <a:rPr sz="1200" spc="1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69.26</a:t>
            </a:r>
            <a:r>
              <a:rPr sz="1200" spc="-11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</a:t>
            </a:r>
            <a:r>
              <a:rPr sz="1200" spc="29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81.09</a:t>
            </a:r>
            <a:r>
              <a:rPr sz="1200" spc="-11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</a:t>
            </a:r>
            <a:r>
              <a:rPr sz="1200" spc="3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74.73</a:t>
            </a:r>
            <a:r>
              <a:rPr sz="1200" spc="-8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Expected</a:t>
            </a:r>
            <a:r>
              <a:rPr sz="1200" spc="10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growt</a:t>
            </a:r>
            <a:r>
              <a:rPr sz="1200" spc="26" dirty="0">
                <a:latin typeface="Times New Roman"/>
                <a:cs typeface="Times New Roman"/>
              </a:rPr>
              <a:t>h</a:t>
            </a:r>
            <a:r>
              <a:rPr sz="1200" dirty="0">
                <a:latin typeface="Times New Roman"/>
                <a:cs typeface="Times New Roman"/>
              </a:rPr>
              <a:t>      </a:t>
            </a:r>
            <a:r>
              <a:rPr sz="1200" spc="5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12.00</a:t>
            </a:r>
            <a:r>
              <a:rPr sz="1200" spc="-8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     </a:t>
            </a:r>
            <a:r>
              <a:rPr sz="1200" spc="1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12.14</a:t>
            </a:r>
            <a:r>
              <a:rPr sz="1200" spc="-8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  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12.07</a:t>
            </a:r>
            <a:r>
              <a:rPr sz="1200" spc="-8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091557">
              <a:spcBef>
                <a:spcPts val="572"/>
              </a:spcBef>
            </a:pPr>
            <a:r>
              <a:rPr sz="1200" spc="-3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Growth</a:t>
            </a:r>
            <a:r>
              <a:rPr sz="1200" spc="10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Perio</a:t>
            </a:r>
            <a:r>
              <a:rPr sz="1200" spc="4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           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5</a:t>
            </a:r>
            <a:r>
              <a:rPr sz="1200" dirty="0">
                <a:latin typeface="Times New Roman"/>
                <a:cs typeface="Times New Roman"/>
              </a:rPr>
              <a:t>                                       </a:t>
            </a:r>
            <a:r>
              <a:rPr sz="1200" spc="62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5</a:t>
            </a:r>
            <a:r>
              <a:rPr sz="1200" dirty="0">
                <a:latin typeface="Times New Roman"/>
                <a:cs typeface="Times New Roman"/>
              </a:rPr>
              <a:t>                                    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5</a:t>
            </a:r>
            <a:r>
              <a:rPr sz="1200" dirty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091557" marR="1537955">
              <a:lnSpc>
                <a:spcPts val="1393"/>
              </a:lnSpc>
              <a:spcBef>
                <a:spcPts val="554"/>
              </a:spcBef>
            </a:pPr>
            <a:r>
              <a:rPr sz="1200" spc="-3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Bet</a:t>
            </a:r>
            <a:r>
              <a:rPr sz="1200" spc="81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                       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1.2</a:t>
            </a:r>
            <a:r>
              <a:rPr sz="1200" spc="-11" dirty="0">
                <a:latin typeface="Times New Roman"/>
                <a:cs typeface="Times New Roman"/>
              </a:rPr>
              <a:t>5</a:t>
            </a:r>
            <a:r>
              <a:rPr sz="1200" dirty="0">
                <a:latin typeface="Times New Roman"/>
                <a:cs typeface="Times New Roman"/>
              </a:rPr>
              <a:t>                         </a:t>
            </a:r>
            <a:r>
              <a:rPr sz="1200" spc="10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1.4</a:t>
            </a:r>
            <a:r>
              <a:rPr sz="1200" spc="-11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                     </a:t>
            </a:r>
            <a:r>
              <a:rPr sz="1200" spc="2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1.3</a:t>
            </a:r>
            <a:r>
              <a:rPr sz="1200" spc="-8" dirty="0">
                <a:latin typeface="Times New Roman"/>
                <a:cs typeface="Times New Roman"/>
              </a:rPr>
              <a:t>3</a:t>
            </a:r>
            <a:r>
              <a:rPr sz="1200" dirty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091557" marR="1537955">
              <a:lnSpc>
                <a:spcPts val="1393"/>
              </a:lnSpc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Risk</a:t>
            </a:r>
            <a:r>
              <a:rPr sz="1200" spc="10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Premiu</a:t>
            </a:r>
            <a:r>
              <a:rPr sz="1200" spc="-131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          </a:t>
            </a:r>
            <a:r>
              <a:rPr sz="1200" spc="3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4.00</a:t>
            </a:r>
            <a:r>
              <a:rPr sz="1200" spc="22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  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4.00</a:t>
            </a:r>
            <a:r>
              <a:rPr sz="1200" spc="22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4.00</a:t>
            </a:r>
            <a:r>
              <a:rPr sz="1200" spc="17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091557" marR="1537955">
              <a:lnSpc>
                <a:spcPts val="1393"/>
              </a:lnSpc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MV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2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Equity</a:t>
            </a:r>
            <a:r>
              <a:rPr sz="1200" spc="6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(bil</a:t>
            </a:r>
            <a:r>
              <a:rPr sz="1200" spc="8" dirty="0">
                <a:latin typeface="Times New Roman"/>
                <a:cs typeface="Times New Roman"/>
              </a:rPr>
              <a:t>)</a:t>
            </a:r>
            <a:r>
              <a:rPr sz="1200" dirty="0">
                <a:latin typeface="Times New Roman"/>
                <a:cs typeface="Times New Roman"/>
              </a:rPr>
              <a:t>      </a:t>
            </a:r>
            <a:r>
              <a:rPr sz="1200" spc="16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</a:t>
            </a:r>
            <a:r>
              <a:rPr sz="1200" spc="-67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Times New Roman"/>
                <a:cs typeface="Times New Roman"/>
              </a:rPr>
              <a:t>                          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</a:t>
            </a:r>
            <a:r>
              <a:rPr sz="1200" spc="-67" dirty="0">
                <a:latin typeface="Times New Roman"/>
                <a:cs typeface="Times New Roman"/>
              </a:rPr>
              <a:t>4</a:t>
            </a:r>
            <a:r>
              <a:rPr sz="1200" dirty="0">
                <a:latin typeface="Times New Roman"/>
                <a:cs typeface="Times New Roman"/>
              </a:rPr>
              <a:t>                        </a:t>
            </a:r>
            <a:r>
              <a:rPr sz="1200" spc="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165.0</a:t>
            </a:r>
            <a:r>
              <a:rPr sz="1200" spc="-67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Cost</a:t>
            </a:r>
            <a:r>
              <a:rPr sz="1200" spc="10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0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Equit</a:t>
            </a:r>
            <a:r>
              <a:rPr sz="1200" spc="-31" dirty="0">
                <a:latin typeface="Times New Roman"/>
                <a:cs typeface="Times New Roman"/>
              </a:rPr>
              <a:t>y</a:t>
            </a:r>
            <a:r>
              <a:rPr sz="1200" dirty="0">
                <a:latin typeface="Times New Roman"/>
                <a:cs typeface="Times New Roman"/>
              </a:rPr>
              <a:t>            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11.00</a:t>
            </a:r>
            <a:r>
              <a:rPr sz="1200" spc="-8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     </a:t>
            </a:r>
            <a:r>
              <a:rPr sz="1200" spc="1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11.60</a:t>
            </a:r>
            <a:r>
              <a:rPr sz="1200" spc="-8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  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11.31</a:t>
            </a:r>
            <a:r>
              <a:rPr sz="1200" spc="-8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091557">
              <a:spcBef>
                <a:spcPts val="572"/>
              </a:spcBef>
            </a:pPr>
            <a:r>
              <a:rPr sz="1200" spc="-3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Beta</a:t>
            </a:r>
            <a:r>
              <a:rPr sz="1200" spc="10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0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stable</a:t>
            </a:r>
            <a:r>
              <a:rPr sz="1200" spc="-20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        </a:t>
            </a:r>
            <a:r>
              <a:rPr sz="1200" spc="2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1.0</a:t>
            </a:r>
            <a:r>
              <a:rPr sz="1200" spc="-8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                               </a:t>
            </a:r>
            <a:r>
              <a:rPr sz="1200" spc="14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1.0</a:t>
            </a:r>
            <a:r>
              <a:rPr sz="1200" spc="-8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                            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1.0</a:t>
            </a:r>
            <a:r>
              <a:rPr sz="1200" spc="-8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marL="131193" marR="120299" algn="ctr">
              <a:lnSpc>
                <a:spcPts val="2140"/>
              </a:lnSpc>
              <a:spcBef>
                <a:spcPts val="666"/>
              </a:spcBef>
            </a:pPr>
            <a:r>
              <a:rPr i="1" baseline="-8589" dirty="0">
                <a:latin typeface="Arial"/>
                <a:cs typeface="Arial"/>
              </a:rPr>
              <a:t>Damodaran </a:t>
            </a:r>
            <a:r>
              <a:rPr i="1" spc="304" baseline="-8589" dirty="0">
                <a:latin typeface="Arial"/>
                <a:cs typeface="Arial"/>
              </a:rPr>
              <a:t> </a:t>
            </a:r>
            <a:r>
              <a:rPr baseline="27914" dirty="0">
                <a:latin typeface="Times New Roman"/>
                <a:cs typeface="Times New Roman"/>
              </a:rPr>
              <a:t>Growth-stable</a:t>
            </a:r>
            <a:r>
              <a:rPr spc="-88" baseline="27914" dirty="0">
                <a:latin typeface="Times New Roman"/>
                <a:cs typeface="Times New Roman"/>
              </a:rPr>
              <a:t> </a:t>
            </a:r>
            <a:r>
              <a:rPr baseline="27914" dirty="0">
                <a:latin typeface="Times New Roman"/>
                <a:cs typeface="Times New Roman"/>
              </a:rPr>
              <a:t>        </a:t>
            </a:r>
            <a:r>
              <a:rPr spc="191" baseline="27914" dirty="0">
                <a:latin typeface="Times New Roman"/>
                <a:cs typeface="Times New Roman"/>
              </a:rPr>
              <a:t> </a:t>
            </a:r>
            <a:r>
              <a:rPr baseline="27914" dirty="0">
                <a:latin typeface="Times New Roman"/>
                <a:cs typeface="Times New Roman"/>
              </a:rPr>
              <a:t>6.00</a:t>
            </a:r>
            <a:r>
              <a:rPr spc="22" baseline="27914" dirty="0">
                <a:latin typeface="Times New Roman"/>
                <a:cs typeface="Times New Roman"/>
              </a:rPr>
              <a:t>%</a:t>
            </a:r>
            <a:r>
              <a:rPr baseline="27914" dirty="0">
                <a:latin typeface="Times New Roman"/>
                <a:cs typeface="Times New Roman"/>
              </a:rPr>
              <a:t>                       </a:t>
            </a:r>
            <a:r>
              <a:rPr spc="177" baseline="27914" dirty="0">
                <a:latin typeface="Times New Roman"/>
                <a:cs typeface="Times New Roman"/>
              </a:rPr>
              <a:t> </a:t>
            </a:r>
            <a:r>
              <a:rPr baseline="27914" dirty="0">
                <a:latin typeface="Times New Roman"/>
                <a:cs typeface="Times New Roman"/>
              </a:rPr>
              <a:t>6.00</a:t>
            </a:r>
            <a:r>
              <a:rPr spc="22" baseline="27914" dirty="0">
                <a:latin typeface="Times New Roman"/>
                <a:cs typeface="Times New Roman"/>
              </a:rPr>
              <a:t>%</a:t>
            </a:r>
            <a:r>
              <a:rPr baseline="27914" dirty="0">
                <a:latin typeface="Times New Roman"/>
                <a:cs typeface="Times New Roman"/>
              </a:rPr>
              <a:t>                    </a:t>
            </a:r>
            <a:r>
              <a:rPr spc="244" baseline="27914" dirty="0">
                <a:latin typeface="Times New Roman"/>
                <a:cs typeface="Times New Roman"/>
              </a:rPr>
              <a:t> </a:t>
            </a:r>
            <a:r>
              <a:rPr baseline="27914" dirty="0">
                <a:latin typeface="Times New Roman"/>
                <a:cs typeface="Times New Roman"/>
              </a:rPr>
              <a:t>6.00</a:t>
            </a:r>
            <a:r>
              <a:rPr spc="22" baseline="27914" dirty="0">
                <a:latin typeface="Times New Roman"/>
                <a:cs typeface="Times New Roman"/>
              </a:rPr>
              <a:t>%</a:t>
            </a:r>
            <a:r>
              <a:rPr baseline="27914" dirty="0">
                <a:latin typeface="Times New Roman"/>
                <a:cs typeface="Times New Roman"/>
              </a:rPr>
              <a:t>                            </a:t>
            </a:r>
            <a:r>
              <a:rPr spc="161" baseline="27914" dirty="0">
                <a:latin typeface="Times New Roman"/>
                <a:cs typeface="Times New Roman"/>
              </a:rPr>
              <a:t> </a:t>
            </a:r>
            <a:r>
              <a:rPr i="1" baseline="27914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7177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42941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The Right Exchange Ratio</a:t>
            </a:r>
            <a:endParaRPr sz="2500">
              <a:latin typeface="Arial"/>
              <a:cs typeface="Arial"/>
            </a:endParaRPr>
          </a:p>
          <a:p>
            <a:pPr marL="1395001" marR="303714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Based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upon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numbers,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what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exchange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ratio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would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agree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 </a:t>
            </a:r>
            <a:endParaRPr sz="1700">
              <a:latin typeface="Times New Roman"/>
              <a:cs typeface="Times New Roman"/>
            </a:endParaRPr>
          </a:p>
          <a:p>
            <a:pPr marL="1395001" marR="30371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Citicorp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stockholder?</a:t>
            </a:r>
            <a:endParaRPr sz="1700">
              <a:latin typeface="Times New Roman"/>
              <a:cs typeface="Times New Roman"/>
            </a:endParaRPr>
          </a:p>
          <a:p>
            <a:pPr marL="1395001" marR="441847" indent="-303444">
              <a:lnSpc>
                <a:spcPts val="2012"/>
              </a:lnSpc>
              <a:spcBef>
                <a:spcPts val="8168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actual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exchange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ratio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was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2.5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16" dirty="0">
                <a:latin typeface="Times New Roman"/>
                <a:cs typeface="Times New Roman"/>
              </a:rPr>
              <a:t> </a:t>
            </a:r>
            <a:r>
              <a:rPr sz="1700" spc="-62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ravelers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every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 </a:t>
            </a:r>
            <a:endParaRPr sz="1700">
              <a:latin typeface="Times New Roman"/>
              <a:cs typeface="Times New Roman"/>
            </a:endParaRPr>
          </a:p>
          <a:p>
            <a:pPr marL="1395001" marR="44184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Citicorp.</a:t>
            </a:r>
            <a:r>
              <a:rPr sz="1700" spc="-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Citicorp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stockholde</a:t>
            </a:r>
            <a:r>
              <a:rPr sz="1700" spc="-7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think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endParaRPr sz="1700">
              <a:latin typeface="Times New Roman"/>
              <a:cs typeface="Times New Roman"/>
            </a:endParaRPr>
          </a:p>
          <a:p>
            <a:pPr marL="1395001" marR="44184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reasonable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exchange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ratio?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14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157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83032" y="4586165"/>
            <a:ext cx="557869" cy="0"/>
          </a:xfrm>
          <a:custGeom>
            <a:avLst/>
            <a:gdLst/>
            <a:ahLst/>
            <a:cxnLst/>
            <a:rect l="l" t="t" r="r" b="b"/>
            <a:pathLst>
              <a:path w="613656">
                <a:moveTo>
                  <a:pt x="0" y="0"/>
                </a:moveTo>
                <a:lnTo>
                  <a:pt x="613656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41898" y="4586165"/>
            <a:ext cx="546485" cy="0"/>
          </a:xfrm>
          <a:custGeom>
            <a:avLst/>
            <a:gdLst/>
            <a:ahLst/>
            <a:cxnLst/>
            <a:rect l="l" t="t" r="r" b="b"/>
            <a:pathLst>
              <a:path w="601133">
                <a:moveTo>
                  <a:pt x="0" y="0"/>
                </a:moveTo>
                <a:lnTo>
                  <a:pt x="601133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41898" y="4232557"/>
            <a:ext cx="2379485" cy="0"/>
          </a:xfrm>
          <a:custGeom>
            <a:avLst/>
            <a:gdLst/>
            <a:ahLst/>
            <a:cxnLst/>
            <a:rect l="l" t="t" r="r" b="b"/>
            <a:pathLst>
              <a:path w="2617434">
                <a:moveTo>
                  <a:pt x="0" y="0"/>
                </a:moveTo>
                <a:lnTo>
                  <a:pt x="2617434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41898" y="3878950"/>
            <a:ext cx="2379485" cy="0"/>
          </a:xfrm>
          <a:custGeom>
            <a:avLst/>
            <a:gdLst/>
            <a:ahLst/>
            <a:cxnLst/>
            <a:rect l="l" t="t" r="r" b="b"/>
            <a:pathLst>
              <a:path w="2617434">
                <a:moveTo>
                  <a:pt x="0" y="0"/>
                </a:moveTo>
                <a:lnTo>
                  <a:pt x="2617434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41897" y="3536392"/>
            <a:ext cx="4212487" cy="0"/>
          </a:xfrm>
          <a:custGeom>
            <a:avLst/>
            <a:gdLst/>
            <a:ahLst/>
            <a:cxnLst/>
            <a:rect l="l" t="t" r="r" b="b"/>
            <a:pathLst>
              <a:path w="4633736">
                <a:moveTo>
                  <a:pt x="0" y="0"/>
                </a:moveTo>
                <a:lnTo>
                  <a:pt x="4633736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41897" y="3182785"/>
            <a:ext cx="5499004" cy="0"/>
          </a:xfrm>
          <a:custGeom>
            <a:avLst/>
            <a:gdLst/>
            <a:ahLst/>
            <a:cxnLst/>
            <a:rect l="l" t="t" r="r" b="b"/>
            <a:pathLst>
              <a:path w="6048904">
                <a:moveTo>
                  <a:pt x="0" y="0"/>
                </a:moveTo>
                <a:lnTo>
                  <a:pt x="6048904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41897" y="4939774"/>
            <a:ext cx="5499004" cy="0"/>
          </a:xfrm>
          <a:custGeom>
            <a:avLst/>
            <a:gdLst/>
            <a:ahLst/>
            <a:cxnLst/>
            <a:rect l="l" t="t" r="r" b="b"/>
            <a:pathLst>
              <a:path w="6048904">
                <a:moveTo>
                  <a:pt x="0" y="0"/>
                </a:moveTo>
                <a:lnTo>
                  <a:pt x="6048904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47590" y="4912148"/>
            <a:ext cx="0" cy="55251"/>
          </a:xfrm>
          <a:custGeom>
            <a:avLst/>
            <a:gdLst/>
            <a:ahLst/>
            <a:cxnLst/>
            <a:rect l="l" t="t" r="r" b="b"/>
            <a:pathLst>
              <a:path h="62618">
                <a:moveTo>
                  <a:pt x="0" y="37570"/>
                </a:moveTo>
                <a:lnTo>
                  <a:pt x="0" y="6261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80591" y="4912148"/>
            <a:ext cx="0" cy="55251"/>
          </a:xfrm>
          <a:custGeom>
            <a:avLst/>
            <a:gdLst/>
            <a:ahLst/>
            <a:cxnLst/>
            <a:rect l="l" t="t" r="r" b="b"/>
            <a:pathLst>
              <a:path h="62618">
                <a:moveTo>
                  <a:pt x="0" y="37570"/>
                </a:moveTo>
                <a:lnTo>
                  <a:pt x="0" y="6261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13593" y="4912148"/>
            <a:ext cx="0" cy="55251"/>
          </a:xfrm>
          <a:custGeom>
            <a:avLst/>
            <a:gdLst/>
            <a:ahLst/>
            <a:cxnLst/>
            <a:rect l="l" t="t" r="r" b="b"/>
            <a:pathLst>
              <a:path h="62618">
                <a:moveTo>
                  <a:pt x="0" y="37570"/>
                </a:moveTo>
                <a:lnTo>
                  <a:pt x="0" y="6261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46594" y="4912148"/>
            <a:ext cx="0" cy="55251"/>
          </a:xfrm>
          <a:custGeom>
            <a:avLst/>
            <a:gdLst/>
            <a:ahLst/>
            <a:cxnLst/>
            <a:rect l="l" t="t" r="r" b="b"/>
            <a:pathLst>
              <a:path h="62618">
                <a:moveTo>
                  <a:pt x="0" y="37570"/>
                </a:moveTo>
                <a:lnTo>
                  <a:pt x="0" y="6261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41898" y="2829176"/>
            <a:ext cx="5510388" cy="0"/>
          </a:xfrm>
          <a:custGeom>
            <a:avLst/>
            <a:gdLst/>
            <a:ahLst/>
            <a:cxnLst/>
            <a:rect l="l" t="t" r="r" b="b"/>
            <a:pathLst>
              <a:path w="6061427">
                <a:moveTo>
                  <a:pt x="0" y="0"/>
                </a:moveTo>
                <a:lnTo>
                  <a:pt x="606142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47590" y="2823652"/>
            <a:ext cx="0" cy="2121647"/>
          </a:xfrm>
          <a:custGeom>
            <a:avLst/>
            <a:gdLst/>
            <a:ahLst/>
            <a:cxnLst/>
            <a:rect l="l" t="t" r="r" b="b"/>
            <a:pathLst>
              <a:path h="2404533">
                <a:moveTo>
                  <a:pt x="0" y="2404533"/>
                </a:moveTo>
                <a:lnTo>
                  <a:pt x="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19128" y="4939774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19128" y="4586165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19128" y="4232557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19128" y="3878950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19128" y="3536392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19128" y="3182785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19128" y="2829176"/>
            <a:ext cx="56925" cy="0"/>
          </a:xfrm>
          <a:custGeom>
            <a:avLst/>
            <a:gdLst/>
            <a:ahLst/>
            <a:cxnLst/>
            <a:rect l="l" t="t" r="r" b="b"/>
            <a:pathLst>
              <a:path w="62618">
                <a:moveTo>
                  <a:pt x="25047" y="0"/>
                </a:moveTo>
                <a:lnTo>
                  <a:pt x="0" y="0"/>
                </a:lnTo>
              </a:path>
              <a:path w="62618">
                <a:moveTo>
                  <a:pt x="0" y="1"/>
                </a:moveTo>
                <a:lnTo>
                  <a:pt x="2504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83032" y="4232557"/>
            <a:ext cx="557869" cy="0"/>
          </a:xfrm>
          <a:custGeom>
            <a:avLst/>
            <a:gdLst/>
            <a:ahLst/>
            <a:cxnLst/>
            <a:rect l="l" t="t" r="r" b="b"/>
            <a:pathLst>
              <a:path w="613656">
                <a:moveTo>
                  <a:pt x="0" y="0"/>
                </a:moveTo>
                <a:lnTo>
                  <a:pt x="613656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83032" y="3878950"/>
            <a:ext cx="557869" cy="0"/>
          </a:xfrm>
          <a:custGeom>
            <a:avLst/>
            <a:gdLst/>
            <a:ahLst/>
            <a:cxnLst/>
            <a:rect l="l" t="t" r="r" b="b"/>
            <a:pathLst>
              <a:path w="613656">
                <a:moveTo>
                  <a:pt x="0" y="0"/>
                </a:moveTo>
                <a:lnTo>
                  <a:pt x="613656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83032" y="3536392"/>
            <a:ext cx="557869" cy="0"/>
          </a:xfrm>
          <a:custGeom>
            <a:avLst/>
            <a:gdLst/>
            <a:ahLst/>
            <a:cxnLst/>
            <a:rect l="l" t="t" r="r" b="b"/>
            <a:pathLst>
              <a:path w="613656">
                <a:moveTo>
                  <a:pt x="0" y="0"/>
                </a:moveTo>
                <a:lnTo>
                  <a:pt x="613656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46594" y="2823652"/>
            <a:ext cx="0" cy="2121647"/>
          </a:xfrm>
          <a:custGeom>
            <a:avLst/>
            <a:gdLst/>
            <a:ahLst/>
            <a:cxnLst/>
            <a:rect l="l" t="t" r="r" b="b"/>
            <a:pathLst>
              <a:path h="2404533">
                <a:moveTo>
                  <a:pt x="0" y="2404533"/>
                </a:moveTo>
                <a:lnTo>
                  <a:pt x="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50030" y="4586165"/>
            <a:ext cx="1104355" cy="0"/>
          </a:xfrm>
          <a:custGeom>
            <a:avLst/>
            <a:gdLst/>
            <a:ahLst/>
            <a:cxnLst/>
            <a:rect l="l" t="t" r="r" b="b"/>
            <a:pathLst>
              <a:path w="1214790">
                <a:moveTo>
                  <a:pt x="0" y="0"/>
                </a:moveTo>
                <a:lnTo>
                  <a:pt x="121479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50030" y="4232557"/>
            <a:ext cx="1104355" cy="0"/>
          </a:xfrm>
          <a:custGeom>
            <a:avLst/>
            <a:gdLst/>
            <a:ahLst/>
            <a:cxnLst/>
            <a:rect l="l" t="t" r="r" b="b"/>
            <a:pathLst>
              <a:path w="1214790">
                <a:moveTo>
                  <a:pt x="0" y="0"/>
                </a:moveTo>
                <a:lnTo>
                  <a:pt x="121479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50030" y="3878950"/>
            <a:ext cx="1104355" cy="0"/>
          </a:xfrm>
          <a:custGeom>
            <a:avLst/>
            <a:gdLst/>
            <a:ahLst/>
            <a:cxnLst/>
            <a:rect l="l" t="t" r="r" b="b"/>
            <a:pathLst>
              <a:path w="1214790">
                <a:moveTo>
                  <a:pt x="0" y="0"/>
                </a:moveTo>
                <a:lnTo>
                  <a:pt x="121479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54386" y="3243560"/>
            <a:ext cx="728645" cy="1690687"/>
          </a:xfrm>
          <a:custGeom>
            <a:avLst/>
            <a:gdLst/>
            <a:ahLst/>
            <a:cxnLst/>
            <a:rect l="l" t="t" r="r" b="b"/>
            <a:pathLst>
              <a:path w="801510" h="1916112">
                <a:moveTo>
                  <a:pt x="0" y="1916112"/>
                </a:moveTo>
                <a:lnTo>
                  <a:pt x="801510" y="1916112"/>
                </a:lnTo>
                <a:lnTo>
                  <a:pt x="801510" y="0"/>
                </a:lnTo>
                <a:lnTo>
                  <a:pt x="0" y="0"/>
                </a:lnTo>
                <a:lnTo>
                  <a:pt x="0" y="1916112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54385" y="3243561"/>
            <a:ext cx="728646" cy="1690687"/>
          </a:xfrm>
          <a:custGeom>
            <a:avLst/>
            <a:gdLst/>
            <a:ahLst/>
            <a:cxnLst/>
            <a:rect l="l" t="t" r="r" b="b"/>
            <a:pathLst>
              <a:path w="801511" h="1916112">
                <a:moveTo>
                  <a:pt x="801511" y="0"/>
                </a:moveTo>
                <a:lnTo>
                  <a:pt x="0" y="0"/>
                </a:lnTo>
                <a:lnTo>
                  <a:pt x="0" y="1916112"/>
                </a:lnTo>
                <a:lnTo>
                  <a:pt x="801511" y="1916112"/>
                </a:lnTo>
                <a:lnTo>
                  <a:pt x="801511" y="0"/>
                </a:lnTo>
              </a:path>
            </a:pathLst>
          </a:custGeom>
          <a:ln w="250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17029" y="4586165"/>
            <a:ext cx="1104355" cy="0"/>
          </a:xfrm>
          <a:custGeom>
            <a:avLst/>
            <a:gdLst/>
            <a:ahLst/>
            <a:cxnLst/>
            <a:rect l="l" t="t" r="r" b="b"/>
            <a:pathLst>
              <a:path w="1214790">
                <a:moveTo>
                  <a:pt x="0" y="0"/>
                </a:moveTo>
                <a:lnTo>
                  <a:pt x="121479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21384" y="3796073"/>
            <a:ext cx="728646" cy="1138175"/>
          </a:xfrm>
          <a:custGeom>
            <a:avLst/>
            <a:gdLst/>
            <a:ahLst/>
            <a:cxnLst/>
            <a:rect l="l" t="t" r="r" b="b"/>
            <a:pathLst>
              <a:path w="801511" h="1289932">
                <a:moveTo>
                  <a:pt x="0" y="1289932"/>
                </a:moveTo>
                <a:lnTo>
                  <a:pt x="801511" y="1289932"/>
                </a:lnTo>
                <a:lnTo>
                  <a:pt x="801511" y="0"/>
                </a:lnTo>
                <a:lnTo>
                  <a:pt x="0" y="0"/>
                </a:lnTo>
                <a:lnTo>
                  <a:pt x="0" y="1289932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21384" y="3796074"/>
            <a:ext cx="728646" cy="1138174"/>
          </a:xfrm>
          <a:custGeom>
            <a:avLst/>
            <a:gdLst/>
            <a:ahLst/>
            <a:cxnLst/>
            <a:rect l="l" t="t" r="r" b="b"/>
            <a:pathLst>
              <a:path w="801511" h="1289931">
                <a:moveTo>
                  <a:pt x="801511" y="0"/>
                </a:moveTo>
                <a:lnTo>
                  <a:pt x="0" y="0"/>
                </a:lnTo>
                <a:lnTo>
                  <a:pt x="0" y="1289931"/>
                </a:lnTo>
                <a:lnTo>
                  <a:pt x="801511" y="1289931"/>
                </a:lnTo>
                <a:lnTo>
                  <a:pt x="801511" y="0"/>
                </a:lnTo>
              </a:path>
            </a:pathLst>
          </a:custGeom>
          <a:ln w="250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88383" y="4370685"/>
            <a:ext cx="728646" cy="563562"/>
          </a:xfrm>
          <a:custGeom>
            <a:avLst/>
            <a:gdLst/>
            <a:ahLst/>
            <a:cxnLst/>
            <a:rect l="l" t="t" r="r" b="b"/>
            <a:pathLst>
              <a:path w="801511" h="638704">
                <a:moveTo>
                  <a:pt x="0" y="638704"/>
                </a:moveTo>
                <a:lnTo>
                  <a:pt x="801511" y="638704"/>
                </a:lnTo>
                <a:lnTo>
                  <a:pt x="801511" y="0"/>
                </a:lnTo>
                <a:lnTo>
                  <a:pt x="0" y="0"/>
                </a:lnTo>
                <a:lnTo>
                  <a:pt x="0" y="638704"/>
                </a:lnTo>
                <a:close/>
              </a:path>
            </a:pathLst>
          </a:custGeom>
          <a:solidFill>
            <a:srgbClr val="A9A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88383" y="4370685"/>
            <a:ext cx="728646" cy="563562"/>
          </a:xfrm>
          <a:custGeom>
            <a:avLst/>
            <a:gdLst/>
            <a:ahLst/>
            <a:cxnLst/>
            <a:rect l="l" t="t" r="r" b="b"/>
            <a:pathLst>
              <a:path w="801511" h="638704">
                <a:moveTo>
                  <a:pt x="801511" y="0"/>
                </a:moveTo>
                <a:lnTo>
                  <a:pt x="0" y="0"/>
                </a:lnTo>
                <a:lnTo>
                  <a:pt x="0" y="638704"/>
                </a:lnTo>
                <a:lnTo>
                  <a:pt x="801511" y="638704"/>
                </a:lnTo>
                <a:lnTo>
                  <a:pt x="801511" y="0"/>
                </a:lnTo>
              </a:path>
            </a:pathLst>
          </a:custGeom>
          <a:ln w="250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47590" y="2829177"/>
            <a:ext cx="5499004" cy="35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2647590" y="3182785"/>
            <a:ext cx="5499004" cy="60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38"/>
              </a:spcBef>
            </a:pPr>
            <a:endParaRPr sz="400"/>
          </a:p>
        </p:txBody>
      </p:sp>
      <p:sp>
        <p:nvSpPr>
          <p:cNvPr id="23" name="object 23"/>
          <p:cNvSpPr txBox="1"/>
          <p:nvPr/>
        </p:nvSpPr>
        <p:spPr>
          <a:xfrm>
            <a:off x="2647590" y="3243562"/>
            <a:ext cx="4206795" cy="2928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6854386" y="3243561"/>
            <a:ext cx="728645" cy="1696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7583031" y="3243562"/>
            <a:ext cx="563562" cy="2928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2647590" y="3536392"/>
            <a:ext cx="4206795" cy="259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7583031" y="3536392"/>
            <a:ext cx="563562" cy="3425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2647590" y="3796073"/>
            <a:ext cx="2373793" cy="828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17" name="object 17"/>
          <p:cNvSpPr txBox="1"/>
          <p:nvPr/>
        </p:nvSpPr>
        <p:spPr>
          <a:xfrm>
            <a:off x="5021384" y="3796073"/>
            <a:ext cx="728645" cy="114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5750031" y="3796073"/>
            <a:ext cx="1104355" cy="828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15" name="object 15"/>
          <p:cNvSpPr txBox="1"/>
          <p:nvPr/>
        </p:nvSpPr>
        <p:spPr>
          <a:xfrm>
            <a:off x="2647590" y="3878950"/>
            <a:ext cx="2373793" cy="35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5750031" y="3878950"/>
            <a:ext cx="1104355" cy="35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7583031" y="3878950"/>
            <a:ext cx="563562" cy="35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2647590" y="4232557"/>
            <a:ext cx="2373793" cy="1381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7583031" y="4232558"/>
            <a:ext cx="563562" cy="35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5750031" y="4232558"/>
            <a:ext cx="1104355" cy="35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2647590" y="4370685"/>
            <a:ext cx="540792" cy="215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3188383" y="4370685"/>
            <a:ext cx="728646" cy="569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3917029" y="4370685"/>
            <a:ext cx="1104355" cy="215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2647590" y="4586166"/>
            <a:ext cx="540792" cy="35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7583031" y="4586166"/>
            <a:ext cx="563562" cy="35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750031" y="4586166"/>
            <a:ext cx="1104355" cy="35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917029" y="4586166"/>
            <a:ext cx="1104355" cy="353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78137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The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alue of Synergy</a:t>
            </a:r>
            <a:endParaRPr sz="2500">
              <a:latin typeface="Arial"/>
              <a:cs typeface="Arial"/>
            </a:endParaRPr>
          </a:p>
          <a:p>
            <a:pPr marL="1365559" marR="6163485" algn="ctr">
              <a:lnSpc>
                <a:spcPct val="95825"/>
              </a:lnSpc>
              <a:spcBef>
                <a:spcPts val="9311"/>
              </a:spcBef>
            </a:pPr>
            <a:r>
              <a:rPr sz="1100" dirty="0">
                <a:latin typeface="Times New Roman"/>
                <a:cs typeface="Times New Roman"/>
              </a:rPr>
              <a:t>30,000</a:t>
            </a:r>
            <a:endParaRPr sz="1100">
              <a:latin typeface="Times New Roman"/>
              <a:cs typeface="Times New Roman"/>
            </a:endParaRPr>
          </a:p>
          <a:p>
            <a:pPr marL="1365559" marR="6163485" algn="ctr">
              <a:lnSpc>
                <a:spcPct val="95825"/>
              </a:lnSpc>
              <a:spcBef>
                <a:spcPts val="1526"/>
              </a:spcBef>
            </a:pPr>
            <a:r>
              <a:rPr sz="1100" dirty="0">
                <a:latin typeface="Times New Roman"/>
                <a:cs typeface="Times New Roman"/>
              </a:rPr>
              <a:t>25,000</a:t>
            </a:r>
            <a:endParaRPr sz="1100">
              <a:latin typeface="Times New Roman"/>
              <a:cs typeface="Times New Roman"/>
            </a:endParaRPr>
          </a:p>
          <a:p>
            <a:pPr marL="1365559" marR="6163485" algn="ctr">
              <a:lnSpc>
                <a:spcPct val="95825"/>
              </a:lnSpc>
              <a:spcBef>
                <a:spcPts val="1526"/>
              </a:spcBef>
            </a:pPr>
            <a:r>
              <a:rPr sz="1100" dirty="0">
                <a:latin typeface="Times New Roman"/>
                <a:cs typeface="Times New Roman"/>
              </a:rPr>
              <a:t>20,000</a:t>
            </a:r>
            <a:endParaRPr sz="1100">
              <a:latin typeface="Times New Roman"/>
              <a:cs typeface="Times New Roman"/>
            </a:endParaRPr>
          </a:p>
          <a:p>
            <a:pPr marL="1365559" marR="6163485" algn="ctr">
              <a:lnSpc>
                <a:spcPct val="95825"/>
              </a:lnSpc>
              <a:spcBef>
                <a:spcPts val="1526"/>
              </a:spcBef>
            </a:pPr>
            <a:r>
              <a:rPr sz="1100" dirty="0">
                <a:latin typeface="Times New Roman"/>
                <a:cs typeface="Times New Roman"/>
              </a:rPr>
              <a:t>15,000</a:t>
            </a:r>
            <a:endParaRPr sz="1100">
              <a:latin typeface="Times New Roman"/>
              <a:cs typeface="Times New Roman"/>
            </a:endParaRPr>
          </a:p>
          <a:p>
            <a:pPr marL="1365559" marR="6163485" algn="ctr">
              <a:lnSpc>
                <a:spcPct val="95825"/>
              </a:lnSpc>
              <a:spcBef>
                <a:spcPts val="1526"/>
              </a:spcBef>
            </a:pPr>
            <a:r>
              <a:rPr sz="1100" dirty="0">
                <a:latin typeface="Times New Roman"/>
                <a:cs typeface="Times New Roman"/>
              </a:rPr>
              <a:t>10,000</a:t>
            </a:r>
            <a:endParaRPr sz="1100">
              <a:latin typeface="Times New Roman"/>
              <a:cs typeface="Times New Roman"/>
            </a:endParaRPr>
          </a:p>
          <a:p>
            <a:pPr marL="1460632" marR="6163485" algn="ctr">
              <a:lnSpc>
                <a:spcPct val="95825"/>
              </a:lnSpc>
              <a:spcBef>
                <a:spcPts val="1526"/>
              </a:spcBef>
            </a:pPr>
            <a:r>
              <a:rPr sz="1100" dirty="0">
                <a:latin typeface="Times New Roman"/>
                <a:cs typeface="Times New Roman"/>
              </a:rPr>
              <a:t>5,000</a:t>
            </a:r>
            <a:endParaRPr sz="1100">
              <a:latin typeface="Times New Roman"/>
              <a:cs typeface="Times New Roman"/>
            </a:endParaRPr>
          </a:p>
          <a:p>
            <a:pPr marL="1811200">
              <a:lnSpc>
                <a:spcPct val="95825"/>
              </a:lnSpc>
              <a:spcBef>
                <a:spcPts val="1526"/>
              </a:spcBef>
            </a:pPr>
            <a:r>
              <a:rPr sz="1100" dirty="0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  <a:p>
            <a:pPr marL="2536341">
              <a:lnSpc>
                <a:spcPct val="95825"/>
              </a:lnSpc>
              <a:spcBef>
                <a:spcPts val="568"/>
              </a:spcBef>
            </a:pPr>
            <a:r>
              <a:rPr sz="1100" dirty="0">
                <a:latin typeface="Times New Roman"/>
                <a:cs typeface="Times New Roman"/>
              </a:rPr>
              <a:t>Increase</a:t>
            </a:r>
            <a:r>
              <a:rPr sz="1100" spc="81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by1%                 </a:t>
            </a:r>
            <a:r>
              <a:rPr sz="1100" spc="17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Increase</a:t>
            </a:r>
            <a:r>
              <a:rPr sz="1100" spc="81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 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2%                     </a:t>
            </a:r>
            <a:r>
              <a:rPr sz="1100" spc="47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Increase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 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3%</a:t>
            </a:r>
            <a:endParaRPr sz="1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28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53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3546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73678" marR="2073788" algn="ctr">
              <a:lnSpc>
                <a:spcPct val="95825"/>
              </a:lnSpc>
              <a:spcBef>
                <a:spcPts val="18945"/>
              </a:spcBef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232" dirty="0">
                <a:latin typeface="Arial"/>
                <a:cs typeface="Arial"/>
              </a:rPr>
              <a:t>V</a:t>
            </a:r>
            <a:r>
              <a:rPr sz="3200" dirty="0">
                <a:latin typeface="Arial"/>
                <a:cs typeface="Arial"/>
              </a:rPr>
              <a:t>alue of Synergy</a:t>
            </a:r>
            <a:endParaRPr sz="3200">
              <a:latin typeface="Arial"/>
              <a:cs typeface="Arial"/>
            </a:endParaRPr>
          </a:p>
          <a:p>
            <a:pPr marL="3121979" marR="3122020" algn="ctr">
              <a:lnSpc>
                <a:spcPct val="95825"/>
              </a:lnSpc>
              <a:spcBef>
                <a:spcPts val="3974"/>
              </a:spcBef>
            </a:pPr>
            <a:r>
              <a:rPr sz="1700" dirty="0">
                <a:latin typeface="Times New Roman"/>
                <a:cs typeface="Times New Roman"/>
              </a:rPr>
              <a:t>Aswath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Damodaran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35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776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94056" marR="2726871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Financial Synergy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3949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Sources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Financial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</a:t>
            </a:r>
            <a:endParaRPr sz="1700">
              <a:latin typeface="Times New Roman"/>
              <a:cs typeface="Times New Roman"/>
            </a:endParaRPr>
          </a:p>
          <a:p>
            <a:pPr marL="1749020" marR="369681" indent="-252870">
              <a:lnSpc>
                <a:spcPts val="1810"/>
              </a:lnSpc>
              <a:spcBef>
                <a:spcPts val="633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Diversification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-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Acquiring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another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reducing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cannot </a:t>
            </a:r>
            <a:endParaRPr sz="1600">
              <a:latin typeface="Times New Roman"/>
              <a:cs typeface="Times New Roman"/>
            </a:endParaRPr>
          </a:p>
          <a:p>
            <a:pPr marL="1749020" marR="369681">
              <a:lnSpc>
                <a:spcPts val="1806"/>
              </a:lnSpc>
              <a:spcBef>
                <a:spcPts val="23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create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wealth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publicly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firms,</a:t>
            </a:r>
            <a:r>
              <a:rPr sz="1600" spc="-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diversified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stockholders, </a:t>
            </a:r>
            <a:endParaRPr sz="1600">
              <a:latin typeface="Times New Roman"/>
              <a:cs typeface="Times New Roman"/>
            </a:endParaRPr>
          </a:p>
          <a:p>
            <a:pPr marL="1749020" marR="369681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could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create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wealth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closely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held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publicly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 </a:t>
            </a:r>
            <a:endParaRPr sz="1600">
              <a:latin typeface="Times New Roman"/>
              <a:cs typeface="Times New Roman"/>
            </a:endParaRPr>
          </a:p>
          <a:p>
            <a:pPr marL="1749020" marR="369681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firms.</a:t>
            </a:r>
            <a:endParaRPr sz="1600">
              <a:latin typeface="Times New Roman"/>
              <a:cs typeface="Times New Roman"/>
            </a:endParaRPr>
          </a:p>
          <a:p>
            <a:pPr marL="1749020" marR="283285" indent="-252870">
              <a:lnSpc>
                <a:spcPts val="1810"/>
              </a:lnSpc>
              <a:spcBef>
                <a:spcPts val="68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Cash</a:t>
            </a:r>
            <a:r>
              <a:rPr sz="1600" i="1" spc="3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Slack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significant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excess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acquires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firm,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 </a:t>
            </a:r>
            <a:endParaRPr sz="1600">
              <a:latin typeface="Times New Roman"/>
              <a:cs typeface="Times New Roman"/>
            </a:endParaRPr>
          </a:p>
          <a:p>
            <a:pPr marL="1749020" marR="283285">
              <a:lnSpc>
                <a:spcPts val="1806"/>
              </a:lnSpc>
              <a:spcBef>
                <a:spcPts val="23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great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insufficient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capital,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combination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create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749020" marR="431149" indent="-252870">
              <a:lnSpc>
                <a:spcPts val="1810"/>
              </a:lnSpc>
              <a:spcBef>
                <a:spcPts val="592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i="1" spc="-147" dirty="0">
                <a:latin typeface="Times New Roman"/>
                <a:cs typeface="Times New Roman"/>
              </a:rPr>
              <a:t>T</a:t>
            </a:r>
            <a:r>
              <a:rPr sz="1600" i="1" dirty="0">
                <a:latin typeface="Times New Roman"/>
                <a:cs typeface="Times New Roman"/>
              </a:rPr>
              <a:t>ax</a:t>
            </a:r>
            <a:r>
              <a:rPr sz="1600" i="1" spc="28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Benefits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-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paid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combined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together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 </a:t>
            </a:r>
            <a:endParaRPr sz="1600">
              <a:latin typeface="Times New Roman"/>
              <a:cs typeface="Times New Roman"/>
            </a:endParaRPr>
          </a:p>
          <a:p>
            <a:pPr marL="1749020" marR="431149">
              <a:lnSpc>
                <a:spcPts val="1806"/>
              </a:lnSpc>
              <a:spcBef>
                <a:spcPts val="23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taxes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paid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them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individual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firms.</a:t>
            </a:r>
            <a:endParaRPr sz="1600">
              <a:latin typeface="Times New Roman"/>
              <a:cs typeface="Times New Roman"/>
            </a:endParaRPr>
          </a:p>
          <a:p>
            <a:pPr marL="1749020" marR="605253" indent="-252870">
              <a:lnSpc>
                <a:spcPts val="1810"/>
              </a:lnSpc>
              <a:spcBef>
                <a:spcPts val="68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Debt</a:t>
            </a:r>
            <a:r>
              <a:rPr sz="1600" i="1" spc="34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Capacity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combining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firms,</a:t>
            </a:r>
            <a:r>
              <a:rPr sz="1600" spc="-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each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little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 </a:t>
            </a:r>
            <a:endParaRPr sz="1600">
              <a:latin typeface="Times New Roman"/>
              <a:cs typeface="Times New Roman"/>
            </a:endParaRPr>
          </a:p>
          <a:p>
            <a:pPr marL="1749020" marR="605253">
              <a:lnSpc>
                <a:spcPts val="1806"/>
              </a:lnSpc>
              <a:spcBef>
                <a:spcPts val="23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capacity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carry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possible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create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749020" marR="605253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capacity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borrow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money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create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66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044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520153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I. Diversification: No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alue Creation?</a:t>
            </a:r>
            <a:endParaRPr sz="2500">
              <a:latin typeface="Arial"/>
              <a:cs typeface="Arial"/>
            </a:endParaRPr>
          </a:p>
          <a:p>
            <a:pPr marL="1395001" marR="266515" indent="-303444" algn="just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2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takeove</a:t>
            </a:r>
            <a:r>
              <a:rPr sz="1700" spc="-7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3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motivated</a:t>
            </a:r>
            <a:r>
              <a:rPr sz="1700" spc="3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only</a:t>
            </a:r>
            <a:r>
              <a:rPr sz="1700" spc="3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30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diversification</a:t>
            </a:r>
            <a:r>
              <a:rPr sz="1700" spc="2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considerations,</a:t>
            </a:r>
            <a:r>
              <a:rPr sz="1700" spc="3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</a:t>
            </a:r>
            <a:r>
              <a:rPr sz="1700" spc="30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combined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two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involved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takeove</a:t>
            </a:r>
            <a:r>
              <a:rPr sz="1700" spc="-98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.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1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combined</a:t>
            </a:r>
            <a:r>
              <a:rPr sz="1700" spc="1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1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always</a:t>
            </a:r>
            <a:r>
              <a:rPr sz="1700" spc="1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10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sum</a:t>
            </a:r>
            <a:r>
              <a:rPr sz="1700" spc="1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values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independent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firms.</a:t>
            </a:r>
            <a:endParaRPr sz="1700">
              <a:latin typeface="Times New Roman"/>
              <a:cs typeface="Times New Roman"/>
            </a:endParaRPr>
          </a:p>
          <a:p>
            <a:pPr marL="1395001" marR="266516" indent="-303444" algn="just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2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case</a:t>
            </a:r>
            <a:r>
              <a:rPr sz="1700" spc="2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2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private</a:t>
            </a:r>
            <a:r>
              <a:rPr sz="1700" spc="3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18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2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closely</a:t>
            </a:r>
            <a:r>
              <a:rPr sz="1700" spc="3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held</a:t>
            </a:r>
            <a:r>
              <a:rPr sz="1700" spc="2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firms,</a:t>
            </a:r>
            <a:r>
              <a:rPr sz="1700" spc="1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where</a:t>
            </a:r>
            <a:r>
              <a:rPr sz="1700" spc="3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owners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may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diversified</a:t>
            </a:r>
            <a:r>
              <a:rPr sz="1700" spc="-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personall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might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potential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gain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diversification.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650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312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074013" marR="3006466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II. Cash Slack</a:t>
            </a:r>
            <a:endParaRPr sz="2500">
              <a:latin typeface="Arial"/>
              <a:cs typeface="Arial"/>
            </a:endParaRPr>
          </a:p>
          <a:p>
            <a:pPr marL="1395001" marR="266516" indent="-303444" algn="just">
              <a:lnSpc>
                <a:spcPts val="2017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Managers 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may </a:t>
            </a:r>
            <a:r>
              <a:rPr sz="1700" b="1" spc="9" dirty="0">
                <a:latin typeface="Times New Roman"/>
                <a:cs typeface="Times New Roman"/>
              </a:rPr>
              <a:t> 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eject </a:t>
            </a:r>
            <a:r>
              <a:rPr sz="1700" b="1" spc="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p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ofitable</a:t>
            </a:r>
            <a:r>
              <a:rPr sz="1700" b="1" spc="37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investment </a:t>
            </a:r>
            <a:r>
              <a:rPr sz="1700" b="1" spc="5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opportunities </a:t>
            </a:r>
            <a:r>
              <a:rPr sz="1700" b="1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4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raise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new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finance</a:t>
            </a:r>
            <a:r>
              <a:rPr sz="1700" spc="-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them.</a:t>
            </a:r>
            <a:endParaRPr sz="1700">
              <a:latin typeface="Times New Roman"/>
              <a:cs typeface="Times New Roman"/>
            </a:endParaRPr>
          </a:p>
          <a:p>
            <a:pPr marL="1395001" marR="266518" indent="-303444" algn="just">
              <a:lnSpc>
                <a:spcPts val="2017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may</a:t>
            </a:r>
            <a:r>
              <a:rPr sz="1700" spc="1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therefore</a:t>
            </a:r>
            <a:r>
              <a:rPr sz="1700" spc="20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make</a:t>
            </a:r>
            <a:r>
              <a:rPr sz="1700" spc="1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sense</a:t>
            </a:r>
            <a:r>
              <a:rPr sz="1700" spc="1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1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company</a:t>
            </a:r>
            <a:r>
              <a:rPr sz="1700" spc="20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17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excess</a:t>
            </a:r>
            <a:r>
              <a:rPr sz="1700" b="1" spc="18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cash</a:t>
            </a:r>
            <a:r>
              <a:rPr sz="1700" b="1" spc="17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and</a:t>
            </a:r>
            <a:r>
              <a:rPr sz="1700" b="1" spc="171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no </a:t>
            </a:r>
            <a:endParaRPr sz="1700">
              <a:latin typeface="Times New Roman"/>
              <a:cs typeface="Times New Roman"/>
            </a:endParaRPr>
          </a:p>
          <a:p>
            <a:pPr marL="1395001" marR="266518" algn="just">
              <a:lnSpc>
                <a:spcPts val="2017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b="1" dirty="0">
                <a:latin typeface="Times New Roman"/>
                <a:cs typeface="Times New Roman"/>
              </a:rPr>
              <a:t>investment</a:t>
            </a:r>
            <a:r>
              <a:rPr sz="1700" b="1" spc="41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opportunities 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3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</a:t>
            </a:r>
            <a:r>
              <a:rPr sz="1700" spc="3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</a:t>
            </a:r>
            <a:r>
              <a:rPr sz="1700" spc="3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3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cash-poor</a:t>
            </a:r>
            <a:r>
              <a:rPr sz="1700" spc="40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2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good </a:t>
            </a:r>
            <a:endParaRPr sz="1700">
              <a:latin typeface="Times New Roman"/>
              <a:cs typeface="Times New Roman"/>
            </a:endParaRPr>
          </a:p>
          <a:p>
            <a:pPr marL="1395001" marR="266518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investment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opportunities,</a:t>
            </a:r>
            <a:r>
              <a:rPr sz="1700" spc="1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vice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versa.</a:t>
            </a:r>
            <a:endParaRPr sz="1700">
              <a:latin typeface="Times New Roman"/>
              <a:cs typeface="Times New Roman"/>
            </a:endParaRPr>
          </a:p>
          <a:p>
            <a:pPr marL="1395001" marR="266516" indent="-303444" algn="just">
              <a:lnSpc>
                <a:spcPts val="2017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7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additional</a:t>
            </a:r>
            <a:r>
              <a:rPr sz="1700" b="1" spc="1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value</a:t>
            </a:r>
            <a:r>
              <a:rPr sz="1700" b="1" spc="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combining</a:t>
            </a:r>
            <a:r>
              <a:rPr sz="1700" spc="1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two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lies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p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esent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7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b="1" dirty="0">
                <a:latin typeface="Times New Roman"/>
                <a:cs typeface="Times New Roman"/>
              </a:rPr>
              <a:t>value</a:t>
            </a:r>
            <a:r>
              <a:rPr sz="1700" b="1" spc="42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of</a:t>
            </a:r>
            <a:r>
              <a:rPr sz="1700" b="1" spc="39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the</a:t>
            </a:r>
            <a:r>
              <a:rPr sz="1700" b="1" spc="40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p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ojects </a:t>
            </a:r>
            <a:r>
              <a:rPr sz="1700" b="1" spc="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4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would</a:t>
            </a:r>
            <a:r>
              <a:rPr sz="1700" spc="4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40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4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been</a:t>
            </a:r>
            <a:r>
              <a:rPr sz="1700" spc="4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taken</a:t>
            </a:r>
            <a:r>
              <a:rPr sz="1700" spc="4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3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4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had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stayed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apart,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now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because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availability</a:t>
            </a:r>
            <a:r>
              <a:rPr sz="1700" spc="8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94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509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26875">
              <a:lnSpc>
                <a:spcPct val="95825"/>
              </a:lnSpc>
              <a:spcBef>
                <a:spcPts val="5460"/>
              </a:spcBef>
            </a:pP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aluing Cash Slack</a:t>
            </a:r>
            <a:endParaRPr sz="2500">
              <a:latin typeface="Arial"/>
              <a:cs typeface="Arial"/>
            </a:endParaRPr>
          </a:p>
          <a:p>
            <a:pPr marL="1395001" marR="266516" indent="-303444" algn="just">
              <a:lnSpc>
                <a:spcPts val="2012"/>
              </a:lnSpc>
              <a:spcBef>
                <a:spcPts val="3949"/>
              </a:spcBef>
              <a:tabLst>
                <a:tab pos="1390432" algn="l"/>
                <a:tab pos="2154029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</a:t>
            </a:r>
            <a:r>
              <a:rPr sz="2000" spc="-194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Assume 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 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Netscape 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 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4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severe 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 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rationing 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problem, 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154029" algn="l"/>
              </a:tabLst>
            </a:pPr>
            <a:r>
              <a:rPr sz="1700" dirty="0">
                <a:latin typeface="Times New Roman"/>
                <a:cs typeface="Times New Roman"/>
              </a:rPr>
              <a:t>results</a:t>
            </a:r>
            <a:r>
              <a:rPr sz="1700" spc="-3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	in  </a:t>
            </a:r>
            <a:r>
              <a:rPr sz="1700" spc="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approximately  </a:t>
            </a:r>
            <a:r>
              <a:rPr sz="1700" spc="1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$500  </a:t>
            </a:r>
            <a:r>
              <a:rPr sz="1700" spc="1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  </a:t>
            </a:r>
            <a:r>
              <a:rPr sz="1700" spc="1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 </a:t>
            </a:r>
            <a:r>
              <a:rPr sz="1700" spc="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investments,  </a:t>
            </a:r>
            <a:r>
              <a:rPr sz="1700" spc="1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  </a:t>
            </a:r>
            <a:r>
              <a:rPr sz="1700" spc="1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154029" algn="l"/>
              </a:tabLst>
            </a:pPr>
            <a:r>
              <a:rPr sz="1700" dirty="0">
                <a:latin typeface="Times New Roman"/>
                <a:cs typeface="Times New Roman"/>
              </a:rPr>
              <a:t>cumulative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net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present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$100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million,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being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rejected.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    </a:t>
            </a:r>
            <a:r>
              <a:rPr sz="2000" spc="5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IBM</a:t>
            </a:r>
            <a:r>
              <a:rPr sz="1700" spc="1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</a:t>
            </a:r>
            <a:r>
              <a:rPr sz="1700" spc="1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far</a:t>
            </a:r>
            <a:r>
              <a:rPr sz="1700" spc="1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1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1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1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promising</a:t>
            </a:r>
            <a:r>
              <a:rPr sz="1700" spc="2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projects,</a:t>
            </a:r>
            <a:r>
              <a:rPr sz="1700" spc="19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1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</a:t>
            </a:r>
            <a:r>
              <a:rPr sz="1700" spc="1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accumulated</a:t>
            </a:r>
            <a:endParaRPr sz="1700">
              <a:latin typeface="Times New Roman"/>
              <a:cs typeface="Times New Roman"/>
            </a:endParaRPr>
          </a:p>
          <a:p>
            <a:pPr marL="1395001" marR="266518">
              <a:lnSpc>
                <a:spcPts val="2012"/>
              </a:lnSpc>
              <a:spcBef>
                <a:spcPts val="112"/>
              </a:spcBef>
            </a:pPr>
            <a:r>
              <a:rPr sz="1700" dirty="0">
                <a:latin typeface="Times New Roman"/>
                <a:cs typeface="Times New Roman"/>
              </a:rPr>
              <a:t>$4</a:t>
            </a:r>
            <a:r>
              <a:rPr sz="1700" spc="3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billion</a:t>
            </a:r>
            <a:r>
              <a:rPr sz="1700" spc="3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3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3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3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trying</a:t>
            </a:r>
            <a:r>
              <a:rPr sz="1700" spc="3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3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invest.</a:t>
            </a:r>
            <a:r>
              <a:rPr sz="1700" spc="3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3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3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</a:t>
            </a:r>
            <a:r>
              <a:rPr sz="1700" spc="3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pressure</a:t>
            </a:r>
            <a:r>
              <a:rPr sz="1700" spc="38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endParaRPr sz="1700">
              <a:latin typeface="Times New Roman"/>
              <a:cs typeface="Times New Roman"/>
            </a:endParaRPr>
          </a:p>
          <a:p>
            <a:pPr marL="1395001" marR="266518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return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owners.</a:t>
            </a:r>
            <a:endParaRPr sz="1700">
              <a:latin typeface="Times New Roman"/>
              <a:cs typeface="Times New Roman"/>
            </a:endParaRPr>
          </a:p>
          <a:p>
            <a:pPr marL="1395001" marR="266515" indent="-303444" algn="just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</a:t>
            </a:r>
            <a:r>
              <a:rPr sz="2000" spc="-194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IBM</a:t>
            </a:r>
            <a:r>
              <a:rPr sz="1700" spc="1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takes</a:t>
            </a:r>
            <a:r>
              <a:rPr sz="1700" spc="1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</a:t>
            </a:r>
            <a:r>
              <a:rPr sz="1700" spc="1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Netscape</a:t>
            </a:r>
            <a:r>
              <a:rPr sz="1700" spc="1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Inc,</a:t>
            </a:r>
            <a:r>
              <a:rPr sz="1700" spc="1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1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1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gued</a:t>
            </a:r>
            <a:r>
              <a:rPr sz="1700" spc="1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1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1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combined</a:t>
            </a:r>
            <a:r>
              <a:rPr sz="1700" spc="1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 will</a:t>
            </a:r>
            <a:r>
              <a:rPr sz="1700" spc="8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increase</a:t>
            </a:r>
            <a:r>
              <a:rPr sz="1700" spc="1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</a:t>
            </a:r>
            <a:r>
              <a:rPr sz="1700" spc="1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benefit</a:t>
            </a:r>
            <a:r>
              <a:rPr sz="1700" spc="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$100</a:t>
            </a:r>
            <a:r>
              <a:rPr sz="1700" spc="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million,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2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2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net</a:t>
            </a:r>
            <a:r>
              <a:rPr sz="1700" spc="2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present</a:t>
            </a:r>
            <a:r>
              <a:rPr sz="1700" spc="2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2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2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projects</a:t>
            </a:r>
            <a:r>
              <a:rPr sz="1700" spc="2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possessed</a:t>
            </a:r>
            <a:r>
              <a:rPr sz="1700" spc="2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latter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now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excess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forme</a:t>
            </a:r>
            <a:r>
              <a:rPr sz="1700" spc="-102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69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201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971757" marR="2904319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III.</a:t>
            </a:r>
            <a:r>
              <a:rPr sz="2500" spc="-39" dirty="0">
                <a:latin typeface="Arial"/>
                <a:cs typeface="Arial"/>
              </a:rPr>
              <a:t> </a:t>
            </a:r>
            <a:r>
              <a:rPr sz="2500" spc="-273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ax Benefits</a:t>
            </a:r>
            <a:endParaRPr sz="2500">
              <a:latin typeface="Arial"/>
              <a:cs typeface="Arial"/>
            </a:endParaRPr>
          </a:p>
          <a:p>
            <a:pPr marL="1395001" marR="266514" indent="-303444" algn="just">
              <a:lnSpc>
                <a:spcPts val="2012"/>
              </a:lnSpc>
              <a:spcBef>
                <a:spcPts val="3949"/>
              </a:spcBef>
              <a:tabLst>
                <a:tab pos="2062853" algn="l"/>
                <a:tab pos="2438954" algn="l"/>
              </a:tabLst>
            </a:pPr>
            <a:r>
              <a:rPr sz="1700" dirty="0">
                <a:latin typeface="Times New Roman"/>
                <a:cs typeface="Times New Roman"/>
              </a:rPr>
              <a:t>(1)</a:t>
            </a:r>
            <a:r>
              <a:rPr sz="1700" spc="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one</a:t>
            </a:r>
            <a:r>
              <a:rPr sz="1700" spc="9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8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 has</a:t>
            </a:r>
            <a:r>
              <a:rPr sz="1700" spc="9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tax</a:t>
            </a:r>
            <a:r>
              <a:rPr sz="1700" spc="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deductions</a:t>
            </a:r>
            <a:r>
              <a:rPr sz="1700" spc="1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1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cannot</a:t>
            </a:r>
            <a:r>
              <a:rPr sz="1700" spc="1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9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because</a:t>
            </a:r>
            <a:r>
              <a:rPr sz="1700" spc="1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 </a:t>
            </a:r>
            <a:endParaRPr sz="1700">
              <a:latin typeface="Times New Roman"/>
              <a:cs typeface="Times New Roman"/>
            </a:endParaRPr>
          </a:p>
          <a:p>
            <a:pPr marL="1395001" marR="266514" algn="just">
              <a:lnSpc>
                <a:spcPts val="2012"/>
              </a:lnSpc>
              <a:spcBef>
                <a:spcPts val="110"/>
              </a:spcBef>
              <a:tabLst>
                <a:tab pos="2062853" algn="l"/>
                <a:tab pos="2438954" algn="l"/>
              </a:tabLst>
            </a:pPr>
            <a:r>
              <a:rPr sz="1700" dirty="0">
                <a:latin typeface="Times New Roman"/>
                <a:cs typeface="Times New Roman"/>
              </a:rPr>
              <a:t>losing</a:t>
            </a:r>
            <a:r>
              <a:rPr sz="1700" spc="-3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	mone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 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while </a:t>
            </a:r>
            <a:r>
              <a:rPr sz="1700" spc="9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 </a:t>
            </a:r>
            <a:r>
              <a:rPr sz="1700" spc="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4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 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income 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 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 </a:t>
            </a:r>
            <a:r>
              <a:rPr sz="1700" spc="1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 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pays </a:t>
            </a:r>
            <a:endParaRPr sz="1700">
              <a:latin typeface="Times New Roman"/>
              <a:cs typeface="Times New Roman"/>
            </a:endParaRPr>
          </a:p>
          <a:p>
            <a:pPr marL="1395001" marR="266514" algn="just">
              <a:lnSpc>
                <a:spcPts val="2012"/>
              </a:lnSpc>
              <a:spcBef>
                <a:spcPts val="110"/>
              </a:spcBef>
              <a:tabLst>
                <a:tab pos="2062853" algn="l"/>
                <a:tab pos="2438954" algn="l"/>
              </a:tabLst>
            </a:pPr>
            <a:r>
              <a:rPr sz="1700" dirty="0">
                <a:latin typeface="Times New Roman"/>
                <a:cs typeface="Times New Roman"/>
              </a:rPr>
              <a:t>significant	taxes, </a:t>
            </a:r>
            <a:r>
              <a:rPr sz="1700" spc="9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combining </a:t>
            </a:r>
            <a:r>
              <a:rPr sz="1700" spc="1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two </a:t>
            </a:r>
            <a:r>
              <a:rPr sz="1700" spc="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4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 </a:t>
            </a:r>
            <a:r>
              <a:rPr sz="1700" spc="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lead </a:t>
            </a:r>
            <a:r>
              <a:rPr sz="1700" spc="8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tax </a:t>
            </a:r>
            <a:endParaRPr sz="1700">
              <a:latin typeface="Times New Roman"/>
              <a:cs typeface="Times New Roman"/>
            </a:endParaRPr>
          </a:p>
          <a:p>
            <a:pPr marL="1395001" marR="266514" algn="just">
              <a:lnSpc>
                <a:spcPts val="2012"/>
              </a:lnSpc>
              <a:spcBef>
                <a:spcPts val="110"/>
              </a:spcBef>
              <a:tabLst>
                <a:tab pos="2062853" algn="l"/>
                <a:tab pos="2438954" algn="l"/>
              </a:tabLst>
            </a:pPr>
            <a:r>
              <a:rPr sz="1700" dirty="0">
                <a:latin typeface="Times New Roman"/>
                <a:cs typeface="Times New Roman"/>
              </a:rPr>
              <a:t>benefits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9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8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shared</a:t>
            </a:r>
            <a:r>
              <a:rPr sz="1700" spc="1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two</a:t>
            </a:r>
            <a:r>
              <a:rPr sz="1700" spc="9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firms.</a:t>
            </a:r>
            <a:r>
              <a:rPr sz="1700" spc="-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9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9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 </a:t>
            </a:r>
            <a:endParaRPr sz="1700">
              <a:latin typeface="Times New Roman"/>
              <a:cs typeface="Times New Roman"/>
            </a:endParaRPr>
          </a:p>
          <a:p>
            <a:pPr marL="1395001" marR="266514" algn="just">
              <a:lnSpc>
                <a:spcPts val="2012"/>
              </a:lnSpc>
              <a:spcBef>
                <a:spcPts val="110"/>
              </a:spcBef>
              <a:tabLst>
                <a:tab pos="2062853" algn="l"/>
                <a:tab pos="2438954" algn="l"/>
              </a:tabLst>
            </a:pP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40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4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present 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40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4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tax</a:t>
            </a:r>
            <a:r>
              <a:rPr sz="1700" spc="4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savings </a:t>
            </a:r>
            <a:r>
              <a:rPr sz="1700" spc="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4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accrue  because </a:t>
            </a:r>
            <a:r>
              <a:rPr sz="1700" spc="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40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 </a:t>
            </a:r>
            <a:endParaRPr sz="1700">
              <a:latin typeface="Times New Roman"/>
              <a:cs typeface="Times New Roman"/>
            </a:endParaRPr>
          </a:p>
          <a:p>
            <a:pPr marL="1395001" marR="266514" algn="just">
              <a:lnSpc>
                <a:spcPts val="2012"/>
              </a:lnSpc>
              <a:spcBef>
                <a:spcPts val="110"/>
              </a:spcBef>
              <a:tabLst>
                <a:tab pos="2062853" algn="l"/>
                <a:tab pos="2438954" algn="l"/>
              </a:tabLst>
            </a:pPr>
            <a:r>
              <a:rPr sz="1700" dirty="0">
                <a:latin typeface="Times New Roman"/>
                <a:cs typeface="Times New Roman"/>
              </a:rPr>
              <a:t>me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ge</a:t>
            </a:r>
            <a:r>
              <a:rPr sz="1700" spc="-98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395001" marR="266516" indent="-303444" algn="just">
              <a:lnSpc>
                <a:spcPts val="2012"/>
              </a:lnSpc>
              <a:spcBef>
                <a:spcPts val="555"/>
              </a:spcBef>
            </a:pPr>
            <a:r>
              <a:rPr sz="1700" dirty="0">
                <a:latin typeface="Times New Roman"/>
                <a:cs typeface="Times New Roman"/>
              </a:rPr>
              <a:t>(2)</a:t>
            </a:r>
            <a:r>
              <a:rPr sz="1700" spc="-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being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written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reflect</a:t>
            </a:r>
            <a:r>
              <a:rPr sz="1700" spc="-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new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market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value,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 some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forms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gers, </a:t>
            </a:r>
            <a:r>
              <a:rPr sz="1700" spc="8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leading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higher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tax</a:t>
            </a:r>
            <a:r>
              <a:rPr sz="1700" spc="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savings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depreciation</a:t>
            </a:r>
            <a:r>
              <a:rPr sz="1700" spc="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future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years.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26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704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96577">
              <a:lnSpc>
                <a:spcPct val="95825"/>
              </a:lnSpc>
              <a:spcBef>
                <a:spcPts val="5460"/>
              </a:spcBef>
            </a:pP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aluing</a:t>
            </a:r>
            <a:r>
              <a:rPr sz="2500" spc="-39" dirty="0">
                <a:latin typeface="Arial"/>
                <a:cs typeface="Arial"/>
              </a:rPr>
              <a:t> </a:t>
            </a:r>
            <a:r>
              <a:rPr sz="2500" spc="-273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ax Benefits:</a:t>
            </a:r>
            <a:r>
              <a:rPr sz="2500" spc="-39" dirty="0">
                <a:latin typeface="Arial"/>
                <a:cs typeface="Arial"/>
              </a:rPr>
              <a:t> </a:t>
            </a:r>
            <a:r>
              <a:rPr sz="2500" spc="-273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ax Losses</a:t>
            </a:r>
            <a:endParaRPr sz="2500">
              <a:latin typeface="Arial"/>
              <a:cs typeface="Arial"/>
            </a:endParaRPr>
          </a:p>
          <a:p>
            <a:pPr marL="1395001" marR="334769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Assume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Best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Buys,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electronics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retaile</a:t>
            </a:r>
            <a:r>
              <a:rPr sz="1700" spc="-7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 </a:t>
            </a:r>
            <a:endParaRPr sz="1700">
              <a:latin typeface="Times New Roman"/>
              <a:cs typeface="Times New Roman"/>
            </a:endParaRPr>
          </a:p>
          <a:p>
            <a:pPr marL="1395001" marR="33476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would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like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enter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hardware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component</a:t>
            </a:r>
            <a:r>
              <a:rPr sz="1700" spc="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market.</a:t>
            </a:r>
            <a:r>
              <a:rPr sz="1700" spc="-9" dirty="0">
                <a:latin typeface="Times New Roman"/>
                <a:cs typeface="Times New Roman"/>
              </a:rPr>
              <a:t> 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ou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 </a:t>
            </a:r>
            <a:endParaRPr sz="1700">
              <a:latin typeface="Times New Roman"/>
              <a:cs typeface="Times New Roman"/>
            </a:endParaRPr>
          </a:p>
          <a:p>
            <a:pPr marL="1395001" marR="33476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been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approached</a:t>
            </a:r>
            <a:r>
              <a:rPr sz="1700" spc="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investment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bankers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Zenith,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while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endParaRPr sz="1700">
              <a:latin typeface="Times New Roman"/>
              <a:cs typeface="Times New Roman"/>
            </a:endParaRPr>
          </a:p>
          <a:p>
            <a:pPr marL="1395001" marR="33476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recognized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brand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name,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its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last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legs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financiall</a:t>
            </a:r>
            <a:r>
              <a:rPr sz="1700" spc="-120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sz="1700" spc="-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net </a:t>
            </a:r>
            <a:endParaRPr sz="1700">
              <a:latin typeface="Times New Roman"/>
              <a:cs typeface="Times New Roman"/>
            </a:endParaRPr>
          </a:p>
          <a:p>
            <a:pPr marL="1395001" marR="33476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operating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losses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billion.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tax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36%,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tax </a:t>
            </a:r>
            <a:endParaRPr sz="1700">
              <a:latin typeface="Times New Roman"/>
              <a:cs typeface="Times New Roman"/>
            </a:endParaRPr>
          </a:p>
          <a:p>
            <a:pPr marL="1395001" marR="33476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benefits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acquisition.</a:t>
            </a:r>
            <a:endParaRPr sz="1700">
              <a:latin typeface="Times New Roman"/>
              <a:cs typeface="Times New Roman"/>
            </a:endParaRPr>
          </a:p>
          <a:p>
            <a:pPr marL="1395001" marR="321249" indent="-303444">
              <a:lnSpc>
                <a:spcPts val="2012"/>
              </a:lnSpc>
              <a:spcBef>
                <a:spcPts val="312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Best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Buys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only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$500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taxable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income,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how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would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 </a:t>
            </a:r>
            <a:endParaRPr sz="1700">
              <a:latin typeface="Times New Roman"/>
              <a:cs typeface="Times New Roman"/>
            </a:endParaRPr>
          </a:p>
          <a:p>
            <a:pPr marL="1395001" marR="32124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compute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tax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benefits?</a:t>
            </a:r>
            <a:endParaRPr sz="1700">
              <a:latin typeface="Times New Roman"/>
              <a:cs typeface="Times New Roman"/>
            </a:endParaRPr>
          </a:p>
          <a:p>
            <a:pPr marL="1395001" marR="490126" indent="-303444">
              <a:lnSpc>
                <a:spcPts val="2012"/>
              </a:lnSpc>
              <a:spcBef>
                <a:spcPts val="3036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Zenith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$800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million,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would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pay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tax </a:t>
            </a:r>
            <a:endParaRPr sz="1700">
              <a:latin typeface="Times New Roman"/>
              <a:cs typeface="Times New Roman"/>
            </a:endParaRPr>
          </a:p>
          <a:p>
            <a:pPr marL="1395001" marR="49012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benefit</a:t>
            </a:r>
            <a:r>
              <a:rPr sz="1700" spc="-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premium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value?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65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194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543124">
              <a:lnSpc>
                <a:spcPct val="95825"/>
              </a:lnSpc>
              <a:spcBef>
                <a:spcPts val="5460"/>
              </a:spcBef>
            </a:pP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aluing</a:t>
            </a:r>
            <a:r>
              <a:rPr sz="2500" spc="-39" dirty="0">
                <a:latin typeface="Arial"/>
                <a:cs typeface="Arial"/>
              </a:rPr>
              <a:t> </a:t>
            </a:r>
            <a:r>
              <a:rPr sz="2500" spc="-273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ax Benefits:</a:t>
            </a:r>
            <a:r>
              <a:rPr sz="2500" spc="-12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Asset </a:t>
            </a:r>
            <a:r>
              <a:rPr sz="2500" spc="-45" dirty="0">
                <a:latin typeface="Arial"/>
                <a:cs typeface="Arial"/>
              </a:rPr>
              <a:t>W</a:t>
            </a:r>
            <a:r>
              <a:rPr sz="2500" dirty="0">
                <a:latin typeface="Arial"/>
                <a:cs typeface="Arial"/>
              </a:rPr>
              <a:t>rite Up</a:t>
            </a:r>
            <a:endParaRPr sz="2500">
              <a:latin typeface="Arial"/>
              <a:cs typeface="Arial"/>
            </a:endParaRPr>
          </a:p>
          <a:p>
            <a:pPr marL="1395001" marR="266516" indent="-303444" algn="just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One</a:t>
            </a:r>
            <a:r>
              <a:rPr sz="1700" spc="1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earliest</a:t>
            </a:r>
            <a:r>
              <a:rPr sz="1700" spc="1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leveraged</a:t>
            </a:r>
            <a:r>
              <a:rPr sz="1700" spc="1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buyouts</a:t>
            </a:r>
            <a:r>
              <a:rPr sz="1700" spc="1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was</a:t>
            </a:r>
            <a:r>
              <a:rPr sz="1700" spc="1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done</a:t>
            </a:r>
            <a:r>
              <a:rPr sz="1700" spc="1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1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Congoleum</a:t>
            </a:r>
            <a:r>
              <a:rPr sz="1700" spc="18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Inc.,</a:t>
            </a:r>
            <a:r>
              <a:rPr sz="1700" spc="1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diversified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ship</a:t>
            </a:r>
            <a:r>
              <a:rPr sz="1700" spc="1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building,</a:t>
            </a:r>
            <a:r>
              <a:rPr sz="1700" spc="2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flooring</a:t>
            </a:r>
            <a:r>
              <a:rPr sz="1700" spc="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1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automotive</a:t>
            </a:r>
            <a:r>
              <a:rPr sz="1700" spc="2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accessories,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1979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firm's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own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management.</a:t>
            </a:r>
            <a:endParaRPr sz="1700">
              <a:latin typeface="Times New Roman"/>
              <a:cs typeface="Times New Roman"/>
            </a:endParaRPr>
          </a:p>
          <a:p>
            <a:pPr marL="1749020" marR="270448" indent="-252870" algn="just">
              <a:lnSpc>
                <a:spcPts val="1806"/>
              </a:lnSpc>
              <a:spcBef>
                <a:spcPts val="63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After</a:t>
            </a:r>
            <a:r>
              <a:rPr sz="1600" spc="3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takeove</a:t>
            </a:r>
            <a:r>
              <a:rPr sz="1600" spc="-62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 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3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$400</a:t>
            </a:r>
            <a:r>
              <a:rPr sz="1600" spc="3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million, 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3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 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</a:t>
            </a:r>
            <a:endParaRPr sz="1600">
              <a:latin typeface="Times New Roman"/>
              <a:cs typeface="Times New Roman"/>
            </a:endParaRPr>
          </a:p>
          <a:p>
            <a:pPr marL="1749020" marR="270448" algn="just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allowed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write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 their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new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values,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claim </a:t>
            </a:r>
            <a:endParaRPr sz="1600">
              <a:latin typeface="Times New Roman"/>
              <a:cs typeface="Times New Roman"/>
            </a:endParaRPr>
          </a:p>
          <a:p>
            <a:pPr marL="1749020" marR="270448" algn="just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depreciation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values.</a:t>
            </a:r>
            <a:endParaRPr sz="1600">
              <a:latin typeface="Times New Roman"/>
              <a:cs typeface="Times New Roman"/>
            </a:endParaRPr>
          </a:p>
          <a:p>
            <a:pPr marL="1749020" marR="270448" indent="-252870" algn="just">
              <a:lnSpc>
                <a:spcPts val="1806"/>
              </a:lnSpc>
              <a:spcBef>
                <a:spcPts val="68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The</a:t>
            </a:r>
            <a:r>
              <a:rPr sz="1600" spc="1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1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1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depreciation</a:t>
            </a:r>
            <a:r>
              <a:rPr sz="1600" spc="2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present</a:t>
            </a:r>
            <a:r>
              <a:rPr sz="1600" spc="1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1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 </a:t>
            </a:r>
            <a:endParaRPr sz="1600">
              <a:latin typeface="Times New Roman"/>
              <a:cs typeface="Times New Roman"/>
            </a:endParaRPr>
          </a:p>
          <a:p>
            <a:pPr marL="1749020" marR="270448" algn="just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depreciation,</a:t>
            </a:r>
            <a:r>
              <a:rPr sz="1600" spc="1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discounted</a:t>
            </a:r>
            <a:r>
              <a:rPr sz="1600" spc="1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firm's cost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14.5%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shown </a:t>
            </a:r>
            <a:endParaRPr sz="1600">
              <a:latin typeface="Times New Roman"/>
              <a:cs typeface="Times New Roman"/>
            </a:endParaRPr>
          </a:p>
          <a:p>
            <a:pPr marL="1749020" marR="270448" algn="just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below: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39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040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28302" marR="2160865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Congoleu</a:t>
            </a:r>
            <a:r>
              <a:rPr sz="2500" spc="-4" dirty="0">
                <a:latin typeface="Arial"/>
                <a:cs typeface="Arial"/>
              </a:rPr>
              <a:t>m</a:t>
            </a:r>
            <a:r>
              <a:rPr sz="2500" dirty="0">
                <a:latin typeface="Arial"/>
                <a:cs typeface="Arial"/>
              </a:rPr>
              <a:t>’s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273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ax Benefits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ct val="95825"/>
              </a:lnSpc>
              <a:spcBef>
                <a:spcPts val="4028"/>
              </a:spcBef>
            </a:pPr>
            <a:r>
              <a:rPr sz="1600" i="1" spc="-147" dirty="0">
                <a:latin typeface="Times New Roman"/>
                <a:cs typeface="Times New Roman"/>
              </a:rPr>
              <a:t>Y</a:t>
            </a:r>
            <a:r>
              <a:rPr sz="1600" i="1" dirty="0">
                <a:latin typeface="Times New Roman"/>
                <a:cs typeface="Times New Roman"/>
              </a:rPr>
              <a:t>ear         </a:t>
            </a:r>
            <a:r>
              <a:rPr sz="1600" i="1" spc="222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Dep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ec'n     </a:t>
            </a:r>
            <a:r>
              <a:rPr sz="1600" i="1" spc="254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Dep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ec'n      </a:t>
            </a:r>
            <a:r>
              <a:rPr sz="1600" i="1" spc="302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Change</a:t>
            </a:r>
            <a:r>
              <a:rPr sz="1600" i="1" spc="53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in     </a:t>
            </a:r>
            <a:r>
              <a:rPr sz="1600" i="1" spc="178" dirty="0">
                <a:latin typeface="Times New Roman"/>
                <a:cs typeface="Times New Roman"/>
              </a:rPr>
              <a:t> </a:t>
            </a:r>
            <a:r>
              <a:rPr sz="1600" i="1" spc="-147" dirty="0">
                <a:latin typeface="Times New Roman"/>
                <a:cs typeface="Times New Roman"/>
              </a:rPr>
              <a:t>T</a:t>
            </a:r>
            <a:r>
              <a:rPr sz="1600" i="1" dirty="0">
                <a:latin typeface="Times New Roman"/>
                <a:cs typeface="Times New Roman"/>
              </a:rPr>
              <a:t>ax</a:t>
            </a:r>
            <a:r>
              <a:rPr sz="1600" i="1" spc="28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Savings</a:t>
            </a:r>
            <a:endParaRPr sz="1600">
              <a:latin typeface="Times New Roman"/>
              <a:cs typeface="Times New Roman"/>
            </a:endParaRPr>
          </a:p>
          <a:p>
            <a:pPr marL="1978009">
              <a:lnSpc>
                <a:spcPct val="95825"/>
              </a:lnSpc>
              <a:spcBef>
                <a:spcPts val="49"/>
              </a:spcBef>
            </a:pPr>
            <a:r>
              <a:rPr sz="1600" i="1" dirty="0">
                <a:latin typeface="Times New Roman"/>
                <a:cs typeface="Times New Roman"/>
              </a:rPr>
              <a:t>PV</a:t>
            </a:r>
            <a:endParaRPr sz="1600">
              <a:latin typeface="Times New Roman"/>
              <a:cs typeface="Times New Roman"/>
            </a:endParaRPr>
          </a:p>
          <a:p>
            <a:pPr marL="1978009">
              <a:lnSpc>
                <a:spcPct val="95825"/>
              </a:lnSpc>
              <a:spcBef>
                <a:spcPts val="494"/>
              </a:spcBef>
            </a:pPr>
            <a:r>
              <a:rPr sz="1600" i="1" dirty="0">
                <a:latin typeface="Times New Roman"/>
                <a:cs typeface="Times New Roman"/>
              </a:rPr>
              <a:t>befo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          </a:t>
            </a:r>
            <a:r>
              <a:rPr sz="1600" i="1" spc="2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after             </a:t>
            </a:r>
            <a:r>
              <a:rPr sz="1600" i="1" spc="287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Dep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ec'n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04"/>
              </a:spcBef>
            </a:pPr>
            <a:r>
              <a:rPr sz="1600" dirty="0">
                <a:latin typeface="Times New Roman"/>
                <a:cs typeface="Times New Roman"/>
              </a:rPr>
              <a:t>1980        </a:t>
            </a:r>
            <a:r>
              <a:rPr sz="1600" spc="2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$8.00           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$35.51          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$27.51           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$13.20              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-57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1.53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264"/>
              </a:spcBef>
            </a:pPr>
            <a:r>
              <a:rPr sz="1600" dirty="0">
                <a:latin typeface="Times New Roman"/>
                <a:cs typeface="Times New Roman"/>
              </a:rPr>
              <a:t>1981        </a:t>
            </a:r>
            <a:r>
              <a:rPr sz="1600" spc="2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$8.80           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$36.26          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$27.46           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$13.18              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$10.05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353"/>
              </a:spcBef>
            </a:pPr>
            <a:r>
              <a:rPr sz="1600" dirty="0">
                <a:latin typeface="Times New Roman"/>
                <a:cs typeface="Times New Roman"/>
              </a:rPr>
              <a:t>1982        </a:t>
            </a:r>
            <a:r>
              <a:rPr sz="1600" spc="2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$9.68           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$37.07          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$27.39           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$13.15              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$8.76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264"/>
              </a:spcBef>
            </a:pPr>
            <a:r>
              <a:rPr sz="1600" dirty="0">
                <a:latin typeface="Times New Roman"/>
                <a:cs typeface="Times New Roman"/>
              </a:rPr>
              <a:t>1983        </a:t>
            </a:r>
            <a:r>
              <a:rPr sz="1600" spc="2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$10.65         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$37.95          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$27.30           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$13.10              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$7.62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264"/>
              </a:spcBef>
            </a:pPr>
            <a:r>
              <a:rPr sz="1600" dirty="0">
                <a:latin typeface="Times New Roman"/>
                <a:cs typeface="Times New Roman"/>
              </a:rPr>
              <a:t>1984        </a:t>
            </a:r>
            <a:r>
              <a:rPr sz="1600" spc="2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-57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1.71         </a:t>
            </a:r>
            <a:r>
              <a:rPr sz="1600" spc="1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$21.23          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$9.52             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$4.57                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$2.32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264"/>
              </a:spcBef>
            </a:pPr>
            <a:r>
              <a:rPr sz="1600" dirty="0">
                <a:latin typeface="Times New Roman"/>
                <a:cs typeface="Times New Roman"/>
              </a:rPr>
              <a:t>1985        </a:t>
            </a:r>
            <a:r>
              <a:rPr sz="1600" spc="2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$12.65         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$17.50          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$4.85             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$2.33                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$1.03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ts val="1736"/>
              </a:lnSpc>
              <a:spcBef>
                <a:spcPts val="2264"/>
              </a:spcBef>
            </a:pPr>
            <a:r>
              <a:rPr i="1" baseline="-19325" dirty="0">
                <a:latin typeface="Arial"/>
                <a:cs typeface="Arial"/>
              </a:rPr>
              <a:t>Aswath        </a:t>
            </a:r>
            <a:r>
              <a:rPr i="1" spc="320" baseline="-19325" dirty="0">
                <a:latin typeface="Arial"/>
                <a:cs typeface="Arial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1986        </a:t>
            </a:r>
            <a:r>
              <a:rPr sz="1600" spc="2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$13.66         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$16.00          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$2.34             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$1.12                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$0.43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2577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834774" marR="2767279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I</a:t>
            </a:r>
            <a:r>
              <a:rPr sz="2500" spc="-228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. Debt Capacity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7"/>
              </a:lnSpc>
              <a:spcBef>
                <a:spcPts val="3949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Diversification 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 </a:t>
            </a:r>
            <a:r>
              <a:rPr sz="1700" spc="10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lead 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r>
              <a:rPr sz="1700" spc="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 </a:t>
            </a:r>
            <a:r>
              <a:rPr sz="1700" spc="9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inc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ease </a:t>
            </a:r>
            <a:r>
              <a:rPr sz="1700" b="1" spc="142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in </a:t>
            </a:r>
            <a:r>
              <a:rPr sz="1700" b="1" spc="9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debt </a:t>
            </a:r>
            <a:r>
              <a:rPr sz="1700" b="1" spc="11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capacity </a:t>
            </a:r>
            <a:r>
              <a:rPr sz="1700" b="1" spc="1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</a:t>
            </a:r>
            <a:r>
              <a:rPr sz="1700" spc="10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endParaRPr sz="17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112"/>
              </a:spcBef>
            </a:pPr>
            <a:r>
              <a:rPr sz="1700" b="1" dirty="0">
                <a:latin typeface="Times New Roman"/>
                <a:cs typeface="Times New Roman"/>
              </a:rPr>
              <a:t>inc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ease</a:t>
            </a:r>
            <a:r>
              <a:rPr sz="1700" b="1" spc="6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in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the</a:t>
            </a:r>
            <a:r>
              <a:rPr sz="1700" b="1" spc="2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value</a:t>
            </a:r>
            <a:r>
              <a:rPr sz="1700" b="1" spc="4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of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the</a:t>
            </a:r>
            <a:r>
              <a:rPr sz="1700" b="1" spc="2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firm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395001" marR="266516" indent="-303444">
              <a:lnSpc>
                <a:spcPts val="2012"/>
              </a:lnSpc>
              <a:spcBef>
                <a:spcPts val="55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Has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weighed</a:t>
            </a:r>
            <a:r>
              <a:rPr sz="1700" spc="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against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immediate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transfer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wealth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occurs </a:t>
            </a:r>
            <a:endParaRPr sz="1700">
              <a:latin typeface="Times New Roman"/>
              <a:cs typeface="Times New Roman"/>
            </a:endParaRPr>
          </a:p>
          <a:p>
            <a:pPr marL="1395001" marR="26651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existing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bondholders</a:t>
            </a:r>
            <a:r>
              <a:rPr sz="1700" spc="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stockholders.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288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187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34423">
              <a:lnSpc>
                <a:spcPct val="95825"/>
              </a:lnSpc>
              <a:spcBef>
                <a:spcPts val="5460"/>
              </a:spcBef>
            </a:pP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aluing Debt Capacity</a:t>
            </a:r>
            <a:endParaRPr sz="2500">
              <a:latin typeface="Arial"/>
              <a:cs typeface="Arial"/>
            </a:endParaRPr>
          </a:p>
          <a:p>
            <a:pPr marL="1395001" marR="266515" indent="-303444" algn="just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1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two</a:t>
            </a:r>
            <a:r>
              <a:rPr sz="1700" spc="1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9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ferent</a:t>
            </a:r>
            <a:r>
              <a:rPr sz="1700" spc="1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businesses</a:t>
            </a:r>
            <a:r>
              <a:rPr sz="1700" spc="1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ge,</a:t>
            </a:r>
            <a:r>
              <a:rPr sz="1700" spc="1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0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combined</a:t>
            </a:r>
            <a:r>
              <a:rPr sz="1700" spc="1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less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variable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earnings,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may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able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borrow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(have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higher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ratio)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individual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firms.</a:t>
            </a:r>
            <a:endParaRPr sz="1700">
              <a:latin typeface="Times New Roman"/>
              <a:cs typeface="Times New Roman"/>
            </a:endParaRPr>
          </a:p>
          <a:p>
            <a:pPr marL="1395001" marR="266515" indent="-303444" algn="just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2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0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following</a:t>
            </a:r>
            <a:r>
              <a:rPr sz="1700" spc="3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example,</a:t>
            </a:r>
            <a:r>
              <a:rPr sz="1700" spc="3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3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0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combine</a:t>
            </a:r>
            <a:r>
              <a:rPr sz="1700" spc="3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two</a:t>
            </a:r>
            <a:r>
              <a:rPr sz="1700" spc="30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firms,</a:t>
            </a:r>
            <a:r>
              <a:rPr sz="1700" spc="19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optimal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ratios</a:t>
            </a:r>
            <a:r>
              <a:rPr sz="1700" spc="9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30%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each,</a:t>
            </a:r>
            <a:r>
              <a:rPr sz="1700" spc="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end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 with</a:t>
            </a:r>
            <a:r>
              <a:rPr sz="1700" spc="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optimal</a:t>
            </a:r>
            <a:r>
              <a:rPr sz="1700" spc="1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ratio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40%.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863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81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3546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3"/>
              </a:lnSpc>
              <a:spcBef>
                <a:spcPts val="42"/>
              </a:spcBef>
            </a:pPr>
            <a:endParaRPr sz="900"/>
          </a:p>
          <a:p>
            <a:pPr marL="2994190" marR="2926758" algn="ctr">
              <a:lnSpc>
                <a:spcPct val="95825"/>
              </a:lnSpc>
              <a:spcBef>
                <a:spcPts val="5384"/>
              </a:spcBef>
            </a:pPr>
            <a:r>
              <a:rPr sz="2500" spc="-273" dirty="0">
                <a:latin typeface="Times New Roman"/>
                <a:cs typeface="Times New Roman"/>
              </a:rPr>
              <a:t>V</a:t>
            </a:r>
            <a:r>
              <a:rPr sz="2500" dirty="0">
                <a:latin typeface="Times New Roman"/>
                <a:cs typeface="Times New Roman"/>
              </a:rPr>
              <a:t>aluing Syne</a:t>
            </a:r>
            <a:r>
              <a:rPr sz="2500" spc="-45" dirty="0">
                <a:latin typeface="Times New Roman"/>
                <a:cs typeface="Times New Roman"/>
              </a:rPr>
              <a:t>r</a:t>
            </a:r>
            <a:r>
              <a:rPr sz="2500" dirty="0">
                <a:latin typeface="Times New Roman"/>
                <a:cs typeface="Times New Roman"/>
              </a:rPr>
              <a:t>gy</a:t>
            </a:r>
            <a:endParaRPr sz="2500">
              <a:latin typeface="Times New Roman"/>
              <a:cs typeface="Times New Roman"/>
            </a:endParaRPr>
          </a:p>
          <a:p>
            <a:pPr marL="1395001" marR="266516" indent="-303444" algn="just">
              <a:lnSpc>
                <a:spcPts val="2017"/>
              </a:lnSpc>
              <a:spcBef>
                <a:spcPts val="4027"/>
              </a:spcBef>
              <a:tabLst>
                <a:tab pos="1390432" algn="l"/>
                <a:tab pos="1812120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key</a:t>
            </a:r>
            <a:r>
              <a:rPr sz="1700" spc="1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existence</a:t>
            </a:r>
            <a:r>
              <a:rPr sz="1700" spc="1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</a:t>
            </a:r>
            <a:r>
              <a:rPr sz="1700" spc="1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1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3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target</a:t>
            </a:r>
            <a:r>
              <a:rPr sz="1700" b="1" spc="15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firm</a:t>
            </a:r>
            <a:r>
              <a:rPr sz="1700" b="1" spc="4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cont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ols</a:t>
            </a:r>
            <a:r>
              <a:rPr sz="1700" b="1" spc="172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a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7"/>
              </a:lnSpc>
              <a:spcBef>
                <a:spcPts val="110"/>
              </a:spcBef>
              <a:tabLst>
                <a:tab pos="1390432" algn="l"/>
                <a:tab pos="1812120" algn="l"/>
              </a:tabLst>
            </a:pPr>
            <a:r>
              <a:rPr sz="1700" b="1" dirty="0">
                <a:latin typeface="Times New Roman"/>
                <a:cs typeface="Times New Roman"/>
              </a:rPr>
              <a:t>specialized</a:t>
            </a:r>
            <a:r>
              <a:rPr sz="1700" b="1" spc="401" dirty="0">
                <a:latin typeface="Times New Roman"/>
                <a:cs typeface="Times New Roman"/>
              </a:rPr>
              <a:t> 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esou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ce</a:t>
            </a:r>
            <a:r>
              <a:rPr sz="1700" b="1" spc="3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becomes</a:t>
            </a:r>
            <a:r>
              <a:rPr sz="1700" spc="3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3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valuable</a:t>
            </a:r>
            <a:r>
              <a:rPr sz="1700" spc="3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3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combined</a:t>
            </a:r>
            <a:r>
              <a:rPr sz="1700" spc="3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1812120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4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	bidding </a:t>
            </a:r>
            <a:r>
              <a:rPr sz="1700" spc="3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firm's </a:t>
            </a:r>
            <a:r>
              <a:rPr sz="1700" spc="1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resources. </a:t>
            </a:r>
            <a:r>
              <a:rPr sz="1700" spc="3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30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specialized </a:t>
            </a:r>
            <a:r>
              <a:rPr sz="1700" spc="3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resource </a:t>
            </a:r>
            <a:r>
              <a:rPr sz="1700" spc="3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 </a:t>
            </a:r>
            <a:r>
              <a:rPr sz="1700" spc="30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vary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1812120" algn="l"/>
              </a:tabLst>
            </a:pPr>
            <a:r>
              <a:rPr sz="1700" dirty="0">
                <a:latin typeface="Times New Roman"/>
                <a:cs typeface="Times New Roman"/>
              </a:rPr>
              <a:t>depending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upon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ger:</a:t>
            </a:r>
            <a:endParaRPr sz="1700">
              <a:latin typeface="Times New Roman"/>
              <a:cs typeface="Times New Roman"/>
            </a:endParaRPr>
          </a:p>
          <a:p>
            <a:pPr marL="1749020" marR="270448" indent="-252870" algn="just">
              <a:lnSpc>
                <a:spcPts val="1810"/>
              </a:lnSpc>
              <a:spcBef>
                <a:spcPts val="637"/>
              </a:spcBef>
              <a:tabLst>
                <a:tab pos="1743738" algn="l"/>
                <a:tab pos="2644099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In</a:t>
            </a:r>
            <a:r>
              <a:rPr sz="1600" i="1" spc="174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horizontal</a:t>
            </a:r>
            <a:r>
              <a:rPr sz="1600" i="1" spc="2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me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gers: </a:t>
            </a:r>
            <a:r>
              <a:rPr sz="1600" i="1" spc="3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economies</a:t>
            </a:r>
            <a:r>
              <a:rPr sz="1600" spc="2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scale,</a:t>
            </a:r>
            <a:r>
              <a:rPr sz="1600" spc="1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19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reduce</a:t>
            </a:r>
            <a:r>
              <a:rPr sz="1600" spc="2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costs,</a:t>
            </a:r>
            <a:r>
              <a:rPr sz="1600" spc="1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 </a:t>
            </a:r>
            <a:endParaRPr sz="1600">
              <a:latin typeface="Times New Roman"/>
              <a:cs typeface="Times New Roman"/>
            </a:endParaRPr>
          </a:p>
          <a:p>
            <a:pPr marL="1749020" marR="270448" algn="just">
              <a:lnSpc>
                <a:spcPts val="1806"/>
              </a:lnSpc>
              <a:spcBef>
                <a:spcPts val="230"/>
              </a:spcBef>
              <a:tabLst>
                <a:tab pos="1743738" algn="l"/>
                <a:tab pos="2644099" algn="l"/>
              </a:tabLst>
            </a:pPr>
            <a:r>
              <a:rPr sz="1600" dirty="0">
                <a:latin typeface="Times New Roman"/>
                <a:cs typeface="Times New Roman"/>
              </a:rPr>
              <a:t>increased</a:t>
            </a:r>
            <a:r>
              <a:rPr sz="1600" spc="-3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market 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powe</a:t>
            </a:r>
            <a:r>
              <a:rPr sz="1600" spc="-62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 </a:t>
            </a:r>
            <a:r>
              <a:rPr sz="1600" spc="3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increases 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profit </a:t>
            </a:r>
            <a:r>
              <a:rPr sz="1600" spc="2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gins </a:t>
            </a:r>
            <a:r>
              <a:rPr sz="1600" spc="3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sales. </a:t>
            </a:r>
            <a:endParaRPr sz="1600">
              <a:latin typeface="Times New Roman"/>
              <a:cs typeface="Times New Roman"/>
            </a:endParaRPr>
          </a:p>
          <a:p>
            <a:pPr marL="1749020" marR="270448" algn="just">
              <a:lnSpc>
                <a:spcPts val="1806"/>
              </a:lnSpc>
              <a:spcBef>
                <a:spcPts val="229"/>
              </a:spcBef>
              <a:tabLst>
                <a:tab pos="1743738" algn="l"/>
                <a:tab pos="2644099" algn="l"/>
              </a:tabLst>
            </a:pPr>
            <a:r>
              <a:rPr sz="1600" dirty="0">
                <a:latin typeface="Times New Roman"/>
                <a:cs typeface="Times New Roman"/>
              </a:rPr>
              <a:t>(Examples: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Bank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America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Security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Pacific,</a:t>
            </a:r>
            <a:r>
              <a:rPr sz="1600" spc="-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Chase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Chemical)</a:t>
            </a:r>
            <a:endParaRPr sz="1600">
              <a:latin typeface="Times New Roman"/>
              <a:cs typeface="Times New Roman"/>
            </a:endParaRPr>
          </a:p>
          <a:p>
            <a:pPr marL="1749020" marR="270447" indent="-252870" algn="just">
              <a:lnSpc>
                <a:spcPts val="1810"/>
              </a:lnSpc>
              <a:spcBef>
                <a:spcPts val="68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In </a:t>
            </a:r>
            <a:r>
              <a:rPr sz="1600" i="1" spc="48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vertical </a:t>
            </a:r>
            <a:r>
              <a:rPr sz="1600" i="1" spc="83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integration:   </a:t>
            </a:r>
            <a:r>
              <a:rPr sz="1600" i="1" spc="1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Primary 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source 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syne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gy 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here 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comes 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 </a:t>
            </a:r>
            <a:endParaRPr sz="1600">
              <a:latin typeface="Times New Roman"/>
              <a:cs typeface="Times New Roman"/>
            </a:endParaRPr>
          </a:p>
          <a:p>
            <a:pPr marL="1749020" marR="270447" algn="just">
              <a:lnSpc>
                <a:spcPts val="1806"/>
              </a:lnSpc>
              <a:spcBef>
                <a:spcPts val="23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controlling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chain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production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completel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749020" marR="270446" indent="-252870" algn="just">
              <a:lnSpc>
                <a:spcPts val="1810"/>
              </a:lnSpc>
              <a:spcBef>
                <a:spcPts val="592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In</a:t>
            </a:r>
            <a:r>
              <a:rPr sz="1600" i="1" spc="208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functional</a:t>
            </a:r>
            <a:r>
              <a:rPr sz="1600" i="1" spc="258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integration</a:t>
            </a:r>
            <a:r>
              <a:rPr sz="1600" dirty="0">
                <a:latin typeface="Times New Roman"/>
                <a:cs typeface="Times New Roman"/>
              </a:rPr>
              <a:t>:  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2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2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1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2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strengths</a:t>
            </a:r>
            <a:r>
              <a:rPr sz="1600" spc="2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0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2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functional </a:t>
            </a:r>
            <a:endParaRPr sz="1600">
              <a:latin typeface="Times New Roman"/>
              <a:cs typeface="Times New Roman"/>
            </a:endParaRPr>
          </a:p>
          <a:p>
            <a:pPr marL="1749020" marR="270446" algn="just">
              <a:lnSpc>
                <a:spcPts val="1806"/>
              </a:lnSpc>
              <a:spcBef>
                <a:spcPts val="23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area</a:t>
            </a:r>
            <a:r>
              <a:rPr sz="1600" spc="2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acquires</a:t>
            </a:r>
            <a:r>
              <a:rPr sz="1600" spc="3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another</a:t>
            </a:r>
            <a:r>
              <a:rPr sz="1600" spc="3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2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29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strengths</a:t>
            </a:r>
            <a:r>
              <a:rPr sz="1600" spc="3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2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functional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area, </a:t>
            </a:r>
            <a:endParaRPr sz="1600">
              <a:latin typeface="Times New Roman"/>
              <a:cs typeface="Times New Roman"/>
            </a:endParaRPr>
          </a:p>
          <a:p>
            <a:pPr marL="1749020" marR="270446" algn="just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potential</a:t>
            </a:r>
            <a:r>
              <a:rPr sz="1600" spc="3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syne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gy</a:t>
            </a:r>
            <a:r>
              <a:rPr sz="1600" spc="3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gains</a:t>
            </a:r>
            <a:r>
              <a:rPr sz="1600" spc="3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arise</a:t>
            </a:r>
            <a:r>
              <a:rPr sz="1600" spc="3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exploiting</a:t>
            </a:r>
            <a:r>
              <a:rPr sz="1600" spc="3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strengths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3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 </a:t>
            </a:r>
            <a:endParaRPr sz="1600">
              <a:latin typeface="Times New Roman"/>
              <a:cs typeface="Times New Roman"/>
            </a:endParaRPr>
          </a:p>
          <a:p>
            <a:pPr marL="1749020" marR="270446" algn="just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areas.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80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2450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1336" y="6155531"/>
            <a:ext cx="685636" cy="22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624"/>
              </a:lnSpc>
              <a:spcBef>
                <a:spcPts val="81"/>
              </a:spcBef>
            </a:pPr>
            <a:r>
              <a:rPr sz="1600" dirty="0">
                <a:latin typeface="Times New Roman"/>
                <a:cs typeface="Times New Roman"/>
              </a:rPr>
              <a:t>10.45%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292130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E</a:t>
            </a:r>
            <a:r>
              <a:rPr sz="2500" spc="-45" dirty="0">
                <a:latin typeface="Arial"/>
                <a:cs typeface="Arial"/>
              </a:rPr>
              <a:t>f</a:t>
            </a:r>
            <a:r>
              <a:rPr sz="2500" dirty="0">
                <a:latin typeface="Arial"/>
                <a:cs typeface="Arial"/>
              </a:rPr>
              <a:t>fect on Costs of Capital of</a:t>
            </a:r>
            <a:r>
              <a:rPr sz="2500" spc="-12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Added debt</a:t>
            </a:r>
            <a:endParaRPr sz="2500">
              <a:latin typeface="Arial"/>
              <a:cs typeface="Arial"/>
            </a:endParaRPr>
          </a:p>
          <a:p>
            <a:pPr marL="3079400">
              <a:lnSpc>
                <a:spcPct val="95825"/>
              </a:lnSpc>
              <a:spcBef>
                <a:spcPts val="4028"/>
              </a:spcBef>
            </a:pP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         </a:t>
            </a:r>
            <a:r>
              <a:rPr sz="1600" spc="2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         </a:t>
            </a:r>
            <a:r>
              <a:rPr sz="1600" spc="3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-No        </a:t>
            </a:r>
            <a:r>
              <a:rPr sz="1600" spc="1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Added</a:t>
            </a:r>
            <a:endParaRPr sz="1600">
              <a:latin typeface="Times New Roman"/>
              <a:cs typeface="Times New Roman"/>
            </a:endParaRPr>
          </a:p>
          <a:p>
            <a:pPr marL="5360854">
              <a:lnSpc>
                <a:spcPct val="95825"/>
              </a:lnSpc>
              <a:spcBef>
                <a:spcPts val="49"/>
              </a:spcBef>
            </a:pPr>
            <a:r>
              <a:rPr sz="1600" dirty="0">
                <a:latin typeface="Times New Roman"/>
                <a:cs typeface="Times New Roman"/>
              </a:rPr>
              <a:t>New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endParaRPr sz="1600">
              <a:latin typeface="Times New Roman"/>
              <a:cs typeface="Times New Roman"/>
            </a:endParaRPr>
          </a:p>
          <a:p>
            <a:pPr marL="3052831" marR="4592652" algn="ctr">
              <a:lnSpc>
                <a:spcPct val="95825"/>
              </a:lnSpc>
              <a:spcBef>
                <a:spcPts val="49"/>
              </a:spcBef>
            </a:pPr>
            <a:r>
              <a:rPr sz="1600" dirty="0">
                <a:latin typeface="Times New Roman"/>
                <a:cs typeface="Times New Roman"/>
              </a:rPr>
              <a:t>Debt</a:t>
            </a:r>
            <a:endParaRPr sz="1600">
              <a:latin typeface="Times New Roman"/>
              <a:cs typeface="Times New Roman"/>
            </a:endParaRPr>
          </a:p>
          <a:p>
            <a:pPr marL="1064988" marR="2333620" algn="ctr">
              <a:lnSpc>
                <a:spcPct val="95825"/>
              </a:lnSpc>
              <a:spcBef>
                <a:spcPts val="404"/>
              </a:spcBef>
            </a:pP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(%)                       </a:t>
            </a:r>
            <a:r>
              <a:rPr sz="1600" spc="3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30%              </a:t>
            </a:r>
            <a:r>
              <a:rPr sz="1600" spc="3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30%              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30%</a:t>
            </a:r>
            <a:endParaRPr sz="1600">
              <a:latin typeface="Times New Roman"/>
              <a:cs typeface="Times New Roman"/>
            </a:endParaRPr>
          </a:p>
          <a:p>
            <a:pPr marL="3052831" marR="4615074" algn="ctr">
              <a:lnSpc>
                <a:spcPct val="95825"/>
              </a:lnSpc>
              <a:spcBef>
                <a:spcPts val="49"/>
              </a:spcBef>
            </a:pPr>
            <a:r>
              <a:rPr sz="1600" dirty="0">
                <a:latin typeface="Times New Roman"/>
                <a:cs typeface="Times New Roman"/>
              </a:rPr>
              <a:t>40%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94"/>
              </a:spcBef>
            </a:pP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                   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6.00%           </a:t>
            </a:r>
            <a:r>
              <a:rPr sz="1600" spc="3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5.40%           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5.65%</a:t>
            </a:r>
            <a:endParaRPr sz="1600">
              <a:latin typeface="Times New Roman"/>
              <a:cs typeface="Times New Roman"/>
            </a:endParaRPr>
          </a:p>
          <a:p>
            <a:pPr marL="3052831" marR="4463353" algn="ctr">
              <a:lnSpc>
                <a:spcPts val="1768"/>
              </a:lnSpc>
              <a:spcBef>
                <a:spcPts val="88"/>
              </a:spcBef>
            </a:pPr>
            <a:r>
              <a:rPr sz="1600" dirty="0">
                <a:latin typeface="Times New Roman"/>
                <a:cs typeface="Times New Roman"/>
              </a:rPr>
              <a:t>5.65%</a:t>
            </a:r>
            <a:endParaRPr sz="1600">
              <a:latin typeface="Times New Roman"/>
              <a:cs typeface="Times New Roman"/>
            </a:endParaRPr>
          </a:p>
          <a:p>
            <a:pPr marL="1064988" marR="2333620" algn="ctr">
              <a:lnSpc>
                <a:spcPct val="95825"/>
              </a:lnSpc>
              <a:spcBef>
                <a:spcPts val="407"/>
              </a:spcBef>
            </a:pPr>
            <a:r>
              <a:rPr sz="1600" dirty="0">
                <a:latin typeface="Times New Roman"/>
                <a:cs typeface="Times New Roman"/>
              </a:rPr>
              <a:t>Equity(%)                      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70%              </a:t>
            </a:r>
            <a:r>
              <a:rPr sz="1600" spc="3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70%              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70%</a:t>
            </a:r>
            <a:endParaRPr sz="1600">
              <a:latin typeface="Times New Roman"/>
              <a:cs typeface="Times New Roman"/>
            </a:endParaRPr>
          </a:p>
          <a:p>
            <a:pPr marL="3052831" marR="4615074" algn="ctr">
              <a:lnSpc>
                <a:spcPts val="1768"/>
              </a:lnSpc>
              <a:spcBef>
                <a:spcPts val="88"/>
              </a:spcBef>
            </a:pPr>
            <a:r>
              <a:rPr sz="1600" dirty="0">
                <a:latin typeface="Times New Roman"/>
                <a:cs typeface="Times New Roman"/>
              </a:rPr>
              <a:t>60%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07"/>
              </a:spcBef>
            </a:pP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               </a:t>
            </a:r>
            <a:r>
              <a:rPr sz="1600" spc="3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13.60%         </a:t>
            </a:r>
            <a:r>
              <a:rPr sz="1600" spc="3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12.50%         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12.95%</a:t>
            </a:r>
            <a:endParaRPr sz="1600">
              <a:latin typeface="Times New Roman"/>
              <a:cs typeface="Times New Roman"/>
            </a:endParaRPr>
          </a:p>
          <a:p>
            <a:pPr marL="3052831" marR="4362204" algn="ctr">
              <a:lnSpc>
                <a:spcPct val="95825"/>
              </a:lnSpc>
              <a:spcBef>
                <a:spcPts val="49"/>
              </a:spcBef>
            </a:pPr>
            <a:r>
              <a:rPr sz="1600" dirty="0">
                <a:latin typeface="Times New Roman"/>
                <a:cs typeface="Times New Roman"/>
              </a:rPr>
              <a:t>13.65%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04"/>
              </a:spcBef>
            </a:pPr>
            <a:r>
              <a:rPr sz="1600" spc="-174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ACC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-48" dirty="0">
                <a:latin typeface="Times New Roman"/>
                <a:cs typeface="Times New Roman"/>
              </a:rPr>
              <a:t> 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ear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             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7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1.32%         </a:t>
            </a:r>
            <a:r>
              <a:rPr sz="1600" spc="3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10.37%         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10.76%</a:t>
            </a:r>
            <a:endParaRPr sz="1600">
              <a:latin typeface="Times New Roman"/>
              <a:cs typeface="Times New Roman"/>
            </a:endParaRPr>
          </a:p>
          <a:p>
            <a:pPr marL="3052831" marR="4362204" algn="ctr">
              <a:lnSpc>
                <a:spcPct val="95825"/>
              </a:lnSpc>
              <a:spcBef>
                <a:spcPts val="49"/>
              </a:spcBef>
            </a:pPr>
            <a:r>
              <a:rPr sz="1600" dirty="0">
                <a:latin typeface="Times New Roman"/>
                <a:cs typeface="Times New Roman"/>
              </a:rPr>
              <a:t>10.45%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04"/>
              </a:spcBef>
            </a:pPr>
            <a:r>
              <a:rPr sz="1600" spc="-174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ACC-</a:t>
            </a:r>
            <a:r>
              <a:rPr sz="1600" spc="-1" dirty="0">
                <a:latin typeface="Times New Roman"/>
                <a:cs typeface="Times New Roman"/>
              </a:rPr>
              <a:t> 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ear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              </a:t>
            </a:r>
            <a:r>
              <a:rPr sz="1600" spc="169" dirty="0">
                <a:latin typeface="Times New Roman"/>
                <a:cs typeface="Times New Roman"/>
              </a:rPr>
              <a:t> </a:t>
            </a:r>
            <a:r>
              <a:rPr sz="1600" spc="-57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1.32%         </a:t>
            </a:r>
            <a:r>
              <a:rPr sz="1600" spc="3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10.37%         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10.76%</a:t>
            </a:r>
            <a:endParaRPr sz="1600">
              <a:latin typeface="Times New Roman"/>
              <a:cs typeface="Times New Roman"/>
            </a:endParaRPr>
          </a:p>
          <a:p>
            <a:pPr marL="3052831" marR="4362204" algn="ctr">
              <a:lnSpc>
                <a:spcPct val="95825"/>
              </a:lnSpc>
              <a:spcBef>
                <a:spcPts val="49"/>
              </a:spcBef>
            </a:pPr>
            <a:r>
              <a:rPr sz="1600" dirty="0">
                <a:latin typeface="Times New Roman"/>
                <a:cs typeface="Times New Roman"/>
              </a:rPr>
              <a:t>10.45%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ts val="1736"/>
              </a:lnSpc>
              <a:spcBef>
                <a:spcPts val="494"/>
              </a:spcBef>
            </a:pPr>
            <a:r>
              <a:rPr i="1" baseline="-36503" dirty="0">
                <a:latin typeface="Arial"/>
                <a:cs typeface="Arial"/>
              </a:rPr>
              <a:t>Aswath        </a:t>
            </a:r>
            <a:r>
              <a:rPr i="1" spc="320" baseline="-36503" dirty="0">
                <a:latin typeface="Arial"/>
                <a:cs typeface="Arial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ACC-</a:t>
            </a:r>
            <a:r>
              <a:rPr sz="1600" spc="-1" dirty="0">
                <a:latin typeface="Times New Roman"/>
                <a:cs typeface="Times New Roman"/>
              </a:rPr>
              <a:t> 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ear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              </a:t>
            </a:r>
            <a:r>
              <a:rPr sz="1600" spc="169" dirty="0">
                <a:latin typeface="Times New Roman"/>
                <a:cs typeface="Times New Roman"/>
              </a:rPr>
              <a:t> </a:t>
            </a:r>
            <a:r>
              <a:rPr sz="1600" spc="-57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1.32%         </a:t>
            </a:r>
            <a:r>
              <a:rPr sz="1600" spc="3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10.37%         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10.77%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8838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50803" marR="1883507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E</a:t>
            </a:r>
            <a:r>
              <a:rPr sz="2500" spc="-45" dirty="0">
                <a:latin typeface="Arial"/>
                <a:cs typeface="Arial"/>
              </a:rPr>
              <a:t>f</a:t>
            </a:r>
            <a:r>
              <a:rPr sz="2500" dirty="0">
                <a:latin typeface="Arial"/>
                <a:cs typeface="Arial"/>
              </a:rPr>
              <a:t>fect on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alue of</a:t>
            </a:r>
            <a:r>
              <a:rPr sz="2500" spc="-12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Added Debt</a:t>
            </a:r>
            <a:endParaRPr sz="2500">
              <a:latin typeface="Arial"/>
              <a:cs typeface="Arial"/>
            </a:endParaRPr>
          </a:p>
          <a:p>
            <a:pPr marL="2731001">
              <a:lnSpc>
                <a:spcPct val="95825"/>
              </a:lnSpc>
              <a:spcBef>
                <a:spcPts val="3949"/>
              </a:spcBef>
            </a:pP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     </a:t>
            </a:r>
            <a:r>
              <a:rPr sz="1700" spc="2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      </a:t>
            </a:r>
            <a:r>
              <a:rPr sz="1700" spc="2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</a:t>
            </a:r>
            <a:r>
              <a:rPr sz="1700" spc="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-No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new </a:t>
            </a:r>
            <a:r>
              <a:rPr sz="1700" spc="3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</a:t>
            </a:r>
            <a:r>
              <a:rPr sz="1700" spc="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-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Added</a:t>
            </a:r>
            <a:endParaRPr sz="1700">
              <a:latin typeface="Times New Roman"/>
              <a:cs typeface="Times New Roman"/>
            </a:endParaRPr>
          </a:p>
          <a:p>
            <a:pPr marL="4855113">
              <a:lnSpc>
                <a:spcPts val="1947"/>
              </a:lnSpc>
              <a:spcBef>
                <a:spcPts val="97"/>
              </a:spcBef>
            </a:pPr>
            <a:r>
              <a:rPr sz="1700" dirty="0">
                <a:latin typeface="Times New Roman"/>
                <a:cs typeface="Times New Roman"/>
              </a:rPr>
              <a:t>Debt              </a:t>
            </a:r>
            <a:r>
              <a:rPr sz="1700" spc="2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189"/>
              </a:spcBef>
            </a:pPr>
            <a:r>
              <a:rPr sz="1700" dirty="0">
                <a:latin typeface="Times New Roman"/>
                <a:cs typeface="Times New Roman"/>
              </a:rPr>
              <a:t>FCFF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   </a:t>
            </a:r>
            <a:r>
              <a:rPr sz="1700" spc="4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$120.00    </a:t>
            </a:r>
            <a:r>
              <a:rPr sz="1700" spc="4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$220.00     </a:t>
            </a:r>
            <a:r>
              <a:rPr sz="1700" spc="8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$340.00         </a:t>
            </a:r>
            <a:r>
              <a:rPr sz="1700" spc="1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$340.00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235"/>
              </a:spcBef>
            </a:pPr>
            <a:r>
              <a:rPr sz="1700" dirty="0">
                <a:latin typeface="Times New Roman"/>
                <a:cs typeface="Times New Roman"/>
              </a:rPr>
              <a:t>FCFF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   </a:t>
            </a:r>
            <a:r>
              <a:rPr sz="1700" spc="4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$144.00    </a:t>
            </a:r>
            <a:r>
              <a:rPr sz="1700" spc="4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$242.00     </a:t>
            </a:r>
            <a:r>
              <a:rPr sz="1700" spc="8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$386.00         </a:t>
            </a:r>
            <a:r>
              <a:rPr sz="1700" spc="1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$386.00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235"/>
              </a:spcBef>
            </a:pPr>
            <a:r>
              <a:rPr sz="1700" dirty="0">
                <a:latin typeface="Times New Roman"/>
                <a:cs typeface="Times New Roman"/>
              </a:rPr>
              <a:t>FCFF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   </a:t>
            </a:r>
            <a:r>
              <a:rPr sz="1700" spc="4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$172.80    </a:t>
            </a:r>
            <a:r>
              <a:rPr sz="1700" spc="4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$266.20     </a:t>
            </a:r>
            <a:r>
              <a:rPr sz="1700" spc="8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$439.00         </a:t>
            </a:r>
            <a:r>
              <a:rPr sz="1700" spc="1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$439.00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235"/>
              </a:spcBef>
            </a:pPr>
            <a:r>
              <a:rPr sz="1700" dirty="0">
                <a:latin typeface="Times New Roman"/>
                <a:cs typeface="Times New Roman"/>
              </a:rPr>
              <a:t>FCFF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4   </a:t>
            </a:r>
            <a:r>
              <a:rPr sz="1700" spc="4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$207.36    </a:t>
            </a:r>
            <a:r>
              <a:rPr sz="1700" spc="4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$292.82     </a:t>
            </a:r>
            <a:r>
              <a:rPr sz="1700" spc="8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$500.18         </a:t>
            </a:r>
            <a:r>
              <a:rPr sz="1700" spc="1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$500.18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235"/>
              </a:spcBef>
            </a:pPr>
            <a:r>
              <a:rPr sz="1700" dirty="0">
                <a:latin typeface="Times New Roman"/>
                <a:cs typeface="Times New Roman"/>
              </a:rPr>
              <a:t>FCFF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   </a:t>
            </a:r>
            <a:r>
              <a:rPr sz="1700" spc="4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$248.83    </a:t>
            </a:r>
            <a:r>
              <a:rPr sz="1700" spc="4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$322.10     </a:t>
            </a:r>
            <a:r>
              <a:rPr sz="1700" spc="8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$570.93         </a:t>
            </a:r>
            <a:r>
              <a:rPr sz="1700" spc="1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$570.93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235"/>
              </a:spcBef>
            </a:pP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erminal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   </a:t>
            </a:r>
            <a:r>
              <a:rPr sz="1700" spc="39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$5,796.97 </a:t>
            </a:r>
            <a:r>
              <a:rPr sz="1700" spc="4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$7,813.00  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$13,609.97    </a:t>
            </a:r>
            <a:r>
              <a:rPr sz="1700" spc="1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$16,101.22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235"/>
              </a:spcBef>
            </a:pPr>
            <a:r>
              <a:rPr sz="1700" b="1" dirty="0">
                <a:latin typeface="Times New Roman"/>
                <a:cs typeface="Times New Roman"/>
              </a:rPr>
              <a:t>P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esent</a:t>
            </a:r>
            <a:r>
              <a:rPr sz="1700" b="1" spc="29" dirty="0">
                <a:latin typeface="Times New Roman"/>
                <a:cs typeface="Times New Roman"/>
              </a:rPr>
              <a:t> </a:t>
            </a:r>
            <a:r>
              <a:rPr sz="1700" b="1" spc="-161" dirty="0">
                <a:latin typeface="Times New Roman"/>
                <a:cs typeface="Times New Roman"/>
              </a:rPr>
              <a:t>V</a:t>
            </a:r>
            <a:r>
              <a:rPr sz="1700" b="1" dirty="0">
                <a:latin typeface="Times New Roman"/>
                <a:cs typeface="Times New Roman"/>
              </a:rPr>
              <a:t>alue    </a:t>
            </a:r>
            <a:r>
              <a:rPr sz="1700" b="1" spc="42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$4,020.91 </a:t>
            </a:r>
            <a:r>
              <a:rPr sz="1700" b="1" spc="4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$5,760.47  </a:t>
            </a:r>
            <a:r>
              <a:rPr sz="1700" b="1" spc="8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$9,781.38      </a:t>
            </a:r>
            <a:r>
              <a:rPr sz="1700" b="1" spc="19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$</a:t>
            </a:r>
            <a:r>
              <a:rPr sz="1700" b="1" spc="-98" dirty="0">
                <a:latin typeface="Times New Roman"/>
                <a:cs typeface="Times New Roman"/>
              </a:rPr>
              <a:t>1</a:t>
            </a:r>
            <a:r>
              <a:rPr sz="1700" b="1" dirty="0">
                <a:latin typeface="Times New Roman"/>
                <a:cs typeface="Times New Roman"/>
              </a:rPr>
              <a:t>1,429.35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217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02060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Empirical Evidence on Synergy</a:t>
            </a:r>
            <a:endParaRPr sz="2500">
              <a:latin typeface="Arial"/>
              <a:cs typeface="Arial"/>
            </a:endParaRPr>
          </a:p>
          <a:p>
            <a:pPr marL="1395001" marR="266515" indent="-303444" algn="just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If </a:t>
            </a:r>
            <a:r>
              <a:rPr sz="1700" spc="1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 </a:t>
            </a:r>
            <a:r>
              <a:rPr sz="1700" spc="2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 </a:t>
            </a:r>
            <a:r>
              <a:rPr sz="1700" spc="1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perceived </a:t>
            </a:r>
            <a:r>
              <a:rPr sz="1700" spc="2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r>
              <a:rPr sz="1700" spc="1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exist </a:t>
            </a:r>
            <a:r>
              <a:rPr sz="1700" spc="20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 </a:t>
            </a:r>
            <a:r>
              <a:rPr sz="1700" spc="1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r>
              <a:rPr sz="1700" spc="1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takeove</a:t>
            </a:r>
            <a:r>
              <a:rPr sz="1700" spc="-7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, </a:t>
            </a:r>
            <a:r>
              <a:rPr sz="1700" spc="2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1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 </a:t>
            </a:r>
            <a:r>
              <a:rPr sz="1700" spc="20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r>
              <a:rPr sz="1700" spc="1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combined</a:t>
            </a:r>
            <a:r>
              <a:rPr sz="1700" spc="1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 should</a:t>
            </a:r>
            <a:r>
              <a:rPr sz="1700" spc="10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greater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sum</a:t>
            </a:r>
            <a:r>
              <a:rPr sz="1700" spc="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values</a:t>
            </a:r>
            <a:r>
              <a:rPr sz="1700" spc="1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bidding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get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firms,</a:t>
            </a:r>
            <a:r>
              <a:rPr sz="1700" spc="-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operating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independentl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555"/>
              </a:spcBef>
            </a:pPr>
            <a:r>
              <a:rPr sz="1700" dirty="0">
                <a:latin typeface="Times New Roman"/>
                <a:cs typeface="Times New Roman"/>
              </a:rPr>
              <a:t>V(AB)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&gt;</a:t>
            </a:r>
            <a:r>
              <a:rPr sz="1700" spc="-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V(A)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+</a:t>
            </a:r>
            <a:r>
              <a:rPr sz="1700" spc="-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V(B)</a:t>
            </a:r>
            <a:endParaRPr sz="1700">
              <a:latin typeface="Times New Roman"/>
              <a:cs typeface="Times New Roman"/>
            </a:endParaRPr>
          </a:p>
          <a:p>
            <a:pPr marL="1395001" marR="266516" indent="-303444" algn="just">
              <a:lnSpc>
                <a:spcPts val="2012"/>
              </a:lnSpc>
              <a:spcBef>
                <a:spcPts val="55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Bradle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2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Desai</a:t>
            </a:r>
            <a:r>
              <a:rPr sz="1700" spc="1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1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Kim</a:t>
            </a:r>
            <a:r>
              <a:rPr sz="1700" spc="1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(1988)</a:t>
            </a:r>
            <a:r>
              <a:rPr sz="1700" spc="19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1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sample</a:t>
            </a:r>
            <a:r>
              <a:rPr sz="1700" spc="20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236</a:t>
            </a:r>
            <a:r>
              <a:rPr sz="1700" spc="1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inte</a:t>
            </a:r>
            <a:r>
              <a:rPr sz="1700" spc="-3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-firm</a:t>
            </a:r>
            <a:r>
              <a:rPr sz="1700" spc="1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tender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7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fers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between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1963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1984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report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b="1" dirty="0">
                <a:latin typeface="Times New Roman"/>
                <a:cs typeface="Times New Roman"/>
              </a:rPr>
              <a:t>combined</a:t>
            </a:r>
            <a:r>
              <a:rPr sz="1700" b="1" spc="51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value</a:t>
            </a:r>
            <a:r>
              <a:rPr sz="1700" b="1" spc="1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7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b="1" dirty="0">
                <a:latin typeface="Times New Roman"/>
                <a:cs typeface="Times New Roman"/>
              </a:rPr>
              <a:t>the</a:t>
            </a:r>
            <a:r>
              <a:rPr sz="1700" b="1" spc="102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target</a:t>
            </a:r>
            <a:r>
              <a:rPr sz="1700" b="1" spc="12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and</a:t>
            </a:r>
            <a:r>
              <a:rPr sz="1700" b="1" spc="10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bidder</a:t>
            </a:r>
            <a:r>
              <a:rPr sz="1700" b="1" spc="9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firms inc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eases</a:t>
            </a:r>
            <a:r>
              <a:rPr sz="1700" b="1" spc="14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7.48%</a:t>
            </a:r>
            <a:r>
              <a:rPr sz="1700" b="1" spc="1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($</a:t>
            </a:r>
            <a:r>
              <a:rPr sz="1700" spc="-62" dirty="0">
                <a:latin typeface="Times New Roman"/>
                <a:cs typeface="Times New Roman"/>
              </a:rPr>
              <a:t>1</a:t>
            </a:r>
            <a:r>
              <a:rPr sz="1700" dirty="0">
                <a:latin typeface="Times New Roman"/>
                <a:cs typeface="Times New Roman"/>
              </a:rPr>
              <a:t>17</a:t>
            </a:r>
            <a:r>
              <a:rPr sz="1700" spc="1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</a:t>
            </a:r>
            <a:r>
              <a:rPr sz="1700" spc="1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1984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dollars),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average,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announcement</a:t>
            </a:r>
            <a:r>
              <a:rPr sz="1700" spc="10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me</a:t>
            </a:r>
            <a:r>
              <a:rPr sz="1700" spc="-3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ge</a:t>
            </a:r>
            <a:r>
              <a:rPr sz="1700" spc="-98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395001" marR="266517" indent="-303444" algn="just">
              <a:lnSpc>
                <a:spcPts val="2017"/>
              </a:lnSpc>
              <a:spcBef>
                <a:spcPts val="46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Operating</a:t>
            </a:r>
            <a:r>
              <a:rPr sz="1700" b="1" spc="34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synergy</a:t>
            </a:r>
            <a:r>
              <a:rPr sz="1700" b="1" spc="3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was</a:t>
            </a:r>
            <a:r>
              <a:rPr sz="1700" spc="29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primary</a:t>
            </a:r>
            <a:r>
              <a:rPr sz="1700" spc="3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motive</a:t>
            </a:r>
            <a:r>
              <a:rPr sz="1700" spc="3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28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one-third</a:t>
            </a:r>
            <a:r>
              <a:rPr sz="1700" b="1" spc="341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of</a:t>
            </a:r>
            <a:r>
              <a:rPr sz="1700" b="1" spc="28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hostile </a:t>
            </a:r>
            <a:endParaRPr sz="1700">
              <a:latin typeface="Times New Roman"/>
              <a:cs typeface="Times New Roman"/>
            </a:endParaRPr>
          </a:p>
          <a:p>
            <a:pPr marL="1395001" marR="266517" algn="just">
              <a:lnSpc>
                <a:spcPts val="2017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b="1" dirty="0">
                <a:latin typeface="Times New Roman"/>
                <a:cs typeface="Times New Roman"/>
              </a:rPr>
              <a:t>takeovers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(Bhide)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34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379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35576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Operational Evidence on Synergy</a:t>
            </a:r>
            <a:endParaRPr sz="2500">
              <a:latin typeface="Arial"/>
              <a:cs typeface="Arial"/>
            </a:endParaRPr>
          </a:p>
          <a:p>
            <a:pPr marL="1395001" marR="270448" indent="-303444" algn="just">
              <a:lnSpc>
                <a:spcPts val="1806"/>
              </a:lnSpc>
              <a:spcBef>
                <a:spcPts val="4028"/>
              </a:spcBef>
              <a:tabLst>
                <a:tab pos="1390432" algn="l"/>
              </a:tabLst>
            </a:pPr>
            <a:r>
              <a:rPr sz="1700" baseline="11149" dirty="0">
                <a:latin typeface="Times New Roman"/>
                <a:cs typeface="Times New Roman"/>
              </a:rPr>
              <a:t>o</a:t>
            </a:r>
            <a:r>
              <a:rPr sz="1700" spc="-279" baseline="11149" dirty="0">
                <a:latin typeface="Times New Roman"/>
                <a:cs typeface="Times New Roman"/>
              </a:rPr>
              <a:t> </a:t>
            </a:r>
            <a:r>
              <a:rPr sz="1700" baseline="11149" dirty="0">
                <a:latin typeface="Times New Roman"/>
                <a:cs typeface="Times New Roman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stronger</a:t>
            </a:r>
            <a:r>
              <a:rPr sz="1600" spc="3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test</a:t>
            </a:r>
            <a:r>
              <a:rPr sz="1600" spc="3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syne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gy</a:t>
            </a:r>
            <a:r>
              <a:rPr sz="1600" spc="3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3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319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evaluate</a:t>
            </a:r>
            <a:r>
              <a:rPr sz="1600" b="1" spc="363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whether</a:t>
            </a:r>
            <a:r>
              <a:rPr sz="1600" b="1" spc="3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merged</a:t>
            </a:r>
            <a:r>
              <a:rPr sz="1600" b="1" spc="357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firms</a:t>
            </a:r>
            <a:r>
              <a:rPr sz="1600" b="1" spc="271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imp</a:t>
            </a:r>
            <a:r>
              <a:rPr sz="1600" b="1" spc="-27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ove their performance</a:t>
            </a:r>
            <a:r>
              <a:rPr sz="1600" b="1" spc="81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(p</a:t>
            </a:r>
            <a:r>
              <a:rPr sz="1600" b="1" spc="-26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ofitability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and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g</a:t>
            </a:r>
            <a:r>
              <a:rPr sz="1600" b="1" spc="-26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owth),</a:t>
            </a:r>
            <a:r>
              <a:rPr sz="1600" b="1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relative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competitors, after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takeovers.</a:t>
            </a:r>
            <a:endParaRPr sz="1600">
              <a:latin typeface="Times New Roman"/>
              <a:cs typeface="Times New Roman"/>
            </a:endParaRPr>
          </a:p>
          <a:p>
            <a:pPr marL="1749020" marR="274380" indent="-252870">
              <a:lnSpc>
                <a:spcPts val="1508"/>
              </a:lnSpc>
              <a:spcBef>
                <a:spcPts val="477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o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McKinsey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Co.</a:t>
            </a:r>
            <a:r>
              <a:rPr sz="1400" spc="1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examined</a:t>
            </a:r>
            <a:r>
              <a:rPr sz="1400" spc="1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58</a:t>
            </a:r>
            <a:r>
              <a:rPr sz="1400" spc="1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acquisition</a:t>
            </a:r>
            <a:r>
              <a:rPr sz="1400" spc="17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programs</a:t>
            </a:r>
            <a:r>
              <a:rPr sz="1400" spc="1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between</a:t>
            </a:r>
            <a:r>
              <a:rPr sz="1400" spc="1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1972</a:t>
            </a:r>
            <a:r>
              <a:rPr sz="1400" spc="1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1983</a:t>
            </a:r>
            <a:r>
              <a:rPr sz="1400" spc="1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 evidence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two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questions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261"/>
              </a:spcBef>
            </a:pPr>
            <a:r>
              <a:rPr sz="1200" dirty="0">
                <a:latin typeface="Times New Roman"/>
                <a:cs typeface="Times New Roman"/>
              </a:rPr>
              <a:t>o 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Did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return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3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amount</a:t>
            </a:r>
            <a:r>
              <a:rPr sz="1200" spc="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invested</a:t>
            </a:r>
            <a:r>
              <a:rPr sz="1200" spc="8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acquisitions</a:t>
            </a:r>
            <a:r>
              <a:rPr sz="1200" spc="12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exceed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cost</a:t>
            </a:r>
            <a:r>
              <a:rPr sz="1200" spc="4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capital?</a:t>
            </a:r>
            <a:endParaRPr sz="12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377"/>
              </a:spcBef>
            </a:pPr>
            <a:r>
              <a:rPr sz="1200" dirty="0">
                <a:latin typeface="Times New Roman"/>
                <a:cs typeface="Times New Roman"/>
              </a:rPr>
              <a:t>o 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Did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acquisitions</a:t>
            </a:r>
            <a:r>
              <a:rPr sz="1200" spc="12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help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parent</a:t>
            </a:r>
            <a:r>
              <a:rPr sz="1200" spc="6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companies</a:t>
            </a:r>
            <a:r>
              <a:rPr sz="1200" spc="11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outperform</a:t>
            </a:r>
            <a:r>
              <a:rPr sz="1200" spc="11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competition?</a:t>
            </a:r>
            <a:endParaRPr sz="1200">
              <a:latin typeface="Times New Roman"/>
              <a:cs typeface="Times New Roman"/>
            </a:endParaRPr>
          </a:p>
          <a:p>
            <a:pPr marL="1749020" marR="274382" indent="-252870">
              <a:lnSpc>
                <a:spcPts val="1588"/>
              </a:lnSpc>
              <a:spcBef>
                <a:spcPts val="402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o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They</a:t>
            </a:r>
            <a:r>
              <a:rPr sz="1400" spc="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concluded</a:t>
            </a:r>
            <a:r>
              <a:rPr sz="1400" spc="1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28</a:t>
            </a:r>
            <a:r>
              <a:rPr sz="1400" b="1" spc="76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74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8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58</a:t>
            </a:r>
            <a:r>
              <a:rPr sz="1400" b="1" spc="76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</a:t>
            </a:r>
            <a:r>
              <a:rPr sz="1400" b="1" spc="-26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ograms</a:t>
            </a:r>
            <a:r>
              <a:rPr sz="1400" b="1" spc="1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failed</a:t>
            </a:r>
            <a:r>
              <a:rPr sz="1400" b="1" spc="9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both</a:t>
            </a:r>
            <a:r>
              <a:rPr sz="1400" b="1" spc="9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tests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9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failed</a:t>
            </a:r>
            <a:r>
              <a:rPr sz="1400" spc="9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least one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test.</a:t>
            </a:r>
            <a:endParaRPr sz="1400">
              <a:latin typeface="Times New Roman"/>
              <a:cs typeface="Times New Roman"/>
            </a:endParaRPr>
          </a:p>
          <a:p>
            <a:pPr marL="1395001" marR="270448" indent="-303444" algn="just">
              <a:lnSpc>
                <a:spcPts val="1806"/>
              </a:lnSpc>
              <a:spcBef>
                <a:spcPts val="346"/>
              </a:spcBef>
              <a:tabLst>
                <a:tab pos="1390432" algn="l"/>
              </a:tabLst>
            </a:pPr>
            <a:r>
              <a:rPr sz="1700" baseline="11149" dirty="0">
                <a:latin typeface="Times New Roman"/>
                <a:cs typeface="Times New Roman"/>
              </a:rPr>
              <a:t>o</a:t>
            </a:r>
            <a:r>
              <a:rPr sz="1700" spc="-279" baseline="11149" dirty="0">
                <a:latin typeface="Times New Roman"/>
                <a:cs typeface="Times New Roman"/>
              </a:rPr>
              <a:t> </a:t>
            </a:r>
            <a:r>
              <a:rPr sz="1700" baseline="11149" dirty="0">
                <a:latin typeface="Times New Roman"/>
                <a:cs typeface="Times New Roman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KPMG 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3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3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 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recent 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study 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3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global 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acquisitions 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concludes 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 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 me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gers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(&gt;80%)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fail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ged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worse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peer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group.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407"/>
              </a:spcBef>
              <a:tabLst>
                <a:tab pos="1390432" algn="l"/>
              </a:tabLst>
            </a:pPr>
            <a:r>
              <a:rPr sz="1700" baseline="11149" dirty="0">
                <a:latin typeface="Times New Roman"/>
                <a:cs typeface="Times New Roman"/>
              </a:rPr>
              <a:t>o</a:t>
            </a:r>
            <a:r>
              <a:rPr sz="1700" spc="-279" baseline="11149" dirty="0">
                <a:latin typeface="Times New Roman"/>
                <a:cs typeface="Times New Roman"/>
              </a:rPr>
              <a:t> </a:t>
            </a:r>
            <a:r>
              <a:rPr sz="1700" baseline="11149" dirty="0">
                <a:latin typeface="Times New Roman"/>
                <a:cs typeface="Times New Roman"/>
              </a:rPr>
              <a:t>	</a:t>
            </a:r>
            <a:r>
              <a:rPr sz="1600" b="1" dirty="0">
                <a:latin typeface="Times New Roman"/>
                <a:cs typeface="Times New Roman"/>
              </a:rPr>
              <a:t>Large</a:t>
            </a:r>
            <a:r>
              <a:rPr sz="1600" b="1" spc="267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number</a:t>
            </a:r>
            <a:r>
              <a:rPr sz="1600" b="1" spc="248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of</a:t>
            </a:r>
            <a:r>
              <a:rPr sz="1600" b="1" spc="2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acquisitions</a:t>
            </a:r>
            <a:r>
              <a:rPr sz="1600" b="1" spc="30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that</a:t>
            </a:r>
            <a:r>
              <a:rPr sz="1600" b="1" spc="253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26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e</a:t>
            </a:r>
            <a:r>
              <a:rPr sz="1600" b="1" spc="248" dirty="0">
                <a:latin typeface="Times New Roman"/>
                <a:cs typeface="Times New Roman"/>
              </a:rPr>
              <a:t> </a:t>
            </a:r>
            <a:r>
              <a:rPr sz="1600" b="1" spc="-26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eversed</a:t>
            </a:r>
            <a:r>
              <a:rPr sz="1600" b="1" spc="28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within</a:t>
            </a:r>
            <a:r>
              <a:rPr sz="1600" b="1" spc="269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fairly</a:t>
            </a:r>
            <a:r>
              <a:rPr sz="1600" b="1" spc="263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short</a:t>
            </a:r>
            <a:r>
              <a:rPr sz="1600" b="1" spc="261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time periods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bout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20.2%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acquisitions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made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1982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1986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were divested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1988.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studies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tracked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acquisitions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longer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 periods 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(ten 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 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  more) 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divestitu</a:t>
            </a:r>
            <a:r>
              <a:rPr sz="1600" b="1" spc="-26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e </a:t>
            </a:r>
            <a:r>
              <a:rPr sz="1600" b="1" spc="58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rate </a:t>
            </a:r>
            <a:r>
              <a:rPr sz="1600" b="1" spc="13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of  acquisitions </a:t>
            </a:r>
            <a:r>
              <a:rPr sz="1600" b="1" spc="66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rises </a:t>
            </a:r>
            <a:r>
              <a:rPr sz="1600" b="1" spc="17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to almost</a:t>
            </a:r>
            <a:r>
              <a:rPr sz="1600" b="1" spc="48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50%.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03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294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3"/>
              </a:lnSpc>
              <a:spcBef>
                <a:spcPts val="42"/>
              </a:spcBef>
            </a:pPr>
            <a:endParaRPr sz="900"/>
          </a:p>
          <a:p>
            <a:pPr marL="1945698">
              <a:lnSpc>
                <a:spcPct val="95825"/>
              </a:lnSpc>
              <a:spcBef>
                <a:spcPts val="5384"/>
              </a:spcBef>
            </a:pPr>
            <a:r>
              <a:rPr sz="2500" dirty="0">
                <a:latin typeface="Times New Roman"/>
                <a:cs typeface="Times New Roman"/>
              </a:rPr>
              <a:t>Who gets the benefits</a:t>
            </a:r>
            <a:r>
              <a:rPr sz="2500" spc="-1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 syne</a:t>
            </a:r>
            <a:r>
              <a:rPr sz="2500" spc="-45" dirty="0">
                <a:latin typeface="Times New Roman"/>
                <a:cs typeface="Times New Roman"/>
              </a:rPr>
              <a:t>r</a:t>
            </a:r>
            <a:r>
              <a:rPr sz="2500" dirty="0">
                <a:latin typeface="Times New Roman"/>
                <a:cs typeface="Times New Roman"/>
              </a:rPr>
              <a:t>gy?</a:t>
            </a:r>
            <a:endParaRPr sz="2500">
              <a:latin typeface="Times New Roman"/>
              <a:cs typeface="Times New Roman"/>
            </a:endParaRPr>
          </a:p>
          <a:p>
            <a:pPr marL="1395001" marR="266516" indent="-303444" algn="just">
              <a:lnSpc>
                <a:spcPts val="2012"/>
              </a:lnSpc>
              <a:spcBef>
                <a:spcPts val="4108"/>
              </a:spcBef>
              <a:tabLst>
                <a:tab pos="1390432" algn="l"/>
                <a:tab pos="2176823" algn="l"/>
                <a:tab pos="2609908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In </a:t>
            </a:r>
            <a:r>
              <a:rPr sz="1700" u="sng" spc="5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theory</a:t>
            </a:r>
            <a:r>
              <a:rPr sz="1700" dirty="0">
                <a:latin typeface="Times New Roman"/>
                <a:cs typeface="Times New Roman"/>
              </a:rPr>
              <a:t>: 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sharing 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benefits</a:t>
            </a:r>
            <a:r>
              <a:rPr sz="1700" spc="4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 </a:t>
            </a:r>
            <a:r>
              <a:rPr sz="1700" spc="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among </a:t>
            </a:r>
            <a:r>
              <a:rPr sz="1700" spc="8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two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tabLst>
                <a:tab pos="1390432" algn="l"/>
                <a:tab pos="2176823" algn="l"/>
                <a:tab pos="2609908" algn="l"/>
              </a:tabLst>
            </a:pPr>
            <a:r>
              <a:rPr sz="1700" dirty="0">
                <a:latin typeface="Times New Roman"/>
                <a:cs typeface="Times New Roman"/>
              </a:rPr>
              <a:t>players</a:t>
            </a:r>
            <a:r>
              <a:rPr sz="1700" spc="-38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	will </a:t>
            </a:r>
            <a:r>
              <a:rPr sz="1700" spc="2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depend </a:t>
            </a:r>
            <a:r>
              <a:rPr sz="1700" spc="2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 </a:t>
            </a:r>
            <a:r>
              <a:rPr sz="1700" spc="2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la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ge </a:t>
            </a:r>
            <a:r>
              <a:rPr sz="1700" spc="2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part </a:t>
            </a:r>
            <a:r>
              <a:rPr sz="1700" spc="2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 </a:t>
            </a:r>
            <a:r>
              <a:rPr sz="1700" spc="2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whether </a:t>
            </a:r>
            <a:r>
              <a:rPr sz="1700" spc="2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2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bidding </a:t>
            </a:r>
            <a:r>
              <a:rPr sz="1700" spc="2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firm's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7"/>
              </a:lnSpc>
              <a:tabLst>
                <a:tab pos="1390432" algn="l"/>
                <a:tab pos="2176823" algn="l"/>
                <a:tab pos="2609908" algn="l"/>
              </a:tabLst>
            </a:pPr>
            <a:r>
              <a:rPr sz="1700" dirty="0">
                <a:latin typeface="Times New Roman"/>
                <a:cs typeface="Times New Roman"/>
              </a:rPr>
              <a:t>contribution</a:t>
            </a:r>
            <a:r>
              <a:rPr sz="1700" spc="-3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	to </a:t>
            </a:r>
            <a:r>
              <a:rPr sz="1700" spc="1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14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c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eation </a:t>
            </a:r>
            <a:r>
              <a:rPr sz="1700" b="1" spc="18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of </a:t>
            </a:r>
            <a:r>
              <a:rPr sz="1700" b="1" spc="14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the </a:t>
            </a:r>
            <a:r>
              <a:rPr sz="1700" b="1" spc="14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synergy </a:t>
            </a:r>
            <a:r>
              <a:rPr sz="1700" b="1" spc="18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is </a:t>
            </a:r>
            <a:r>
              <a:rPr sz="1700" b="1" spc="13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unique </a:t>
            </a:r>
            <a:r>
              <a:rPr sz="1700" b="1" spc="17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or </a:t>
            </a:r>
            <a:r>
              <a:rPr sz="1700" b="1" spc="1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easily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7"/>
              </a:lnSpc>
              <a:tabLst>
                <a:tab pos="1390432" algn="l"/>
                <a:tab pos="2176823" algn="l"/>
                <a:tab pos="2609908" algn="l"/>
              </a:tabLst>
            </a:pP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eplaced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 can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easily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replaced,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bulk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benefits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tabLst>
                <a:tab pos="1390432" algn="l"/>
                <a:tab pos="2176823" algn="l"/>
                <a:tab pos="2609908" algn="l"/>
              </a:tabLst>
            </a:pP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1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accrue</a:t>
            </a:r>
            <a:r>
              <a:rPr sz="1700" spc="1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get</a:t>
            </a:r>
            <a:r>
              <a:rPr sz="1700" spc="1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firm.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unique,</a:t>
            </a:r>
            <a:r>
              <a:rPr sz="1700" spc="1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sharing</a:t>
            </a:r>
            <a:r>
              <a:rPr sz="1700" spc="1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benefits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tabLst>
                <a:tab pos="1390432" algn="l"/>
                <a:tab pos="2176823" algn="l"/>
                <a:tab pos="2609908" algn="l"/>
              </a:tabLst>
            </a:pP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much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equitable.</a:t>
            </a:r>
            <a:endParaRPr sz="1700">
              <a:latin typeface="Times New Roman"/>
              <a:cs typeface="Times New Roman"/>
            </a:endParaRPr>
          </a:p>
          <a:p>
            <a:pPr marL="1395001" marR="266515" indent="-303444" algn="just">
              <a:lnSpc>
                <a:spcPts val="2012"/>
              </a:lnSpc>
              <a:spcBef>
                <a:spcPts val="280"/>
              </a:spcBef>
              <a:tabLst>
                <a:tab pos="1390432" algn="l"/>
                <a:tab pos="2176823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In</a:t>
            </a:r>
            <a:r>
              <a:rPr sz="1700" u="sng" spc="15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practice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171" dirty="0">
                <a:latin typeface="Times New Roman"/>
                <a:cs typeface="Times New Roman"/>
              </a:rPr>
              <a:t> </a:t>
            </a: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get</a:t>
            </a:r>
            <a:r>
              <a:rPr sz="1700" spc="18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company</a:t>
            </a:r>
            <a:r>
              <a:rPr sz="1700" spc="20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stockholders</a:t>
            </a:r>
            <a:r>
              <a:rPr sz="1700" spc="2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walk</a:t>
            </a:r>
            <a:r>
              <a:rPr sz="1700" spc="1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away</a:t>
            </a:r>
            <a:r>
              <a:rPr sz="1700" spc="1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1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bulk</a:t>
            </a:r>
            <a:r>
              <a:rPr sz="1700" spc="1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ct val="91321"/>
              </a:lnSpc>
              <a:tabLst>
                <a:tab pos="1390432" algn="l"/>
                <a:tab pos="2176823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gains.</a:t>
            </a:r>
            <a:r>
              <a:rPr sz="1700" spc="9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Bradle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1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Desai</a:t>
            </a:r>
            <a:r>
              <a:rPr sz="1700" spc="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Kim</a:t>
            </a:r>
            <a:r>
              <a:rPr sz="1700" spc="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(1988)</a:t>
            </a:r>
            <a:r>
              <a:rPr sz="1700" spc="1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conclude</a:t>
            </a:r>
            <a:r>
              <a:rPr sz="1700" spc="1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benefits</a:t>
            </a:r>
            <a:r>
              <a:rPr sz="1700" spc="-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</a:t>
            </a:r>
            <a:r>
              <a:rPr sz="1700" spc="1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accrue</a:t>
            </a:r>
            <a:r>
              <a:rPr sz="1700" spc="1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primarily</a:t>
            </a:r>
            <a:r>
              <a:rPr sz="1700" spc="1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8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get</a:t>
            </a:r>
            <a:r>
              <a:rPr sz="1700" spc="1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 when</a:t>
            </a:r>
            <a:r>
              <a:rPr sz="1700" spc="1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9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multiple </a:t>
            </a:r>
            <a:r>
              <a:rPr sz="1700" dirty="0">
                <a:latin typeface="Times New Roman"/>
                <a:cs typeface="Times New Roman"/>
              </a:rPr>
              <a:t>bidders</a:t>
            </a:r>
            <a:r>
              <a:rPr sz="1700" spc="-3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	involved </a:t>
            </a:r>
            <a:r>
              <a:rPr sz="1700" spc="2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 </a:t>
            </a:r>
            <a:r>
              <a:rPr sz="1700" spc="1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1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takeove</a:t>
            </a:r>
            <a:r>
              <a:rPr sz="1700" spc="-98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. </a:t>
            </a:r>
            <a:r>
              <a:rPr sz="1700" spc="1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 </a:t>
            </a:r>
            <a:r>
              <a:rPr sz="1700" spc="1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 </a:t>
            </a:r>
            <a:r>
              <a:rPr sz="1700" spc="19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 </a:t>
            </a:r>
            <a:r>
              <a:rPr sz="1700" spc="1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1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market- adjusted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returns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around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announcement</a:t>
            </a:r>
            <a:r>
              <a:rPr sz="1700" spc="8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the</a:t>
            </a:r>
            <a:r>
              <a:rPr sz="1700" spc="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takeover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successful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bidder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be</a:t>
            </a:r>
            <a:r>
              <a:rPr sz="1700" spc="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2%,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 single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bidder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takeovers,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-1.33%,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 contested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takeovers.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34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6217" y="2170361"/>
            <a:ext cx="11800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2076217" y="3651093"/>
            <a:ext cx="7454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608090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622409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Why is it so difficult to get synergy?</a:t>
            </a:r>
            <a:endParaRPr sz="2500">
              <a:latin typeface="Arial"/>
              <a:cs typeface="Arial"/>
            </a:endParaRPr>
          </a:p>
          <a:p>
            <a:pPr marL="1395001" marR="943622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often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used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plug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variable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acquisitions: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94362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di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ference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between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paid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estimated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value.</a:t>
            </a:r>
            <a:endParaRPr sz="1700">
              <a:latin typeface="Times New Roman"/>
              <a:cs typeface="Times New Roman"/>
            </a:endParaRPr>
          </a:p>
          <a:p>
            <a:pPr marL="1395001" marR="894424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Even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valued,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valuations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incomplete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</a:t>
            </a:r>
            <a:endParaRPr sz="1700">
              <a:latin typeface="Times New Roman"/>
              <a:cs typeface="Times New Roman"/>
            </a:endParaRPr>
          </a:p>
          <a:p>
            <a:pPr marL="1395001" marR="89442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cursor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Some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common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manifestations</a:t>
            </a:r>
            <a:r>
              <a:rPr sz="1700" spc="10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include:</a:t>
            </a:r>
            <a:endParaRPr sz="1700">
              <a:latin typeface="Times New Roman"/>
              <a:cs typeface="Times New Roman"/>
            </a:endParaRPr>
          </a:p>
          <a:p>
            <a:pPr marL="1749020" marR="891875" indent="-252870">
              <a:lnSpc>
                <a:spcPts val="1806"/>
              </a:lnSpc>
              <a:spcBef>
                <a:spcPts val="63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aluing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just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syne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gy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ou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749020" marR="891875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combined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firm)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80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thinking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delivering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syne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gy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timing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gains.</a:t>
            </a:r>
            <a:endParaRPr sz="1600">
              <a:latin typeface="Times New Roman"/>
              <a:cs typeface="Times New Roman"/>
            </a:endParaRPr>
          </a:p>
          <a:p>
            <a:pPr marL="1749020" marR="326761" indent="-252870">
              <a:lnSpc>
                <a:spcPts val="1806"/>
              </a:lnSpc>
              <a:spcBef>
                <a:spcPts val="583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Underestimating</a:t>
            </a:r>
            <a:r>
              <a:rPr sz="1600" spc="1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difficulty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getting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ganizaitons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(with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 </a:t>
            </a:r>
            <a:endParaRPr sz="1600">
              <a:latin typeface="Times New Roman"/>
              <a:cs typeface="Times New Roman"/>
            </a:endParaRPr>
          </a:p>
          <a:p>
            <a:pPr marL="1749020" marR="326761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cultures)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togethe</a:t>
            </a:r>
            <a:r>
              <a:rPr sz="1600" spc="-9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12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Failure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plan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does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show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accident.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Failure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hold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anyone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responsible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delivering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41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065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9223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822943" marR="2755511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Closing</a:t>
            </a:r>
            <a:r>
              <a:rPr sz="2500" spc="-3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Thoughts</a:t>
            </a:r>
            <a:endParaRPr sz="2500">
              <a:latin typeface="Arial"/>
              <a:cs typeface="Arial"/>
            </a:endParaRPr>
          </a:p>
          <a:p>
            <a:pPr marL="1395001" marR="353444" indent="-303444">
              <a:lnSpc>
                <a:spcPts val="2012"/>
              </a:lnSpc>
              <a:spcBef>
                <a:spcPts val="4037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acquisition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motivated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make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realistic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353444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taking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account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difficulties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associated </a:t>
            </a:r>
            <a:endParaRPr sz="1700">
              <a:latin typeface="Times New Roman"/>
              <a:cs typeface="Times New Roman"/>
            </a:endParaRPr>
          </a:p>
          <a:p>
            <a:pPr marL="1395001" marR="353444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combining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two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ganizations</a:t>
            </a:r>
            <a:r>
              <a:rPr sz="1700" spc="9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costs.</a:t>
            </a:r>
            <a:endParaRPr sz="1700">
              <a:latin typeface="Times New Roman"/>
              <a:cs typeface="Times New Roman"/>
            </a:endParaRPr>
          </a:p>
          <a:p>
            <a:pPr marL="1395001" marR="390648" indent="-303444" algn="just">
              <a:lnSpc>
                <a:spcPts val="2012"/>
              </a:lnSpc>
              <a:spcBef>
                <a:spcPts val="377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Do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pay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premium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acquisition.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our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objective </a:t>
            </a:r>
            <a:endParaRPr sz="1700">
              <a:latin typeface="Times New Roman"/>
              <a:cs typeface="Times New Roman"/>
            </a:endParaRPr>
          </a:p>
          <a:p>
            <a:pPr marL="1395001" marR="390648" algn="just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pay</a:t>
            </a:r>
            <a:r>
              <a:rPr sz="1700" spc="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less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</a:t>
            </a:r>
            <a:r>
              <a:rPr sz="1700" spc="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gains.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get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bidding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war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</a:t>
            </a:r>
            <a:endParaRPr sz="1700">
              <a:latin typeface="Times New Roman"/>
              <a:cs typeface="Times New Roman"/>
            </a:endParaRPr>
          </a:p>
          <a:p>
            <a:pPr marL="1395001" marR="390648" algn="just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find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pay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more,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drop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out.</a:t>
            </a:r>
            <a:endParaRPr sz="1700">
              <a:latin typeface="Times New Roman"/>
              <a:cs typeface="Times New Roman"/>
            </a:endParaRPr>
          </a:p>
          <a:p>
            <a:pPr marL="1395001" marR="433280" indent="-303444">
              <a:lnSpc>
                <a:spcPts val="1947"/>
              </a:lnSpc>
              <a:spcBef>
                <a:spcPts val="37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detailed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plan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how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actually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created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hold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someone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responsible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it.</a:t>
            </a:r>
            <a:endParaRPr sz="1700">
              <a:latin typeface="Times New Roman"/>
              <a:cs typeface="Times New Roman"/>
            </a:endParaRPr>
          </a:p>
          <a:p>
            <a:pPr marL="1395001" marR="600765" indent="-303444">
              <a:lnSpc>
                <a:spcPts val="1947"/>
              </a:lnSpc>
              <a:spcBef>
                <a:spcPts val="35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Follow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ger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ensure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promised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gains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actually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get delivered.</a:t>
            </a:r>
            <a:endParaRPr sz="1700">
              <a:latin typeface="Times New Roman"/>
              <a:cs typeface="Times New Roman"/>
            </a:endParaRPr>
          </a:p>
          <a:p>
            <a:pPr marL="1395001" marR="284424" indent="-303444">
              <a:lnSpc>
                <a:spcPts val="1947"/>
              </a:lnSpc>
              <a:spcBef>
                <a:spcPts val="35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Do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trust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investment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bankers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anyone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else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deal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look out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interests;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their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own.</a:t>
            </a:r>
            <a:r>
              <a:rPr sz="1700" spc="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job.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83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456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EBA 604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3546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3"/>
              </a:lnSpc>
              <a:spcBef>
                <a:spcPts val="42"/>
              </a:spcBef>
            </a:pPr>
            <a:endParaRPr sz="900"/>
          </a:p>
          <a:p>
            <a:pPr marL="2421948">
              <a:lnSpc>
                <a:spcPct val="95825"/>
              </a:lnSpc>
              <a:spcBef>
                <a:spcPts val="5384"/>
              </a:spcBef>
            </a:pPr>
            <a:r>
              <a:rPr sz="2500" spc="-273" dirty="0">
                <a:latin typeface="Times New Roman"/>
                <a:cs typeface="Times New Roman"/>
              </a:rPr>
              <a:t>V</a:t>
            </a:r>
            <a:r>
              <a:rPr sz="2500" dirty="0">
                <a:latin typeface="Times New Roman"/>
                <a:cs typeface="Times New Roman"/>
              </a:rPr>
              <a:t>aluing operating syne</a:t>
            </a:r>
            <a:r>
              <a:rPr sz="2500" spc="-45" dirty="0">
                <a:latin typeface="Times New Roman"/>
                <a:cs typeface="Times New Roman"/>
              </a:rPr>
              <a:t>r</a:t>
            </a:r>
            <a:r>
              <a:rPr sz="2500" dirty="0">
                <a:latin typeface="Times New Roman"/>
                <a:cs typeface="Times New Roman"/>
              </a:rPr>
              <a:t>gy</a:t>
            </a:r>
            <a:endParaRPr sz="2500">
              <a:latin typeface="Times New Roman"/>
              <a:cs typeface="Times New Roman"/>
            </a:endParaRPr>
          </a:p>
          <a:p>
            <a:pPr marL="1395001" marR="266517" indent="-303444" algn="just">
              <a:lnSpc>
                <a:spcPts val="2017"/>
              </a:lnSpc>
              <a:spcBef>
                <a:spcPts val="4027"/>
              </a:spcBef>
            </a:pPr>
            <a:r>
              <a:rPr sz="1700" dirty="0">
                <a:latin typeface="Times New Roman"/>
                <a:cs typeface="Times New Roman"/>
              </a:rPr>
              <a:t>(a) What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form</a:t>
            </a:r>
            <a:r>
              <a:rPr sz="1700" b="1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take?</a:t>
            </a:r>
            <a:r>
              <a:rPr sz="1700" spc="17" dirty="0">
                <a:latin typeface="Times New Roman"/>
                <a:cs typeface="Times New Roman"/>
              </a:rPr>
              <a:t> </a:t>
            </a:r>
            <a:r>
              <a:rPr sz="1700" spc="-71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ill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educe</a:t>
            </a:r>
            <a:r>
              <a:rPr sz="1700" b="1" spc="62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costs</a:t>
            </a:r>
            <a:r>
              <a:rPr sz="1700" b="1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endParaRPr sz="1700">
              <a:latin typeface="Times New Roman"/>
              <a:cs typeface="Times New Roman"/>
            </a:endParaRPr>
          </a:p>
          <a:p>
            <a:pPr marL="1395001" marR="266517" algn="just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percentage</a:t>
            </a:r>
            <a:r>
              <a:rPr sz="1700" spc="1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sales</a:t>
            </a:r>
            <a:r>
              <a:rPr sz="1700" spc="1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10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increase</a:t>
            </a:r>
            <a:r>
              <a:rPr sz="1700" spc="1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profit ma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gins</a:t>
            </a:r>
            <a:r>
              <a:rPr sz="1700" spc="1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(as</a:t>
            </a:r>
            <a:r>
              <a:rPr sz="1700" spc="9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9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case</a:t>
            </a:r>
            <a:r>
              <a:rPr sz="1700" spc="10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 </a:t>
            </a:r>
            <a:endParaRPr sz="1700">
              <a:latin typeface="Times New Roman"/>
              <a:cs typeface="Times New Roman"/>
            </a:endParaRPr>
          </a:p>
          <a:p>
            <a:pPr marL="1395001" marR="266517" algn="just">
              <a:lnSpc>
                <a:spcPts val="2017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2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economies</a:t>
            </a:r>
            <a:r>
              <a:rPr sz="1700" spc="2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2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scale)?</a:t>
            </a:r>
            <a:r>
              <a:rPr sz="1700" spc="232" dirty="0">
                <a:latin typeface="Times New Roman"/>
                <a:cs typeface="Times New Roman"/>
              </a:rPr>
              <a:t> </a:t>
            </a:r>
            <a:r>
              <a:rPr sz="1700" spc="-71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ill</a:t>
            </a:r>
            <a:r>
              <a:rPr sz="1700" spc="2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22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inc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ease</a:t>
            </a:r>
            <a:r>
              <a:rPr sz="1700" b="1" spc="27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futu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</a:t>
            </a:r>
            <a:r>
              <a:rPr sz="1700" b="1" spc="261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g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owth</a:t>
            </a:r>
            <a:r>
              <a:rPr sz="1700" b="1" spc="2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(as</a:t>
            </a:r>
            <a:r>
              <a:rPr sz="1700" spc="2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 </a:t>
            </a:r>
            <a:endParaRPr sz="1700">
              <a:latin typeface="Times New Roman"/>
              <a:cs typeface="Times New Roman"/>
            </a:endParaRPr>
          </a:p>
          <a:p>
            <a:pPr marL="1395001" marR="266517" algn="just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case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increased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power)?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  <a:p>
            <a:pPr marL="1395001" marR="266515" indent="-303444" algn="just">
              <a:lnSpc>
                <a:spcPts val="2017"/>
              </a:lnSpc>
              <a:spcBef>
                <a:spcPts val="555"/>
              </a:spcBef>
            </a:pPr>
            <a:r>
              <a:rPr sz="1700" dirty="0">
                <a:latin typeface="Times New Roman"/>
                <a:cs typeface="Times New Roman"/>
              </a:rPr>
              <a:t>(b)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When</a:t>
            </a:r>
            <a:r>
              <a:rPr sz="1700" b="1" spc="3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can</a:t>
            </a:r>
            <a:r>
              <a:rPr sz="1700" b="1" spc="11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the</a:t>
            </a:r>
            <a:r>
              <a:rPr sz="1700" b="1" spc="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synergy</a:t>
            </a:r>
            <a:r>
              <a:rPr sz="1700" b="1" spc="4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be</a:t>
            </a:r>
            <a:r>
              <a:rPr sz="1700" b="1" spc="3" dirty="0">
                <a:latin typeface="Times New Roman"/>
                <a:cs typeface="Times New Roman"/>
              </a:rPr>
              <a:t> 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easonably</a:t>
            </a:r>
            <a:r>
              <a:rPr sz="1700" b="1" spc="6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expected</a:t>
            </a:r>
            <a:r>
              <a:rPr sz="1700" b="1" spc="5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to start</a:t>
            </a:r>
            <a:r>
              <a:rPr sz="1700" b="1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fecting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cashflows?</a:t>
            </a:r>
            <a:r>
              <a:rPr sz="1700" spc="-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</a:t>
            </a:r>
            <a:r>
              <a:rPr sz="1700" spc="-71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ill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gains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show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instantaneously</a:t>
            </a:r>
            <a:r>
              <a:rPr sz="1700" spc="1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after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takeover?</a:t>
            </a:r>
            <a:r>
              <a:rPr sz="1700" spc="2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2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2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2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</a:t>
            </a:r>
            <a:r>
              <a:rPr sz="1700" spc="2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time,</a:t>
            </a:r>
            <a:r>
              <a:rPr sz="1700" spc="2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2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gains</a:t>
            </a:r>
            <a:r>
              <a:rPr sz="1700" spc="2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2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start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showing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up?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38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772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98023" y="2462143"/>
            <a:ext cx="6950604" cy="2801237"/>
          </a:xfrm>
          <a:custGeom>
            <a:avLst/>
            <a:gdLst/>
            <a:ahLst/>
            <a:cxnLst/>
            <a:rect l="l" t="t" r="r" b="b"/>
            <a:pathLst>
              <a:path w="7645664" h="3174735">
                <a:moveTo>
                  <a:pt x="0" y="0"/>
                </a:moveTo>
                <a:lnTo>
                  <a:pt x="0" y="3174735"/>
                </a:lnTo>
                <a:lnTo>
                  <a:pt x="7645664" y="3174735"/>
                </a:lnTo>
                <a:lnTo>
                  <a:pt x="7645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37888" y="3529715"/>
            <a:ext cx="800851" cy="246363"/>
          </a:xfrm>
          <a:custGeom>
            <a:avLst/>
            <a:gdLst/>
            <a:ahLst/>
            <a:cxnLst/>
            <a:rect l="l" t="t" r="r" b="b"/>
            <a:pathLst>
              <a:path w="880936" h="279211">
                <a:moveTo>
                  <a:pt x="0" y="0"/>
                </a:moveTo>
                <a:lnTo>
                  <a:pt x="0" y="279211"/>
                </a:lnTo>
                <a:lnTo>
                  <a:pt x="880936" y="279211"/>
                </a:lnTo>
                <a:lnTo>
                  <a:pt x="8809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42832" y="3534276"/>
            <a:ext cx="790965" cy="237238"/>
          </a:xfrm>
          <a:custGeom>
            <a:avLst/>
            <a:gdLst/>
            <a:ahLst/>
            <a:cxnLst/>
            <a:rect l="l" t="t" r="r" b="b"/>
            <a:pathLst>
              <a:path w="870061" h="268870">
                <a:moveTo>
                  <a:pt x="0" y="0"/>
                </a:moveTo>
                <a:lnTo>
                  <a:pt x="870061" y="0"/>
                </a:lnTo>
                <a:lnTo>
                  <a:pt x="870061" y="268870"/>
                </a:lnTo>
                <a:lnTo>
                  <a:pt x="0" y="268870"/>
                </a:lnTo>
                <a:lnTo>
                  <a:pt x="0" y="0"/>
                </a:lnTo>
                <a:close/>
              </a:path>
            </a:pathLst>
          </a:custGeom>
          <a:ln w="103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37888" y="3940320"/>
            <a:ext cx="800851" cy="739088"/>
          </a:xfrm>
          <a:custGeom>
            <a:avLst/>
            <a:gdLst/>
            <a:ahLst/>
            <a:cxnLst/>
            <a:rect l="l" t="t" r="r" b="b"/>
            <a:pathLst>
              <a:path w="880936" h="837633">
                <a:moveTo>
                  <a:pt x="440468" y="0"/>
                </a:moveTo>
                <a:lnTo>
                  <a:pt x="195763" y="0"/>
                </a:lnTo>
                <a:lnTo>
                  <a:pt x="179707" y="617"/>
                </a:lnTo>
                <a:lnTo>
                  <a:pt x="148719" y="5409"/>
                </a:lnTo>
                <a:lnTo>
                  <a:pt x="119563" y="14627"/>
                </a:lnTo>
                <a:lnTo>
                  <a:pt x="92643" y="27888"/>
                </a:lnTo>
                <a:lnTo>
                  <a:pt x="68362" y="44807"/>
                </a:lnTo>
                <a:lnTo>
                  <a:pt x="37771" y="76208"/>
                </a:lnTo>
                <a:lnTo>
                  <a:pt x="15384" y="113686"/>
                </a:lnTo>
                <a:lnTo>
                  <a:pt x="5689" y="141409"/>
                </a:lnTo>
                <a:lnTo>
                  <a:pt x="648" y="170874"/>
                </a:lnTo>
                <a:lnTo>
                  <a:pt x="0" y="186140"/>
                </a:lnTo>
                <a:lnTo>
                  <a:pt x="0" y="651492"/>
                </a:lnTo>
                <a:lnTo>
                  <a:pt x="2562" y="681685"/>
                </a:lnTo>
                <a:lnTo>
                  <a:pt x="9980" y="710327"/>
                </a:lnTo>
                <a:lnTo>
                  <a:pt x="29329" y="749543"/>
                </a:lnTo>
                <a:lnTo>
                  <a:pt x="57337" y="783114"/>
                </a:lnTo>
                <a:lnTo>
                  <a:pt x="80148" y="801719"/>
                </a:lnTo>
                <a:lnTo>
                  <a:pt x="105798" y="816856"/>
                </a:lnTo>
                <a:lnTo>
                  <a:pt x="133887" y="828144"/>
                </a:lnTo>
                <a:lnTo>
                  <a:pt x="164009" y="835197"/>
                </a:lnTo>
                <a:lnTo>
                  <a:pt x="195763" y="837633"/>
                </a:lnTo>
                <a:lnTo>
                  <a:pt x="685172" y="837633"/>
                </a:lnTo>
                <a:lnTo>
                  <a:pt x="716926" y="835197"/>
                </a:lnTo>
                <a:lnTo>
                  <a:pt x="747049" y="828144"/>
                </a:lnTo>
                <a:lnTo>
                  <a:pt x="775137" y="816856"/>
                </a:lnTo>
                <a:lnTo>
                  <a:pt x="800788" y="801719"/>
                </a:lnTo>
                <a:lnTo>
                  <a:pt x="823598" y="783114"/>
                </a:lnTo>
                <a:lnTo>
                  <a:pt x="851606" y="749543"/>
                </a:lnTo>
                <a:lnTo>
                  <a:pt x="870956" y="710327"/>
                </a:lnTo>
                <a:lnTo>
                  <a:pt x="878374" y="681685"/>
                </a:lnTo>
                <a:lnTo>
                  <a:pt x="880936" y="651492"/>
                </a:lnTo>
                <a:lnTo>
                  <a:pt x="880936" y="186140"/>
                </a:lnTo>
                <a:lnTo>
                  <a:pt x="878374" y="155947"/>
                </a:lnTo>
                <a:lnTo>
                  <a:pt x="870956" y="127305"/>
                </a:lnTo>
                <a:lnTo>
                  <a:pt x="851606" y="88089"/>
                </a:lnTo>
                <a:lnTo>
                  <a:pt x="823598" y="54519"/>
                </a:lnTo>
                <a:lnTo>
                  <a:pt x="800788" y="35914"/>
                </a:lnTo>
                <a:lnTo>
                  <a:pt x="775137" y="20776"/>
                </a:lnTo>
                <a:lnTo>
                  <a:pt x="747049" y="9489"/>
                </a:lnTo>
                <a:lnTo>
                  <a:pt x="716926" y="2436"/>
                </a:lnTo>
                <a:lnTo>
                  <a:pt x="685172" y="0"/>
                </a:lnTo>
                <a:lnTo>
                  <a:pt x="440468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42832" y="3944882"/>
            <a:ext cx="790965" cy="729964"/>
          </a:xfrm>
          <a:custGeom>
            <a:avLst/>
            <a:gdLst/>
            <a:ahLst/>
            <a:cxnLst/>
            <a:rect l="l" t="t" r="r" b="b"/>
            <a:pathLst>
              <a:path w="870061" h="827292">
                <a:moveTo>
                  <a:pt x="435030" y="0"/>
                </a:moveTo>
                <a:lnTo>
                  <a:pt x="679734" y="0"/>
                </a:lnTo>
                <a:lnTo>
                  <a:pt x="695344" y="599"/>
                </a:lnTo>
                <a:lnTo>
                  <a:pt x="710606" y="2368"/>
                </a:lnTo>
                <a:lnTo>
                  <a:pt x="725472" y="5259"/>
                </a:lnTo>
                <a:lnTo>
                  <a:pt x="739892" y="9225"/>
                </a:lnTo>
                <a:lnTo>
                  <a:pt x="753818" y="14221"/>
                </a:lnTo>
                <a:lnTo>
                  <a:pt x="767200" y="20199"/>
                </a:lnTo>
                <a:lnTo>
                  <a:pt x="779990" y="27113"/>
                </a:lnTo>
                <a:lnTo>
                  <a:pt x="803597" y="43562"/>
                </a:lnTo>
                <a:lnTo>
                  <a:pt x="824246" y="63196"/>
                </a:lnTo>
                <a:lnTo>
                  <a:pt x="841546" y="85642"/>
                </a:lnTo>
                <a:lnTo>
                  <a:pt x="855104" y="110528"/>
                </a:lnTo>
                <a:lnTo>
                  <a:pt x="864530" y="137480"/>
                </a:lnTo>
                <a:lnTo>
                  <a:pt x="869430" y="166127"/>
                </a:lnTo>
                <a:lnTo>
                  <a:pt x="870061" y="180969"/>
                </a:lnTo>
                <a:lnTo>
                  <a:pt x="870061" y="646322"/>
                </a:lnTo>
                <a:lnTo>
                  <a:pt x="869430" y="661164"/>
                </a:lnTo>
                <a:lnTo>
                  <a:pt x="864530" y="689811"/>
                </a:lnTo>
                <a:lnTo>
                  <a:pt x="848817" y="729488"/>
                </a:lnTo>
                <a:lnTo>
                  <a:pt x="824246" y="764095"/>
                </a:lnTo>
                <a:lnTo>
                  <a:pt x="792139" y="792375"/>
                </a:lnTo>
                <a:lnTo>
                  <a:pt x="753818" y="813070"/>
                </a:lnTo>
                <a:lnTo>
                  <a:pt x="725472" y="822032"/>
                </a:lnTo>
                <a:lnTo>
                  <a:pt x="695344" y="826692"/>
                </a:lnTo>
                <a:lnTo>
                  <a:pt x="679734" y="827292"/>
                </a:lnTo>
                <a:lnTo>
                  <a:pt x="190325" y="827292"/>
                </a:lnTo>
                <a:lnTo>
                  <a:pt x="159453" y="824923"/>
                </a:lnTo>
                <a:lnTo>
                  <a:pt x="130167" y="818066"/>
                </a:lnTo>
                <a:lnTo>
                  <a:pt x="102860" y="807092"/>
                </a:lnTo>
                <a:lnTo>
                  <a:pt x="66463" y="783729"/>
                </a:lnTo>
                <a:lnTo>
                  <a:pt x="36721" y="753200"/>
                </a:lnTo>
                <a:lnTo>
                  <a:pt x="14956" y="716763"/>
                </a:lnTo>
                <a:lnTo>
                  <a:pt x="2491" y="675676"/>
                </a:lnTo>
                <a:lnTo>
                  <a:pt x="0" y="646322"/>
                </a:lnTo>
                <a:lnTo>
                  <a:pt x="0" y="180969"/>
                </a:lnTo>
                <a:lnTo>
                  <a:pt x="2491" y="151615"/>
                </a:lnTo>
                <a:lnTo>
                  <a:pt x="14956" y="110528"/>
                </a:lnTo>
                <a:lnTo>
                  <a:pt x="36721" y="74091"/>
                </a:lnTo>
                <a:lnTo>
                  <a:pt x="66463" y="43562"/>
                </a:lnTo>
                <a:lnTo>
                  <a:pt x="102860" y="20199"/>
                </a:lnTo>
                <a:lnTo>
                  <a:pt x="130167" y="9225"/>
                </a:lnTo>
                <a:lnTo>
                  <a:pt x="159453" y="2368"/>
                </a:lnTo>
                <a:lnTo>
                  <a:pt x="190325" y="0"/>
                </a:lnTo>
                <a:lnTo>
                  <a:pt x="435030" y="0"/>
                </a:lnTo>
                <a:close/>
              </a:path>
            </a:pathLst>
          </a:custGeom>
          <a:ln w="105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37036" y="3940319"/>
            <a:ext cx="711868" cy="492725"/>
          </a:xfrm>
          <a:custGeom>
            <a:avLst/>
            <a:gdLst/>
            <a:ahLst/>
            <a:cxnLst/>
            <a:rect l="l" t="t" r="r" b="b"/>
            <a:pathLst>
              <a:path w="783055" h="558422">
                <a:moveTo>
                  <a:pt x="391528" y="0"/>
                </a:moveTo>
                <a:lnTo>
                  <a:pt x="195764" y="0"/>
                </a:lnTo>
                <a:lnTo>
                  <a:pt x="179708" y="617"/>
                </a:lnTo>
                <a:lnTo>
                  <a:pt x="148719" y="5409"/>
                </a:lnTo>
                <a:lnTo>
                  <a:pt x="119564" y="14627"/>
                </a:lnTo>
                <a:lnTo>
                  <a:pt x="92644" y="27888"/>
                </a:lnTo>
                <a:lnTo>
                  <a:pt x="68363" y="44807"/>
                </a:lnTo>
                <a:lnTo>
                  <a:pt x="47124" y="65002"/>
                </a:lnTo>
                <a:lnTo>
                  <a:pt x="29330" y="88089"/>
                </a:lnTo>
                <a:lnTo>
                  <a:pt x="15384" y="113686"/>
                </a:lnTo>
                <a:lnTo>
                  <a:pt x="5689" y="141408"/>
                </a:lnTo>
                <a:lnTo>
                  <a:pt x="648" y="170874"/>
                </a:lnTo>
                <a:lnTo>
                  <a:pt x="0" y="186140"/>
                </a:lnTo>
                <a:lnTo>
                  <a:pt x="0" y="372281"/>
                </a:lnTo>
                <a:lnTo>
                  <a:pt x="2562" y="402474"/>
                </a:lnTo>
                <a:lnTo>
                  <a:pt x="9980" y="431116"/>
                </a:lnTo>
                <a:lnTo>
                  <a:pt x="21850" y="457824"/>
                </a:lnTo>
                <a:lnTo>
                  <a:pt x="37771" y="482214"/>
                </a:lnTo>
                <a:lnTo>
                  <a:pt x="57338" y="503903"/>
                </a:lnTo>
                <a:lnTo>
                  <a:pt x="80148" y="522508"/>
                </a:lnTo>
                <a:lnTo>
                  <a:pt x="105799" y="537645"/>
                </a:lnTo>
                <a:lnTo>
                  <a:pt x="133887" y="548932"/>
                </a:lnTo>
                <a:lnTo>
                  <a:pt x="164010" y="555986"/>
                </a:lnTo>
                <a:lnTo>
                  <a:pt x="195764" y="558422"/>
                </a:lnTo>
                <a:lnTo>
                  <a:pt x="587291" y="558422"/>
                </a:lnTo>
                <a:lnTo>
                  <a:pt x="619045" y="555986"/>
                </a:lnTo>
                <a:lnTo>
                  <a:pt x="649167" y="548932"/>
                </a:lnTo>
                <a:lnTo>
                  <a:pt x="677256" y="537645"/>
                </a:lnTo>
                <a:lnTo>
                  <a:pt x="702907" y="522508"/>
                </a:lnTo>
                <a:lnTo>
                  <a:pt x="725717" y="503903"/>
                </a:lnTo>
                <a:lnTo>
                  <a:pt x="745284" y="482214"/>
                </a:lnTo>
                <a:lnTo>
                  <a:pt x="761204" y="457824"/>
                </a:lnTo>
                <a:lnTo>
                  <a:pt x="773075" y="431116"/>
                </a:lnTo>
                <a:lnTo>
                  <a:pt x="780493" y="402474"/>
                </a:lnTo>
                <a:lnTo>
                  <a:pt x="783055" y="372281"/>
                </a:lnTo>
                <a:lnTo>
                  <a:pt x="783055" y="186140"/>
                </a:lnTo>
                <a:lnTo>
                  <a:pt x="780493" y="155947"/>
                </a:lnTo>
                <a:lnTo>
                  <a:pt x="773075" y="127305"/>
                </a:lnTo>
                <a:lnTo>
                  <a:pt x="761204" y="100598"/>
                </a:lnTo>
                <a:lnTo>
                  <a:pt x="745284" y="76208"/>
                </a:lnTo>
                <a:lnTo>
                  <a:pt x="725717" y="54519"/>
                </a:lnTo>
                <a:lnTo>
                  <a:pt x="702907" y="35914"/>
                </a:lnTo>
                <a:lnTo>
                  <a:pt x="677256" y="20776"/>
                </a:lnTo>
                <a:lnTo>
                  <a:pt x="649167" y="9489"/>
                </a:lnTo>
                <a:lnTo>
                  <a:pt x="619045" y="2436"/>
                </a:lnTo>
                <a:lnTo>
                  <a:pt x="587291" y="0"/>
                </a:lnTo>
                <a:lnTo>
                  <a:pt x="391528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41980" y="3944882"/>
            <a:ext cx="701980" cy="483601"/>
          </a:xfrm>
          <a:custGeom>
            <a:avLst/>
            <a:gdLst/>
            <a:ahLst/>
            <a:cxnLst/>
            <a:rect l="l" t="t" r="r" b="b"/>
            <a:pathLst>
              <a:path w="772178" h="548081">
                <a:moveTo>
                  <a:pt x="386089" y="0"/>
                </a:moveTo>
                <a:lnTo>
                  <a:pt x="581852" y="0"/>
                </a:lnTo>
                <a:lnTo>
                  <a:pt x="597462" y="599"/>
                </a:lnTo>
                <a:lnTo>
                  <a:pt x="612724" y="2368"/>
                </a:lnTo>
                <a:lnTo>
                  <a:pt x="627590" y="5259"/>
                </a:lnTo>
                <a:lnTo>
                  <a:pt x="642010" y="9225"/>
                </a:lnTo>
                <a:lnTo>
                  <a:pt x="655936" y="14221"/>
                </a:lnTo>
                <a:lnTo>
                  <a:pt x="669318" y="20199"/>
                </a:lnTo>
                <a:lnTo>
                  <a:pt x="682108" y="27113"/>
                </a:lnTo>
                <a:lnTo>
                  <a:pt x="694257" y="34916"/>
                </a:lnTo>
                <a:lnTo>
                  <a:pt x="705715" y="43562"/>
                </a:lnTo>
                <a:lnTo>
                  <a:pt x="716433" y="53004"/>
                </a:lnTo>
                <a:lnTo>
                  <a:pt x="726364" y="63196"/>
                </a:lnTo>
                <a:lnTo>
                  <a:pt x="735457" y="74091"/>
                </a:lnTo>
                <a:lnTo>
                  <a:pt x="743663" y="85642"/>
                </a:lnTo>
                <a:lnTo>
                  <a:pt x="750935" y="97803"/>
                </a:lnTo>
                <a:lnTo>
                  <a:pt x="757222" y="110528"/>
                </a:lnTo>
                <a:lnTo>
                  <a:pt x="762475" y="123769"/>
                </a:lnTo>
                <a:lnTo>
                  <a:pt x="766647" y="137480"/>
                </a:lnTo>
                <a:lnTo>
                  <a:pt x="769687" y="151615"/>
                </a:lnTo>
                <a:lnTo>
                  <a:pt x="771547" y="166127"/>
                </a:lnTo>
                <a:lnTo>
                  <a:pt x="772178" y="180969"/>
                </a:lnTo>
                <a:lnTo>
                  <a:pt x="772178" y="367111"/>
                </a:lnTo>
                <a:lnTo>
                  <a:pt x="771547" y="381953"/>
                </a:lnTo>
                <a:lnTo>
                  <a:pt x="766647" y="410600"/>
                </a:lnTo>
                <a:lnTo>
                  <a:pt x="757222" y="437552"/>
                </a:lnTo>
                <a:lnTo>
                  <a:pt x="743663" y="462438"/>
                </a:lnTo>
                <a:lnTo>
                  <a:pt x="726364" y="484884"/>
                </a:lnTo>
                <a:lnTo>
                  <a:pt x="705715" y="504518"/>
                </a:lnTo>
                <a:lnTo>
                  <a:pt x="682108" y="520967"/>
                </a:lnTo>
                <a:lnTo>
                  <a:pt x="655936" y="533859"/>
                </a:lnTo>
                <a:lnTo>
                  <a:pt x="627590" y="542821"/>
                </a:lnTo>
                <a:lnTo>
                  <a:pt x="597462" y="547481"/>
                </a:lnTo>
                <a:lnTo>
                  <a:pt x="581852" y="548081"/>
                </a:lnTo>
                <a:lnTo>
                  <a:pt x="190325" y="548081"/>
                </a:lnTo>
                <a:lnTo>
                  <a:pt x="159453" y="545712"/>
                </a:lnTo>
                <a:lnTo>
                  <a:pt x="130167" y="538855"/>
                </a:lnTo>
                <a:lnTo>
                  <a:pt x="102860" y="527881"/>
                </a:lnTo>
                <a:lnTo>
                  <a:pt x="77921" y="513164"/>
                </a:lnTo>
                <a:lnTo>
                  <a:pt x="55745" y="495076"/>
                </a:lnTo>
                <a:lnTo>
                  <a:pt x="36721" y="473989"/>
                </a:lnTo>
                <a:lnTo>
                  <a:pt x="21243" y="450277"/>
                </a:lnTo>
                <a:lnTo>
                  <a:pt x="9702" y="424311"/>
                </a:lnTo>
                <a:lnTo>
                  <a:pt x="2491" y="396465"/>
                </a:lnTo>
                <a:lnTo>
                  <a:pt x="0" y="367111"/>
                </a:lnTo>
                <a:lnTo>
                  <a:pt x="0" y="180970"/>
                </a:lnTo>
                <a:lnTo>
                  <a:pt x="2491" y="151616"/>
                </a:lnTo>
                <a:lnTo>
                  <a:pt x="9702" y="123769"/>
                </a:lnTo>
                <a:lnTo>
                  <a:pt x="21243" y="97804"/>
                </a:lnTo>
                <a:lnTo>
                  <a:pt x="36721" y="74091"/>
                </a:lnTo>
                <a:lnTo>
                  <a:pt x="55744" y="53005"/>
                </a:lnTo>
                <a:lnTo>
                  <a:pt x="77921" y="34917"/>
                </a:lnTo>
                <a:lnTo>
                  <a:pt x="102859" y="20199"/>
                </a:lnTo>
                <a:lnTo>
                  <a:pt x="130167" y="9226"/>
                </a:lnTo>
                <a:lnTo>
                  <a:pt x="159452" y="2368"/>
                </a:lnTo>
                <a:lnTo>
                  <a:pt x="190324" y="0"/>
                </a:lnTo>
                <a:lnTo>
                  <a:pt x="386089" y="0"/>
                </a:lnTo>
                <a:close/>
              </a:path>
            </a:pathLst>
          </a:custGeom>
          <a:ln w="105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48052" y="3529715"/>
            <a:ext cx="800851" cy="246363"/>
          </a:xfrm>
          <a:custGeom>
            <a:avLst/>
            <a:gdLst/>
            <a:ahLst/>
            <a:cxnLst/>
            <a:rect l="l" t="t" r="r" b="b"/>
            <a:pathLst>
              <a:path w="880936" h="279211">
                <a:moveTo>
                  <a:pt x="0" y="0"/>
                </a:moveTo>
                <a:lnTo>
                  <a:pt x="0" y="279211"/>
                </a:lnTo>
                <a:lnTo>
                  <a:pt x="880936" y="279211"/>
                </a:lnTo>
                <a:lnTo>
                  <a:pt x="8809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52996" y="3534276"/>
            <a:ext cx="790965" cy="237238"/>
          </a:xfrm>
          <a:custGeom>
            <a:avLst/>
            <a:gdLst/>
            <a:ahLst/>
            <a:cxnLst/>
            <a:rect l="l" t="t" r="r" b="b"/>
            <a:pathLst>
              <a:path w="870061" h="268870">
                <a:moveTo>
                  <a:pt x="0" y="0"/>
                </a:moveTo>
                <a:lnTo>
                  <a:pt x="870061" y="0"/>
                </a:lnTo>
                <a:lnTo>
                  <a:pt x="870061" y="268870"/>
                </a:lnTo>
                <a:lnTo>
                  <a:pt x="0" y="268870"/>
                </a:lnTo>
                <a:lnTo>
                  <a:pt x="0" y="0"/>
                </a:lnTo>
                <a:close/>
              </a:path>
            </a:pathLst>
          </a:custGeom>
          <a:ln w="103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69233" y="3940319"/>
            <a:ext cx="978818" cy="821209"/>
          </a:xfrm>
          <a:custGeom>
            <a:avLst/>
            <a:gdLst/>
            <a:ahLst/>
            <a:cxnLst/>
            <a:rect l="l" t="t" r="r" b="b"/>
            <a:pathLst>
              <a:path w="1076700" h="930704">
                <a:moveTo>
                  <a:pt x="538350" y="0"/>
                </a:moveTo>
                <a:lnTo>
                  <a:pt x="195763" y="0"/>
                </a:lnTo>
                <a:lnTo>
                  <a:pt x="179707" y="617"/>
                </a:lnTo>
                <a:lnTo>
                  <a:pt x="133886" y="9489"/>
                </a:lnTo>
                <a:lnTo>
                  <a:pt x="92643" y="27888"/>
                </a:lnTo>
                <a:lnTo>
                  <a:pt x="57337" y="54519"/>
                </a:lnTo>
                <a:lnTo>
                  <a:pt x="29329" y="88089"/>
                </a:lnTo>
                <a:lnTo>
                  <a:pt x="9980" y="127305"/>
                </a:lnTo>
                <a:lnTo>
                  <a:pt x="648" y="170874"/>
                </a:lnTo>
                <a:lnTo>
                  <a:pt x="0" y="186140"/>
                </a:lnTo>
                <a:lnTo>
                  <a:pt x="0" y="744563"/>
                </a:lnTo>
                <a:lnTo>
                  <a:pt x="5689" y="789295"/>
                </a:lnTo>
                <a:lnTo>
                  <a:pt x="21850" y="830105"/>
                </a:lnTo>
                <a:lnTo>
                  <a:pt x="47123" y="865701"/>
                </a:lnTo>
                <a:lnTo>
                  <a:pt x="80147" y="894789"/>
                </a:lnTo>
                <a:lnTo>
                  <a:pt x="119563" y="916076"/>
                </a:lnTo>
                <a:lnTo>
                  <a:pt x="164009" y="928267"/>
                </a:lnTo>
                <a:lnTo>
                  <a:pt x="195763" y="930704"/>
                </a:lnTo>
                <a:lnTo>
                  <a:pt x="880936" y="930704"/>
                </a:lnTo>
                <a:lnTo>
                  <a:pt x="927981" y="925294"/>
                </a:lnTo>
                <a:lnTo>
                  <a:pt x="970901" y="909927"/>
                </a:lnTo>
                <a:lnTo>
                  <a:pt x="1008337" y="885896"/>
                </a:lnTo>
                <a:lnTo>
                  <a:pt x="1038929" y="854495"/>
                </a:lnTo>
                <a:lnTo>
                  <a:pt x="1061316" y="817017"/>
                </a:lnTo>
                <a:lnTo>
                  <a:pt x="1074138" y="774756"/>
                </a:lnTo>
                <a:lnTo>
                  <a:pt x="1076700" y="744563"/>
                </a:lnTo>
                <a:lnTo>
                  <a:pt x="1076700" y="186140"/>
                </a:lnTo>
                <a:lnTo>
                  <a:pt x="1071011" y="141408"/>
                </a:lnTo>
                <a:lnTo>
                  <a:pt x="1054850" y="100598"/>
                </a:lnTo>
                <a:lnTo>
                  <a:pt x="1029576" y="65002"/>
                </a:lnTo>
                <a:lnTo>
                  <a:pt x="996552" y="35914"/>
                </a:lnTo>
                <a:lnTo>
                  <a:pt x="957137" y="14627"/>
                </a:lnTo>
                <a:lnTo>
                  <a:pt x="912690" y="2436"/>
                </a:lnTo>
                <a:lnTo>
                  <a:pt x="880936" y="0"/>
                </a:lnTo>
                <a:lnTo>
                  <a:pt x="53835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74177" y="3944882"/>
            <a:ext cx="968932" cy="812084"/>
          </a:xfrm>
          <a:custGeom>
            <a:avLst/>
            <a:gdLst/>
            <a:ahLst/>
            <a:cxnLst/>
            <a:rect l="l" t="t" r="r" b="b"/>
            <a:pathLst>
              <a:path w="1065825" h="920362">
                <a:moveTo>
                  <a:pt x="532912" y="0"/>
                </a:moveTo>
                <a:lnTo>
                  <a:pt x="875499" y="0"/>
                </a:lnTo>
                <a:lnTo>
                  <a:pt x="891109" y="599"/>
                </a:lnTo>
                <a:lnTo>
                  <a:pt x="921237" y="5259"/>
                </a:lnTo>
                <a:lnTo>
                  <a:pt x="949583" y="14221"/>
                </a:lnTo>
                <a:lnTo>
                  <a:pt x="975755" y="27113"/>
                </a:lnTo>
                <a:lnTo>
                  <a:pt x="999361" y="43562"/>
                </a:lnTo>
                <a:lnTo>
                  <a:pt x="1020010" y="63196"/>
                </a:lnTo>
                <a:lnTo>
                  <a:pt x="1037310" y="85642"/>
                </a:lnTo>
                <a:lnTo>
                  <a:pt x="1050869" y="110528"/>
                </a:lnTo>
                <a:lnTo>
                  <a:pt x="1060294" y="137480"/>
                </a:lnTo>
                <a:lnTo>
                  <a:pt x="1065194" y="166127"/>
                </a:lnTo>
                <a:lnTo>
                  <a:pt x="1065825" y="180969"/>
                </a:lnTo>
                <a:lnTo>
                  <a:pt x="1065825" y="739392"/>
                </a:lnTo>
                <a:lnTo>
                  <a:pt x="1065194" y="754235"/>
                </a:lnTo>
                <a:lnTo>
                  <a:pt x="1056122" y="796593"/>
                </a:lnTo>
                <a:lnTo>
                  <a:pt x="1037310" y="834720"/>
                </a:lnTo>
                <a:lnTo>
                  <a:pt x="1010080" y="867357"/>
                </a:lnTo>
                <a:lnTo>
                  <a:pt x="975755" y="893249"/>
                </a:lnTo>
                <a:lnTo>
                  <a:pt x="935657" y="911136"/>
                </a:lnTo>
                <a:lnTo>
                  <a:pt x="891109" y="919762"/>
                </a:lnTo>
                <a:lnTo>
                  <a:pt x="875499" y="920362"/>
                </a:lnTo>
                <a:lnTo>
                  <a:pt x="190325" y="920362"/>
                </a:lnTo>
                <a:lnTo>
                  <a:pt x="144588" y="915103"/>
                </a:lnTo>
                <a:lnTo>
                  <a:pt x="102860" y="900163"/>
                </a:lnTo>
                <a:lnTo>
                  <a:pt x="66463" y="876799"/>
                </a:lnTo>
                <a:lnTo>
                  <a:pt x="36721" y="846271"/>
                </a:lnTo>
                <a:lnTo>
                  <a:pt x="14956" y="809834"/>
                </a:lnTo>
                <a:lnTo>
                  <a:pt x="2491" y="768746"/>
                </a:lnTo>
                <a:lnTo>
                  <a:pt x="0" y="739392"/>
                </a:lnTo>
                <a:lnTo>
                  <a:pt x="0" y="180969"/>
                </a:lnTo>
                <a:lnTo>
                  <a:pt x="5531" y="137480"/>
                </a:lnTo>
                <a:lnTo>
                  <a:pt x="21243" y="97803"/>
                </a:lnTo>
                <a:lnTo>
                  <a:pt x="45814" y="63196"/>
                </a:lnTo>
                <a:lnTo>
                  <a:pt x="77921" y="34916"/>
                </a:lnTo>
                <a:lnTo>
                  <a:pt x="116242" y="14221"/>
                </a:lnTo>
                <a:lnTo>
                  <a:pt x="159454" y="2368"/>
                </a:lnTo>
                <a:lnTo>
                  <a:pt x="190325" y="0"/>
                </a:lnTo>
                <a:lnTo>
                  <a:pt x="532912" y="0"/>
                </a:lnTo>
                <a:close/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58217" y="3529715"/>
            <a:ext cx="711868" cy="246363"/>
          </a:xfrm>
          <a:custGeom>
            <a:avLst/>
            <a:gdLst/>
            <a:ahLst/>
            <a:cxnLst/>
            <a:rect l="l" t="t" r="r" b="b"/>
            <a:pathLst>
              <a:path w="783055" h="279211">
                <a:moveTo>
                  <a:pt x="0" y="0"/>
                </a:moveTo>
                <a:lnTo>
                  <a:pt x="0" y="279211"/>
                </a:lnTo>
                <a:lnTo>
                  <a:pt x="783055" y="279211"/>
                </a:lnTo>
                <a:lnTo>
                  <a:pt x="783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63160" y="3534276"/>
            <a:ext cx="701982" cy="237238"/>
          </a:xfrm>
          <a:custGeom>
            <a:avLst/>
            <a:gdLst/>
            <a:ahLst/>
            <a:cxnLst/>
            <a:rect l="l" t="t" r="r" b="b"/>
            <a:pathLst>
              <a:path w="772180" h="268870">
                <a:moveTo>
                  <a:pt x="0" y="0"/>
                </a:moveTo>
                <a:lnTo>
                  <a:pt x="772180" y="0"/>
                </a:lnTo>
                <a:lnTo>
                  <a:pt x="772180" y="268870"/>
                </a:lnTo>
                <a:lnTo>
                  <a:pt x="0" y="268870"/>
                </a:lnTo>
                <a:lnTo>
                  <a:pt x="0" y="0"/>
                </a:lnTo>
                <a:close/>
              </a:path>
            </a:pathLst>
          </a:custGeom>
          <a:ln w="103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01430" y="4515166"/>
            <a:ext cx="889835" cy="739088"/>
          </a:xfrm>
          <a:custGeom>
            <a:avLst/>
            <a:gdLst/>
            <a:ahLst/>
            <a:cxnLst/>
            <a:rect l="l" t="t" r="r" b="b"/>
            <a:pathLst>
              <a:path w="978818" h="837633">
                <a:moveTo>
                  <a:pt x="489409" y="0"/>
                </a:moveTo>
                <a:lnTo>
                  <a:pt x="195763" y="0"/>
                </a:lnTo>
                <a:lnTo>
                  <a:pt x="179707" y="617"/>
                </a:lnTo>
                <a:lnTo>
                  <a:pt x="133887" y="9489"/>
                </a:lnTo>
                <a:lnTo>
                  <a:pt x="92643" y="27888"/>
                </a:lnTo>
                <a:lnTo>
                  <a:pt x="57337" y="54519"/>
                </a:lnTo>
                <a:lnTo>
                  <a:pt x="29329" y="88089"/>
                </a:lnTo>
                <a:lnTo>
                  <a:pt x="9980" y="127305"/>
                </a:lnTo>
                <a:lnTo>
                  <a:pt x="648" y="170874"/>
                </a:lnTo>
                <a:lnTo>
                  <a:pt x="0" y="186140"/>
                </a:lnTo>
                <a:lnTo>
                  <a:pt x="0" y="651492"/>
                </a:lnTo>
                <a:lnTo>
                  <a:pt x="5689" y="696224"/>
                </a:lnTo>
                <a:lnTo>
                  <a:pt x="21850" y="737035"/>
                </a:lnTo>
                <a:lnTo>
                  <a:pt x="47123" y="772631"/>
                </a:lnTo>
                <a:lnTo>
                  <a:pt x="80148" y="801719"/>
                </a:lnTo>
                <a:lnTo>
                  <a:pt x="119563" y="823005"/>
                </a:lnTo>
                <a:lnTo>
                  <a:pt x="164009" y="835197"/>
                </a:lnTo>
                <a:lnTo>
                  <a:pt x="195763" y="837633"/>
                </a:lnTo>
                <a:lnTo>
                  <a:pt x="783055" y="837633"/>
                </a:lnTo>
                <a:lnTo>
                  <a:pt x="830099" y="832223"/>
                </a:lnTo>
                <a:lnTo>
                  <a:pt x="873020" y="816856"/>
                </a:lnTo>
                <a:lnTo>
                  <a:pt x="910456" y="792826"/>
                </a:lnTo>
                <a:lnTo>
                  <a:pt x="941047" y="761425"/>
                </a:lnTo>
                <a:lnTo>
                  <a:pt x="963434" y="723947"/>
                </a:lnTo>
                <a:lnTo>
                  <a:pt x="976256" y="681685"/>
                </a:lnTo>
                <a:lnTo>
                  <a:pt x="978818" y="651492"/>
                </a:lnTo>
                <a:lnTo>
                  <a:pt x="978818" y="186140"/>
                </a:lnTo>
                <a:lnTo>
                  <a:pt x="973129" y="141408"/>
                </a:lnTo>
                <a:lnTo>
                  <a:pt x="956968" y="100598"/>
                </a:lnTo>
                <a:lnTo>
                  <a:pt x="931695" y="65002"/>
                </a:lnTo>
                <a:lnTo>
                  <a:pt x="898670" y="35914"/>
                </a:lnTo>
                <a:lnTo>
                  <a:pt x="859255" y="14627"/>
                </a:lnTo>
                <a:lnTo>
                  <a:pt x="814809" y="2436"/>
                </a:lnTo>
                <a:lnTo>
                  <a:pt x="783055" y="0"/>
                </a:lnTo>
                <a:lnTo>
                  <a:pt x="489409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06374" y="4519727"/>
            <a:ext cx="879948" cy="729964"/>
          </a:xfrm>
          <a:custGeom>
            <a:avLst/>
            <a:gdLst/>
            <a:ahLst/>
            <a:cxnLst/>
            <a:rect l="l" t="t" r="r" b="b"/>
            <a:pathLst>
              <a:path w="967943" h="827292">
                <a:moveTo>
                  <a:pt x="483971" y="0"/>
                </a:moveTo>
                <a:lnTo>
                  <a:pt x="777618" y="0"/>
                </a:lnTo>
                <a:lnTo>
                  <a:pt x="793227" y="599"/>
                </a:lnTo>
                <a:lnTo>
                  <a:pt x="823355" y="5259"/>
                </a:lnTo>
                <a:lnTo>
                  <a:pt x="851701" y="14221"/>
                </a:lnTo>
                <a:lnTo>
                  <a:pt x="877873" y="27113"/>
                </a:lnTo>
                <a:lnTo>
                  <a:pt x="901479" y="43562"/>
                </a:lnTo>
                <a:lnTo>
                  <a:pt x="922128" y="63196"/>
                </a:lnTo>
                <a:lnTo>
                  <a:pt x="939428" y="85643"/>
                </a:lnTo>
                <a:lnTo>
                  <a:pt x="952986" y="110528"/>
                </a:lnTo>
                <a:lnTo>
                  <a:pt x="962411" y="137481"/>
                </a:lnTo>
                <a:lnTo>
                  <a:pt x="967312" y="166128"/>
                </a:lnTo>
                <a:lnTo>
                  <a:pt x="967943" y="180970"/>
                </a:lnTo>
                <a:lnTo>
                  <a:pt x="967943" y="646322"/>
                </a:lnTo>
                <a:lnTo>
                  <a:pt x="967312" y="661165"/>
                </a:lnTo>
                <a:lnTo>
                  <a:pt x="965452" y="675676"/>
                </a:lnTo>
                <a:lnTo>
                  <a:pt x="962411" y="689811"/>
                </a:lnTo>
                <a:lnTo>
                  <a:pt x="958240" y="703523"/>
                </a:lnTo>
                <a:lnTo>
                  <a:pt x="952986" y="716764"/>
                </a:lnTo>
                <a:lnTo>
                  <a:pt x="946699" y="729488"/>
                </a:lnTo>
                <a:lnTo>
                  <a:pt x="939428" y="741650"/>
                </a:lnTo>
                <a:lnTo>
                  <a:pt x="931221" y="753201"/>
                </a:lnTo>
                <a:lnTo>
                  <a:pt x="922128" y="764096"/>
                </a:lnTo>
                <a:lnTo>
                  <a:pt x="912198" y="774287"/>
                </a:lnTo>
                <a:lnTo>
                  <a:pt x="901479" y="783730"/>
                </a:lnTo>
                <a:lnTo>
                  <a:pt x="890021" y="792376"/>
                </a:lnTo>
                <a:lnTo>
                  <a:pt x="877873" y="800179"/>
                </a:lnTo>
                <a:lnTo>
                  <a:pt x="865083" y="807093"/>
                </a:lnTo>
                <a:lnTo>
                  <a:pt x="851701" y="813071"/>
                </a:lnTo>
                <a:lnTo>
                  <a:pt x="837775" y="818066"/>
                </a:lnTo>
                <a:lnTo>
                  <a:pt x="823355" y="822033"/>
                </a:lnTo>
                <a:lnTo>
                  <a:pt x="808489" y="824924"/>
                </a:lnTo>
                <a:lnTo>
                  <a:pt x="793227" y="826692"/>
                </a:lnTo>
                <a:lnTo>
                  <a:pt x="777618" y="827292"/>
                </a:lnTo>
                <a:lnTo>
                  <a:pt x="190325" y="827292"/>
                </a:lnTo>
                <a:lnTo>
                  <a:pt x="174716" y="826692"/>
                </a:lnTo>
                <a:lnTo>
                  <a:pt x="144588" y="822033"/>
                </a:lnTo>
                <a:lnTo>
                  <a:pt x="116242" y="813071"/>
                </a:lnTo>
                <a:lnTo>
                  <a:pt x="90070" y="800179"/>
                </a:lnTo>
                <a:lnTo>
                  <a:pt x="66463" y="783730"/>
                </a:lnTo>
                <a:lnTo>
                  <a:pt x="45814" y="764096"/>
                </a:lnTo>
                <a:lnTo>
                  <a:pt x="28515" y="741650"/>
                </a:lnTo>
                <a:lnTo>
                  <a:pt x="14956" y="716764"/>
                </a:lnTo>
                <a:lnTo>
                  <a:pt x="5531" y="689811"/>
                </a:lnTo>
                <a:lnTo>
                  <a:pt x="630" y="661165"/>
                </a:lnTo>
                <a:lnTo>
                  <a:pt x="0" y="646322"/>
                </a:lnTo>
                <a:lnTo>
                  <a:pt x="0" y="180970"/>
                </a:lnTo>
                <a:lnTo>
                  <a:pt x="2491" y="151616"/>
                </a:lnTo>
                <a:lnTo>
                  <a:pt x="9702" y="123769"/>
                </a:lnTo>
                <a:lnTo>
                  <a:pt x="21243" y="97804"/>
                </a:lnTo>
                <a:lnTo>
                  <a:pt x="36721" y="74091"/>
                </a:lnTo>
                <a:lnTo>
                  <a:pt x="55745" y="53005"/>
                </a:lnTo>
                <a:lnTo>
                  <a:pt x="77921" y="34916"/>
                </a:lnTo>
                <a:lnTo>
                  <a:pt x="102860" y="20199"/>
                </a:lnTo>
                <a:lnTo>
                  <a:pt x="130168" y="9226"/>
                </a:lnTo>
                <a:lnTo>
                  <a:pt x="159454" y="2368"/>
                </a:lnTo>
                <a:lnTo>
                  <a:pt x="190325" y="0"/>
                </a:lnTo>
                <a:lnTo>
                  <a:pt x="483971" y="0"/>
                </a:lnTo>
                <a:close/>
              </a:path>
            </a:pathLst>
          </a:custGeom>
          <a:ln w="10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01430" y="4022441"/>
            <a:ext cx="978818" cy="246363"/>
          </a:xfrm>
          <a:custGeom>
            <a:avLst/>
            <a:gdLst/>
            <a:ahLst/>
            <a:cxnLst/>
            <a:rect l="l" t="t" r="r" b="b"/>
            <a:pathLst>
              <a:path w="1076700" h="279211">
                <a:moveTo>
                  <a:pt x="0" y="0"/>
                </a:moveTo>
                <a:lnTo>
                  <a:pt x="0" y="279211"/>
                </a:lnTo>
                <a:lnTo>
                  <a:pt x="1076700" y="279211"/>
                </a:lnTo>
                <a:lnTo>
                  <a:pt x="1076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06374" y="4027002"/>
            <a:ext cx="968932" cy="237238"/>
          </a:xfrm>
          <a:custGeom>
            <a:avLst/>
            <a:gdLst/>
            <a:ahLst/>
            <a:cxnLst/>
            <a:rect l="l" t="t" r="r" b="b"/>
            <a:pathLst>
              <a:path w="1065825" h="268870">
                <a:moveTo>
                  <a:pt x="0" y="0"/>
                </a:moveTo>
                <a:lnTo>
                  <a:pt x="1065825" y="0"/>
                </a:lnTo>
                <a:lnTo>
                  <a:pt x="1065825" y="268870"/>
                </a:lnTo>
                <a:lnTo>
                  <a:pt x="0" y="268870"/>
                </a:lnTo>
                <a:lnTo>
                  <a:pt x="0" y="0"/>
                </a:lnTo>
                <a:close/>
              </a:path>
            </a:pathLst>
          </a:custGeom>
          <a:ln w="103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22611" y="4597287"/>
            <a:ext cx="800852" cy="328483"/>
          </a:xfrm>
          <a:custGeom>
            <a:avLst/>
            <a:gdLst/>
            <a:ahLst/>
            <a:cxnLst/>
            <a:rect l="l" t="t" r="r" b="b"/>
            <a:pathLst>
              <a:path w="880937" h="372281">
                <a:moveTo>
                  <a:pt x="440468" y="0"/>
                </a:moveTo>
                <a:lnTo>
                  <a:pt x="184887" y="0"/>
                </a:lnTo>
                <a:lnTo>
                  <a:pt x="169724" y="582"/>
                </a:lnTo>
                <a:lnTo>
                  <a:pt x="140457" y="5109"/>
                </a:lnTo>
                <a:lnTo>
                  <a:pt x="99921" y="19622"/>
                </a:lnTo>
                <a:lnTo>
                  <a:pt x="64564" y="42318"/>
                </a:lnTo>
                <a:lnTo>
                  <a:pt x="35672" y="71974"/>
                </a:lnTo>
                <a:lnTo>
                  <a:pt x="14529" y="107370"/>
                </a:lnTo>
                <a:lnTo>
                  <a:pt x="2419" y="147283"/>
                </a:lnTo>
                <a:lnTo>
                  <a:pt x="0" y="175799"/>
                </a:lnTo>
                <a:lnTo>
                  <a:pt x="0" y="196481"/>
                </a:lnTo>
                <a:lnTo>
                  <a:pt x="5373" y="238728"/>
                </a:lnTo>
                <a:lnTo>
                  <a:pt x="20636" y="277272"/>
                </a:lnTo>
                <a:lnTo>
                  <a:pt x="44505" y="310890"/>
                </a:lnTo>
                <a:lnTo>
                  <a:pt x="75695" y="338362"/>
                </a:lnTo>
                <a:lnTo>
                  <a:pt x="112921" y="358466"/>
                </a:lnTo>
                <a:lnTo>
                  <a:pt x="154898" y="369980"/>
                </a:lnTo>
                <a:lnTo>
                  <a:pt x="184888" y="372281"/>
                </a:lnTo>
                <a:lnTo>
                  <a:pt x="696049" y="372281"/>
                </a:lnTo>
                <a:lnTo>
                  <a:pt x="726039" y="369980"/>
                </a:lnTo>
                <a:lnTo>
                  <a:pt x="768016" y="358466"/>
                </a:lnTo>
                <a:lnTo>
                  <a:pt x="805241" y="338362"/>
                </a:lnTo>
                <a:lnTo>
                  <a:pt x="836431" y="310890"/>
                </a:lnTo>
                <a:lnTo>
                  <a:pt x="860300" y="277272"/>
                </a:lnTo>
                <a:lnTo>
                  <a:pt x="875563" y="238728"/>
                </a:lnTo>
                <a:lnTo>
                  <a:pt x="880937" y="196481"/>
                </a:lnTo>
                <a:lnTo>
                  <a:pt x="880937" y="175799"/>
                </a:lnTo>
                <a:lnTo>
                  <a:pt x="875563" y="133552"/>
                </a:lnTo>
                <a:lnTo>
                  <a:pt x="860300" y="95009"/>
                </a:lnTo>
                <a:lnTo>
                  <a:pt x="836431" y="61391"/>
                </a:lnTo>
                <a:lnTo>
                  <a:pt x="805241" y="33919"/>
                </a:lnTo>
                <a:lnTo>
                  <a:pt x="768016" y="13815"/>
                </a:lnTo>
                <a:lnTo>
                  <a:pt x="726039" y="2300"/>
                </a:lnTo>
                <a:lnTo>
                  <a:pt x="696049" y="0"/>
                </a:lnTo>
                <a:lnTo>
                  <a:pt x="440468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27555" y="4601849"/>
            <a:ext cx="790965" cy="319359"/>
          </a:xfrm>
          <a:custGeom>
            <a:avLst/>
            <a:gdLst/>
            <a:ahLst/>
            <a:cxnLst/>
            <a:rect l="l" t="t" r="r" b="b"/>
            <a:pathLst>
              <a:path w="870061" h="361940">
                <a:moveTo>
                  <a:pt x="435030" y="0"/>
                </a:moveTo>
                <a:lnTo>
                  <a:pt x="685173" y="0"/>
                </a:lnTo>
                <a:lnTo>
                  <a:pt x="700337" y="582"/>
                </a:lnTo>
                <a:lnTo>
                  <a:pt x="715163" y="2300"/>
                </a:lnTo>
                <a:lnTo>
                  <a:pt x="729604" y="5109"/>
                </a:lnTo>
                <a:lnTo>
                  <a:pt x="743612" y="8962"/>
                </a:lnTo>
                <a:lnTo>
                  <a:pt x="770140" y="19622"/>
                </a:lnTo>
                <a:lnTo>
                  <a:pt x="794366" y="33919"/>
                </a:lnTo>
                <a:lnTo>
                  <a:pt x="815909" y="51490"/>
                </a:lnTo>
                <a:lnTo>
                  <a:pt x="834388" y="71974"/>
                </a:lnTo>
                <a:lnTo>
                  <a:pt x="849424" y="95009"/>
                </a:lnTo>
                <a:lnTo>
                  <a:pt x="860635" y="120233"/>
                </a:lnTo>
                <a:lnTo>
                  <a:pt x="867641" y="147284"/>
                </a:lnTo>
                <a:lnTo>
                  <a:pt x="870061" y="175799"/>
                </a:lnTo>
                <a:lnTo>
                  <a:pt x="870061" y="186141"/>
                </a:lnTo>
                <a:lnTo>
                  <a:pt x="869448" y="200559"/>
                </a:lnTo>
                <a:lnTo>
                  <a:pt x="860635" y="241707"/>
                </a:lnTo>
                <a:lnTo>
                  <a:pt x="842361" y="278744"/>
                </a:lnTo>
                <a:lnTo>
                  <a:pt x="815909" y="310450"/>
                </a:lnTo>
                <a:lnTo>
                  <a:pt x="782564" y="335601"/>
                </a:lnTo>
                <a:lnTo>
                  <a:pt x="743612" y="352978"/>
                </a:lnTo>
                <a:lnTo>
                  <a:pt x="715163" y="359639"/>
                </a:lnTo>
                <a:lnTo>
                  <a:pt x="685173" y="361940"/>
                </a:lnTo>
                <a:lnTo>
                  <a:pt x="184888" y="361940"/>
                </a:lnTo>
                <a:lnTo>
                  <a:pt x="154898" y="359639"/>
                </a:lnTo>
                <a:lnTo>
                  <a:pt x="126449" y="352978"/>
                </a:lnTo>
                <a:lnTo>
                  <a:pt x="87497" y="335601"/>
                </a:lnTo>
                <a:lnTo>
                  <a:pt x="54152" y="310449"/>
                </a:lnTo>
                <a:lnTo>
                  <a:pt x="27700" y="278744"/>
                </a:lnTo>
                <a:lnTo>
                  <a:pt x="9425" y="241707"/>
                </a:lnTo>
                <a:lnTo>
                  <a:pt x="612" y="200559"/>
                </a:lnTo>
                <a:lnTo>
                  <a:pt x="0" y="186140"/>
                </a:lnTo>
                <a:lnTo>
                  <a:pt x="0" y="175799"/>
                </a:lnTo>
                <a:lnTo>
                  <a:pt x="5373" y="133553"/>
                </a:lnTo>
                <a:lnTo>
                  <a:pt x="20636" y="95009"/>
                </a:lnTo>
                <a:lnTo>
                  <a:pt x="44506" y="61391"/>
                </a:lnTo>
                <a:lnTo>
                  <a:pt x="75695" y="33919"/>
                </a:lnTo>
                <a:lnTo>
                  <a:pt x="112921" y="13815"/>
                </a:lnTo>
                <a:lnTo>
                  <a:pt x="154898" y="2300"/>
                </a:lnTo>
                <a:lnTo>
                  <a:pt x="184888" y="0"/>
                </a:lnTo>
                <a:lnTo>
                  <a:pt x="435030" y="0"/>
                </a:lnTo>
                <a:close/>
              </a:path>
            </a:pathLst>
          </a:custGeom>
          <a:ln w="104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476841" y="4515166"/>
            <a:ext cx="1156785" cy="574846"/>
          </a:xfrm>
          <a:custGeom>
            <a:avLst/>
            <a:gdLst/>
            <a:ahLst/>
            <a:cxnLst/>
            <a:rect l="l" t="t" r="r" b="b"/>
            <a:pathLst>
              <a:path w="1272464" h="651492">
                <a:moveTo>
                  <a:pt x="636232" y="0"/>
                </a:moveTo>
                <a:lnTo>
                  <a:pt x="195763" y="0"/>
                </a:lnTo>
                <a:lnTo>
                  <a:pt x="179708" y="617"/>
                </a:lnTo>
                <a:lnTo>
                  <a:pt x="133887" y="9489"/>
                </a:lnTo>
                <a:lnTo>
                  <a:pt x="92643" y="27888"/>
                </a:lnTo>
                <a:lnTo>
                  <a:pt x="57337" y="54519"/>
                </a:lnTo>
                <a:lnTo>
                  <a:pt x="29329" y="88089"/>
                </a:lnTo>
                <a:lnTo>
                  <a:pt x="9980" y="127305"/>
                </a:lnTo>
                <a:lnTo>
                  <a:pt x="648" y="170874"/>
                </a:lnTo>
                <a:lnTo>
                  <a:pt x="0" y="186140"/>
                </a:lnTo>
                <a:lnTo>
                  <a:pt x="0" y="465352"/>
                </a:lnTo>
                <a:lnTo>
                  <a:pt x="5689" y="510083"/>
                </a:lnTo>
                <a:lnTo>
                  <a:pt x="21850" y="550894"/>
                </a:lnTo>
                <a:lnTo>
                  <a:pt x="47123" y="586490"/>
                </a:lnTo>
                <a:lnTo>
                  <a:pt x="80148" y="615578"/>
                </a:lnTo>
                <a:lnTo>
                  <a:pt x="119563" y="636864"/>
                </a:lnTo>
                <a:lnTo>
                  <a:pt x="164010" y="649056"/>
                </a:lnTo>
                <a:lnTo>
                  <a:pt x="195763" y="651492"/>
                </a:lnTo>
                <a:lnTo>
                  <a:pt x="1076700" y="651492"/>
                </a:lnTo>
                <a:lnTo>
                  <a:pt x="1123745" y="646082"/>
                </a:lnTo>
                <a:lnTo>
                  <a:pt x="1166665" y="630716"/>
                </a:lnTo>
                <a:lnTo>
                  <a:pt x="1204102" y="606685"/>
                </a:lnTo>
                <a:lnTo>
                  <a:pt x="1234693" y="575284"/>
                </a:lnTo>
                <a:lnTo>
                  <a:pt x="1257080" y="537806"/>
                </a:lnTo>
                <a:lnTo>
                  <a:pt x="1269902" y="495545"/>
                </a:lnTo>
                <a:lnTo>
                  <a:pt x="1272464" y="465352"/>
                </a:lnTo>
                <a:lnTo>
                  <a:pt x="1272464" y="186140"/>
                </a:lnTo>
                <a:lnTo>
                  <a:pt x="1266775" y="141408"/>
                </a:lnTo>
                <a:lnTo>
                  <a:pt x="1250614" y="100598"/>
                </a:lnTo>
                <a:lnTo>
                  <a:pt x="1225341" y="65002"/>
                </a:lnTo>
                <a:lnTo>
                  <a:pt x="1192316" y="35914"/>
                </a:lnTo>
                <a:lnTo>
                  <a:pt x="1152901" y="14627"/>
                </a:lnTo>
                <a:lnTo>
                  <a:pt x="1108454" y="2436"/>
                </a:lnTo>
                <a:lnTo>
                  <a:pt x="1076700" y="0"/>
                </a:lnTo>
                <a:lnTo>
                  <a:pt x="636232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81786" y="4519728"/>
            <a:ext cx="1146898" cy="565722"/>
          </a:xfrm>
          <a:custGeom>
            <a:avLst/>
            <a:gdLst/>
            <a:ahLst/>
            <a:cxnLst/>
            <a:rect l="l" t="t" r="r" b="b"/>
            <a:pathLst>
              <a:path w="1261588" h="641152">
                <a:moveTo>
                  <a:pt x="630794" y="0"/>
                </a:moveTo>
                <a:lnTo>
                  <a:pt x="1071262" y="0"/>
                </a:lnTo>
                <a:lnTo>
                  <a:pt x="1086872" y="599"/>
                </a:lnTo>
                <a:lnTo>
                  <a:pt x="1117000" y="5259"/>
                </a:lnTo>
                <a:lnTo>
                  <a:pt x="1145346" y="14221"/>
                </a:lnTo>
                <a:lnTo>
                  <a:pt x="1171518" y="27113"/>
                </a:lnTo>
                <a:lnTo>
                  <a:pt x="1195124" y="43562"/>
                </a:lnTo>
                <a:lnTo>
                  <a:pt x="1215773" y="63196"/>
                </a:lnTo>
                <a:lnTo>
                  <a:pt x="1233073" y="85643"/>
                </a:lnTo>
                <a:lnTo>
                  <a:pt x="1246631" y="110528"/>
                </a:lnTo>
                <a:lnTo>
                  <a:pt x="1256057" y="137481"/>
                </a:lnTo>
                <a:lnTo>
                  <a:pt x="1260957" y="166128"/>
                </a:lnTo>
                <a:lnTo>
                  <a:pt x="1261588" y="180970"/>
                </a:lnTo>
                <a:lnTo>
                  <a:pt x="1261588" y="460181"/>
                </a:lnTo>
                <a:lnTo>
                  <a:pt x="1260957" y="475024"/>
                </a:lnTo>
                <a:lnTo>
                  <a:pt x="1251885" y="517382"/>
                </a:lnTo>
                <a:lnTo>
                  <a:pt x="1233073" y="555509"/>
                </a:lnTo>
                <a:lnTo>
                  <a:pt x="1205843" y="588147"/>
                </a:lnTo>
                <a:lnTo>
                  <a:pt x="1171518" y="614038"/>
                </a:lnTo>
                <a:lnTo>
                  <a:pt x="1131420" y="631926"/>
                </a:lnTo>
                <a:lnTo>
                  <a:pt x="1086872" y="640552"/>
                </a:lnTo>
                <a:lnTo>
                  <a:pt x="1071262" y="641152"/>
                </a:lnTo>
                <a:lnTo>
                  <a:pt x="190325" y="641152"/>
                </a:lnTo>
                <a:lnTo>
                  <a:pt x="144588" y="635892"/>
                </a:lnTo>
                <a:lnTo>
                  <a:pt x="102860" y="620952"/>
                </a:lnTo>
                <a:lnTo>
                  <a:pt x="66463" y="597589"/>
                </a:lnTo>
                <a:lnTo>
                  <a:pt x="36721" y="567060"/>
                </a:lnTo>
                <a:lnTo>
                  <a:pt x="14956" y="530623"/>
                </a:lnTo>
                <a:lnTo>
                  <a:pt x="2491" y="489536"/>
                </a:lnTo>
                <a:lnTo>
                  <a:pt x="0" y="460181"/>
                </a:lnTo>
                <a:lnTo>
                  <a:pt x="0" y="180970"/>
                </a:lnTo>
                <a:lnTo>
                  <a:pt x="5531" y="137481"/>
                </a:lnTo>
                <a:lnTo>
                  <a:pt x="21243" y="97804"/>
                </a:lnTo>
                <a:lnTo>
                  <a:pt x="45814" y="63196"/>
                </a:lnTo>
                <a:lnTo>
                  <a:pt x="77921" y="34916"/>
                </a:lnTo>
                <a:lnTo>
                  <a:pt x="116242" y="14221"/>
                </a:lnTo>
                <a:lnTo>
                  <a:pt x="159453" y="2368"/>
                </a:lnTo>
                <a:lnTo>
                  <a:pt x="190325" y="0"/>
                </a:lnTo>
                <a:lnTo>
                  <a:pt x="630794" y="0"/>
                </a:lnTo>
                <a:close/>
              </a:path>
            </a:pathLst>
          </a:custGeom>
          <a:ln w="104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98023" y="4515166"/>
            <a:ext cx="889835" cy="574846"/>
          </a:xfrm>
          <a:custGeom>
            <a:avLst/>
            <a:gdLst/>
            <a:ahLst/>
            <a:cxnLst/>
            <a:rect l="l" t="t" r="r" b="b"/>
            <a:pathLst>
              <a:path w="978819" h="651492">
                <a:moveTo>
                  <a:pt x="489409" y="0"/>
                </a:moveTo>
                <a:lnTo>
                  <a:pt x="195763" y="0"/>
                </a:lnTo>
                <a:lnTo>
                  <a:pt x="179708" y="617"/>
                </a:lnTo>
                <a:lnTo>
                  <a:pt x="133887" y="9489"/>
                </a:lnTo>
                <a:lnTo>
                  <a:pt x="92643" y="27888"/>
                </a:lnTo>
                <a:lnTo>
                  <a:pt x="57337" y="54519"/>
                </a:lnTo>
                <a:lnTo>
                  <a:pt x="29329" y="88089"/>
                </a:lnTo>
                <a:lnTo>
                  <a:pt x="9980" y="127305"/>
                </a:lnTo>
                <a:lnTo>
                  <a:pt x="648" y="170874"/>
                </a:lnTo>
                <a:lnTo>
                  <a:pt x="0" y="186140"/>
                </a:lnTo>
                <a:lnTo>
                  <a:pt x="0" y="465352"/>
                </a:lnTo>
                <a:lnTo>
                  <a:pt x="5689" y="510083"/>
                </a:lnTo>
                <a:lnTo>
                  <a:pt x="21850" y="550894"/>
                </a:lnTo>
                <a:lnTo>
                  <a:pt x="47123" y="586490"/>
                </a:lnTo>
                <a:lnTo>
                  <a:pt x="80148" y="615578"/>
                </a:lnTo>
                <a:lnTo>
                  <a:pt x="119563" y="636864"/>
                </a:lnTo>
                <a:lnTo>
                  <a:pt x="164009" y="649056"/>
                </a:lnTo>
                <a:lnTo>
                  <a:pt x="195763" y="651492"/>
                </a:lnTo>
                <a:lnTo>
                  <a:pt x="783055" y="651492"/>
                </a:lnTo>
                <a:lnTo>
                  <a:pt x="830099" y="646082"/>
                </a:lnTo>
                <a:lnTo>
                  <a:pt x="873020" y="630716"/>
                </a:lnTo>
                <a:lnTo>
                  <a:pt x="910456" y="606685"/>
                </a:lnTo>
                <a:lnTo>
                  <a:pt x="941048" y="575284"/>
                </a:lnTo>
                <a:lnTo>
                  <a:pt x="963435" y="537806"/>
                </a:lnTo>
                <a:lnTo>
                  <a:pt x="976256" y="495545"/>
                </a:lnTo>
                <a:lnTo>
                  <a:pt x="978819" y="465352"/>
                </a:lnTo>
                <a:lnTo>
                  <a:pt x="978819" y="186140"/>
                </a:lnTo>
                <a:lnTo>
                  <a:pt x="973129" y="141408"/>
                </a:lnTo>
                <a:lnTo>
                  <a:pt x="956968" y="100598"/>
                </a:lnTo>
                <a:lnTo>
                  <a:pt x="931695" y="65002"/>
                </a:lnTo>
                <a:lnTo>
                  <a:pt x="898670" y="35914"/>
                </a:lnTo>
                <a:lnTo>
                  <a:pt x="859255" y="14627"/>
                </a:lnTo>
                <a:lnTo>
                  <a:pt x="814809" y="2436"/>
                </a:lnTo>
                <a:lnTo>
                  <a:pt x="783055" y="0"/>
                </a:lnTo>
                <a:lnTo>
                  <a:pt x="489409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02966" y="4519728"/>
            <a:ext cx="879948" cy="565722"/>
          </a:xfrm>
          <a:custGeom>
            <a:avLst/>
            <a:gdLst/>
            <a:ahLst/>
            <a:cxnLst/>
            <a:rect l="l" t="t" r="r" b="b"/>
            <a:pathLst>
              <a:path w="967943" h="641152">
                <a:moveTo>
                  <a:pt x="483971" y="0"/>
                </a:moveTo>
                <a:lnTo>
                  <a:pt x="777617" y="0"/>
                </a:lnTo>
                <a:lnTo>
                  <a:pt x="793227" y="599"/>
                </a:lnTo>
                <a:lnTo>
                  <a:pt x="823354" y="5259"/>
                </a:lnTo>
                <a:lnTo>
                  <a:pt x="851700" y="14221"/>
                </a:lnTo>
                <a:lnTo>
                  <a:pt x="877873" y="27113"/>
                </a:lnTo>
                <a:lnTo>
                  <a:pt x="901479" y="43562"/>
                </a:lnTo>
                <a:lnTo>
                  <a:pt x="922128" y="63196"/>
                </a:lnTo>
                <a:lnTo>
                  <a:pt x="939428" y="85643"/>
                </a:lnTo>
                <a:lnTo>
                  <a:pt x="952986" y="110528"/>
                </a:lnTo>
                <a:lnTo>
                  <a:pt x="962412" y="137481"/>
                </a:lnTo>
                <a:lnTo>
                  <a:pt x="967312" y="166128"/>
                </a:lnTo>
                <a:lnTo>
                  <a:pt x="967943" y="180970"/>
                </a:lnTo>
                <a:lnTo>
                  <a:pt x="967943" y="460181"/>
                </a:lnTo>
                <a:lnTo>
                  <a:pt x="967312" y="475024"/>
                </a:lnTo>
                <a:lnTo>
                  <a:pt x="958240" y="517382"/>
                </a:lnTo>
                <a:lnTo>
                  <a:pt x="939428" y="555509"/>
                </a:lnTo>
                <a:lnTo>
                  <a:pt x="912198" y="588147"/>
                </a:lnTo>
                <a:lnTo>
                  <a:pt x="877873" y="614038"/>
                </a:lnTo>
                <a:lnTo>
                  <a:pt x="837775" y="631926"/>
                </a:lnTo>
                <a:lnTo>
                  <a:pt x="793227" y="640552"/>
                </a:lnTo>
                <a:lnTo>
                  <a:pt x="777617" y="641152"/>
                </a:lnTo>
                <a:lnTo>
                  <a:pt x="190325" y="641152"/>
                </a:lnTo>
                <a:lnTo>
                  <a:pt x="144588" y="635892"/>
                </a:lnTo>
                <a:lnTo>
                  <a:pt x="102860" y="620952"/>
                </a:lnTo>
                <a:lnTo>
                  <a:pt x="66463" y="597589"/>
                </a:lnTo>
                <a:lnTo>
                  <a:pt x="36721" y="567060"/>
                </a:lnTo>
                <a:lnTo>
                  <a:pt x="14956" y="530623"/>
                </a:lnTo>
                <a:lnTo>
                  <a:pt x="2491" y="489536"/>
                </a:lnTo>
                <a:lnTo>
                  <a:pt x="0" y="460181"/>
                </a:lnTo>
                <a:lnTo>
                  <a:pt x="0" y="180970"/>
                </a:lnTo>
                <a:lnTo>
                  <a:pt x="5531" y="137481"/>
                </a:lnTo>
                <a:lnTo>
                  <a:pt x="21243" y="97804"/>
                </a:lnTo>
                <a:lnTo>
                  <a:pt x="45814" y="63196"/>
                </a:lnTo>
                <a:lnTo>
                  <a:pt x="77921" y="34916"/>
                </a:lnTo>
                <a:lnTo>
                  <a:pt x="116242" y="14221"/>
                </a:lnTo>
                <a:lnTo>
                  <a:pt x="159454" y="2368"/>
                </a:lnTo>
                <a:lnTo>
                  <a:pt x="190325" y="0"/>
                </a:lnTo>
                <a:lnTo>
                  <a:pt x="483971" y="0"/>
                </a:lnTo>
                <a:close/>
              </a:path>
            </a:pathLst>
          </a:custGeom>
          <a:ln w="105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55660" y="4022441"/>
            <a:ext cx="1067802" cy="246363"/>
          </a:xfrm>
          <a:custGeom>
            <a:avLst/>
            <a:gdLst/>
            <a:ahLst/>
            <a:cxnLst/>
            <a:rect l="l" t="t" r="r" b="b"/>
            <a:pathLst>
              <a:path w="1174582" h="279211">
                <a:moveTo>
                  <a:pt x="0" y="0"/>
                </a:moveTo>
                <a:lnTo>
                  <a:pt x="0" y="279211"/>
                </a:lnTo>
                <a:lnTo>
                  <a:pt x="1174582" y="279211"/>
                </a:lnTo>
                <a:lnTo>
                  <a:pt x="11745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60604" y="4027002"/>
            <a:ext cx="1057915" cy="237238"/>
          </a:xfrm>
          <a:custGeom>
            <a:avLst/>
            <a:gdLst/>
            <a:ahLst/>
            <a:cxnLst/>
            <a:rect l="l" t="t" r="r" b="b"/>
            <a:pathLst>
              <a:path w="1163706" h="268870">
                <a:moveTo>
                  <a:pt x="0" y="0"/>
                </a:moveTo>
                <a:lnTo>
                  <a:pt x="1163706" y="0"/>
                </a:lnTo>
                <a:lnTo>
                  <a:pt x="1163706" y="268870"/>
                </a:lnTo>
                <a:lnTo>
                  <a:pt x="0" y="268870"/>
                </a:lnTo>
                <a:lnTo>
                  <a:pt x="0" y="0"/>
                </a:lnTo>
                <a:close/>
              </a:path>
            </a:pathLst>
          </a:custGeom>
          <a:ln w="103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65825" y="4022441"/>
            <a:ext cx="800852" cy="246363"/>
          </a:xfrm>
          <a:custGeom>
            <a:avLst/>
            <a:gdLst/>
            <a:ahLst/>
            <a:cxnLst/>
            <a:rect l="l" t="t" r="r" b="b"/>
            <a:pathLst>
              <a:path w="880937" h="279211">
                <a:moveTo>
                  <a:pt x="0" y="0"/>
                </a:moveTo>
                <a:lnTo>
                  <a:pt x="0" y="279211"/>
                </a:lnTo>
                <a:lnTo>
                  <a:pt x="880937" y="279211"/>
                </a:lnTo>
                <a:lnTo>
                  <a:pt x="8809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70769" y="4027002"/>
            <a:ext cx="790965" cy="237238"/>
          </a:xfrm>
          <a:custGeom>
            <a:avLst/>
            <a:gdLst/>
            <a:ahLst/>
            <a:cxnLst/>
            <a:rect l="l" t="t" r="r" b="b"/>
            <a:pathLst>
              <a:path w="870061" h="268870">
                <a:moveTo>
                  <a:pt x="0" y="0"/>
                </a:moveTo>
                <a:lnTo>
                  <a:pt x="870061" y="0"/>
                </a:lnTo>
                <a:lnTo>
                  <a:pt x="870061" y="268870"/>
                </a:lnTo>
                <a:lnTo>
                  <a:pt x="0" y="268870"/>
                </a:lnTo>
                <a:lnTo>
                  <a:pt x="0" y="0"/>
                </a:lnTo>
                <a:close/>
              </a:path>
            </a:pathLst>
          </a:custGeom>
          <a:ln w="103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98023" y="4022441"/>
            <a:ext cx="978818" cy="246363"/>
          </a:xfrm>
          <a:custGeom>
            <a:avLst/>
            <a:gdLst/>
            <a:ahLst/>
            <a:cxnLst/>
            <a:rect l="l" t="t" r="r" b="b"/>
            <a:pathLst>
              <a:path w="1076700" h="279211">
                <a:moveTo>
                  <a:pt x="0" y="0"/>
                </a:moveTo>
                <a:lnTo>
                  <a:pt x="0" y="279211"/>
                </a:lnTo>
                <a:lnTo>
                  <a:pt x="1076700" y="279211"/>
                </a:lnTo>
                <a:lnTo>
                  <a:pt x="1076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02966" y="4027002"/>
            <a:ext cx="968932" cy="237238"/>
          </a:xfrm>
          <a:custGeom>
            <a:avLst/>
            <a:gdLst/>
            <a:ahLst/>
            <a:cxnLst/>
            <a:rect l="l" t="t" r="r" b="b"/>
            <a:pathLst>
              <a:path w="1065825" h="268870">
                <a:moveTo>
                  <a:pt x="0" y="0"/>
                </a:moveTo>
                <a:lnTo>
                  <a:pt x="1065825" y="0"/>
                </a:lnTo>
                <a:lnTo>
                  <a:pt x="1065825" y="268870"/>
                </a:lnTo>
                <a:lnTo>
                  <a:pt x="0" y="268870"/>
                </a:lnTo>
                <a:lnTo>
                  <a:pt x="0" y="0"/>
                </a:lnTo>
                <a:close/>
              </a:path>
            </a:pathLst>
          </a:custGeom>
          <a:ln w="103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23463" y="3529715"/>
            <a:ext cx="1156785" cy="246363"/>
          </a:xfrm>
          <a:custGeom>
            <a:avLst/>
            <a:gdLst/>
            <a:ahLst/>
            <a:cxnLst/>
            <a:rect l="l" t="t" r="r" b="b"/>
            <a:pathLst>
              <a:path w="1272464" h="279211">
                <a:moveTo>
                  <a:pt x="0" y="0"/>
                </a:moveTo>
                <a:lnTo>
                  <a:pt x="0" y="279211"/>
                </a:lnTo>
                <a:lnTo>
                  <a:pt x="1272464" y="279211"/>
                </a:lnTo>
                <a:lnTo>
                  <a:pt x="12724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28407" y="3534276"/>
            <a:ext cx="1146899" cy="237238"/>
          </a:xfrm>
          <a:custGeom>
            <a:avLst/>
            <a:gdLst/>
            <a:ahLst/>
            <a:cxnLst/>
            <a:rect l="l" t="t" r="r" b="b"/>
            <a:pathLst>
              <a:path w="1261589" h="268870">
                <a:moveTo>
                  <a:pt x="0" y="0"/>
                </a:moveTo>
                <a:lnTo>
                  <a:pt x="1261589" y="0"/>
                </a:lnTo>
                <a:lnTo>
                  <a:pt x="1261589" y="268870"/>
                </a:lnTo>
                <a:lnTo>
                  <a:pt x="0" y="268870"/>
                </a:lnTo>
                <a:lnTo>
                  <a:pt x="0" y="0"/>
                </a:lnTo>
                <a:close/>
              </a:path>
            </a:pathLst>
          </a:custGeom>
          <a:ln w="103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20908" y="3529715"/>
            <a:ext cx="1245770" cy="246363"/>
          </a:xfrm>
          <a:custGeom>
            <a:avLst/>
            <a:gdLst/>
            <a:ahLst/>
            <a:cxnLst/>
            <a:rect l="l" t="t" r="r" b="b"/>
            <a:pathLst>
              <a:path w="1370347" h="279211">
                <a:moveTo>
                  <a:pt x="0" y="0"/>
                </a:moveTo>
                <a:lnTo>
                  <a:pt x="0" y="279211"/>
                </a:lnTo>
                <a:lnTo>
                  <a:pt x="1370347" y="279211"/>
                </a:lnTo>
                <a:lnTo>
                  <a:pt x="137034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5851" y="3534276"/>
            <a:ext cx="1235883" cy="237238"/>
          </a:xfrm>
          <a:custGeom>
            <a:avLst/>
            <a:gdLst/>
            <a:ahLst/>
            <a:cxnLst/>
            <a:rect l="l" t="t" r="r" b="b"/>
            <a:pathLst>
              <a:path w="1359471" h="268870">
                <a:moveTo>
                  <a:pt x="0" y="0"/>
                </a:moveTo>
                <a:lnTo>
                  <a:pt x="1359471" y="0"/>
                </a:lnTo>
                <a:lnTo>
                  <a:pt x="1359471" y="268870"/>
                </a:lnTo>
                <a:lnTo>
                  <a:pt x="0" y="268870"/>
                </a:lnTo>
                <a:lnTo>
                  <a:pt x="0" y="0"/>
                </a:lnTo>
                <a:close/>
              </a:path>
            </a:pathLst>
          </a:custGeom>
          <a:ln w="103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26019" y="3119110"/>
            <a:ext cx="1067802" cy="246363"/>
          </a:xfrm>
          <a:custGeom>
            <a:avLst/>
            <a:gdLst/>
            <a:ahLst/>
            <a:cxnLst/>
            <a:rect l="l" t="t" r="r" b="b"/>
            <a:pathLst>
              <a:path w="1174582" h="279211">
                <a:moveTo>
                  <a:pt x="587291" y="0"/>
                </a:moveTo>
                <a:lnTo>
                  <a:pt x="195763" y="0"/>
                </a:lnTo>
                <a:lnTo>
                  <a:pt x="183726" y="249"/>
                </a:lnTo>
                <a:lnTo>
                  <a:pt x="134522" y="6709"/>
                </a:lnTo>
                <a:lnTo>
                  <a:pt x="90532" y="21054"/>
                </a:lnTo>
                <a:lnTo>
                  <a:pt x="53421" y="42142"/>
                </a:lnTo>
                <a:lnTo>
                  <a:pt x="24852" y="68830"/>
                </a:lnTo>
                <a:lnTo>
                  <a:pt x="2925" y="111150"/>
                </a:lnTo>
                <a:lnTo>
                  <a:pt x="0" y="134435"/>
                </a:lnTo>
                <a:lnTo>
                  <a:pt x="0" y="144776"/>
                </a:lnTo>
                <a:lnTo>
                  <a:pt x="9769" y="186831"/>
                </a:lnTo>
                <a:lnTo>
                  <a:pt x="39886" y="226116"/>
                </a:lnTo>
                <a:lnTo>
                  <a:pt x="73497" y="249773"/>
                </a:lnTo>
                <a:lnTo>
                  <a:pt x="114709" y="267182"/>
                </a:lnTo>
                <a:lnTo>
                  <a:pt x="161856" y="277202"/>
                </a:lnTo>
                <a:lnTo>
                  <a:pt x="195763" y="279211"/>
                </a:lnTo>
                <a:lnTo>
                  <a:pt x="978818" y="279211"/>
                </a:lnTo>
                <a:lnTo>
                  <a:pt x="1024155" y="275587"/>
                </a:lnTo>
                <a:lnTo>
                  <a:pt x="1070068" y="263744"/>
                </a:lnTo>
                <a:lnTo>
                  <a:pt x="1109657" y="244776"/>
                </a:lnTo>
                <a:lnTo>
                  <a:pt x="1141259" y="219828"/>
                </a:lnTo>
                <a:lnTo>
                  <a:pt x="1168092" y="179235"/>
                </a:lnTo>
                <a:lnTo>
                  <a:pt x="1174582" y="144776"/>
                </a:lnTo>
                <a:lnTo>
                  <a:pt x="1174582" y="134434"/>
                </a:lnTo>
                <a:lnTo>
                  <a:pt x="1164812" y="92379"/>
                </a:lnTo>
                <a:lnTo>
                  <a:pt x="1134695" y="53094"/>
                </a:lnTo>
                <a:lnTo>
                  <a:pt x="1101084" y="29437"/>
                </a:lnTo>
                <a:lnTo>
                  <a:pt x="1059872" y="12028"/>
                </a:lnTo>
                <a:lnTo>
                  <a:pt x="1012725" y="2009"/>
                </a:lnTo>
                <a:lnTo>
                  <a:pt x="978818" y="0"/>
                </a:lnTo>
                <a:lnTo>
                  <a:pt x="587291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30963" y="3123672"/>
            <a:ext cx="1057915" cy="237238"/>
          </a:xfrm>
          <a:custGeom>
            <a:avLst/>
            <a:gdLst/>
            <a:ahLst/>
            <a:cxnLst/>
            <a:rect l="l" t="t" r="r" b="b"/>
            <a:pathLst>
              <a:path w="1163707" h="268870">
                <a:moveTo>
                  <a:pt x="581854" y="0"/>
                </a:moveTo>
                <a:lnTo>
                  <a:pt x="967943" y="0"/>
                </a:lnTo>
                <a:lnTo>
                  <a:pt x="985103" y="509"/>
                </a:lnTo>
                <a:lnTo>
                  <a:pt x="1018122" y="4457"/>
                </a:lnTo>
                <a:lnTo>
                  <a:pt x="1048997" y="12028"/>
                </a:lnTo>
                <a:lnTo>
                  <a:pt x="1077233" y="22883"/>
                </a:lnTo>
                <a:lnTo>
                  <a:pt x="1102339" y="36685"/>
                </a:lnTo>
                <a:lnTo>
                  <a:pt x="1123820" y="53094"/>
                </a:lnTo>
                <a:lnTo>
                  <a:pt x="1141184" y="71772"/>
                </a:lnTo>
                <a:lnTo>
                  <a:pt x="1153937" y="92379"/>
                </a:lnTo>
                <a:lnTo>
                  <a:pt x="1161586" y="114578"/>
                </a:lnTo>
                <a:lnTo>
                  <a:pt x="1163707" y="134435"/>
                </a:lnTo>
                <a:lnTo>
                  <a:pt x="1162965" y="146219"/>
                </a:lnTo>
                <a:lnTo>
                  <a:pt x="1146191" y="190096"/>
                </a:lnTo>
                <a:lnTo>
                  <a:pt x="1110285" y="226727"/>
                </a:lnTo>
                <a:lnTo>
                  <a:pt x="1073174" y="247815"/>
                </a:lnTo>
                <a:lnTo>
                  <a:pt x="1029184" y="262160"/>
                </a:lnTo>
                <a:lnTo>
                  <a:pt x="979980" y="268620"/>
                </a:lnTo>
                <a:lnTo>
                  <a:pt x="967943" y="268870"/>
                </a:lnTo>
                <a:lnTo>
                  <a:pt x="195764" y="268870"/>
                </a:lnTo>
                <a:lnTo>
                  <a:pt x="145585" y="264412"/>
                </a:lnTo>
                <a:lnTo>
                  <a:pt x="100231" y="251803"/>
                </a:lnTo>
                <a:lnTo>
                  <a:pt x="61368" y="232184"/>
                </a:lnTo>
                <a:lnTo>
                  <a:pt x="30659" y="206699"/>
                </a:lnTo>
                <a:lnTo>
                  <a:pt x="5276" y="165569"/>
                </a:lnTo>
                <a:lnTo>
                  <a:pt x="0" y="134435"/>
                </a:lnTo>
                <a:lnTo>
                  <a:pt x="741" y="122651"/>
                </a:lnTo>
                <a:lnTo>
                  <a:pt x="2925" y="111150"/>
                </a:lnTo>
                <a:lnTo>
                  <a:pt x="6490" y="99975"/>
                </a:lnTo>
                <a:lnTo>
                  <a:pt x="11374" y="89169"/>
                </a:lnTo>
                <a:lnTo>
                  <a:pt x="17515" y="78773"/>
                </a:lnTo>
                <a:lnTo>
                  <a:pt x="24852" y="68830"/>
                </a:lnTo>
                <a:lnTo>
                  <a:pt x="33323" y="59383"/>
                </a:lnTo>
                <a:lnTo>
                  <a:pt x="42867" y="50472"/>
                </a:lnTo>
                <a:lnTo>
                  <a:pt x="53421" y="42142"/>
                </a:lnTo>
                <a:lnTo>
                  <a:pt x="64924" y="34434"/>
                </a:lnTo>
                <a:lnTo>
                  <a:pt x="77315" y="27391"/>
                </a:lnTo>
                <a:lnTo>
                  <a:pt x="90532" y="21054"/>
                </a:lnTo>
                <a:lnTo>
                  <a:pt x="104514" y="15467"/>
                </a:lnTo>
                <a:lnTo>
                  <a:pt x="119197" y="10671"/>
                </a:lnTo>
                <a:lnTo>
                  <a:pt x="134522" y="6709"/>
                </a:lnTo>
                <a:lnTo>
                  <a:pt x="150426" y="3623"/>
                </a:lnTo>
                <a:lnTo>
                  <a:pt x="166848" y="1456"/>
                </a:lnTo>
                <a:lnTo>
                  <a:pt x="183726" y="250"/>
                </a:lnTo>
                <a:lnTo>
                  <a:pt x="195764" y="0"/>
                </a:lnTo>
                <a:lnTo>
                  <a:pt x="581854" y="0"/>
                </a:lnTo>
                <a:close/>
              </a:path>
            </a:pathLst>
          </a:custGeom>
          <a:ln w="103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120908" y="3119110"/>
            <a:ext cx="2847474" cy="246363"/>
          </a:xfrm>
          <a:custGeom>
            <a:avLst/>
            <a:gdLst/>
            <a:ahLst/>
            <a:cxnLst/>
            <a:rect l="l" t="t" r="r" b="b"/>
            <a:pathLst>
              <a:path w="3132221" h="279211">
                <a:moveTo>
                  <a:pt x="1566110" y="0"/>
                </a:moveTo>
                <a:lnTo>
                  <a:pt x="195763" y="0"/>
                </a:lnTo>
                <a:lnTo>
                  <a:pt x="183726" y="249"/>
                </a:lnTo>
                <a:lnTo>
                  <a:pt x="134522" y="6709"/>
                </a:lnTo>
                <a:lnTo>
                  <a:pt x="90533" y="21054"/>
                </a:lnTo>
                <a:lnTo>
                  <a:pt x="53421" y="42142"/>
                </a:lnTo>
                <a:lnTo>
                  <a:pt x="24852" y="68830"/>
                </a:lnTo>
                <a:lnTo>
                  <a:pt x="2925" y="111150"/>
                </a:lnTo>
                <a:lnTo>
                  <a:pt x="0" y="134434"/>
                </a:lnTo>
                <a:lnTo>
                  <a:pt x="0" y="144776"/>
                </a:lnTo>
                <a:lnTo>
                  <a:pt x="9769" y="186831"/>
                </a:lnTo>
                <a:lnTo>
                  <a:pt x="39886" y="226116"/>
                </a:lnTo>
                <a:lnTo>
                  <a:pt x="73498" y="249773"/>
                </a:lnTo>
                <a:lnTo>
                  <a:pt x="114709" y="267182"/>
                </a:lnTo>
                <a:lnTo>
                  <a:pt x="161857" y="277202"/>
                </a:lnTo>
                <a:lnTo>
                  <a:pt x="195763" y="279211"/>
                </a:lnTo>
                <a:lnTo>
                  <a:pt x="2936457" y="279211"/>
                </a:lnTo>
                <a:lnTo>
                  <a:pt x="2981794" y="275587"/>
                </a:lnTo>
                <a:lnTo>
                  <a:pt x="3027707" y="263744"/>
                </a:lnTo>
                <a:lnTo>
                  <a:pt x="3067296" y="244776"/>
                </a:lnTo>
                <a:lnTo>
                  <a:pt x="3098897" y="219828"/>
                </a:lnTo>
                <a:lnTo>
                  <a:pt x="3125730" y="179235"/>
                </a:lnTo>
                <a:lnTo>
                  <a:pt x="3132221" y="144776"/>
                </a:lnTo>
                <a:lnTo>
                  <a:pt x="3132221" y="134434"/>
                </a:lnTo>
                <a:lnTo>
                  <a:pt x="3122451" y="92379"/>
                </a:lnTo>
                <a:lnTo>
                  <a:pt x="3092334" y="53094"/>
                </a:lnTo>
                <a:lnTo>
                  <a:pt x="3058722" y="29437"/>
                </a:lnTo>
                <a:lnTo>
                  <a:pt x="3017511" y="12028"/>
                </a:lnTo>
                <a:lnTo>
                  <a:pt x="2970364" y="2009"/>
                </a:lnTo>
                <a:lnTo>
                  <a:pt x="2936457" y="0"/>
                </a:lnTo>
                <a:lnTo>
                  <a:pt x="156611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125852" y="3123672"/>
            <a:ext cx="2837586" cy="237238"/>
          </a:xfrm>
          <a:custGeom>
            <a:avLst/>
            <a:gdLst/>
            <a:ahLst/>
            <a:cxnLst/>
            <a:rect l="l" t="t" r="r" b="b"/>
            <a:pathLst>
              <a:path w="3121345" h="268870">
                <a:moveTo>
                  <a:pt x="1560673" y="0"/>
                </a:moveTo>
                <a:lnTo>
                  <a:pt x="2925581" y="0"/>
                </a:lnTo>
                <a:lnTo>
                  <a:pt x="2942741" y="509"/>
                </a:lnTo>
                <a:lnTo>
                  <a:pt x="2991497" y="7810"/>
                </a:lnTo>
                <a:lnTo>
                  <a:pt x="3034872" y="22883"/>
                </a:lnTo>
                <a:lnTo>
                  <a:pt x="3071202" y="44585"/>
                </a:lnTo>
                <a:lnTo>
                  <a:pt x="3098822" y="71772"/>
                </a:lnTo>
                <a:lnTo>
                  <a:pt x="3119224" y="114578"/>
                </a:lnTo>
                <a:lnTo>
                  <a:pt x="3121345" y="134435"/>
                </a:lnTo>
                <a:lnTo>
                  <a:pt x="3120603" y="146219"/>
                </a:lnTo>
                <a:lnTo>
                  <a:pt x="3118419" y="157719"/>
                </a:lnTo>
                <a:lnTo>
                  <a:pt x="3096492" y="200039"/>
                </a:lnTo>
                <a:lnTo>
                  <a:pt x="3067923" y="226727"/>
                </a:lnTo>
                <a:lnTo>
                  <a:pt x="3030812" y="247815"/>
                </a:lnTo>
                <a:lnTo>
                  <a:pt x="2986822" y="262160"/>
                </a:lnTo>
                <a:lnTo>
                  <a:pt x="2937619" y="268620"/>
                </a:lnTo>
                <a:lnTo>
                  <a:pt x="2925581" y="268870"/>
                </a:lnTo>
                <a:lnTo>
                  <a:pt x="195763" y="268869"/>
                </a:lnTo>
                <a:lnTo>
                  <a:pt x="145584" y="264412"/>
                </a:lnTo>
                <a:lnTo>
                  <a:pt x="100230" y="251803"/>
                </a:lnTo>
                <a:lnTo>
                  <a:pt x="61367" y="232184"/>
                </a:lnTo>
                <a:lnTo>
                  <a:pt x="30659" y="206698"/>
                </a:lnTo>
                <a:lnTo>
                  <a:pt x="5276" y="165568"/>
                </a:lnTo>
                <a:lnTo>
                  <a:pt x="0" y="134435"/>
                </a:lnTo>
                <a:lnTo>
                  <a:pt x="741" y="122651"/>
                </a:lnTo>
                <a:lnTo>
                  <a:pt x="2925" y="111150"/>
                </a:lnTo>
                <a:lnTo>
                  <a:pt x="6490" y="99975"/>
                </a:lnTo>
                <a:lnTo>
                  <a:pt x="11374" y="89169"/>
                </a:lnTo>
                <a:lnTo>
                  <a:pt x="17515" y="78773"/>
                </a:lnTo>
                <a:lnTo>
                  <a:pt x="24852" y="68830"/>
                </a:lnTo>
                <a:lnTo>
                  <a:pt x="33323" y="59382"/>
                </a:lnTo>
                <a:lnTo>
                  <a:pt x="42867" y="50472"/>
                </a:lnTo>
                <a:lnTo>
                  <a:pt x="53421" y="42142"/>
                </a:lnTo>
                <a:lnTo>
                  <a:pt x="64924" y="34434"/>
                </a:lnTo>
                <a:lnTo>
                  <a:pt x="77316" y="27390"/>
                </a:lnTo>
                <a:lnTo>
                  <a:pt x="90532" y="21054"/>
                </a:lnTo>
                <a:lnTo>
                  <a:pt x="104514" y="15466"/>
                </a:lnTo>
                <a:lnTo>
                  <a:pt x="119197" y="10671"/>
                </a:lnTo>
                <a:lnTo>
                  <a:pt x="134522" y="6709"/>
                </a:lnTo>
                <a:lnTo>
                  <a:pt x="150426" y="3623"/>
                </a:lnTo>
                <a:lnTo>
                  <a:pt x="166848" y="1456"/>
                </a:lnTo>
                <a:lnTo>
                  <a:pt x="183726" y="250"/>
                </a:lnTo>
                <a:lnTo>
                  <a:pt x="195763" y="0"/>
                </a:lnTo>
                <a:lnTo>
                  <a:pt x="1560673" y="0"/>
                </a:lnTo>
                <a:close/>
              </a:path>
            </a:pathLst>
          </a:custGeom>
          <a:ln w="103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66677" y="2462143"/>
            <a:ext cx="3292391" cy="328483"/>
          </a:xfrm>
          <a:custGeom>
            <a:avLst/>
            <a:gdLst/>
            <a:ahLst/>
            <a:cxnLst/>
            <a:rect l="l" t="t" r="r" b="b"/>
            <a:pathLst>
              <a:path w="3621630" h="372281">
                <a:moveTo>
                  <a:pt x="1810815" y="0"/>
                </a:moveTo>
                <a:lnTo>
                  <a:pt x="184887" y="0"/>
                </a:lnTo>
                <a:lnTo>
                  <a:pt x="169724" y="582"/>
                </a:lnTo>
                <a:lnTo>
                  <a:pt x="126449" y="8962"/>
                </a:lnTo>
                <a:lnTo>
                  <a:pt x="87496" y="26338"/>
                </a:lnTo>
                <a:lnTo>
                  <a:pt x="54152" y="51490"/>
                </a:lnTo>
                <a:lnTo>
                  <a:pt x="27700" y="83196"/>
                </a:lnTo>
                <a:lnTo>
                  <a:pt x="9425" y="120233"/>
                </a:lnTo>
                <a:lnTo>
                  <a:pt x="612" y="161381"/>
                </a:lnTo>
                <a:lnTo>
                  <a:pt x="0" y="175799"/>
                </a:lnTo>
                <a:lnTo>
                  <a:pt x="0" y="196482"/>
                </a:lnTo>
                <a:lnTo>
                  <a:pt x="5373" y="238728"/>
                </a:lnTo>
                <a:lnTo>
                  <a:pt x="20636" y="277272"/>
                </a:lnTo>
                <a:lnTo>
                  <a:pt x="44505" y="310890"/>
                </a:lnTo>
                <a:lnTo>
                  <a:pt x="75695" y="338362"/>
                </a:lnTo>
                <a:lnTo>
                  <a:pt x="112921" y="358466"/>
                </a:lnTo>
                <a:lnTo>
                  <a:pt x="154898" y="369981"/>
                </a:lnTo>
                <a:lnTo>
                  <a:pt x="184887" y="372281"/>
                </a:lnTo>
                <a:lnTo>
                  <a:pt x="3436742" y="372281"/>
                </a:lnTo>
                <a:lnTo>
                  <a:pt x="3481173" y="367172"/>
                </a:lnTo>
                <a:lnTo>
                  <a:pt x="3521709" y="352659"/>
                </a:lnTo>
                <a:lnTo>
                  <a:pt x="3557065" y="329963"/>
                </a:lnTo>
                <a:lnTo>
                  <a:pt x="3585958" y="300307"/>
                </a:lnTo>
                <a:lnTo>
                  <a:pt x="3607101" y="264911"/>
                </a:lnTo>
                <a:lnTo>
                  <a:pt x="3619211" y="224998"/>
                </a:lnTo>
                <a:lnTo>
                  <a:pt x="3621630" y="196482"/>
                </a:lnTo>
                <a:lnTo>
                  <a:pt x="3621630" y="175799"/>
                </a:lnTo>
                <a:lnTo>
                  <a:pt x="3616257" y="133553"/>
                </a:lnTo>
                <a:lnTo>
                  <a:pt x="3600993" y="95009"/>
                </a:lnTo>
                <a:lnTo>
                  <a:pt x="3577124" y="61391"/>
                </a:lnTo>
                <a:lnTo>
                  <a:pt x="3545935" y="33919"/>
                </a:lnTo>
                <a:lnTo>
                  <a:pt x="3508709" y="13815"/>
                </a:lnTo>
                <a:lnTo>
                  <a:pt x="3466732" y="2300"/>
                </a:lnTo>
                <a:lnTo>
                  <a:pt x="3436742" y="0"/>
                </a:lnTo>
                <a:lnTo>
                  <a:pt x="181081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71620" y="2466704"/>
            <a:ext cx="3282505" cy="319359"/>
          </a:xfrm>
          <a:custGeom>
            <a:avLst/>
            <a:gdLst/>
            <a:ahLst/>
            <a:cxnLst/>
            <a:rect l="l" t="t" r="r" b="b"/>
            <a:pathLst>
              <a:path w="3610755" h="361940">
                <a:moveTo>
                  <a:pt x="1805377" y="0"/>
                </a:moveTo>
                <a:lnTo>
                  <a:pt x="3425867" y="0"/>
                </a:lnTo>
                <a:lnTo>
                  <a:pt x="3441030" y="582"/>
                </a:lnTo>
                <a:lnTo>
                  <a:pt x="3484306" y="8962"/>
                </a:lnTo>
                <a:lnTo>
                  <a:pt x="3523258" y="26338"/>
                </a:lnTo>
                <a:lnTo>
                  <a:pt x="3556602" y="51490"/>
                </a:lnTo>
                <a:lnTo>
                  <a:pt x="3583054" y="83195"/>
                </a:lnTo>
                <a:lnTo>
                  <a:pt x="3601329" y="120233"/>
                </a:lnTo>
                <a:lnTo>
                  <a:pt x="3610142" y="161381"/>
                </a:lnTo>
                <a:lnTo>
                  <a:pt x="3610755" y="175799"/>
                </a:lnTo>
                <a:lnTo>
                  <a:pt x="3610755" y="186141"/>
                </a:lnTo>
                <a:lnTo>
                  <a:pt x="3610142" y="200559"/>
                </a:lnTo>
                <a:lnTo>
                  <a:pt x="3601329" y="241707"/>
                </a:lnTo>
                <a:lnTo>
                  <a:pt x="3583054" y="278744"/>
                </a:lnTo>
                <a:lnTo>
                  <a:pt x="3556602" y="310450"/>
                </a:lnTo>
                <a:lnTo>
                  <a:pt x="3523258" y="335602"/>
                </a:lnTo>
                <a:lnTo>
                  <a:pt x="3484306" y="352978"/>
                </a:lnTo>
                <a:lnTo>
                  <a:pt x="3441030" y="361358"/>
                </a:lnTo>
                <a:lnTo>
                  <a:pt x="3425867" y="361940"/>
                </a:lnTo>
                <a:lnTo>
                  <a:pt x="184888" y="361940"/>
                </a:lnTo>
                <a:lnTo>
                  <a:pt x="140457" y="356831"/>
                </a:lnTo>
                <a:lnTo>
                  <a:pt x="99921" y="342318"/>
                </a:lnTo>
                <a:lnTo>
                  <a:pt x="64564" y="319622"/>
                </a:lnTo>
                <a:lnTo>
                  <a:pt x="35672" y="289965"/>
                </a:lnTo>
                <a:lnTo>
                  <a:pt x="14529" y="254569"/>
                </a:lnTo>
                <a:lnTo>
                  <a:pt x="2419" y="214656"/>
                </a:lnTo>
                <a:lnTo>
                  <a:pt x="0" y="186140"/>
                </a:lnTo>
                <a:lnTo>
                  <a:pt x="0" y="175799"/>
                </a:lnTo>
                <a:lnTo>
                  <a:pt x="612" y="161381"/>
                </a:lnTo>
                <a:lnTo>
                  <a:pt x="2419" y="147284"/>
                </a:lnTo>
                <a:lnTo>
                  <a:pt x="5373" y="133553"/>
                </a:lnTo>
                <a:lnTo>
                  <a:pt x="9425" y="120233"/>
                </a:lnTo>
                <a:lnTo>
                  <a:pt x="14529" y="107370"/>
                </a:lnTo>
                <a:lnTo>
                  <a:pt x="20636" y="95009"/>
                </a:lnTo>
                <a:lnTo>
                  <a:pt x="27700" y="83195"/>
                </a:lnTo>
                <a:lnTo>
                  <a:pt x="35672" y="71974"/>
                </a:lnTo>
                <a:lnTo>
                  <a:pt x="44505" y="61391"/>
                </a:lnTo>
                <a:lnTo>
                  <a:pt x="54152" y="51490"/>
                </a:lnTo>
                <a:lnTo>
                  <a:pt x="64564" y="42318"/>
                </a:lnTo>
                <a:lnTo>
                  <a:pt x="75695" y="33919"/>
                </a:lnTo>
                <a:lnTo>
                  <a:pt x="87497" y="26338"/>
                </a:lnTo>
                <a:lnTo>
                  <a:pt x="99921" y="19622"/>
                </a:lnTo>
                <a:lnTo>
                  <a:pt x="112921" y="13815"/>
                </a:lnTo>
                <a:lnTo>
                  <a:pt x="126449" y="8962"/>
                </a:lnTo>
                <a:lnTo>
                  <a:pt x="140457" y="5109"/>
                </a:lnTo>
                <a:lnTo>
                  <a:pt x="154898" y="2300"/>
                </a:lnTo>
                <a:lnTo>
                  <a:pt x="169724" y="582"/>
                </a:lnTo>
                <a:lnTo>
                  <a:pt x="184888" y="0"/>
                </a:lnTo>
                <a:lnTo>
                  <a:pt x="1805377" y="0"/>
                </a:lnTo>
                <a:close/>
              </a:path>
            </a:pathLst>
          </a:custGeom>
          <a:ln w="103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66677" y="3616398"/>
            <a:ext cx="1166673" cy="0"/>
          </a:xfrm>
          <a:custGeom>
            <a:avLst/>
            <a:gdLst/>
            <a:ahLst/>
            <a:cxnLst/>
            <a:rect l="l" t="t" r="r" b="b"/>
            <a:pathLst>
              <a:path w="1283340">
                <a:moveTo>
                  <a:pt x="0" y="0"/>
                </a:moveTo>
                <a:lnTo>
                  <a:pt x="1283340" y="0"/>
                </a:lnTo>
              </a:path>
            </a:pathLst>
          </a:custGeom>
          <a:ln w="103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94505" y="3365472"/>
            <a:ext cx="0" cy="255487"/>
          </a:xfrm>
          <a:custGeom>
            <a:avLst/>
            <a:gdLst/>
            <a:ahLst/>
            <a:cxnLst/>
            <a:rect l="l" t="t" r="r" b="b"/>
            <a:pathLst>
              <a:path h="289552">
                <a:moveTo>
                  <a:pt x="0" y="0"/>
                </a:moveTo>
                <a:lnTo>
                  <a:pt x="0" y="289552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37719" y="3776078"/>
            <a:ext cx="0" cy="91245"/>
          </a:xfrm>
          <a:custGeom>
            <a:avLst/>
            <a:gdLst/>
            <a:ahLst/>
            <a:cxnLst/>
            <a:rect l="l" t="t" r="r" b="b"/>
            <a:pathLst>
              <a:path h="103411">
                <a:moveTo>
                  <a:pt x="0" y="0"/>
                </a:moveTo>
                <a:lnTo>
                  <a:pt x="0" y="103411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20908" y="3862760"/>
            <a:ext cx="2145492" cy="0"/>
          </a:xfrm>
          <a:custGeom>
            <a:avLst/>
            <a:gdLst/>
            <a:ahLst/>
            <a:cxnLst/>
            <a:rect l="l" t="t" r="r" b="b"/>
            <a:pathLst>
              <a:path w="2360041">
                <a:moveTo>
                  <a:pt x="0" y="0"/>
                </a:moveTo>
                <a:lnTo>
                  <a:pt x="2360041" y="0"/>
                </a:lnTo>
              </a:path>
            </a:pathLst>
          </a:custGeom>
          <a:ln w="103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125851" y="3858199"/>
            <a:ext cx="0" cy="173366"/>
          </a:xfrm>
          <a:custGeom>
            <a:avLst/>
            <a:gdLst/>
            <a:ahLst/>
            <a:cxnLst/>
            <a:rect l="l" t="t" r="r" b="b"/>
            <a:pathLst>
              <a:path h="196481">
                <a:moveTo>
                  <a:pt x="0" y="0"/>
                </a:moveTo>
                <a:lnTo>
                  <a:pt x="0" y="196481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015686" y="3858199"/>
            <a:ext cx="0" cy="173366"/>
          </a:xfrm>
          <a:custGeom>
            <a:avLst/>
            <a:gdLst/>
            <a:ahLst/>
            <a:cxnLst/>
            <a:rect l="l" t="t" r="r" b="b"/>
            <a:pathLst>
              <a:path h="196481">
                <a:moveTo>
                  <a:pt x="0" y="0"/>
                </a:moveTo>
                <a:lnTo>
                  <a:pt x="0" y="196481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261456" y="3858199"/>
            <a:ext cx="0" cy="173366"/>
          </a:xfrm>
          <a:custGeom>
            <a:avLst/>
            <a:gdLst/>
            <a:ahLst/>
            <a:cxnLst/>
            <a:rect l="l" t="t" r="r" b="b"/>
            <a:pathLst>
              <a:path h="196481">
                <a:moveTo>
                  <a:pt x="0" y="0"/>
                </a:moveTo>
                <a:lnTo>
                  <a:pt x="0" y="196481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151292" y="3776077"/>
            <a:ext cx="0" cy="255487"/>
          </a:xfrm>
          <a:custGeom>
            <a:avLst/>
            <a:gdLst/>
            <a:ahLst/>
            <a:cxnLst/>
            <a:rect l="l" t="t" r="r" b="b"/>
            <a:pathLst>
              <a:path h="289552">
                <a:moveTo>
                  <a:pt x="0" y="0"/>
                </a:moveTo>
                <a:lnTo>
                  <a:pt x="0" y="289552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125851" y="4268803"/>
            <a:ext cx="0" cy="255487"/>
          </a:xfrm>
          <a:custGeom>
            <a:avLst/>
            <a:gdLst/>
            <a:ahLst/>
            <a:cxnLst/>
            <a:rect l="l" t="t" r="r" b="b"/>
            <a:pathLst>
              <a:path h="289552">
                <a:moveTo>
                  <a:pt x="0" y="0"/>
                </a:moveTo>
                <a:lnTo>
                  <a:pt x="0" y="289552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015686" y="4268803"/>
            <a:ext cx="0" cy="255487"/>
          </a:xfrm>
          <a:custGeom>
            <a:avLst/>
            <a:gdLst/>
            <a:ahLst/>
            <a:cxnLst/>
            <a:rect l="l" t="t" r="r" b="b"/>
            <a:pathLst>
              <a:path h="289552">
                <a:moveTo>
                  <a:pt x="0" y="0"/>
                </a:moveTo>
                <a:lnTo>
                  <a:pt x="0" y="289552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61456" y="4268803"/>
            <a:ext cx="0" cy="337608"/>
          </a:xfrm>
          <a:custGeom>
            <a:avLst/>
            <a:gdLst/>
            <a:ahLst/>
            <a:cxnLst/>
            <a:rect l="l" t="t" r="r" b="b"/>
            <a:pathLst>
              <a:path h="382622">
                <a:moveTo>
                  <a:pt x="0" y="0"/>
                </a:moveTo>
                <a:lnTo>
                  <a:pt x="0" y="382622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51292" y="4268803"/>
            <a:ext cx="0" cy="255487"/>
          </a:xfrm>
          <a:custGeom>
            <a:avLst/>
            <a:gdLst/>
            <a:ahLst/>
            <a:cxnLst/>
            <a:rect l="l" t="t" r="r" b="b"/>
            <a:pathLst>
              <a:path h="289552">
                <a:moveTo>
                  <a:pt x="0" y="0"/>
                </a:moveTo>
                <a:lnTo>
                  <a:pt x="0" y="289552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19095" y="3776077"/>
            <a:ext cx="0" cy="173366"/>
          </a:xfrm>
          <a:custGeom>
            <a:avLst/>
            <a:gdLst/>
            <a:ahLst/>
            <a:cxnLst/>
            <a:rect l="l" t="t" r="r" b="b"/>
            <a:pathLst>
              <a:path h="196482">
                <a:moveTo>
                  <a:pt x="0" y="0"/>
                </a:moveTo>
                <a:lnTo>
                  <a:pt x="0" y="196482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108930" y="3776077"/>
            <a:ext cx="0" cy="173366"/>
          </a:xfrm>
          <a:custGeom>
            <a:avLst/>
            <a:gdLst/>
            <a:ahLst/>
            <a:cxnLst/>
            <a:rect l="l" t="t" r="r" b="b"/>
            <a:pathLst>
              <a:path h="196482">
                <a:moveTo>
                  <a:pt x="0" y="0"/>
                </a:moveTo>
                <a:lnTo>
                  <a:pt x="0" y="196482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998765" y="3776077"/>
            <a:ext cx="0" cy="173366"/>
          </a:xfrm>
          <a:custGeom>
            <a:avLst/>
            <a:gdLst/>
            <a:ahLst/>
            <a:cxnLst/>
            <a:rect l="l" t="t" r="r" b="b"/>
            <a:pathLst>
              <a:path h="196482">
                <a:moveTo>
                  <a:pt x="0" y="0"/>
                </a:moveTo>
                <a:lnTo>
                  <a:pt x="0" y="196482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392118" y="3452156"/>
            <a:ext cx="1700574" cy="0"/>
          </a:xfrm>
          <a:custGeom>
            <a:avLst/>
            <a:gdLst/>
            <a:ahLst/>
            <a:cxnLst/>
            <a:rect l="l" t="t" r="r" b="b"/>
            <a:pathLst>
              <a:path w="1870631">
                <a:moveTo>
                  <a:pt x="0" y="0"/>
                </a:moveTo>
                <a:lnTo>
                  <a:pt x="1870631" y="0"/>
                </a:lnTo>
              </a:path>
            </a:pathLst>
          </a:custGeom>
          <a:ln w="103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375881" y="3365473"/>
            <a:ext cx="0" cy="91245"/>
          </a:xfrm>
          <a:custGeom>
            <a:avLst/>
            <a:gdLst/>
            <a:ahLst/>
            <a:cxnLst/>
            <a:rect l="l" t="t" r="r" b="b"/>
            <a:pathLst>
              <a:path h="103411">
                <a:moveTo>
                  <a:pt x="0" y="0"/>
                </a:moveTo>
                <a:lnTo>
                  <a:pt x="0" y="103411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97061" y="3447593"/>
            <a:ext cx="0" cy="91245"/>
          </a:xfrm>
          <a:custGeom>
            <a:avLst/>
            <a:gdLst/>
            <a:ahLst/>
            <a:cxnLst/>
            <a:rect l="l" t="t" r="r" b="b"/>
            <a:pathLst>
              <a:path h="103411">
                <a:moveTo>
                  <a:pt x="0" y="0"/>
                </a:moveTo>
                <a:lnTo>
                  <a:pt x="0" y="103411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087749" y="3447593"/>
            <a:ext cx="0" cy="91245"/>
          </a:xfrm>
          <a:custGeom>
            <a:avLst/>
            <a:gdLst/>
            <a:ahLst/>
            <a:cxnLst/>
            <a:rect l="l" t="t" r="r" b="b"/>
            <a:pathLst>
              <a:path h="103411">
                <a:moveTo>
                  <a:pt x="0" y="0"/>
                </a:moveTo>
                <a:lnTo>
                  <a:pt x="0" y="103411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286896" y="3447593"/>
            <a:ext cx="0" cy="91245"/>
          </a:xfrm>
          <a:custGeom>
            <a:avLst/>
            <a:gdLst/>
            <a:ahLst/>
            <a:cxnLst/>
            <a:rect l="l" t="t" r="r" b="b"/>
            <a:pathLst>
              <a:path h="103411">
                <a:moveTo>
                  <a:pt x="0" y="0"/>
                </a:moveTo>
                <a:lnTo>
                  <a:pt x="0" y="103411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277694" y="2959429"/>
            <a:ext cx="4192114" cy="0"/>
          </a:xfrm>
          <a:custGeom>
            <a:avLst/>
            <a:gdLst/>
            <a:ahLst/>
            <a:cxnLst/>
            <a:rect l="l" t="t" r="r" b="b"/>
            <a:pathLst>
              <a:path w="4611325">
                <a:moveTo>
                  <a:pt x="0" y="0"/>
                </a:moveTo>
                <a:lnTo>
                  <a:pt x="4611325" y="0"/>
                </a:lnTo>
              </a:path>
            </a:pathLst>
          </a:custGeom>
          <a:ln w="103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82637" y="2954868"/>
            <a:ext cx="0" cy="173366"/>
          </a:xfrm>
          <a:custGeom>
            <a:avLst/>
            <a:gdLst/>
            <a:ahLst/>
            <a:cxnLst/>
            <a:rect l="l" t="t" r="r" b="b"/>
            <a:pathLst>
              <a:path h="196481">
                <a:moveTo>
                  <a:pt x="0" y="0"/>
                </a:moveTo>
                <a:lnTo>
                  <a:pt x="0" y="196481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464864" y="2954868"/>
            <a:ext cx="0" cy="173366"/>
          </a:xfrm>
          <a:custGeom>
            <a:avLst/>
            <a:gdLst/>
            <a:ahLst/>
            <a:cxnLst/>
            <a:rect l="l" t="t" r="r" b="b"/>
            <a:pathLst>
              <a:path h="196481">
                <a:moveTo>
                  <a:pt x="0" y="0"/>
                </a:moveTo>
                <a:lnTo>
                  <a:pt x="0" y="196481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51292" y="2790626"/>
            <a:ext cx="0" cy="173366"/>
          </a:xfrm>
          <a:custGeom>
            <a:avLst/>
            <a:gdLst/>
            <a:ahLst/>
            <a:cxnLst/>
            <a:rect l="l" t="t" r="r" b="b"/>
            <a:pathLst>
              <a:path h="196481">
                <a:moveTo>
                  <a:pt x="0" y="0"/>
                </a:moveTo>
                <a:lnTo>
                  <a:pt x="0" y="196481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373546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82638" y="2790626"/>
            <a:ext cx="1868654" cy="168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5151293" y="2790626"/>
            <a:ext cx="2318515" cy="168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3282638" y="2959430"/>
            <a:ext cx="4187170" cy="168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1498023" y="2462142"/>
            <a:ext cx="6950604" cy="903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94"/>
              </a:lnSpc>
              <a:spcBef>
                <a:spcPts val="1"/>
              </a:spcBef>
            </a:pPr>
            <a:endParaRPr sz="500"/>
          </a:p>
          <a:p>
            <a:pPr marL="1932463">
              <a:lnSpc>
                <a:spcPct val="95825"/>
              </a:lnSpc>
              <a:spcBef>
                <a:spcPts val="897"/>
              </a:spcBef>
            </a:pPr>
            <a:r>
              <a:rPr sz="900" spc="-31" dirty="0">
                <a:latin typeface="Arial"/>
                <a:cs typeface="Arial"/>
              </a:rPr>
              <a:t>eithe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130" dirty="0">
                <a:latin typeface="Arial"/>
                <a:cs typeface="Arial"/>
              </a:rPr>
              <a:t> </a:t>
            </a:r>
            <a:r>
              <a:rPr sz="900" spc="-31" dirty="0">
                <a:latin typeface="Arial"/>
                <a:cs typeface="Arial"/>
              </a:rPr>
              <a:t>financia</a:t>
            </a:r>
            <a:r>
              <a:rPr sz="900" dirty="0">
                <a:latin typeface="Arial"/>
                <a:cs typeface="Arial"/>
              </a:rPr>
              <a:t>l</a:t>
            </a:r>
            <a:r>
              <a:rPr sz="900" spc="209" dirty="0">
                <a:latin typeface="Arial"/>
                <a:cs typeface="Arial"/>
              </a:rPr>
              <a:t> </a:t>
            </a:r>
            <a:r>
              <a:rPr sz="900" spc="-31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spc="-31" dirty="0">
                <a:latin typeface="Arial"/>
                <a:cs typeface="Arial"/>
              </a:rPr>
              <a:t>operating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98023" y="3365473"/>
            <a:ext cx="2496483" cy="168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3994505" y="3365473"/>
            <a:ext cx="3381375" cy="86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21"/>
              </a:spcBef>
            </a:pPr>
            <a:endParaRPr sz="700"/>
          </a:p>
        </p:txBody>
      </p:sp>
      <p:sp>
        <p:nvSpPr>
          <p:cNvPr id="46" name="object 46"/>
          <p:cNvSpPr txBox="1"/>
          <p:nvPr/>
        </p:nvSpPr>
        <p:spPr>
          <a:xfrm>
            <a:off x="7375881" y="3365473"/>
            <a:ext cx="1072745" cy="86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21"/>
              </a:spcBef>
            </a:pPr>
            <a:endParaRPr sz="700"/>
          </a:p>
        </p:txBody>
      </p:sp>
      <p:sp>
        <p:nvSpPr>
          <p:cNvPr id="45" name="object 45"/>
          <p:cNvSpPr txBox="1"/>
          <p:nvPr/>
        </p:nvSpPr>
        <p:spPr>
          <a:xfrm>
            <a:off x="3994506" y="3452155"/>
            <a:ext cx="2402555" cy="821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29"/>
              </a:spcBef>
            </a:pPr>
            <a:endParaRPr sz="600"/>
          </a:p>
        </p:txBody>
      </p:sp>
      <p:sp>
        <p:nvSpPr>
          <p:cNvPr id="44" name="object 44"/>
          <p:cNvSpPr txBox="1"/>
          <p:nvPr/>
        </p:nvSpPr>
        <p:spPr>
          <a:xfrm>
            <a:off x="6397062" y="3452155"/>
            <a:ext cx="889835" cy="821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29"/>
              </a:spcBef>
            </a:pPr>
            <a:endParaRPr sz="600"/>
          </a:p>
        </p:txBody>
      </p:sp>
      <p:sp>
        <p:nvSpPr>
          <p:cNvPr id="43" name="object 43"/>
          <p:cNvSpPr txBox="1"/>
          <p:nvPr/>
        </p:nvSpPr>
        <p:spPr>
          <a:xfrm>
            <a:off x="7286897" y="3452155"/>
            <a:ext cx="800852" cy="821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29"/>
              </a:spcBef>
            </a:pPr>
            <a:endParaRPr sz="600"/>
          </a:p>
        </p:txBody>
      </p:sp>
      <p:sp>
        <p:nvSpPr>
          <p:cNvPr id="42" name="object 42"/>
          <p:cNvSpPr txBox="1"/>
          <p:nvPr/>
        </p:nvSpPr>
        <p:spPr>
          <a:xfrm>
            <a:off x="8087749" y="3452155"/>
            <a:ext cx="360876" cy="821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29"/>
              </a:spcBef>
            </a:pPr>
            <a:endParaRPr sz="600"/>
          </a:p>
        </p:txBody>
      </p:sp>
      <p:sp>
        <p:nvSpPr>
          <p:cNvPr id="41" name="object 41"/>
          <p:cNvSpPr txBox="1"/>
          <p:nvPr/>
        </p:nvSpPr>
        <p:spPr>
          <a:xfrm>
            <a:off x="1498023" y="3534276"/>
            <a:ext cx="627712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2125735" y="3534276"/>
            <a:ext cx="1236115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9"/>
              </a:lnSpc>
              <a:spcBef>
                <a:spcPts val="30"/>
              </a:spcBef>
            </a:pPr>
            <a:endParaRPr sz="400"/>
          </a:p>
          <a:p>
            <a:pPr marL="83074">
              <a:lnSpc>
                <a:spcPct val="95825"/>
              </a:lnSpc>
            </a:pPr>
            <a:r>
              <a:rPr sz="900" spc="-8" dirty="0">
                <a:latin typeface="Arial"/>
                <a:cs typeface="Arial"/>
              </a:rPr>
              <a:t>Strategi</a:t>
            </a:r>
            <a:r>
              <a:rPr sz="900" dirty="0">
                <a:latin typeface="Arial"/>
                <a:cs typeface="Arial"/>
              </a:rPr>
              <a:t>c </a:t>
            </a:r>
            <a:r>
              <a:rPr sz="900" spc="37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Advantages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61851" y="3534276"/>
            <a:ext cx="632655" cy="821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29"/>
              </a:spcBef>
            </a:pPr>
            <a:endParaRPr sz="600"/>
          </a:p>
        </p:txBody>
      </p:sp>
      <p:sp>
        <p:nvSpPr>
          <p:cNvPr id="38" name="object 38"/>
          <p:cNvSpPr txBox="1"/>
          <p:nvPr/>
        </p:nvSpPr>
        <p:spPr>
          <a:xfrm>
            <a:off x="3994506" y="3534276"/>
            <a:ext cx="533785" cy="821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29"/>
              </a:spcBef>
            </a:pPr>
            <a:endParaRPr sz="600"/>
          </a:p>
        </p:txBody>
      </p:sp>
      <p:sp>
        <p:nvSpPr>
          <p:cNvPr id="37" name="object 37"/>
          <p:cNvSpPr txBox="1"/>
          <p:nvPr/>
        </p:nvSpPr>
        <p:spPr>
          <a:xfrm>
            <a:off x="4528291" y="3534276"/>
            <a:ext cx="1147130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9"/>
              </a:lnSpc>
              <a:spcBef>
                <a:spcPts val="30"/>
              </a:spcBef>
            </a:pPr>
            <a:endParaRPr sz="400"/>
          </a:p>
          <a:p>
            <a:pPr marL="83073">
              <a:lnSpc>
                <a:spcPct val="95825"/>
              </a:lnSpc>
            </a:pPr>
            <a:r>
              <a:rPr sz="900" spc="-14" dirty="0">
                <a:latin typeface="Arial"/>
                <a:cs typeface="Arial"/>
              </a:rPr>
              <a:t>Economie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f</a:t>
            </a:r>
            <a:r>
              <a:rPr sz="900" spc="48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Scale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75422" y="3534276"/>
            <a:ext cx="187631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5863053" y="3534276"/>
            <a:ext cx="702195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9"/>
              </a:lnSpc>
              <a:spcBef>
                <a:spcPts val="30"/>
              </a:spcBef>
            </a:pPr>
            <a:endParaRPr sz="400"/>
          </a:p>
          <a:p>
            <a:pPr>
              <a:lnSpc>
                <a:spcPct val="95825"/>
              </a:lnSpc>
            </a:pPr>
            <a:r>
              <a:rPr sz="900" spc="-4" dirty="0">
                <a:latin typeface="Arial"/>
                <a:cs typeface="Arial"/>
              </a:rPr>
              <a:t>Ta</a:t>
            </a:r>
            <a:r>
              <a:rPr sz="900" dirty="0">
                <a:latin typeface="Arial"/>
                <a:cs typeface="Arial"/>
              </a:rPr>
              <a:t>x</a:t>
            </a:r>
            <a:r>
              <a:rPr sz="900" spc="122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Benefits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65249" y="3534276"/>
            <a:ext cx="187636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6752886" y="3534276"/>
            <a:ext cx="791185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73"/>
              </a:lnSpc>
              <a:spcBef>
                <a:spcPts val="25"/>
              </a:spcBef>
            </a:pPr>
            <a:endParaRPr sz="700"/>
          </a:p>
          <a:p>
            <a:pPr marL="83067">
              <a:lnSpc>
                <a:spcPct val="95825"/>
              </a:lnSpc>
            </a:pPr>
            <a:r>
              <a:rPr sz="900" dirty="0">
                <a:latin typeface="Arial"/>
                <a:cs typeface="Arial"/>
              </a:rPr>
              <a:t>Capacity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44070" y="3534276"/>
            <a:ext cx="98651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7642722" y="3534276"/>
            <a:ext cx="805905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9"/>
              </a:lnSpc>
              <a:spcBef>
                <a:spcPts val="30"/>
              </a:spcBef>
            </a:pPr>
            <a:endParaRPr sz="400"/>
          </a:p>
          <a:p>
            <a:pPr>
              <a:lnSpc>
                <a:spcPct val="95825"/>
              </a:lnSpc>
            </a:pPr>
            <a:r>
              <a:rPr sz="900" spc="-22" dirty="0">
                <a:latin typeface="Arial"/>
                <a:cs typeface="Arial"/>
              </a:rPr>
              <a:t>Diversification?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61850" y="3616398"/>
            <a:ext cx="1166440" cy="15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1498023" y="3771515"/>
            <a:ext cx="1339696" cy="91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13"/>
              </a:spcBef>
            </a:pPr>
            <a:endParaRPr sz="700"/>
          </a:p>
        </p:txBody>
      </p:sp>
      <p:sp>
        <p:nvSpPr>
          <p:cNvPr id="28" name="object 28"/>
          <p:cNvSpPr txBox="1"/>
          <p:nvPr/>
        </p:nvSpPr>
        <p:spPr>
          <a:xfrm>
            <a:off x="2837719" y="3771515"/>
            <a:ext cx="2313572" cy="91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13"/>
              </a:spcBef>
            </a:pPr>
            <a:endParaRPr sz="700"/>
          </a:p>
        </p:txBody>
      </p:sp>
      <p:sp>
        <p:nvSpPr>
          <p:cNvPr id="27" name="object 27"/>
          <p:cNvSpPr txBox="1"/>
          <p:nvPr/>
        </p:nvSpPr>
        <p:spPr>
          <a:xfrm>
            <a:off x="5151292" y="3771515"/>
            <a:ext cx="1067802" cy="177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6219095" y="3771515"/>
            <a:ext cx="889835" cy="177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7108930" y="3771515"/>
            <a:ext cx="889835" cy="177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7998766" y="3771515"/>
            <a:ext cx="449861" cy="177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1498023" y="3862760"/>
            <a:ext cx="627828" cy="164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2125851" y="3862760"/>
            <a:ext cx="889835" cy="164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3015686" y="3862760"/>
            <a:ext cx="1245769" cy="164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4261457" y="3862760"/>
            <a:ext cx="889835" cy="164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5151292" y="3949444"/>
            <a:ext cx="3297335" cy="77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83"/>
              </a:lnSpc>
              <a:spcBef>
                <a:spcPts val="38"/>
              </a:spcBef>
            </a:pPr>
            <a:endParaRPr sz="600"/>
          </a:p>
        </p:txBody>
      </p:sp>
      <p:sp>
        <p:nvSpPr>
          <p:cNvPr id="18" name="object 18"/>
          <p:cNvSpPr txBox="1"/>
          <p:nvPr/>
        </p:nvSpPr>
        <p:spPr>
          <a:xfrm>
            <a:off x="1498023" y="4027002"/>
            <a:ext cx="973988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2472011" y="4027002"/>
            <a:ext cx="98647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2570659" y="4027002"/>
            <a:ext cx="791185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3361844" y="4027002"/>
            <a:ext cx="98645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3460489" y="4027002"/>
            <a:ext cx="1058145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4518635" y="4027002"/>
            <a:ext cx="187625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4706260" y="4027002"/>
            <a:ext cx="969158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5675420" y="4027002"/>
            <a:ext cx="2773206" cy="237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1498023" y="4264241"/>
            <a:ext cx="627828" cy="260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2125851" y="4264241"/>
            <a:ext cx="889835" cy="260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3015686" y="4264241"/>
            <a:ext cx="1245769" cy="260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4261457" y="4264241"/>
            <a:ext cx="889835" cy="260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5151292" y="4264241"/>
            <a:ext cx="3297335" cy="260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1498023" y="4524290"/>
            <a:ext cx="2763434" cy="821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29"/>
              </a:spcBef>
            </a:pPr>
            <a:endParaRPr sz="600"/>
          </a:p>
        </p:txBody>
      </p:sp>
      <p:sp>
        <p:nvSpPr>
          <p:cNvPr id="4" name="object 4"/>
          <p:cNvSpPr txBox="1"/>
          <p:nvPr/>
        </p:nvSpPr>
        <p:spPr>
          <a:xfrm>
            <a:off x="4261457" y="4524290"/>
            <a:ext cx="4187170" cy="821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29"/>
              </a:spcBef>
            </a:pPr>
            <a:endParaRPr sz="600"/>
          </a:p>
        </p:txBody>
      </p:sp>
      <p:sp>
        <p:nvSpPr>
          <p:cNvPr id="3" name="object 3"/>
          <p:cNvSpPr txBox="1"/>
          <p:nvPr/>
        </p:nvSpPr>
        <p:spPr>
          <a:xfrm>
            <a:off x="1498023" y="4606412"/>
            <a:ext cx="6950604" cy="656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95980">
              <a:lnSpc>
                <a:spcPct val="95825"/>
              </a:lnSpc>
              <a:spcBef>
                <a:spcPts val="440"/>
              </a:spcBef>
            </a:pPr>
            <a:r>
              <a:rPr sz="900" spc="-8" dirty="0">
                <a:latin typeface="Arial"/>
                <a:cs typeface="Arial"/>
              </a:rPr>
              <a:t>Longe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212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Growt</a:t>
            </a:r>
            <a:r>
              <a:rPr sz="900" dirty="0">
                <a:latin typeface="Arial"/>
                <a:cs typeface="Arial"/>
              </a:rPr>
              <a:t>h         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Highe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178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Margin</a:t>
            </a:r>
            <a:endParaRPr sz="900">
              <a:latin typeface="Arial"/>
              <a:cs typeface="Arial"/>
            </a:endParaRPr>
          </a:p>
          <a:p>
            <a:pPr marL="87838">
              <a:lnSpc>
                <a:spcPts val="980"/>
              </a:lnSpc>
              <a:spcBef>
                <a:spcPts val="773"/>
              </a:spcBef>
            </a:pPr>
            <a:r>
              <a:rPr sz="1300" spc="-8" baseline="-15256" dirty="0">
                <a:latin typeface="Arial"/>
                <a:cs typeface="Arial"/>
              </a:rPr>
              <a:t>Rat</a:t>
            </a:r>
            <a:r>
              <a:rPr sz="1300" baseline="-15256" dirty="0">
                <a:latin typeface="Arial"/>
                <a:cs typeface="Arial"/>
              </a:rPr>
              <a:t>e                                                                                                </a:t>
            </a:r>
            <a:r>
              <a:rPr sz="1300" spc="215" baseline="-15256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Highe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205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Base-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06592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Sources of Synergy</a:t>
            </a:r>
            <a:endParaRPr sz="2500">
              <a:latin typeface="Arial"/>
              <a:cs typeface="Arial"/>
            </a:endParaRPr>
          </a:p>
          <a:p>
            <a:pPr marL="2924195" marR="2086585" algn="ctr">
              <a:lnSpc>
                <a:spcPct val="95825"/>
              </a:lnSpc>
              <a:spcBef>
                <a:spcPts val="7448"/>
              </a:spcBef>
            </a:pPr>
            <a:r>
              <a:rPr sz="900" spc="-13" dirty="0">
                <a:latin typeface="Arial"/>
                <a:cs typeface="Arial"/>
              </a:rPr>
              <a:t>Synerg</a:t>
            </a:r>
            <a:r>
              <a:rPr sz="900" dirty="0">
                <a:latin typeface="Arial"/>
                <a:cs typeface="Arial"/>
              </a:rPr>
              <a:t>y </a:t>
            </a:r>
            <a:r>
              <a:rPr sz="900" spc="9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44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create</a:t>
            </a:r>
            <a:r>
              <a:rPr sz="900" dirty="0">
                <a:latin typeface="Arial"/>
                <a:cs typeface="Arial"/>
              </a:rPr>
              <a:t>d</a:t>
            </a:r>
            <a:r>
              <a:rPr sz="900" spc="223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whe</a:t>
            </a:r>
            <a:r>
              <a:rPr sz="900" dirty="0">
                <a:latin typeface="Arial"/>
                <a:cs typeface="Arial"/>
              </a:rPr>
              <a:t>n</a:t>
            </a:r>
            <a:r>
              <a:rPr sz="900" spc="153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tw</a:t>
            </a:r>
            <a:r>
              <a:rPr sz="900" dirty="0">
                <a:latin typeface="Arial"/>
                <a:cs typeface="Arial"/>
              </a:rPr>
              <a:t>o</a:t>
            </a:r>
            <a:r>
              <a:rPr sz="900" spc="101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firm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143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ar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93" dirty="0">
                <a:latin typeface="Arial"/>
                <a:cs typeface="Arial"/>
              </a:rPr>
              <a:t> </a:t>
            </a:r>
            <a:r>
              <a:rPr sz="900" spc="-14" dirty="0">
                <a:latin typeface="Arial"/>
                <a:cs typeface="Arial"/>
              </a:rPr>
              <a:t>combine</a:t>
            </a:r>
            <a:r>
              <a:rPr sz="900" dirty="0">
                <a:latin typeface="Arial"/>
                <a:cs typeface="Arial"/>
              </a:rPr>
              <a:t>d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an</a:t>
            </a:r>
            <a:r>
              <a:rPr sz="900" dirty="0">
                <a:latin typeface="Arial"/>
                <a:cs typeface="Arial"/>
              </a:rPr>
              <a:t>d</a:t>
            </a:r>
            <a:r>
              <a:rPr sz="900" spc="109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ca</a:t>
            </a:r>
            <a:r>
              <a:rPr sz="900" dirty="0">
                <a:latin typeface="Arial"/>
                <a:cs typeface="Arial"/>
              </a:rPr>
              <a:t>n</a:t>
            </a:r>
            <a:r>
              <a:rPr sz="900" spc="105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be</a:t>
            </a:r>
            <a:endParaRPr sz="900">
              <a:latin typeface="Arial"/>
              <a:cs typeface="Arial"/>
            </a:endParaRPr>
          </a:p>
          <a:p>
            <a:pPr marL="1693461" marR="728218" algn="ctr">
              <a:lnSpc>
                <a:spcPct val="95825"/>
              </a:lnSpc>
              <a:spcBef>
                <a:spcPts val="4281"/>
              </a:spcBef>
            </a:pPr>
            <a:r>
              <a:rPr sz="900" spc="-14" dirty="0">
                <a:latin typeface="Arial"/>
                <a:cs typeface="Arial"/>
              </a:rPr>
              <a:t>Operatin</a:t>
            </a:r>
            <a:r>
              <a:rPr sz="900" dirty="0">
                <a:latin typeface="Arial"/>
                <a:cs typeface="Arial"/>
              </a:rPr>
              <a:t>g</a:t>
            </a:r>
            <a:r>
              <a:rPr sz="900" spc="-19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Synerg</a:t>
            </a:r>
            <a:r>
              <a:rPr sz="900" dirty="0">
                <a:latin typeface="Arial"/>
                <a:cs typeface="Arial"/>
              </a:rPr>
              <a:t>y </a:t>
            </a:r>
            <a:r>
              <a:rPr sz="900" spc="4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accrue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230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t</a:t>
            </a:r>
            <a:r>
              <a:rPr sz="900" dirty="0">
                <a:latin typeface="Arial"/>
                <a:cs typeface="Arial"/>
              </a:rPr>
              <a:t>o</a:t>
            </a:r>
            <a:r>
              <a:rPr sz="900" spc="48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th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85" dirty="0">
                <a:latin typeface="Arial"/>
                <a:cs typeface="Arial"/>
              </a:rPr>
              <a:t> </a:t>
            </a:r>
            <a:r>
              <a:rPr sz="900" spc="-14" dirty="0">
                <a:latin typeface="Arial"/>
                <a:cs typeface="Arial"/>
              </a:rPr>
              <a:t>combine</a:t>
            </a:r>
            <a:r>
              <a:rPr sz="900" dirty="0">
                <a:latin typeface="Arial"/>
                <a:cs typeface="Arial"/>
              </a:rPr>
              <a:t>d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fir</a:t>
            </a:r>
            <a:r>
              <a:rPr sz="900" dirty="0">
                <a:latin typeface="Arial"/>
                <a:cs typeface="Arial"/>
              </a:rPr>
              <a:t>m</a:t>
            </a:r>
            <a:r>
              <a:rPr sz="900" spc="104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a</a:t>
            </a:r>
            <a:r>
              <a:rPr sz="900" dirty="0">
                <a:latin typeface="Arial"/>
                <a:cs typeface="Arial"/>
              </a:rPr>
              <a:t>s                                                                       </a:t>
            </a:r>
            <a:r>
              <a:rPr sz="900" spc="54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Financia</a:t>
            </a:r>
            <a:r>
              <a:rPr sz="900" dirty="0">
                <a:latin typeface="Arial"/>
                <a:cs typeface="Arial"/>
              </a:rPr>
              <a:t>l </a:t>
            </a:r>
            <a:r>
              <a:rPr sz="900" spc="13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Synergy</a:t>
            </a:r>
            <a:endParaRPr sz="900">
              <a:latin typeface="Arial"/>
              <a:cs typeface="Arial"/>
            </a:endParaRPr>
          </a:p>
          <a:p>
            <a:pPr marR="1191479" algn="r">
              <a:lnSpc>
                <a:spcPct val="95825"/>
              </a:lnSpc>
              <a:spcBef>
                <a:spcPts val="1649"/>
              </a:spcBef>
            </a:pPr>
            <a:r>
              <a:rPr sz="900" dirty="0">
                <a:latin typeface="Arial"/>
                <a:cs typeface="Arial"/>
              </a:rPr>
              <a:t>Added</a:t>
            </a:r>
            <a:r>
              <a:rPr sz="900" spc="21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Debt</a:t>
            </a:r>
            <a:endParaRPr sz="900">
              <a:latin typeface="Arial"/>
              <a:cs typeface="Arial"/>
            </a:endParaRPr>
          </a:p>
          <a:p>
            <a:pPr marL="1011482" marR="242735">
              <a:lnSpc>
                <a:spcPts val="879"/>
              </a:lnSpc>
              <a:spcBef>
                <a:spcPts val="3105"/>
              </a:spcBef>
            </a:pPr>
            <a:r>
              <a:rPr sz="900" spc="-26" dirty="0">
                <a:latin typeface="Arial"/>
                <a:cs typeface="Arial"/>
              </a:rPr>
              <a:t>Highe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164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return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176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n         </a:t>
            </a:r>
            <a:r>
              <a:rPr sz="900" spc="17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More</a:t>
            </a:r>
            <a:r>
              <a:rPr sz="900" spc="172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new              </a:t>
            </a:r>
            <a:r>
              <a:rPr sz="900" spc="143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Mor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151" dirty="0">
                <a:latin typeface="Arial"/>
                <a:cs typeface="Arial"/>
              </a:rPr>
              <a:t> </a:t>
            </a:r>
            <a:r>
              <a:rPr sz="900" spc="-14" dirty="0">
                <a:latin typeface="Arial"/>
                <a:cs typeface="Arial"/>
              </a:rPr>
              <a:t>sustainabl</a:t>
            </a:r>
            <a:r>
              <a:rPr sz="900" dirty="0">
                <a:latin typeface="Arial"/>
                <a:cs typeface="Arial"/>
              </a:rPr>
              <a:t>e    </a:t>
            </a:r>
            <a:r>
              <a:rPr sz="900" spc="197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Cos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153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Saving</a:t>
            </a:r>
            <a:r>
              <a:rPr sz="900" dirty="0">
                <a:latin typeface="Arial"/>
                <a:cs typeface="Arial"/>
              </a:rPr>
              <a:t>s </a:t>
            </a:r>
            <a:r>
              <a:rPr sz="900" spc="19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n          </a:t>
            </a:r>
            <a:r>
              <a:rPr sz="900" spc="89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Lowe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198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taxe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176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n     </a:t>
            </a:r>
            <a:r>
              <a:rPr sz="900" spc="62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Highe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214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deb</a:t>
            </a:r>
            <a:r>
              <a:rPr sz="900" dirty="0">
                <a:latin typeface="Arial"/>
                <a:cs typeface="Arial"/>
              </a:rPr>
              <a:t>t        </a:t>
            </a:r>
            <a:r>
              <a:rPr sz="900" spc="181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Ma</a:t>
            </a:r>
            <a:r>
              <a:rPr sz="900" dirty="0">
                <a:latin typeface="Arial"/>
                <a:cs typeface="Arial"/>
              </a:rPr>
              <a:t>y</a:t>
            </a:r>
            <a:r>
              <a:rPr sz="900" spc="137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reduce </a:t>
            </a:r>
            <a:r>
              <a:rPr sz="900" spc="-8" dirty="0">
                <a:latin typeface="Arial"/>
                <a:cs typeface="Arial"/>
              </a:rPr>
              <a:t>ne</a:t>
            </a:r>
            <a:r>
              <a:rPr sz="900" dirty="0">
                <a:latin typeface="Arial"/>
                <a:cs typeface="Arial"/>
              </a:rPr>
              <a:t>w</a:t>
            </a:r>
            <a:r>
              <a:rPr sz="900" spc="129" dirty="0">
                <a:latin typeface="Arial"/>
                <a:cs typeface="Arial"/>
              </a:rPr>
              <a:t> </a:t>
            </a:r>
            <a:r>
              <a:rPr sz="900" spc="-9" dirty="0">
                <a:latin typeface="Arial"/>
                <a:cs typeface="Arial"/>
              </a:rPr>
              <a:t>investment</a:t>
            </a:r>
            <a:r>
              <a:rPr sz="900" dirty="0">
                <a:latin typeface="Arial"/>
                <a:cs typeface="Arial"/>
              </a:rPr>
              <a:t>s       </a:t>
            </a:r>
            <a:r>
              <a:rPr sz="900" spc="195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Investment</a:t>
            </a:r>
            <a:r>
              <a:rPr sz="900" dirty="0">
                <a:latin typeface="Arial"/>
                <a:cs typeface="Arial"/>
              </a:rPr>
              <a:t>s         </a:t>
            </a:r>
            <a:r>
              <a:rPr sz="900" spc="144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exces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194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return</a:t>
            </a:r>
            <a:r>
              <a:rPr sz="900" dirty="0">
                <a:latin typeface="Arial"/>
                <a:cs typeface="Arial"/>
              </a:rPr>
              <a:t>s          </a:t>
            </a:r>
            <a:r>
              <a:rPr sz="900" spc="149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curren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180" dirty="0">
                <a:latin typeface="Arial"/>
                <a:cs typeface="Arial"/>
              </a:rPr>
              <a:t> </a:t>
            </a:r>
            <a:r>
              <a:rPr sz="900" spc="-29" dirty="0">
                <a:latin typeface="Arial"/>
                <a:cs typeface="Arial"/>
              </a:rPr>
              <a:t>operation</a:t>
            </a:r>
            <a:r>
              <a:rPr sz="900" dirty="0">
                <a:latin typeface="Arial"/>
                <a:cs typeface="Arial"/>
              </a:rPr>
              <a:t>s      </a:t>
            </a:r>
            <a:r>
              <a:rPr sz="900" spc="231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earning</a:t>
            </a:r>
            <a:r>
              <a:rPr sz="900" dirty="0">
                <a:latin typeface="Arial"/>
                <a:cs typeface="Arial"/>
              </a:rPr>
              <a:t>s </a:t>
            </a:r>
            <a:r>
              <a:rPr sz="900" spc="3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du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91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t</a:t>
            </a:r>
            <a:r>
              <a:rPr sz="900" dirty="0">
                <a:latin typeface="Arial"/>
                <a:cs typeface="Arial"/>
              </a:rPr>
              <a:t>o     </a:t>
            </a:r>
            <a:r>
              <a:rPr sz="900" spc="180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rait</a:t>
            </a:r>
            <a:r>
              <a:rPr sz="900" dirty="0">
                <a:latin typeface="Arial"/>
                <a:cs typeface="Arial"/>
              </a:rPr>
              <a:t>o</a:t>
            </a:r>
            <a:r>
              <a:rPr sz="900" spc="101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an</a:t>
            </a:r>
            <a:r>
              <a:rPr sz="900" dirty="0">
                <a:latin typeface="Arial"/>
                <a:cs typeface="Arial"/>
              </a:rPr>
              <a:t>d</a:t>
            </a:r>
            <a:r>
              <a:rPr sz="900" spc="82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lowe</a:t>
            </a:r>
            <a:r>
              <a:rPr sz="900" dirty="0">
                <a:latin typeface="Arial"/>
                <a:cs typeface="Arial"/>
              </a:rPr>
              <a:t>r    </a:t>
            </a:r>
            <a:r>
              <a:rPr sz="900" spc="212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cos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125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f</a:t>
            </a:r>
            <a:r>
              <a:rPr sz="900" spc="57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equity</a:t>
            </a:r>
            <a:endParaRPr sz="900">
              <a:latin typeface="Arial"/>
              <a:cs typeface="Arial"/>
            </a:endParaRPr>
          </a:p>
          <a:p>
            <a:pPr marL="5315604" marR="281832">
              <a:lnSpc>
                <a:spcPts val="879"/>
              </a:lnSpc>
            </a:pPr>
            <a:r>
              <a:rPr sz="900" dirty="0">
                <a:latin typeface="Arial"/>
                <a:cs typeface="Arial"/>
              </a:rPr>
              <a:t>-</a:t>
            </a:r>
            <a:r>
              <a:rPr sz="900" spc="-13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highe</a:t>
            </a:r>
            <a:r>
              <a:rPr sz="900" dirty="0">
                <a:latin typeface="Arial"/>
                <a:cs typeface="Arial"/>
              </a:rPr>
              <a:t>r                   </a:t>
            </a:r>
            <a:r>
              <a:rPr sz="900" spc="149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cos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98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f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capita</a:t>
            </a:r>
            <a:r>
              <a:rPr sz="900" dirty="0">
                <a:latin typeface="Arial"/>
                <a:cs typeface="Arial"/>
              </a:rPr>
              <a:t>l      </a:t>
            </a:r>
            <a:r>
              <a:rPr sz="900" spc="156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fo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70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privat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195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or </a:t>
            </a:r>
            <a:r>
              <a:rPr sz="900" spc="-19" dirty="0">
                <a:latin typeface="Arial"/>
                <a:cs typeface="Arial"/>
              </a:rPr>
              <a:t>depreciaito</a:t>
            </a:r>
            <a:r>
              <a:rPr sz="900" dirty="0">
                <a:latin typeface="Arial"/>
                <a:cs typeface="Arial"/>
              </a:rPr>
              <a:t>n                                     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closel</a:t>
            </a:r>
            <a:r>
              <a:rPr sz="900" dirty="0">
                <a:latin typeface="Arial"/>
                <a:cs typeface="Arial"/>
              </a:rPr>
              <a:t>y</a:t>
            </a:r>
            <a:r>
              <a:rPr sz="900" spc="204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held</a:t>
            </a:r>
            <a:endParaRPr sz="900">
              <a:latin typeface="Arial"/>
              <a:cs typeface="Arial"/>
            </a:endParaRPr>
          </a:p>
          <a:p>
            <a:pPr marL="5315604">
              <a:lnSpc>
                <a:spcPts val="879"/>
              </a:lnSpc>
            </a:pPr>
            <a:r>
              <a:rPr sz="900" dirty="0">
                <a:latin typeface="Arial"/>
                <a:cs typeface="Arial"/>
              </a:rPr>
              <a:t>-</a:t>
            </a:r>
            <a:r>
              <a:rPr sz="900" spc="18" dirty="0">
                <a:latin typeface="Arial"/>
                <a:cs typeface="Arial"/>
              </a:rPr>
              <a:t> </a:t>
            </a:r>
            <a:r>
              <a:rPr sz="900" spc="-14" dirty="0">
                <a:latin typeface="Arial"/>
                <a:cs typeface="Arial"/>
              </a:rPr>
              <a:t>operatin</a:t>
            </a:r>
            <a:r>
              <a:rPr sz="900" dirty="0">
                <a:latin typeface="Arial"/>
                <a:cs typeface="Arial"/>
              </a:rPr>
              <a:t>g</a:t>
            </a:r>
            <a:r>
              <a:rPr sz="900" spc="-14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los</a:t>
            </a:r>
            <a:r>
              <a:rPr sz="900" dirty="0">
                <a:latin typeface="Arial"/>
                <a:cs typeface="Arial"/>
              </a:rPr>
              <a:t>s                                   </a:t>
            </a:r>
            <a:r>
              <a:rPr sz="900" spc="9" dirty="0">
                <a:latin typeface="Arial"/>
                <a:cs typeface="Arial"/>
              </a:rPr>
              <a:t> </a:t>
            </a:r>
            <a:r>
              <a:rPr sz="900" spc="-48" dirty="0">
                <a:latin typeface="Arial"/>
                <a:cs typeface="Arial"/>
              </a:rPr>
              <a:t>firm</a:t>
            </a:r>
            <a:endParaRPr sz="900">
              <a:latin typeface="Arial"/>
              <a:cs typeface="Arial"/>
            </a:endParaRPr>
          </a:p>
          <a:p>
            <a:pPr marL="1099320">
              <a:lnSpc>
                <a:spcPts val="1095"/>
              </a:lnSpc>
              <a:spcBef>
                <a:spcPts val="10"/>
              </a:spcBef>
            </a:pPr>
            <a:r>
              <a:rPr sz="1300" baseline="-3051" dirty="0">
                <a:latin typeface="Arial"/>
                <a:cs typeface="Arial"/>
              </a:rPr>
              <a:t>Higher</a:t>
            </a:r>
            <a:r>
              <a:rPr sz="1300" spc="218" baseline="-3051" dirty="0">
                <a:latin typeface="Arial"/>
                <a:cs typeface="Arial"/>
              </a:rPr>
              <a:t> </a:t>
            </a:r>
            <a:r>
              <a:rPr sz="1300" baseline="-3051" dirty="0">
                <a:latin typeface="Arial"/>
                <a:cs typeface="Arial"/>
              </a:rPr>
              <a:t>ROC       </a:t>
            </a:r>
            <a:r>
              <a:rPr sz="1300" spc="155" baseline="-3051" dirty="0">
                <a:latin typeface="Arial"/>
                <a:cs typeface="Arial"/>
              </a:rPr>
              <a:t> </a:t>
            </a:r>
            <a:r>
              <a:rPr sz="1300" spc="-8" baseline="-3051" dirty="0">
                <a:latin typeface="Arial"/>
                <a:cs typeface="Arial"/>
              </a:rPr>
              <a:t>Highe</a:t>
            </a:r>
            <a:r>
              <a:rPr sz="1300" baseline="-3051" dirty="0">
                <a:latin typeface="Arial"/>
                <a:cs typeface="Arial"/>
              </a:rPr>
              <a:t>r</a:t>
            </a:r>
            <a:r>
              <a:rPr sz="1300" spc="200" baseline="-3051" dirty="0">
                <a:latin typeface="Arial"/>
                <a:cs typeface="Arial"/>
              </a:rPr>
              <a:t> </a:t>
            </a:r>
            <a:r>
              <a:rPr sz="1300" spc="-9" baseline="-3051" dirty="0">
                <a:latin typeface="Arial"/>
                <a:cs typeface="Arial"/>
              </a:rPr>
              <a:t>Reinvestmen</a:t>
            </a:r>
            <a:r>
              <a:rPr sz="1300" baseline="-3051" dirty="0">
                <a:latin typeface="Arial"/>
                <a:cs typeface="Arial"/>
              </a:rPr>
              <a:t>t                                                                    </a:t>
            </a:r>
            <a:r>
              <a:rPr sz="1300" spc="241" baseline="-3051" dirty="0">
                <a:latin typeface="Arial"/>
                <a:cs typeface="Arial"/>
              </a:rPr>
              <a:t> </a:t>
            </a:r>
            <a:r>
              <a:rPr sz="1300" spc="-31" baseline="12205" dirty="0">
                <a:latin typeface="Arial"/>
                <a:cs typeface="Arial"/>
              </a:rPr>
              <a:t>carryforwards</a:t>
            </a:r>
            <a:endParaRPr sz="900">
              <a:latin typeface="Arial"/>
              <a:cs typeface="Arial"/>
            </a:endParaRPr>
          </a:p>
          <a:p>
            <a:pPr marL="1099320">
              <a:lnSpc>
                <a:spcPts val="1204"/>
              </a:lnSpc>
              <a:spcBef>
                <a:spcPts val="494"/>
              </a:spcBef>
            </a:pPr>
            <a:r>
              <a:rPr sz="900" spc="-17" dirty="0">
                <a:latin typeface="Arial"/>
                <a:cs typeface="Arial"/>
              </a:rPr>
              <a:t>Highe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187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Growt</a:t>
            </a:r>
            <a:r>
              <a:rPr sz="900" dirty="0">
                <a:latin typeface="Arial"/>
                <a:cs typeface="Arial"/>
              </a:rPr>
              <a:t>h    </a:t>
            </a:r>
            <a:r>
              <a:rPr sz="900" spc="201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Highe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191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Growt</a:t>
            </a:r>
            <a:r>
              <a:rPr sz="900" dirty="0">
                <a:latin typeface="Arial"/>
                <a:cs typeface="Arial"/>
              </a:rPr>
              <a:t>h</a:t>
            </a:r>
            <a:r>
              <a:rPr sz="900" spc="210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Rat</a:t>
            </a:r>
            <a:r>
              <a:rPr sz="900" dirty="0">
                <a:latin typeface="Arial"/>
                <a:cs typeface="Arial"/>
              </a:rPr>
              <a:t>e       </a:t>
            </a:r>
            <a:r>
              <a:rPr sz="900" spc="24" dirty="0">
                <a:latin typeface="Arial"/>
                <a:cs typeface="Arial"/>
              </a:rPr>
              <a:t> </a:t>
            </a:r>
            <a:r>
              <a:rPr sz="1300" spc="-8" baseline="15256" dirty="0">
                <a:latin typeface="Arial"/>
                <a:cs typeface="Arial"/>
              </a:rPr>
              <a:t>Period</a:t>
            </a:r>
            <a:endParaRPr sz="900">
              <a:latin typeface="Arial"/>
              <a:cs typeface="Arial"/>
            </a:endParaRPr>
          </a:p>
          <a:p>
            <a:pPr marL="4241784" marR="3293741" algn="ctr">
              <a:lnSpc>
                <a:spcPct val="95825"/>
              </a:lnSpc>
              <a:spcBef>
                <a:spcPts val="554"/>
              </a:spcBef>
            </a:pPr>
            <a:r>
              <a:rPr sz="900" spc="-4" dirty="0">
                <a:latin typeface="Arial"/>
                <a:cs typeface="Arial"/>
              </a:rPr>
              <a:t>yea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145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EBIT</a:t>
            </a:r>
            <a:endParaRPr sz="900">
              <a:latin typeface="Arial"/>
              <a:cs typeface="Arial"/>
            </a:endParaRPr>
          </a:p>
          <a:p>
            <a:pPr marL="161555">
              <a:lnSpc>
                <a:spcPct val="95825"/>
              </a:lnSpc>
              <a:spcBef>
                <a:spcPts val="749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76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3546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3"/>
              </a:lnSpc>
              <a:spcBef>
                <a:spcPts val="42"/>
              </a:spcBef>
            </a:pPr>
            <a:endParaRPr sz="900"/>
          </a:p>
          <a:p>
            <a:pPr marL="2037506">
              <a:lnSpc>
                <a:spcPct val="95825"/>
              </a:lnSpc>
              <a:spcBef>
                <a:spcPts val="5384"/>
              </a:spcBef>
            </a:pP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1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procedure for valuing syne</a:t>
            </a:r>
            <a:r>
              <a:rPr sz="2500" spc="-45" dirty="0">
                <a:latin typeface="Times New Roman"/>
                <a:cs typeface="Times New Roman"/>
              </a:rPr>
              <a:t>r</a:t>
            </a:r>
            <a:r>
              <a:rPr sz="2500" dirty="0">
                <a:latin typeface="Times New Roman"/>
                <a:cs typeface="Times New Roman"/>
              </a:rPr>
              <a:t>gy</a:t>
            </a:r>
            <a:endParaRPr sz="2500">
              <a:latin typeface="Times New Roman"/>
              <a:cs typeface="Times New Roman"/>
            </a:endParaRPr>
          </a:p>
          <a:p>
            <a:pPr marL="1395001" marR="266515" indent="-303444" algn="just">
              <a:lnSpc>
                <a:spcPts val="2017"/>
              </a:lnSpc>
              <a:spcBef>
                <a:spcPts val="4027"/>
              </a:spcBef>
              <a:tabLst>
                <a:tab pos="1470210" algn="l"/>
              </a:tabLst>
            </a:pPr>
            <a:r>
              <a:rPr sz="1700" dirty="0">
                <a:latin typeface="Times New Roman"/>
                <a:cs typeface="Times New Roman"/>
              </a:rPr>
              <a:t>(1)</a:t>
            </a:r>
            <a:r>
              <a:rPr sz="1700" spc="-4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		the </a:t>
            </a:r>
            <a:r>
              <a:rPr sz="1700" spc="1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 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involved </a:t>
            </a:r>
            <a:r>
              <a:rPr sz="1700" spc="1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 </a:t>
            </a:r>
            <a:r>
              <a:rPr sz="1700" spc="1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1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ger </a:t>
            </a:r>
            <a:r>
              <a:rPr sz="1700" spc="1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 </a:t>
            </a:r>
            <a:r>
              <a:rPr sz="1700" spc="151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valued </a:t>
            </a:r>
            <a:r>
              <a:rPr sz="1700" b="1" spc="17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independently</a:t>
            </a:r>
            <a:r>
              <a:rPr sz="1700" dirty="0">
                <a:latin typeface="Times New Roman"/>
                <a:cs typeface="Times New Roman"/>
              </a:rPr>
              <a:t>, </a:t>
            </a:r>
            <a:r>
              <a:rPr sz="1700" spc="2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470210" algn="l"/>
              </a:tabLst>
            </a:pPr>
            <a:r>
              <a:rPr sz="1700" dirty="0">
                <a:latin typeface="Times New Roman"/>
                <a:cs typeface="Times New Roman"/>
              </a:rPr>
              <a:t>discounting</a:t>
            </a:r>
            <a:r>
              <a:rPr sz="1700" spc="1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1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flows to</a:t>
            </a:r>
            <a:r>
              <a:rPr sz="1700" spc="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each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9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weighted</a:t>
            </a:r>
            <a:r>
              <a:rPr sz="1700" spc="1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average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470210" algn="l"/>
              </a:tabLst>
            </a:pPr>
            <a:r>
              <a:rPr sz="1700" dirty="0">
                <a:latin typeface="Times New Roman"/>
                <a:cs typeface="Times New Roman"/>
              </a:rPr>
              <a:t>cost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firm.</a:t>
            </a:r>
            <a:endParaRPr sz="1700">
              <a:latin typeface="Times New Roman"/>
              <a:cs typeface="Times New Roman"/>
            </a:endParaRPr>
          </a:p>
          <a:p>
            <a:pPr marL="1395001" marR="266518" indent="-303444" algn="just">
              <a:lnSpc>
                <a:spcPts val="2017"/>
              </a:lnSpc>
              <a:spcBef>
                <a:spcPts val="555"/>
              </a:spcBef>
            </a:pPr>
            <a:r>
              <a:rPr sz="1700" dirty="0">
                <a:latin typeface="Times New Roman"/>
                <a:cs typeface="Times New Roman"/>
              </a:rPr>
              <a:t>(2)</a:t>
            </a:r>
            <a:r>
              <a:rPr sz="1700" spc="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9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value</a:t>
            </a:r>
            <a:r>
              <a:rPr sz="1700" b="1" spc="11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of</a:t>
            </a:r>
            <a:r>
              <a:rPr sz="1700" b="1" spc="8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the</a:t>
            </a:r>
            <a:r>
              <a:rPr sz="1700" b="1" spc="9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combined</a:t>
            </a:r>
            <a:r>
              <a:rPr sz="1700" b="1" spc="14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firm, with</a:t>
            </a:r>
            <a:r>
              <a:rPr sz="1700" b="1" spc="10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no</a:t>
            </a:r>
            <a:r>
              <a:rPr sz="1700" b="1" spc="92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synergy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1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obtained</a:t>
            </a:r>
            <a:r>
              <a:rPr sz="1700" spc="1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 </a:t>
            </a:r>
            <a:endParaRPr sz="1700">
              <a:latin typeface="Times New Roman"/>
              <a:cs typeface="Times New Roman"/>
            </a:endParaRPr>
          </a:p>
          <a:p>
            <a:pPr marL="1395001" marR="266518" algn="just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adding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obtained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each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first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step.</a:t>
            </a:r>
            <a:endParaRPr sz="1700">
              <a:latin typeface="Times New Roman"/>
              <a:cs typeface="Times New Roman"/>
            </a:endParaRPr>
          </a:p>
          <a:p>
            <a:pPr marL="1395001" marR="266519" indent="-303444" algn="just">
              <a:lnSpc>
                <a:spcPts val="2017"/>
              </a:lnSpc>
              <a:spcBef>
                <a:spcPts val="555"/>
              </a:spcBef>
            </a:pPr>
            <a:r>
              <a:rPr sz="1700" dirty="0">
                <a:latin typeface="Times New Roman"/>
                <a:cs typeface="Times New Roman"/>
              </a:rPr>
              <a:t>(3) The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effects</a:t>
            </a:r>
            <a:r>
              <a:rPr sz="1700" b="1" spc="5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of</a:t>
            </a:r>
            <a:r>
              <a:rPr sz="1700" b="1" spc="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synergy</a:t>
            </a:r>
            <a:r>
              <a:rPr sz="1700" b="1" spc="6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a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</a:t>
            </a:r>
            <a:r>
              <a:rPr sz="1700" b="1" spc="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built</a:t>
            </a:r>
            <a:r>
              <a:rPr sz="1700" b="1" spc="4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into</a:t>
            </a:r>
            <a:r>
              <a:rPr sz="1700" b="1" spc="3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expected</a:t>
            </a:r>
            <a:r>
              <a:rPr sz="1700" b="1" spc="7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g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owth</a:t>
            </a:r>
            <a:r>
              <a:rPr sz="1700" b="1" spc="6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rates</a:t>
            </a:r>
            <a:r>
              <a:rPr sz="1700" b="1" spc="4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and </a:t>
            </a:r>
            <a:endParaRPr sz="1700">
              <a:latin typeface="Times New Roman"/>
              <a:cs typeface="Times New Roman"/>
            </a:endParaRPr>
          </a:p>
          <a:p>
            <a:pPr marL="1395001" marR="266519" algn="just">
              <a:lnSpc>
                <a:spcPts val="2017"/>
              </a:lnSpc>
              <a:spcBef>
                <a:spcPts val="110"/>
              </a:spcBef>
            </a:pPr>
            <a:r>
              <a:rPr sz="1700" b="1" dirty="0">
                <a:latin typeface="Times New Roman"/>
                <a:cs typeface="Times New Roman"/>
              </a:rPr>
              <a:t>cashflows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-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combined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re-valued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2985430" marR="353213" indent="-1807068">
              <a:lnSpc>
                <a:spcPts val="2012"/>
              </a:lnSpc>
              <a:spcBef>
                <a:spcPts val="469"/>
              </a:spcBef>
            </a:pP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-16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combined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firm,</a:t>
            </a:r>
            <a:r>
              <a:rPr sz="1700" spc="-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420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2985430" marR="353213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combined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firm,</a:t>
            </a:r>
            <a:r>
              <a:rPr sz="1700" spc="-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without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gy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46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09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3546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653832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Synergy E</a:t>
            </a:r>
            <a:r>
              <a:rPr sz="2500" spc="-45" dirty="0">
                <a:latin typeface="Arial"/>
                <a:cs typeface="Arial"/>
              </a:rPr>
              <a:t>f</a:t>
            </a:r>
            <a:r>
              <a:rPr sz="2500" dirty="0">
                <a:latin typeface="Arial"/>
                <a:cs typeface="Arial"/>
              </a:rPr>
              <a:t>fects in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 Inputs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ct val="95825"/>
              </a:lnSpc>
              <a:spcBef>
                <a:spcPts val="3949"/>
              </a:spcBef>
            </a:pPr>
            <a:r>
              <a:rPr sz="1700" i="1" dirty="0">
                <a:latin typeface="Times New Roman"/>
                <a:cs typeface="Times New Roman"/>
              </a:rPr>
              <a:t>If</a:t>
            </a:r>
            <a:r>
              <a:rPr sz="1700" i="1" spc="14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syne</a:t>
            </a:r>
            <a:r>
              <a:rPr sz="1700" i="1" spc="-67" dirty="0">
                <a:latin typeface="Times New Roman"/>
                <a:cs typeface="Times New Roman"/>
              </a:rPr>
              <a:t>r</a:t>
            </a:r>
            <a:r>
              <a:rPr sz="1700" i="1" dirty="0">
                <a:latin typeface="Times New Roman"/>
                <a:cs typeface="Times New Roman"/>
              </a:rPr>
              <a:t>gy</a:t>
            </a:r>
            <a:r>
              <a:rPr sz="1700" i="1" spc="58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is            </a:t>
            </a:r>
            <a:r>
              <a:rPr sz="1700" i="1" spc="242" dirty="0">
                <a:latin typeface="Times New Roman"/>
                <a:cs typeface="Times New Roman"/>
              </a:rPr>
              <a:t> </a:t>
            </a:r>
            <a:r>
              <a:rPr sz="1700" i="1" spc="-197" dirty="0">
                <a:latin typeface="Times New Roman"/>
                <a:cs typeface="Times New Roman"/>
              </a:rPr>
              <a:t>V</a:t>
            </a:r>
            <a:r>
              <a:rPr sz="1700" i="1" dirty="0">
                <a:latin typeface="Times New Roman"/>
                <a:cs typeface="Times New Roman"/>
              </a:rPr>
              <a:t>aluation</a:t>
            </a:r>
            <a:r>
              <a:rPr sz="1700" i="1" spc="73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Inputs</a:t>
            </a:r>
            <a:r>
              <a:rPr sz="1700" i="1" spc="48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that</a:t>
            </a:r>
            <a:r>
              <a:rPr sz="1700" i="1" spc="31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will</a:t>
            </a:r>
            <a:r>
              <a:rPr sz="1700" i="1" spc="31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be</a:t>
            </a:r>
            <a:r>
              <a:rPr sz="1700" i="1" spc="21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affected</a:t>
            </a:r>
            <a:r>
              <a:rPr sz="1700" i="1" spc="59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a</a:t>
            </a:r>
            <a:r>
              <a:rPr sz="1700" i="1" spc="-67" dirty="0">
                <a:latin typeface="Times New Roman"/>
                <a:cs typeface="Times New Roman"/>
              </a:rPr>
              <a:t>r</a:t>
            </a:r>
            <a:r>
              <a:rPr sz="1700" i="1" dirty="0">
                <a:latin typeface="Times New Roman"/>
                <a:cs typeface="Times New Roman"/>
              </a:rPr>
              <a:t>e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54"/>
              </a:spcBef>
            </a:pPr>
            <a:r>
              <a:rPr sz="1700" dirty="0">
                <a:latin typeface="Times New Roman"/>
                <a:cs typeface="Times New Roman"/>
              </a:rPr>
              <a:t>Economies</a:t>
            </a:r>
            <a:r>
              <a:rPr sz="1700" spc="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Scal</a:t>
            </a:r>
            <a:r>
              <a:rPr sz="1700" spc="13" dirty="0">
                <a:latin typeface="Times New Roman"/>
                <a:cs typeface="Times New Roman"/>
              </a:rPr>
              <a:t>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Operating</a:t>
            </a:r>
            <a:r>
              <a:rPr sz="1700" i="1" spc="76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Ma</a:t>
            </a:r>
            <a:r>
              <a:rPr sz="1700" i="1" spc="-67" dirty="0">
                <a:latin typeface="Times New Roman"/>
                <a:cs typeface="Times New Roman"/>
              </a:rPr>
              <a:t>r</a:t>
            </a:r>
            <a:r>
              <a:rPr sz="1700" i="1" dirty="0">
                <a:latin typeface="Times New Roman"/>
                <a:cs typeface="Times New Roman"/>
              </a:rPr>
              <a:t>gin</a:t>
            </a:r>
            <a:r>
              <a:rPr sz="1700" i="1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combined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greater</a:t>
            </a:r>
            <a:endParaRPr sz="17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112"/>
              </a:spcBef>
            </a:pPr>
            <a:r>
              <a:rPr sz="1700" dirty="0">
                <a:latin typeface="Times New Roman"/>
                <a:cs typeface="Times New Roman"/>
              </a:rPr>
              <a:t>                           </a:t>
            </a:r>
            <a:r>
              <a:rPr sz="1700" spc="-1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revenue-weighted</a:t>
            </a:r>
            <a:r>
              <a:rPr sz="1700" spc="1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operating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</a:t>
            </a:r>
            <a:r>
              <a:rPr sz="1700" spc="-3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gin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endParaRPr sz="17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112"/>
              </a:spcBef>
            </a:pPr>
            <a:r>
              <a:rPr sz="1700" dirty="0">
                <a:latin typeface="Times New Roman"/>
                <a:cs typeface="Times New Roman"/>
              </a:rPr>
              <a:t>                           </a:t>
            </a:r>
            <a:r>
              <a:rPr sz="1700" spc="-1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         </a:t>
            </a:r>
            <a:r>
              <a:rPr sz="1700" spc="-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individual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firms.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54"/>
              </a:spcBef>
            </a:pPr>
            <a:r>
              <a:rPr sz="1700" dirty="0">
                <a:latin typeface="Times New Roman"/>
                <a:cs typeface="Times New Roman"/>
              </a:rPr>
              <a:t>Growth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Syne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</a:t>
            </a:r>
            <a:r>
              <a:rPr sz="1700" spc="-35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     </a:t>
            </a:r>
            <a:r>
              <a:rPr sz="1700" spc="2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projects:</a:t>
            </a:r>
            <a:r>
              <a:rPr sz="1700" i="1" dirty="0">
                <a:latin typeface="Times New Roman"/>
                <a:cs typeface="Times New Roman"/>
              </a:rPr>
              <a:t>Higher</a:t>
            </a:r>
            <a:r>
              <a:rPr sz="1700" i="1" spc="114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Reinvestment</a:t>
            </a:r>
            <a:r>
              <a:rPr sz="1700" i="1" spc="97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Rate</a:t>
            </a:r>
            <a:r>
              <a:rPr sz="1700" i="1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(Retention)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65"/>
              </a:spcBef>
            </a:pPr>
            <a:r>
              <a:rPr sz="1700" dirty="0">
                <a:latin typeface="Times New Roman"/>
                <a:cs typeface="Times New Roman"/>
              </a:rPr>
              <a:t>    </a:t>
            </a:r>
            <a:r>
              <a:rPr sz="1700" spc="19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                           </a:t>
            </a:r>
            <a:r>
              <a:rPr sz="1700" spc="-1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Better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projects: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Higher</a:t>
            </a:r>
            <a:r>
              <a:rPr sz="1700" i="1" spc="54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Return</a:t>
            </a:r>
            <a:r>
              <a:rPr sz="1700" i="1" spc="51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on</a:t>
            </a:r>
            <a:r>
              <a:rPr sz="1700" i="1" spc="22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Capital</a:t>
            </a:r>
            <a:r>
              <a:rPr sz="1700" i="1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(ROE)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54"/>
              </a:spcBef>
            </a:pPr>
            <a:r>
              <a:rPr sz="1700" dirty="0">
                <a:latin typeface="Times New Roman"/>
                <a:cs typeface="Times New Roman"/>
              </a:rPr>
              <a:t>    </a:t>
            </a:r>
            <a:r>
              <a:rPr sz="1700" spc="19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                           </a:t>
            </a:r>
            <a:r>
              <a:rPr sz="1700" spc="-143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Longer</a:t>
            </a:r>
            <a:r>
              <a:rPr sz="1700" i="1" spc="55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G</a:t>
            </a:r>
            <a:r>
              <a:rPr sz="1700" i="1" spc="-62" dirty="0">
                <a:latin typeface="Times New Roman"/>
                <a:cs typeface="Times New Roman"/>
              </a:rPr>
              <a:t>r</a:t>
            </a:r>
            <a:r>
              <a:rPr sz="1700" i="1" dirty="0">
                <a:latin typeface="Times New Roman"/>
                <a:cs typeface="Times New Roman"/>
              </a:rPr>
              <a:t>owth</a:t>
            </a:r>
            <a:r>
              <a:rPr sz="1700" i="1" spc="57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Period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54"/>
              </a:spcBef>
            </a:pPr>
            <a:r>
              <a:rPr sz="1700" dirty="0">
                <a:latin typeface="Times New Roman"/>
                <a:cs typeface="Times New Roman"/>
              </a:rPr>
              <a:t>    </a:t>
            </a:r>
            <a:r>
              <a:rPr sz="1700" spc="19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                           </a:t>
            </a:r>
            <a:r>
              <a:rPr sz="1700" spc="-1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Again,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inputs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estimated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endParaRPr sz="17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112"/>
              </a:spcBef>
            </a:pPr>
            <a:r>
              <a:rPr sz="1700" dirty="0">
                <a:latin typeface="Times New Roman"/>
                <a:cs typeface="Times New Roman"/>
              </a:rPr>
              <a:t>                           </a:t>
            </a:r>
            <a:r>
              <a:rPr sz="1700" spc="-1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         </a:t>
            </a:r>
            <a:r>
              <a:rPr sz="1700" spc="-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combined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57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53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3546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3"/>
              </a:lnSpc>
              <a:spcBef>
                <a:spcPts val="42"/>
              </a:spcBef>
            </a:pPr>
            <a:endParaRPr sz="900"/>
          </a:p>
          <a:p>
            <a:pPr marL="1670120">
              <a:lnSpc>
                <a:spcPct val="95825"/>
              </a:lnSpc>
              <a:spcBef>
                <a:spcPts val="5384"/>
              </a:spcBef>
            </a:pPr>
            <a:r>
              <a:rPr sz="2500" spc="-273" dirty="0">
                <a:latin typeface="Times New Roman"/>
                <a:cs typeface="Times New Roman"/>
              </a:rPr>
              <a:t>V</a:t>
            </a:r>
            <a:r>
              <a:rPr sz="2500" dirty="0">
                <a:latin typeface="Times New Roman"/>
                <a:cs typeface="Times New Roman"/>
              </a:rPr>
              <a:t>aluing Syne</a:t>
            </a:r>
            <a:r>
              <a:rPr sz="2500" spc="-45" dirty="0">
                <a:latin typeface="Times New Roman"/>
                <a:cs typeface="Times New Roman"/>
              </a:rPr>
              <a:t>r</a:t>
            </a:r>
            <a:r>
              <a:rPr sz="2500" dirty="0">
                <a:latin typeface="Times New Roman"/>
                <a:cs typeface="Times New Roman"/>
              </a:rPr>
              <a:t>gy: Compaq and Digital</a:t>
            </a:r>
            <a:endParaRPr sz="2500">
              <a:latin typeface="Times New Roman"/>
              <a:cs typeface="Times New Roman"/>
            </a:endParaRPr>
          </a:p>
          <a:p>
            <a:pPr marL="1395001" marR="266516" indent="-303444" algn="just">
              <a:lnSpc>
                <a:spcPts val="2012"/>
              </a:lnSpc>
              <a:spcBef>
                <a:spcPts val="4027"/>
              </a:spcBef>
              <a:tabLst>
                <a:tab pos="1390432" algn="l"/>
                <a:tab pos="2587114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1997,</a:t>
            </a:r>
            <a:r>
              <a:rPr sz="1700" spc="1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Compaq</a:t>
            </a:r>
            <a:r>
              <a:rPr sz="1700" spc="1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acquired</a:t>
            </a:r>
            <a:r>
              <a:rPr sz="1700" spc="1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Digital</a:t>
            </a:r>
            <a:r>
              <a:rPr sz="1700" spc="1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30</a:t>
            </a:r>
            <a:r>
              <a:rPr sz="1700" spc="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9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</a:t>
            </a:r>
            <a:r>
              <a:rPr sz="1700" spc="1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+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0.945</a:t>
            </a:r>
            <a:r>
              <a:rPr sz="1700" spc="1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Compaq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587114" algn="l"/>
              </a:tabLst>
            </a:pPr>
            <a:r>
              <a:rPr sz="1700" dirty="0">
                <a:latin typeface="Times New Roman"/>
                <a:cs typeface="Times New Roman"/>
              </a:rPr>
              <a:t>shares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every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Digital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share.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($</a:t>
            </a:r>
            <a:r>
              <a:rPr sz="1700" spc="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53-60</a:t>
            </a:r>
            <a:r>
              <a:rPr sz="1700" spc="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share) The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acquisition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was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587114" algn="l"/>
              </a:tabLst>
            </a:pPr>
            <a:r>
              <a:rPr sz="1700" dirty="0">
                <a:latin typeface="Times New Roman"/>
                <a:cs typeface="Times New Roman"/>
              </a:rPr>
              <a:t>motivated</a:t>
            </a:r>
            <a:r>
              <a:rPr sz="1700" spc="1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belief</a:t>
            </a:r>
            <a:r>
              <a:rPr sz="1700" spc="1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combined</a:t>
            </a:r>
            <a:r>
              <a:rPr sz="1700" spc="1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 would</a:t>
            </a:r>
            <a:r>
              <a:rPr sz="1700" spc="10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able</a:t>
            </a:r>
            <a:r>
              <a:rPr sz="1700" spc="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find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587114" algn="l"/>
              </a:tabLst>
            </a:pPr>
            <a:r>
              <a:rPr sz="1700" dirty="0">
                <a:latin typeface="Times New Roman"/>
                <a:cs typeface="Times New Roman"/>
              </a:rPr>
              <a:t>investment</a:t>
            </a:r>
            <a:r>
              <a:rPr sz="1700" spc="-3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	opportunities   </a:t>
            </a:r>
            <a:r>
              <a:rPr sz="1700" spc="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 </a:t>
            </a:r>
            <a:r>
              <a:rPr sz="1700" spc="39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compete  </a:t>
            </a:r>
            <a:r>
              <a:rPr sz="1700" spc="4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better  </a:t>
            </a:r>
            <a:r>
              <a:rPr sz="1700" spc="4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  </a:t>
            </a:r>
            <a:r>
              <a:rPr sz="1700" spc="4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 </a:t>
            </a:r>
            <a:r>
              <a:rPr sz="1700" spc="3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587114" algn="l"/>
              </a:tabLst>
            </a:pPr>
            <a:r>
              <a:rPr sz="1700" dirty="0">
                <a:latin typeface="Times New Roman"/>
                <a:cs typeface="Times New Roman"/>
              </a:rPr>
              <a:t>individually</a:t>
            </a:r>
            <a:r>
              <a:rPr sz="1700" spc="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could.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119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02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3546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828859" marR="2761661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Background Data</a:t>
            </a:r>
            <a:endParaRPr sz="2500">
              <a:latin typeface="Arial"/>
              <a:cs typeface="Arial"/>
            </a:endParaRPr>
          </a:p>
          <a:p>
            <a:pPr marL="1091557" marR="683379" indent="3561259">
              <a:lnSpc>
                <a:spcPts val="2012"/>
              </a:lnSpc>
              <a:spcBef>
                <a:spcPts val="3949"/>
              </a:spcBef>
            </a:pPr>
            <a:r>
              <a:rPr sz="1700" i="1" dirty="0">
                <a:latin typeface="Times New Roman"/>
                <a:cs typeface="Times New Roman"/>
              </a:rPr>
              <a:t>Compaq            </a:t>
            </a:r>
            <a:r>
              <a:rPr sz="1700" i="1" spc="229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Digital </a:t>
            </a:r>
            <a:endParaRPr sz="1700">
              <a:latin typeface="Times New Roman"/>
              <a:cs typeface="Times New Roman"/>
            </a:endParaRPr>
          </a:p>
          <a:p>
            <a:pPr marL="1091557" marR="683379">
              <a:lnSpc>
                <a:spcPts val="2012"/>
              </a:lnSpc>
              <a:spcBef>
                <a:spcPts val="318"/>
              </a:spcBef>
            </a:pPr>
            <a:r>
              <a:rPr sz="1700" dirty="0">
                <a:latin typeface="Times New Roman"/>
                <a:cs typeface="Times New Roman"/>
              </a:rPr>
              <a:t>Current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EBIT                                        </a:t>
            </a:r>
            <a:r>
              <a:rPr sz="1700" spc="3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2,987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 </a:t>
            </a:r>
            <a:r>
              <a:rPr sz="1700" spc="1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522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 </a:t>
            </a:r>
            <a:endParaRPr sz="1700">
              <a:latin typeface="Times New Roman"/>
              <a:cs typeface="Times New Roman"/>
            </a:endParaRPr>
          </a:p>
          <a:p>
            <a:pPr marL="1091557" marR="683379">
              <a:lnSpc>
                <a:spcPts val="2012"/>
              </a:lnSpc>
              <a:spcBef>
                <a:spcPts val="318"/>
              </a:spcBef>
            </a:pPr>
            <a:r>
              <a:rPr sz="1700" dirty="0">
                <a:latin typeface="Times New Roman"/>
                <a:cs typeface="Times New Roman"/>
              </a:rPr>
              <a:t>Current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Revenues                                  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$25,484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      </a:t>
            </a:r>
            <a:r>
              <a:rPr sz="1700" spc="2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$13,046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 </a:t>
            </a:r>
            <a:endParaRPr sz="1700">
              <a:latin typeface="Times New Roman"/>
              <a:cs typeface="Times New Roman"/>
            </a:endParaRPr>
          </a:p>
          <a:p>
            <a:pPr marL="1091557" marR="683379">
              <a:lnSpc>
                <a:spcPts val="2012"/>
              </a:lnSpc>
              <a:spcBef>
                <a:spcPts val="318"/>
              </a:spcBef>
            </a:pPr>
            <a:r>
              <a:rPr sz="1700" dirty="0">
                <a:latin typeface="Times New Roman"/>
                <a:cs typeface="Times New Roman"/>
              </a:rPr>
              <a:t>Capital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Expenditures</a:t>
            </a:r>
            <a:r>
              <a:rPr sz="1700" spc="9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Depreciation    </a:t>
            </a:r>
            <a:r>
              <a:rPr sz="1700" spc="4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 </a:t>
            </a:r>
            <a:r>
              <a:rPr sz="1700" spc="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184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million   </a:t>
            </a:r>
            <a:r>
              <a:rPr sz="1700" spc="1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14</a:t>
            </a:r>
            <a:endParaRPr sz="1700">
              <a:latin typeface="Times New Roman"/>
              <a:cs typeface="Times New Roman"/>
            </a:endParaRPr>
          </a:p>
          <a:p>
            <a:pPr marL="1091557" marR="1482709">
              <a:lnSpc>
                <a:spcPts val="2012"/>
              </a:lnSpc>
              <a:spcBef>
                <a:spcPts val="385"/>
              </a:spcBef>
            </a:pP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growth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-next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years      </a:t>
            </a:r>
            <a:r>
              <a:rPr sz="1700" spc="2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10%                  </a:t>
            </a:r>
            <a:r>
              <a:rPr sz="1700" spc="3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10% </a:t>
            </a:r>
            <a:endParaRPr sz="1700">
              <a:latin typeface="Times New Roman"/>
              <a:cs typeface="Times New Roman"/>
            </a:endParaRPr>
          </a:p>
          <a:p>
            <a:pPr marL="1091557" marR="1482709">
              <a:lnSpc>
                <a:spcPts val="2012"/>
              </a:lnSpc>
              <a:spcBef>
                <a:spcPts val="287"/>
              </a:spcBef>
            </a:pP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growth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after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         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5%                    </a:t>
            </a:r>
            <a:r>
              <a:rPr sz="1700" spc="3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5%</a:t>
            </a:r>
            <a:endParaRPr sz="1700">
              <a:latin typeface="Times New Roman"/>
              <a:cs typeface="Times New Roman"/>
            </a:endParaRPr>
          </a:p>
          <a:p>
            <a:pPr marL="1091557" marR="1314128">
              <a:lnSpc>
                <a:spcPts val="2012"/>
              </a:lnSpc>
              <a:spcBef>
                <a:spcPts val="1007"/>
              </a:spcBef>
            </a:pP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/(Debt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+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Equity)                           </a:t>
            </a:r>
            <a:r>
              <a:rPr sz="1700" spc="2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10%                  </a:t>
            </a:r>
            <a:r>
              <a:rPr sz="1700" spc="3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20% </a:t>
            </a:r>
            <a:endParaRPr sz="1700">
              <a:latin typeface="Times New Roman"/>
              <a:cs typeface="Times New Roman"/>
            </a:endParaRPr>
          </a:p>
          <a:p>
            <a:pPr marL="1091557" marR="1314128">
              <a:lnSpc>
                <a:spcPts val="2012"/>
              </a:lnSpc>
              <a:spcBef>
                <a:spcPts val="287"/>
              </a:spcBef>
            </a:pPr>
            <a:r>
              <a:rPr sz="1700" dirty="0">
                <a:latin typeface="Times New Roman"/>
                <a:cs typeface="Times New Roman"/>
              </a:rPr>
              <a:t>Afte</a:t>
            </a:r>
            <a:r>
              <a:rPr sz="1700" spc="-3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-tax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                            </a:t>
            </a:r>
            <a:r>
              <a:rPr sz="1700" spc="2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5%                    </a:t>
            </a:r>
            <a:r>
              <a:rPr sz="1700" spc="3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5.25% </a:t>
            </a:r>
            <a:endParaRPr sz="1700">
              <a:latin typeface="Times New Roman"/>
              <a:cs typeface="Times New Roman"/>
            </a:endParaRPr>
          </a:p>
          <a:p>
            <a:pPr marL="1091557" marR="1314128">
              <a:lnSpc>
                <a:spcPts val="2012"/>
              </a:lnSpc>
              <a:spcBef>
                <a:spcPts val="287"/>
              </a:spcBef>
            </a:pPr>
            <a:r>
              <a:rPr sz="1700" dirty="0">
                <a:latin typeface="Times New Roman"/>
                <a:cs typeface="Times New Roman"/>
              </a:rPr>
              <a:t>Beta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next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years               </a:t>
            </a:r>
            <a:r>
              <a:rPr sz="1700" spc="4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1.25                   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1.25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386"/>
              </a:spcBef>
            </a:pPr>
            <a:r>
              <a:rPr sz="1700" dirty="0">
                <a:latin typeface="Times New Roman"/>
                <a:cs typeface="Times New Roman"/>
              </a:rPr>
              <a:t>Beta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after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                 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1.00                   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1.0</a:t>
            </a:r>
            <a:endParaRPr sz="1700">
              <a:latin typeface="Times New Roman"/>
              <a:cs typeface="Times New Roman"/>
            </a:endParaRPr>
          </a:p>
          <a:p>
            <a:pPr marL="1091557" marR="1482709">
              <a:lnSpc>
                <a:spcPts val="2012"/>
              </a:lnSpc>
              <a:spcBef>
                <a:spcPts val="287"/>
              </a:spcBef>
            </a:pPr>
            <a:r>
              <a:rPr sz="1700" spc="-138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orking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Capital/Revenues                   </a:t>
            </a:r>
            <a:r>
              <a:rPr sz="1700" spc="3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15%                  </a:t>
            </a:r>
            <a:r>
              <a:rPr sz="1700" spc="3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15% </a:t>
            </a:r>
            <a:endParaRPr sz="1700">
              <a:latin typeface="Times New Roman"/>
              <a:cs typeface="Times New Roman"/>
            </a:endParaRPr>
          </a:p>
          <a:p>
            <a:pPr marL="1091557" marR="1482709">
              <a:lnSpc>
                <a:spcPts val="2012"/>
              </a:lnSpc>
              <a:spcBef>
                <a:spcPts val="376"/>
              </a:spcBef>
            </a:pP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ax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36%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companies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33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733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1418</Words>
  <Application>Microsoft Office PowerPoint</Application>
  <PresentationFormat>On-screen Show (4:3)</PresentationFormat>
  <Paragraphs>502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Penilaian Asset &amp;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17</cp:revision>
  <dcterms:created xsi:type="dcterms:W3CDTF">2017-09-09T11:34:57Z</dcterms:created>
  <dcterms:modified xsi:type="dcterms:W3CDTF">2017-09-26T06:02:52Z</dcterms:modified>
</cp:coreProperties>
</file>